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46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5"/>
  </p:notesMasterIdLst>
  <p:handoutMasterIdLst>
    <p:handoutMasterId r:id="rId66"/>
  </p:handoutMasterIdLst>
  <p:sldIdLst>
    <p:sldId id="256" r:id="rId2"/>
    <p:sldId id="925" r:id="rId3"/>
    <p:sldId id="924" r:id="rId4"/>
    <p:sldId id="843" r:id="rId5"/>
    <p:sldId id="844" r:id="rId6"/>
    <p:sldId id="845" r:id="rId7"/>
    <p:sldId id="846" r:id="rId8"/>
    <p:sldId id="863" r:id="rId9"/>
    <p:sldId id="864" r:id="rId10"/>
    <p:sldId id="865" r:id="rId11"/>
    <p:sldId id="866" r:id="rId12"/>
    <p:sldId id="867" r:id="rId13"/>
    <p:sldId id="868" r:id="rId14"/>
    <p:sldId id="869" r:id="rId15"/>
    <p:sldId id="870" r:id="rId16"/>
    <p:sldId id="871" r:id="rId17"/>
    <p:sldId id="872" r:id="rId18"/>
    <p:sldId id="873" r:id="rId19"/>
    <p:sldId id="874" r:id="rId20"/>
    <p:sldId id="875" r:id="rId21"/>
    <p:sldId id="876" r:id="rId22"/>
    <p:sldId id="880" r:id="rId23"/>
    <p:sldId id="881" r:id="rId24"/>
    <p:sldId id="882" r:id="rId25"/>
    <p:sldId id="883" r:id="rId26"/>
    <p:sldId id="884" r:id="rId27"/>
    <p:sldId id="885" r:id="rId28"/>
    <p:sldId id="886" r:id="rId29"/>
    <p:sldId id="887" r:id="rId30"/>
    <p:sldId id="888" r:id="rId31"/>
    <p:sldId id="889" r:id="rId32"/>
    <p:sldId id="890" r:id="rId33"/>
    <p:sldId id="847" r:id="rId34"/>
    <p:sldId id="848" r:id="rId35"/>
    <p:sldId id="849" r:id="rId36"/>
    <p:sldId id="850" r:id="rId37"/>
    <p:sldId id="851" r:id="rId38"/>
    <p:sldId id="856" r:id="rId39"/>
    <p:sldId id="857" r:id="rId40"/>
    <p:sldId id="858" r:id="rId41"/>
    <p:sldId id="854" r:id="rId42"/>
    <p:sldId id="853" r:id="rId43"/>
    <p:sldId id="852" r:id="rId44"/>
    <p:sldId id="855" r:id="rId45"/>
    <p:sldId id="908" r:id="rId46"/>
    <p:sldId id="909" r:id="rId47"/>
    <p:sldId id="912" r:id="rId48"/>
    <p:sldId id="926" r:id="rId49"/>
    <p:sldId id="937" r:id="rId50"/>
    <p:sldId id="927" r:id="rId51"/>
    <p:sldId id="928" r:id="rId52"/>
    <p:sldId id="930" r:id="rId53"/>
    <p:sldId id="929" r:id="rId54"/>
    <p:sldId id="931" r:id="rId55"/>
    <p:sldId id="932" r:id="rId56"/>
    <p:sldId id="933" r:id="rId57"/>
    <p:sldId id="934" r:id="rId58"/>
    <p:sldId id="935" r:id="rId59"/>
    <p:sldId id="936" r:id="rId60"/>
    <p:sldId id="938" r:id="rId61"/>
    <p:sldId id="939" r:id="rId62"/>
    <p:sldId id="940" r:id="rId63"/>
    <p:sldId id="941" r:id="rId6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33CC33"/>
    <a:srgbClr val="FF9900"/>
    <a:srgbClr val="FFFFFF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1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notesMaster" Target="notesMasters/notesMaster1.xml"/><Relationship Id="rId66" Type="http://schemas.openxmlformats.org/officeDocument/2006/relationships/handoutMaster" Target="handoutMasters/handoutMaster1.xml"/><Relationship Id="rId67" Type="http://schemas.openxmlformats.org/officeDocument/2006/relationships/printerSettings" Target="printerSettings/printerSettings1.bin"/><Relationship Id="rId68" Type="http://schemas.openxmlformats.org/officeDocument/2006/relationships/presProps" Target="presProps.xml"/><Relationship Id="rId69" Type="http://schemas.openxmlformats.org/officeDocument/2006/relationships/viewProps" Target="viewProp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theme" Target="theme/theme1.xml"/><Relationship Id="rId71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Relationship Id="rId2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E5E0B2D2-CDB8-2940-ACAF-B9E9783368EA}" type="datetimeFigureOut">
              <a:rPr lang="en-US"/>
              <a:pPr>
                <a:defRPr/>
              </a:pPr>
              <a:t>4/1/13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CA4FFDC9-1B0C-C444-B09F-B492DD0879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6542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mtClean="0">
                <a:cs typeface="+mn-cs"/>
              </a:defRPr>
            </a:lvl1pPr>
          </a:lstStyle>
          <a:p>
            <a:pPr>
              <a:defRPr/>
            </a:pPr>
            <a:fld id="{0DE6E18D-93E1-E049-A67F-5001EB5875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5471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A2BCAE-FF92-734C-A674-F91F7D9587F2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19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9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BACD3A-D2A6-4B4C-975C-268124C0108F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21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1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B2AFBE-6C50-6A4F-8738-38C6A716B95D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21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1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729F8A-AA28-BB4E-9354-B11E3D08FBDD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21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1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0E7926-0556-F84B-9ECF-11C58B667E2D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21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1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405FA4-134E-5447-AA37-F292B5C08C9E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222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2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15493D-F61D-1F4D-B3E8-BF93D4444099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222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2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65D8C0-FE3C-3145-B34A-76D6395548F4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222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2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7506CA-B922-6144-AE0A-04552853EF49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222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2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DDFDB4-7447-734E-ACE0-9C7EE33273C2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222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2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D59668-A944-784A-ACAB-130433C55FB5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22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2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C23CCD-681C-4D4F-B38C-627CCDEEE19B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331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316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D6DA11-C7C7-684E-843A-6A3B681EB4C3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22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2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6A01B7-6CE4-A246-A274-6A4A42C0BD2B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22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2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E71226-DA90-834D-A063-5877E08B4D7B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222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2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C0F0DC-0B4B-184F-BA97-4B4AF91F5F1E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222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2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F72150-6796-5D4B-A1A3-E437F32AD4C0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223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3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1FF7F-3B77-4A4F-9193-2C131CC1103A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223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3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8CEB2C-78C9-E440-B991-0D79D88C1B66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223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3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87113E-5189-784F-99EB-CB2F24E23FAE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2233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3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E172BF-F5E0-574D-84A2-6338B8AB21D1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223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3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755D5D-F551-F247-BD49-F2F99BC5784E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223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3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57479A-D148-B146-96F2-6135BF46F5A7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329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2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4874D3E-D667-004B-88D7-6AF405FB5663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223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3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ED5205-44F3-BC47-853F-8AC2CE21EBF1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223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3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CB4FE0-4867-BD4F-9B69-D462FC608F8E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223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3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315966-2370-F34A-B953-0B1F568292F7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223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3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0A5658-4410-2D44-A2B4-F1D1ACE355A2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224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4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0CD48C-E2CD-7444-B841-9A8838E664B5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224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4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49F42B-7B72-F746-83CA-D86EDEC53752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224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4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2CAFF8-8BF5-A84F-BF1F-C66FC736199E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224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4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BB74B14-1A76-9D4F-97CF-58F1854FFCAE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224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4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7CFAC4-D441-664B-96FA-36872CB0FA55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224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4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E12BB1-7D6D-C94D-8DC8-8DC4B4F3D2F9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20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0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9A6DF0-AAFE-F940-BA90-4D98FFF86801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224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4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7835CB-522F-BA41-8742-380854BB3F3A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224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4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1F0A79-068B-5D4A-A77D-B1479FAC781E}" type="slidenum">
              <a:rPr lang="en-US"/>
              <a:pPr>
                <a:defRPr/>
              </a:pPr>
              <a:t>42</a:t>
            </a:fld>
            <a:endParaRPr lang="en-US"/>
          </a:p>
        </p:txBody>
      </p:sp>
      <p:sp>
        <p:nvSpPr>
          <p:cNvPr id="224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4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24CCBA-529E-FF4B-B771-C05692A4D74A}" type="slidenum">
              <a:rPr lang="en-US"/>
              <a:pPr>
                <a:defRPr/>
              </a:pPr>
              <a:t>43</a:t>
            </a:fld>
            <a:endParaRPr lang="en-US"/>
          </a:p>
        </p:txBody>
      </p:sp>
      <p:sp>
        <p:nvSpPr>
          <p:cNvPr id="2249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4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A22ADB-72E1-6841-AFA4-362EBE05183D}" type="slidenum">
              <a:rPr lang="en-US"/>
              <a:pPr>
                <a:defRPr/>
              </a:pPr>
              <a:t>44</a:t>
            </a:fld>
            <a:endParaRPr lang="en-US"/>
          </a:p>
        </p:txBody>
      </p:sp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BFEF44-2A00-274F-93D0-B8536C84220D}" type="slidenum">
              <a:rPr lang="en-US"/>
              <a:pPr>
                <a:defRPr/>
              </a:pPr>
              <a:t>45</a:t>
            </a:fld>
            <a:endParaRPr lang="en-US"/>
          </a:p>
        </p:txBody>
      </p:sp>
      <p:sp>
        <p:nvSpPr>
          <p:cNvPr id="2298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988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75143A9-D846-5D4F-8585-379217A1230C}" type="slidenum">
              <a:rPr lang="en-US"/>
              <a:pPr>
                <a:defRPr/>
              </a:pPr>
              <a:t>46</a:t>
            </a:fld>
            <a:endParaRPr lang="en-US"/>
          </a:p>
        </p:txBody>
      </p:sp>
      <p:sp>
        <p:nvSpPr>
          <p:cNvPr id="2300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009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DEFB81-422C-3745-9264-66F2A5E9C9D7}" type="slidenum">
              <a:rPr lang="en-US"/>
              <a:pPr>
                <a:defRPr/>
              </a:pPr>
              <a:t>47</a:t>
            </a:fld>
            <a:endParaRPr lang="en-US"/>
          </a:p>
        </p:txBody>
      </p:sp>
      <p:sp>
        <p:nvSpPr>
          <p:cNvPr id="234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4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DEB1E5-A0BA-5D48-B865-C4C0EC149DA9}" type="slidenum">
              <a:rPr lang="en-US"/>
              <a:pPr>
                <a:defRPr/>
              </a:pPr>
              <a:t>48</a:t>
            </a:fld>
            <a:endParaRPr lang="en-US"/>
          </a:p>
        </p:txBody>
      </p:sp>
      <p:sp>
        <p:nvSpPr>
          <p:cNvPr id="2334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347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3F9274-C38F-6D42-B3A7-FC742791D51A}" type="slidenum">
              <a:rPr lang="en-US"/>
              <a:pPr>
                <a:defRPr/>
              </a:pPr>
              <a:t>50</a:t>
            </a:fld>
            <a:endParaRPr lang="en-US"/>
          </a:p>
        </p:txBody>
      </p:sp>
      <p:sp>
        <p:nvSpPr>
          <p:cNvPr id="2348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4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4835813-4EB5-FF4A-A172-E55DB1F84F9A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21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1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55626B-B79D-5447-B070-ED22DA405046}" type="slidenum">
              <a:rPr lang="en-US"/>
              <a:pPr>
                <a:defRPr/>
              </a:pPr>
              <a:t>51</a:t>
            </a:fld>
            <a:endParaRPr lang="en-US"/>
          </a:p>
        </p:txBody>
      </p:sp>
      <p:sp>
        <p:nvSpPr>
          <p:cNvPr id="234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4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D45E8B-2DAA-8C46-8A82-7F67A2C57224}" type="slidenum">
              <a:rPr lang="en-US"/>
              <a:pPr>
                <a:defRPr/>
              </a:pPr>
              <a:t>52</a:t>
            </a:fld>
            <a:endParaRPr lang="en-US"/>
          </a:p>
        </p:txBody>
      </p:sp>
      <p:sp>
        <p:nvSpPr>
          <p:cNvPr id="2350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0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4F25DD-7833-104C-9312-3F4E3B1F6600}" type="slidenum">
              <a:rPr lang="en-US"/>
              <a:pPr>
                <a:defRPr/>
              </a:pPr>
              <a:t>53</a:t>
            </a:fld>
            <a:endParaRPr lang="en-US"/>
          </a:p>
        </p:txBody>
      </p:sp>
      <p:sp>
        <p:nvSpPr>
          <p:cNvPr id="2351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09D43D-5E1F-024B-B5D3-D8C18B43AB3F}" type="slidenum">
              <a:rPr lang="en-US"/>
              <a:pPr>
                <a:defRPr/>
              </a:pPr>
              <a:t>54</a:t>
            </a:fld>
            <a:endParaRPr lang="en-US"/>
          </a:p>
        </p:txBody>
      </p:sp>
      <p:sp>
        <p:nvSpPr>
          <p:cNvPr id="235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604767-301F-8249-8A2C-F019A12E56F4}" type="slidenum">
              <a:rPr lang="en-US"/>
              <a:pPr>
                <a:defRPr/>
              </a:pPr>
              <a:t>55</a:t>
            </a:fld>
            <a:endParaRPr lang="en-US"/>
          </a:p>
        </p:txBody>
      </p:sp>
      <p:sp>
        <p:nvSpPr>
          <p:cNvPr id="235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B755AED-3FF9-E243-8925-9D8A15B8372A}" type="slidenum">
              <a:rPr lang="en-US"/>
              <a:pPr>
                <a:defRPr/>
              </a:pPr>
              <a:t>56</a:t>
            </a:fld>
            <a:endParaRPr lang="en-US"/>
          </a:p>
        </p:txBody>
      </p:sp>
      <p:sp>
        <p:nvSpPr>
          <p:cNvPr id="235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E6A252-F76D-8048-9891-0480D5EF6FD5}" type="slidenum">
              <a:rPr lang="en-US"/>
              <a:pPr>
                <a:defRPr/>
              </a:pPr>
              <a:t>57</a:t>
            </a:fld>
            <a:endParaRPr lang="en-US"/>
          </a:p>
        </p:txBody>
      </p:sp>
      <p:sp>
        <p:nvSpPr>
          <p:cNvPr id="235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DDED3C-2698-F847-8E38-398B90DCE1C5}" type="slidenum">
              <a:rPr lang="en-US"/>
              <a:pPr>
                <a:defRPr/>
              </a:pPr>
              <a:t>58</a:t>
            </a:fld>
            <a:endParaRPr lang="en-US"/>
          </a:p>
        </p:txBody>
      </p:sp>
      <p:sp>
        <p:nvSpPr>
          <p:cNvPr id="235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1669C5-CF91-D443-9874-7DF1CB1374CC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21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1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02A2D3-1628-B74F-AD50-315B8DA64CC4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21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1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9E6B7C-615F-0949-9F29-626FF078E606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21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1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034D88-B188-8E4A-97DA-325ABA3E66D7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21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1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IS 240 – Spring 2013</a:t>
            </a:r>
          </a:p>
        </p:txBody>
      </p:sp>
    </p:spTree>
    <p:extLst>
      <p:ext uri="{BB962C8B-B14F-4D97-AF65-F5344CB8AC3E}">
        <p14:creationId xmlns:p14="http://schemas.microsoft.com/office/powerpoint/2010/main" val="3929131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IS 240 – Spring 2013</a:t>
            </a:r>
          </a:p>
        </p:txBody>
      </p:sp>
    </p:spTree>
    <p:extLst>
      <p:ext uri="{BB962C8B-B14F-4D97-AF65-F5344CB8AC3E}">
        <p14:creationId xmlns:p14="http://schemas.microsoft.com/office/powerpoint/2010/main" val="976544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IS 240 – Spring 2013</a:t>
            </a:r>
          </a:p>
        </p:txBody>
      </p:sp>
    </p:spTree>
    <p:extLst>
      <p:ext uri="{BB962C8B-B14F-4D97-AF65-F5344CB8AC3E}">
        <p14:creationId xmlns:p14="http://schemas.microsoft.com/office/powerpoint/2010/main" val="2188520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IS 240 – Spring 2013</a:t>
            </a:r>
          </a:p>
        </p:txBody>
      </p:sp>
    </p:spTree>
    <p:extLst>
      <p:ext uri="{BB962C8B-B14F-4D97-AF65-F5344CB8AC3E}">
        <p14:creationId xmlns:p14="http://schemas.microsoft.com/office/powerpoint/2010/main" val="334463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IS 240 – Spring 2013</a:t>
            </a:r>
          </a:p>
        </p:txBody>
      </p:sp>
    </p:spTree>
    <p:extLst>
      <p:ext uri="{BB962C8B-B14F-4D97-AF65-F5344CB8AC3E}">
        <p14:creationId xmlns:p14="http://schemas.microsoft.com/office/powerpoint/2010/main" val="444698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IS 240 – Spring 2013</a:t>
            </a:r>
          </a:p>
        </p:txBody>
      </p:sp>
    </p:spTree>
    <p:extLst>
      <p:ext uri="{BB962C8B-B14F-4D97-AF65-F5344CB8AC3E}">
        <p14:creationId xmlns:p14="http://schemas.microsoft.com/office/powerpoint/2010/main" val="3876666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IS 240 – Spring 2013</a:t>
            </a:r>
          </a:p>
        </p:txBody>
      </p:sp>
    </p:spTree>
    <p:extLst>
      <p:ext uri="{BB962C8B-B14F-4D97-AF65-F5344CB8AC3E}">
        <p14:creationId xmlns:p14="http://schemas.microsoft.com/office/powerpoint/2010/main" val="3305483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IS 240 – Spring 2013</a:t>
            </a:r>
          </a:p>
        </p:txBody>
      </p:sp>
    </p:spTree>
    <p:extLst>
      <p:ext uri="{BB962C8B-B14F-4D97-AF65-F5344CB8AC3E}">
        <p14:creationId xmlns:p14="http://schemas.microsoft.com/office/powerpoint/2010/main" val="4198172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IS 240 – Spring 2013</a:t>
            </a:r>
          </a:p>
        </p:txBody>
      </p:sp>
    </p:spTree>
    <p:extLst>
      <p:ext uri="{BB962C8B-B14F-4D97-AF65-F5344CB8AC3E}">
        <p14:creationId xmlns:p14="http://schemas.microsoft.com/office/powerpoint/2010/main" val="1391456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IS 240 – Spring 2013</a:t>
            </a:r>
          </a:p>
        </p:txBody>
      </p:sp>
    </p:spTree>
    <p:extLst>
      <p:ext uri="{BB962C8B-B14F-4D97-AF65-F5344CB8AC3E}">
        <p14:creationId xmlns:p14="http://schemas.microsoft.com/office/powerpoint/2010/main" val="1991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IS 240 – Spring 2013</a:t>
            </a:r>
          </a:p>
        </p:txBody>
      </p:sp>
    </p:spTree>
    <p:extLst>
      <p:ext uri="{BB962C8B-B14F-4D97-AF65-F5344CB8AC3E}">
        <p14:creationId xmlns:p14="http://schemas.microsoft.com/office/powerpoint/2010/main" val="685568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jpe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0" name="Picture 7" descr="logo_smal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164"/>
          <a:stretch>
            <a:fillRect/>
          </a:stretch>
        </p:blipFill>
        <p:spPr bwMode="auto">
          <a:xfrm>
            <a:off x="3619500" y="6553200"/>
            <a:ext cx="1905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7" descr="southhall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6781800" y="647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Ins="0" anchor="ctr"/>
          <a:lstStyle/>
          <a:p>
            <a:pPr algn="l">
              <a:defRPr/>
            </a:pPr>
            <a:endParaRPr lang="en-US" sz="1000" b="1" dirty="0">
              <a:solidFill>
                <a:srgbClr val="FFFFFF"/>
              </a:solidFill>
              <a:latin typeface="Futura Md BT" charset="0"/>
              <a:cs typeface="+mn-cs"/>
            </a:endParaRPr>
          </a:p>
          <a:p>
            <a:pPr algn="r">
              <a:defRPr/>
            </a:pPr>
            <a:r>
              <a:rPr lang="en-US" sz="1000" b="1" dirty="0">
                <a:solidFill>
                  <a:srgbClr val="FFFFFF"/>
                </a:solidFill>
                <a:latin typeface="Futura Md BT" charset="0"/>
                <a:cs typeface="+mn-cs"/>
              </a:rPr>
              <a:t>2013.04.01 - SLIDE </a:t>
            </a:r>
            <a:fld id="{DBE9346C-E0E7-0243-BB4E-C5B76309FCA1}" type="slidenum">
              <a:rPr lang="en-US" sz="1000" b="1">
                <a:solidFill>
                  <a:srgbClr val="FFFFFF"/>
                </a:solidFill>
                <a:latin typeface="Futura Md BT" charset="0"/>
                <a:cs typeface="+mn-cs"/>
              </a:rPr>
              <a:pPr algn="r">
                <a:defRPr/>
              </a:pPr>
              <a:t>‹#›</a:t>
            </a:fld>
            <a:r>
              <a:rPr lang="en-US" sz="1000" b="1" dirty="0">
                <a:solidFill>
                  <a:srgbClr val="FFFFFF"/>
                </a:solidFill>
                <a:latin typeface="Futura Md BT" charset="0"/>
                <a:cs typeface="+mn-cs"/>
              </a:rPr>
              <a:t>	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b="1" smtClean="0">
                <a:solidFill>
                  <a:srgbClr val="FFFFFF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1047" name="Rectangle 23"/>
          <p:cNvSpPr>
            <a:spLocks noChangeArrowheads="1"/>
          </p:cNvSpPr>
          <p:nvPr userDrawn="1"/>
        </p:nvSpPr>
        <p:spPr bwMode="auto">
          <a:xfrm>
            <a:off x="8229600" y="-1588"/>
            <a:ext cx="914400" cy="91440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1035" name="Picture 24" descr="southhall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25" descr="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477000"/>
            <a:ext cx="1905000" cy="381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4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7.bin"/><Relationship Id="rId20" Type="http://schemas.openxmlformats.org/officeDocument/2006/relationships/oleObject" Target="../embeddings/oleObject17.bin"/><Relationship Id="rId21" Type="http://schemas.openxmlformats.org/officeDocument/2006/relationships/oleObject" Target="../embeddings/oleObject18.bin"/><Relationship Id="rId10" Type="http://schemas.openxmlformats.org/officeDocument/2006/relationships/image" Target="../media/image4.emf"/><Relationship Id="rId11" Type="http://schemas.openxmlformats.org/officeDocument/2006/relationships/oleObject" Target="../embeddings/oleObject8.bin"/><Relationship Id="rId12" Type="http://schemas.openxmlformats.org/officeDocument/2006/relationships/oleObject" Target="../embeddings/oleObject9.bin"/><Relationship Id="rId13" Type="http://schemas.openxmlformats.org/officeDocument/2006/relationships/oleObject" Target="../embeddings/oleObject10.bin"/><Relationship Id="rId14" Type="http://schemas.openxmlformats.org/officeDocument/2006/relationships/oleObject" Target="../embeddings/oleObject11.bin"/><Relationship Id="rId15" Type="http://schemas.openxmlformats.org/officeDocument/2006/relationships/oleObject" Target="../embeddings/oleObject12.bin"/><Relationship Id="rId16" Type="http://schemas.openxmlformats.org/officeDocument/2006/relationships/oleObject" Target="../embeddings/oleObject13.bin"/><Relationship Id="rId17" Type="http://schemas.openxmlformats.org/officeDocument/2006/relationships/oleObject" Target="../embeddings/oleObject14.bin"/><Relationship Id="rId18" Type="http://schemas.openxmlformats.org/officeDocument/2006/relationships/oleObject" Target="../embeddings/oleObject15.bin"/><Relationship Id="rId19" Type="http://schemas.openxmlformats.org/officeDocument/2006/relationships/oleObject" Target="../embeddings/oleObject16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6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5.emf"/><Relationship Id="rId6" Type="http://schemas.openxmlformats.org/officeDocument/2006/relationships/oleObject" Target="../embeddings/oleObject4.bin"/><Relationship Id="rId7" Type="http://schemas.openxmlformats.org/officeDocument/2006/relationships/oleObject" Target="../embeddings/oleObject5.bin"/><Relationship Id="rId8" Type="http://schemas.openxmlformats.org/officeDocument/2006/relationships/oleObject" Target="../embeddings/oleObject6.bin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7.xml"/><Relationship Id="rId3" Type="http://schemas.openxmlformats.org/officeDocument/2006/relationships/image" Target="../media/image6.png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498690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457200" y="3733800"/>
            <a:ext cx="8229600" cy="1752600"/>
          </a:xfrm>
        </p:spPr>
        <p:txBody>
          <a:bodyPr lIns="92075" tIns="46038" rIns="92075" bIns="46038"/>
          <a:lstStyle/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b="1" smtClean="0">
                <a:cs typeface="+mn-cs"/>
              </a:rPr>
              <a:t>Prof. Ray Larson 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b="1" smtClean="0">
                <a:cs typeface="+mn-cs"/>
              </a:rPr>
              <a:t>University of California, Berkeley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b="1" smtClean="0">
                <a:cs typeface="+mn-cs"/>
              </a:rPr>
              <a:t>School of Information</a:t>
            </a:r>
          </a:p>
        </p:txBody>
      </p:sp>
      <p:sp>
        <p:nvSpPr>
          <p:cNvPr id="498691" name="Rectangle 3"/>
          <p:cNvSpPr>
            <a:spLocks noChangeArrowheads="1"/>
          </p:cNvSpPr>
          <p:nvPr/>
        </p:nvSpPr>
        <p:spPr bwMode="auto">
          <a:xfrm>
            <a:off x="533400" y="1371600"/>
            <a:ext cx="80772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defRPr/>
            </a:pPr>
            <a:endParaRPr lang="en-US" sz="4000" b="1">
              <a:latin typeface="Arial" charset="0"/>
              <a:cs typeface="+mn-cs"/>
            </a:endParaRPr>
          </a:p>
          <a:p>
            <a:pPr>
              <a:spcBef>
                <a:spcPct val="20000"/>
              </a:spcBef>
              <a:defRPr/>
            </a:pPr>
            <a:r>
              <a:rPr lang="en-US" sz="4000" b="1">
                <a:latin typeface="Arial" charset="0"/>
                <a:cs typeface="+mn-cs"/>
              </a:rPr>
              <a:t>Principles of Information Retrieval</a:t>
            </a:r>
          </a:p>
        </p:txBody>
      </p:sp>
      <p:sp>
        <p:nvSpPr>
          <p:cNvPr id="4986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Lecture 24: NLP for IR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166786" name="Rectangle 2"/>
          <p:cNvSpPr>
            <a:spLocks noChangeArrowheads="1"/>
          </p:cNvSpPr>
          <p:nvPr/>
        </p:nvSpPr>
        <p:spPr bwMode="auto">
          <a:xfrm>
            <a:off x="3352800" y="1752600"/>
            <a:ext cx="2514600" cy="914400"/>
          </a:xfrm>
          <a:prstGeom prst="rect">
            <a:avLst/>
          </a:prstGeom>
          <a:solidFill>
            <a:schemeClr val="hlink">
              <a:alpha val="5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66787" name="Text Box 3"/>
          <p:cNvSpPr txBox="1">
            <a:spLocks noChangeArrowheads="1"/>
          </p:cNvSpPr>
          <p:nvPr/>
        </p:nvSpPr>
        <p:spPr bwMode="auto">
          <a:xfrm>
            <a:off x="2789238" y="838200"/>
            <a:ext cx="3611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General Framework of NLP</a:t>
            </a:r>
          </a:p>
        </p:txBody>
      </p:sp>
      <p:sp>
        <p:nvSpPr>
          <p:cNvPr id="2166788" name="Text Box 4"/>
          <p:cNvSpPr txBox="1">
            <a:spLocks noChangeArrowheads="1"/>
          </p:cNvSpPr>
          <p:nvPr/>
        </p:nvSpPr>
        <p:spPr bwMode="auto">
          <a:xfrm>
            <a:off x="3357563" y="1752600"/>
            <a:ext cx="25114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Morphological and</a:t>
            </a:r>
          </a:p>
          <a:p>
            <a:pPr>
              <a:defRPr/>
            </a:pPr>
            <a:r>
              <a:rPr kumimoji="1" lang="en-US" altLang="ja-JP" sz="2400"/>
              <a:t>Lexical Processing</a:t>
            </a:r>
          </a:p>
        </p:txBody>
      </p:sp>
      <p:sp>
        <p:nvSpPr>
          <p:cNvPr id="2166789" name="Text Box 5"/>
          <p:cNvSpPr txBox="1">
            <a:spLocks noChangeArrowheads="1"/>
          </p:cNvSpPr>
          <p:nvPr/>
        </p:nvSpPr>
        <p:spPr bwMode="auto">
          <a:xfrm>
            <a:off x="3332163" y="3200400"/>
            <a:ext cx="246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Syntactic Analysis</a:t>
            </a:r>
          </a:p>
        </p:txBody>
      </p:sp>
      <p:sp>
        <p:nvSpPr>
          <p:cNvPr id="2166790" name="Text Box 6"/>
          <p:cNvSpPr txBox="1">
            <a:spLocks noChangeArrowheads="1"/>
          </p:cNvSpPr>
          <p:nvPr/>
        </p:nvSpPr>
        <p:spPr bwMode="auto">
          <a:xfrm>
            <a:off x="3311525" y="4267200"/>
            <a:ext cx="246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Semantic Analysis</a:t>
            </a:r>
          </a:p>
        </p:txBody>
      </p:sp>
      <p:sp>
        <p:nvSpPr>
          <p:cNvPr id="2166791" name="Text Box 7"/>
          <p:cNvSpPr txBox="1">
            <a:spLocks noChangeArrowheads="1"/>
          </p:cNvSpPr>
          <p:nvPr/>
        </p:nvSpPr>
        <p:spPr bwMode="auto">
          <a:xfrm>
            <a:off x="3340100" y="5334000"/>
            <a:ext cx="2528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Context processing</a:t>
            </a:r>
          </a:p>
          <a:p>
            <a:pPr>
              <a:defRPr/>
            </a:pPr>
            <a:r>
              <a:rPr kumimoji="1" lang="en-US" altLang="ja-JP" sz="2400"/>
              <a:t>Interpretation</a:t>
            </a:r>
          </a:p>
        </p:txBody>
      </p:sp>
      <p:sp>
        <p:nvSpPr>
          <p:cNvPr id="2166792" name="Rectangle 8"/>
          <p:cNvSpPr>
            <a:spLocks noChangeArrowheads="1"/>
          </p:cNvSpPr>
          <p:nvPr/>
        </p:nvSpPr>
        <p:spPr bwMode="auto">
          <a:xfrm>
            <a:off x="3352800" y="3200400"/>
            <a:ext cx="2514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66793" name="Rectangle 9"/>
          <p:cNvSpPr>
            <a:spLocks noChangeArrowheads="1"/>
          </p:cNvSpPr>
          <p:nvPr/>
        </p:nvSpPr>
        <p:spPr bwMode="auto">
          <a:xfrm>
            <a:off x="3276600" y="4267200"/>
            <a:ext cx="2514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66794" name="Rectangle 10"/>
          <p:cNvSpPr>
            <a:spLocks noChangeArrowheads="1"/>
          </p:cNvSpPr>
          <p:nvPr/>
        </p:nvSpPr>
        <p:spPr bwMode="auto">
          <a:xfrm>
            <a:off x="3352800" y="5334000"/>
            <a:ext cx="2514600" cy="8223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66795" name="AutoShape 11"/>
          <p:cNvSpPr>
            <a:spLocks noChangeArrowheads="1"/>
          </p:cNvSpPr>
          <p:nvPr/>
        </p:nvSpPr>
        <p:spPr bwMode="auto">
          <a:xfrm>
            <a:off x="4495800" y="27432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66796" name="AutoShape 12"/>
          <p:cNvSpPr>
            <a:spLocks noChangeArrowheads="1"/>
          </p:cNvSpPr>
          <p:nvPr/>
        </p:nvSpPr>
        <p:spPr bwMode="auto">
          <a:xfrm>
            <a:off x="4495800" y="37338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66797" name="AutoShape 13"/>
          <p:cNvSpPr>
            <a:spLocks noChangeArrowheads="1"/>
          </p:cNvSpPr>
          <p:nvPr/>
        </p:nvSpPr>
        <p:spPr bwMode="auto">
          <a:xfrm>
            <a:off x="4495800" y="48006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66798" name="Text Box 14"/>
          <p:cNvSpPr txBox="1">
            <a:spLocks noChangeArrowheads="1"/>
          </p:cNvSpPr>
          <p:nvPr/>
        </p:nvSpPr>
        <p:spPr bwMode="auto">
          <a:xfrm>
            <a:off x="696913" y="1219200"/>
            <a:ext cx="1436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John runs.</a:t>
            </a:r>
          </a:p>
        </p:txBody>
      </p:sp>
      <p:sp>
        <p:nvSpPr>
          <p:cNvPr id="2166799" name="Text Box 15"/>
          <p:cNvSpPr txBox="1">
            <a:spLocks noChangeArrowheads="1"/>
          </p:cNvSpPr>
          <p:nvPr/>
        </p:nvSpPr>
        <p:spPr bwMode="auto">
          <a:xfrm>
            <a:off x="673100" y="2255838"/>
            <a:ext cx="1847850" cy="109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kumimoji="1" lang="en-US" altLang="ja-JP" sz="2400"/>
              <a:t>John run+s.</a:t>
            </a:r>
          </a:p>
          <a:p>
            <a:pPr algn="l">
              <a:defRPr/>
            </a:pPr>
            <a:r>
              <a:rPr kumimoji="1" lang="en-US" altLang="ja-JP" sz="2400"/>
              <a:t> </a:t>
            </a:r>
            <a:r>
              <a:rPr kumimoji="1" lang="en-US" altLang="ja-JP" sz="1800"/>
              <a:t>P-N     V     3-pre</a:t>
            </a:r>
          </a:p>
          <a:p>
            <a:pPr algn="l">
              <a:defRPr/>
            </a:pPr>
            <a:r>
              <a:rPr kumimoji="1" lang="en-US" altLang="ja-JP" sz="1800"/>
              <a:t>             N    plu</a:t>
            </a:r>
            <a:endParaRPr kumimoji="1" lang="en-US" altLang="ja-JP" sz="2400"/>
          </a:p>
        </p:txBody>
      </p:sp>
      <p:sp>
        <p:nvSpPr>
          <p:cNvPr id="2166800" name="Text Box 16"/>
          <p:cNvSpPr txBox="1">
            <a:spLocks noChangeArrowheads="1"/>
          </p:cNvSpPr>
          <p:nvPr/>
        </p:nvSpPr>
        <p:spPr bwMode="auto">
          <a:xfrm>
            <a:off x="4886325" y="6172200"/>
            <a:ext cx="42560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accent2"/>
                </a:solidFill>
                <a:cs typeface="+mn-cs"/>
              </a:rPr>
              <a:t>Slides from Prof. J. Tsujii, Univ of Tokyo and Univ of Manchester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167810" name="Rectangle 2"/>
          <p:cNvSpPr>
            <a:spLocks noChangeArrowheads="1"/>
          </p:cNvSpPr>
          <p:nvPr/>
        </p:nvSpPr>
        <p:spPr bwMode="auto">
          <a:xfrm>
            <a:off x="3352800" y="3200400"/>
            <a:ext cx="2514600" cy="457200"/>
          </a:xfrm>
          <a:prstGeom prst="rect">
            <a:avLst/>
          </a:prstGeom>
          <a:solidFill>
            <a:schemeClr val="hlink">
              <a:alpha val="5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67811" name="Text Box 3"/>
          <p:cNvSpPr txBox="1">
            <a:spLocks noChangeArrowheads="1"/>
          </p:cNvSpPr>
          <p:nvPr/>
        </p:nvSpPr>
        <p:spPr bwMode="auto">
          <a:xfrm>
            <a:off x="2789238" y="838200"/>
            <a:ext cx="3611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General Framework of NLP</a:t>
            </a:r>
          </a:p>
        </p:txBody>
      </p:sp>
      <p:sp>
        <p:nvSpPr>
          <p:cNvPr id="2167812" name="Text Box 4"/>
          <p:cNvSpPr txBox="1">
            <a:spLocks noChangeArrowheads="1"/>
          </p:cNvSpPr>
          <p:nvPr/>
        </p:nvSpPr>
        <p:spPr bwMode="auto">
          <a:xfrm>
            <a:off x="3357563" y="1752600"/>
            <a:ext cx="25114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Morphological and</a:t>
            </a:r>
          </a:p>
          <a:p>
            <a:pPr>
              <a:defRPr/>
            </a:pPr>
            <a:r>
              <a:rPr kumimoji="1" lang="en-US" altLang="ja-JP" sz="2400"/>
              <a:t>Lexical Processing</a:t>
            </a:r>
          </a:p>
        </p:txBody>
      </p:sp>
      <p:sp>
        <p:nvSpPr>
          <p:cNvPr id="2167813" name="Text Box 5"/>
          <p:cNvSpPr txBox="1">
            <a:spLocks noChangeArrowheads="1"/>
          </p:cNvSpPr>
          <p:nvPr/>
        </p:nvSpPr>
        <p:spPr bwMode="auto">
          <a:xfrm>
            <a:off x="3332163" y="3200400"/>
            <a:ext cx="246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Syntactic Analysis</a:t>
            </a:r>
          </a:p>
        </p:txBody>
      </p:sp>
      <p:sp>
        <p:nvSpPr>
          <p:cNvPr id="2167814" name="Text Box 6"/>
          <p:cNvSpPr txBox="1">
            <a:spLocks noChangeArrowheads="1"/>
          </p:cNvSpPr>
          <p:nvPr/>
        </p:nvSpPr>
        <p:spPr bwMode="auto">
          <a:xfrm>
            <a:off x="3311525" y="4267200"/>
            <a:ext cx="246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Semantic Analysis</a:t>
            </a:r>
          </a:p>
        </p:txBody>
      </p:sp>
      <p:sp>
        <p:nvSpPr>
          <p:cNvPr id="2167815" name="Text Box 7"/>
          <p:cNvSpPr txBox="1">
            <a:spLocks noChangeArrowheads="1"/>
          </p:cNvSpPr>
          <p:nvPr/>
        </p:nvSpPr>
        <p:spPr bwMode="auto">
          <a:xfrm>
            <a:off x="3340100" y="5334000"/>
            <a:ext cx="2528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Context processing</a:t>
            </a:r>
          </a:p>
          <a:p>
            <a:pPr>
              <a:defRPr/>
            </a:pPr>
            <a:r>
              <a:rPr kumimoji="1" lang="en-US" altLang="ja-JP" sz="2400"/>
              <a:t>Interpretation</a:t>
            </a:r>
          </a:p>
        </p:txBody>
      </p:sp>
      <p:sp>
        <p:nvSpPr>
          <p:cNvPr id="2167816" name="Rectangle 8"/>
          <p:cNvSpPr>
            <a:spLocks noChangeArrowheads="1"/>
          </p:cNvSpPr>
          <p:nvPr/>
        </p:nvSpPr>
        <p:spPr bwMode="auto">
          <a:xfrm>
            <a:off x="3352800" y="1752600"/>
            <a:ext cx="25146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67817" name="Rectangle 9"/>
          <p:cNvSpPr>
            <a:spLocks noChangeArrowheads="1"/>
          </p:cNvSpPr>
          <p:nvPr/>
        </p:nvSpPr>
        <p:spPr bwMode="auto">
          <a:xfrm>
            <a:off x="3276600" y="4267200"/>
            <a:ext cx="2514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67818" name="Rectangle 10"/>
          <p:cNvSpPr>
            <a:spLocks noChangeArrowheads="1"/>
          </p:cNvSpPr>
          <p:nvPr/>
        </p:nvSpPr>
        <p:spPr bwMode="auto">
          <a:xfrm>
            <a:off x="3352800" y="5334000"/>
            <a:ext cx="2514600" cy="8223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67819" name="AutoShape 11"/>
          <p:cNvSpPr>
            <a:spLocks noChangeArrowheads="1"/>
          </p:cNvSpPr>
          <p:nvPr/>
        </p:nvSpPr>
        <p:spPr bwMode="auto">
          <a:xfrm>
            <a:off x="4495800" y="27432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67820" name="AutoShape 12"/>
          <p:cNvSpPr>
            <a:spLocks noChangeArrowheads="1"/>
          </p:cNvSpPr>
          <p:nvPr/>
        </p:nvSpPr>
        <p:spPr bwMode="auto">
          <a:xfrm>
            <a:off x="4495800" y="37338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67821" name="AutoShape 13"/>
          <p:cNvSpPr>
            <a:spLocks noChangeArrowheads="1"/>
          </p:cNvSpPr>
          <p:nvPr/>
        </p:nvSpPr>
        <p:spPr bwMode="auto">
          <a:xfrm>
            <a:off x="4495800" y="48006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67822" name="Text Box 14"/>
          <p:cNvSpPr txBox="1">
            <a:spLocks noChangeArrowheads="1"/>
          </p:cNvSpPr>
          <p:nvPr/>
        </p:nvSpPr>
        <p:spPr bwMode="auto">
          <a:xfrm>
            <a:off x="696913" y="1219200"/>
            <a:ext cx="1436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John runs.</a:t>
            </a:r>
          </a:p>
        </p:txBody>
      </p:sp>
      <p:sp>
        <p:nvSpPr>
          <p:cNvPr id="2167823" name="Text Box 15"/>
          <p:cNvSpPr txBox="1">
            <a:spLocks noChangeArrowheads="1"/>
          </p:cNvSpPr>
          <p:nvPr/>
        </p:nvSpPr>
        <p:spPr bwMode="auto">
          <a:xfrm>
            <a:off x="673100" y="2255838"/>
            <a:ext cx="1847850" cy="109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kumimoji="1" lang="en-US" altLang="ja-JP" sz="2400"/>
              <a:t>John run+s.</a:t>
            </a:r>
          </a:p>
          <a:p>
            <a:pPr algn="l">
              <a:defRPr/>
            </a:pPr>
            <a:r>
              <a:rPr kumimoji="1" lang="en-US" altLang="ja-JP" sz="2400"/>
              <a:t> </a:t>
            </a:r>
            <a:r>
              <a:rPr kumimoji="1" lang="en-US" altLang="ja-JP" sz="1800"/>
              <a:t>P-N     V     3-pre</a:t>
            </a:r>
          </a:p>
          <a:p>
            <a:pPr algn="l">
              <a:defRPr/>
            </a:pPr>
            <a:r>
              <a:rPr kumimoji="1" lang="en-US" altLang="ja-JP" sz="1800"/>
              <a:t>             N    plu</a:t>
            </a:r>
            <a:endParaRPr kumimoji="1" lang="en-US" altLang="ja-JP" sz="2400"/>
          </a:p>
        </p:txBody>
      </p:sp>
      <p:sp>
        <p:nvSpPr>
          <p:cNvPr id="2167824" name="Text Box 16"/>
          <p:cNvSpPr txBox="1">
            <a:spLocks noChangeArrowheads="1"/>
          </p:cNvSpPr>
          <p:nvPr/>
        </p:nvSpPr>
        <p:spPr bwMode="auto">
          <a:xfrm>
            <a:off x="6961188" y="2743200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S</a:t>
            </a:r>
          </a:p>
        </p:txBody>
      </p:sp>
      <p:sp>
        <p:nvSpPr>
          <p:cNvPr id="2167825" name="Text Box 17"/>
          <p:cNvSpPr txBox="1">
            <a:spLocks noChangeArrowheads="1"/>
          </p:cNvSpPr>
          <p:nvPr/>
        </p:nvSpPr>
        <p:spPr bwMode="auto">
          <a:xfrm>
            <a:off x="6116638" y="3505200"/>
            <a:ext cx="573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NP</a:t>
            </a:r>
          </a:p>
        </p:txBody>
      </p:sp>
      <p:sp>
        <p:nvSpPr>
          <p:cNvPr id="2167826" name="Text Box 18"/>
          <p:cNvSpPr txBox="1">
            <a:spLocks noChangeArrowheads="1"/>
          </p:cNvSpPr>
          <p:nvPr/>
        </p:nvSpPr>
        <p:spPr bwMode="auto">
          <a:xfrm>
            <a:off x="6065838" y="4038600"/>
            <a:ext cx="674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P-N</a:t>
            </a:r>
          </a:p>
        </p:txBody>
      </p:sp>
      <p:sp>
        <p:nvSpPr>
          <p:cNvPr id="2167827" name="Text Box 19"/>
          <p:cNvSpPr txBox="1">
            <a:spLocks noChangeArrowheads="1"/>
          </p:cNvSpPr>
          <p:nvPr/>
        </p:nvSpPr>
        <p:spPr bwMode="auto">
          <a:xfrm>
            <a:off x="6019800" y="4648200"/>
            <a:ext cx="760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John</a:t>
            </a:r>
          </a:p>
        </p:txBody>
      </p:sp>
      <p:sp>
        <p:nvSpPr>
          <p:cNvPr id="2167828" name="Text Box 20"/>
          <p:cNvSpPr txBox="1">
            <a:spLocks noChangeArrowheads="1"/>
          </p:cNvSpPr>
          <p:nvPr/>
        </p:nvSpPr>
        <p:spPr bwMode="auto">
          <a:xfrm>
            <a:off x="7412038" y="3505200"/>
            <a:ext cx="573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VP</a:t>
            </a:r>
          </a:p>
        </p:txBody>
      </p:sp>
      <p:sp>
        <p:nvSpPr>
          <p:cNvPr id="2167829" name="Text Box 21"/>
          <p:cNvSpPr txBox="1">
            <a:spLocks noChangeArrowheads="1"/>
          </p:cNvSpPr>
          <p:nvPr/>
        </p:nvSpPr>
        <p:spPr bwMode="auto">
          <a:xfrm>
            <a:off x="7467600" y="40386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V</a:t>
            </a:r>
          </a:p>
        </p:txBody>
      </p:sp>
      <p:sp>
        <p:nvSpPr>
          <p:cNvPr id="2167830" name="Text Box 22"/>
          <p:cNvSpPr txBox="1">
            <a:spLocks noChangeArrowheads="1"/>
          </p:cNvSpPr>
          <p:nvPr/>
        </p:nvSpPr>
        <p:spPr bwMode="auto">
          <a:xfrm>
            <a:off x="7410450" y="4648200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run</a:t>
            </a:r>
          </a:p>
        </p:txBody>
      </p:sp>
      <p:cxnSp>
        <p:nvCxnSpPr>
          <p:cNvPr id="2167831" name="AutoShape 23"/>
          <p:cNvCxnSpPr>
            <a:cxnSpLocks noChangeShapeType="1"/>
            <a:stCxn id="2167824" idx="2"/>
            <a:endCxn id="2167825" idx="0"/>
          </p:cNvCxnSpPr>
          <p:nvPr/>
        </p:nvCxnSpPr>
        <p:spPr bwMode="auto">
          <a:xfrm flipH="1">
            <a:off x="6403975" y="3200400"/>
            <a:ext cx="735013" cy="3048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2167832" name="AutoShape 24"/>
          <p:cNvCxnSpPr>
            <a:cxnSpLocks noChangeShapeType="1"/>
            <a:stCxn id="2167824" idx="2"/>
            <a:endCxn id="2167828" idx="0"/>
          </p:cNvCxnSpPr>
          <p:nvPr/>
        </p:nvCxnSpPr>
        <p:spPr bwMode="auto">
          <a:xfrm>
            <a:off x="7138988" y="3200400"/>
            <a:ext cx="560387" cy="3048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2167833" name="AutoShape 25"/>
          <p:cNvCxnSpPr>
            <a:cxnSpLocks noChangeShapeType="1"/>
            <a:stCxn id="2167825" idx="2"/>
            <a:endCxn id="2167826" idx="0"/>
          </p:cNvCxnSpPr>
          <p:nvPr/>
        </p:nvCxnSpPr>
        <p:spPr bwMode="auto">
          <a:xfrm>
            <a:off x="6403975" y="3962400"/>
            <a:ext cx="0" cy="76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2167834" name="AutoShape 26"/>
          <p:cNvCxnSpPr>
            <a:cxnSpLocks noChangeShapeType="1"/>
            <a:stCxn id="2167828" idx="2"/>
            <a:endCxn id="2167829" idx="0"/>
          </p:cNvCxnSpPr>
          <p:nvPr/>
        </p:nvCxnSpPr>
        <p:spPr bwMode="auto">
          <a:xfrm flipH="1">
            <a:off x="7670800" y="3962400"/>
            <a:ext cx="28575" cy="76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2167835" name="AutoShape 27"/>
          <p:cNvCxnSpPr>
            <a:cxnSpLocks noChangeShapeType="1"/>
            <a:stCxn id="2167826" idx="2"/>
            <a:endCxn id="2167827" idx="0"/>
          </p:cNvCxnSpPr>
          <p:nvPr/>
        </p:nvCxnSpPr>
        <p:spPr bwMode="auto">
          <a:xfrm flipH="1">
            <a:off x="6400800" y="4495800"/>
            <a:ext cx="3175" cy="152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2167836" name="AutoShape 28"/>
          <p:cNvCxnSpPr>
            <a:cxnSpLocks noChangeShapeType="1"/>
            <a:stCxn id="2167829" idx="2"/>
          </p:cNvCxnSpPr>
          <p:nvPr/>
        </p:nvCxnSpPr>
        <p:spPr bwMode="auto">
          <a:xfrm>
            <a:off x="7670800" y="4495800"/>
            <a:ext cx="0" cy="152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2167837" name="Text Box 29"/>
          <p:cNvSpPr txBox="1">
            <a:spLocks noChangeArrowheads="1"/>
          </p:cNvSpPr>
          <p:nvPr/>
        </p:nvSpPr>
        <p:spPr bwMode="auto">
          <a:xfrm>
            <a:off x="4886325" y="6172200"/>
            <a:ext cx="42560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accent2"/>
                </a:solidFill>
                <a:cs typeface="+mn-cs"/>
              </a:rPr>
              <a:t>Slides from Prof. J. Tsujii, Univ of Tokyo and Univ of Manchester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168834" name="Rectangle 2"/>
          <p:cNvSpPr>
            <a:spLocks noChangeArrowheads="1"/>
          </p:cNvSpPr>
          <p:nvPr/>
        </p:nvSpPr>
        <p:spPr bwMode="auto">
          <a:xfrm>
            <a:off x="3276600" y="4267200"/>
            <a:ext cx="2514600" cy="457200"/>
          </a:xfrm>
          <a:prstGeom prst="rect">
            <a:avLst/>
          </a:prstGeom>
          <a:solidFill>
            <a:schemeClr val="hlink">
              <a:alpha val="5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68835" name="Text Box 3"/>
          <p:cNvSpPr txBox="1">
            <a:spLocks noChangeArrowheads="1"/>
          </p:cNvSpPr>
          <p:nvPr/>
        </p:nvSpPr>
        <p:spPr bwMode="auto">
          <a:xfrm>
            <a:off x="2789238" y="838200"/>
            <a:ext cx="3611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General Framework of NLP</a:t>
            </a:r>
          </a:p>
        </p:txBody>
      </p:sp>
      <p:sp>
        <p:nvSpPr>
          <p:cNvPr id="2168836" name="Text Box 4"/>
          <p:cNvSpPr txBox="1">
            <a:spLocks noChangeArrowheads="1"/>
          </p:cNvSpPr>
          <p:nvPr/>
        </p:nvSpPr>
        <p:spPr bwMode="auto">
          <a:xfrm>
            <a:off x="3357563" y="1752600"/>
            <a:ext cx="25114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Morphological and</a:t>
            </a:r>
          </a:p>
          <a:p>
            <a:pPr>
              <a:defRPr/>
            </a:pPr>
            <a:r>
              <a:rPr kumimoji="1" lang="en-US" altLang="ja-JP" sz="2400"/>
              <a:t>Lexical Processing</a:t>
            </a:r>
          </a:p>
        </p:txBody>
      </p:sp>
      <p:sp>
        <p:nvSpPr>
          <p:cNvPr id="2168837" name="Text Box 5"/>
          <p:cNvSpPr txBox="1">
            <a:spLocks noChangeArrowheads="1"/>
          </p:cNvSpPr>
          <p:nvPr/>
        </p:nvSpPr>
        <p:spPr bwMode="auto">
          <a:xfrm>
            <a:off x="3332163" y="3200400"/>
            <a:ext cx="246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Syntactic Analysis</a:t>
            </a:r>
          </a:p>
        </p:txBody>
      </p:sp>
      <p:sp>
        <p:nvSpPr>
          <p:cNvPr id="2168838" name="Text Box 6"/>
          <p:cNvSpPr txBox="1">
            <a:spLocks noChangeArrowheads="1"/>
          </p:cNvSpPr>
          <p:nvPr/>
        </p:nvSpPr>
        <p:spPr bwMode="auto">
          <a:xfrm>
            <a:off x="3311525" y="4267200"/>
            <a:ext cx="246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Semantic Analysis</a:t>
            </a:r>
          </a:p>
        </p:txBody>
      </p:sp>
      <p:sp>
        <p:nvSpPr>
          <p:cNvPr id="2168839" name="Text Box 7"/>
          <p:cNvSpPr txBox="1">
            <a:spLocks noChangeArrowheads="1"/>
          </p:cNvSpPr>
          <p:nvPr/>
        </p:nvSpPr>
        <p:spPr bwMode="auto">
          <a:xfrm>
            <a:off x="3340100" y="5334000"/>
            <a:ext cx="2528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Context processing</a:t>
            </a:r>
          </a:p>
          <a:p>
            <a:pPr>
              <a:defRPr/>
            </a:pPr>
            <a:r>
              <a:rPr kumimoji="1" lang="en-US" altLang="ja-JP" sz="2400"/>
              <a:t>Interpretation</a:t>
            </a:r>
          </a:p>
        </p:txBody>
      </p:sp>
      <p:sp>
        <p:nvSpPr>
          <p:cNvPr id="2168840" name="Rectangle 8"/>
          <p:cNvSpPr>
            <a:spLocks noChangeArrowheads="1"/>
          </p:cNvSpPr>
          <p:nvPr/>
        </p:nvSpPr>
        <p:spPr bwMode="auto">
          <a:xfrm>
            <a:off x="3352800" y="1752600"/>
            <a:ext cx="25146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68841" name="Rectangle 9"/>
          <p:cNvSpPr>
            <a:spLocks noChangeArrowheads="1"/>
          </p:cNvSpPr>
          <p:nvPr/>
        </p:nvSpPr>
        <p:spPr bwMode="auto">
          <a:xfrm>
            <a:off x="3352800" y="3200400"/>
            <a:ext cx="2514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68842" name="Rectangle 10"/>
          <p:cNvSpPr>
            <a:spLocks noChangeArrowheads="1"/>
          </p:cNvSpPr>
          <p:nvPr/>
        </p:nvSpPr>
        <p:spPr bwMode="auto">
          <a:xfrm>
            <a:off x="3352800" y="5334000"/>
            <a:ext cx="2514600" cy="8223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68843" name="AutoShape 11"/>
          <p:cNvSpPr>
            <a:spLocks noChangeArrowheads="1"/>
          </p:cNvSpPr>
          <p:nvPr/>
        </p:nvSpPr>
        <p:spPr bwMode="auto">
          <a:xfrm>
            <a:off x="4495800" y="27432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68844" name="AutoShape 12"/>
          <p:cNvSpPr>
            <a:spLocks noChangeArrowheads="1"/>
          </p:cNvSpPr>
          <p:nvPr/>
        </p:nvSpPr>
        <p:spPr bwMode="auto">
          <a:xfrm>
            <a:off x="4495800" y="37338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68845" name="AutoShape 13"/>
          <p:cNvSpPr>
            <a:spLocks noChangeArrowheads="1"/>
          </p:cNvSpPr>
          <p:nvPr/>
        </p:nvSpPr>
        <p:spPr bwMode="auto">
          <a:xfrm>
            <a:off x="4495800" y="48006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68846" name="Text Box 14"/>
          <p:cNvSpPr txBox="1">
            <a:spLocks noChangeArrowheads="1"/>
          </p:cNvSpPr>
          <p:nvPr/>
        </p:nvSpPr>
        <p:spPr bwMode="auto">
          <a:xfrm>
            <a:off x="696913" y="1219200"/>
            <a:ext cx="1436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John runs.</a:t>
            </a:r>
          </a:p>
        </p:txBody>
      </p:sp>
      <p:sp>
        <p:nvSpPr>
          <p:cNvPr id="2168847" name="Text Box 15"/>
          <p:cNvSpPr txBox="1">
            <a:spLocks noChangeArrowheads="1"/>
          </p:cNvSpPr>
          <p:nvPr/>
        </p:nvSpPr>
        <p:spPr bwMode="auto">
          <a:xfrm>
            <a:off x="673100" y="2255838"/>
            <a:ext cx="1847850" cy="109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kumimoji="1" lang="en-US" altLang="ja-JP" sz="2400"/>
              <a:t>John run+s.</a:t>
            </a:r>
          </a:p>
          <a:p>
            <a:pPr algn="l">
              <a:defRPr/>
            </a:pPr>
            <a:r>
              <a:rPr kumimoji="1" lang="en-US" altLang="ja-JP" sz="2400"/>
              <a:t> </a:t>
            </a:r>
            <a:r>
              <a:rPr kumimoji="1" lang="en-US" altLang="ja-JP" sz="1800"/>
              <a:t>P-N     V     3-pre</a:t>
            </a:r>
          </a:p>
          <a:p>
            <a:pPr algn="l">
              <a:defRPr/>
            </a:pPr>
            <a:r>
              <a:rPr kumimoji="1" lang="en-US" altLang="ja-JP" sz="1800"/>
              <a:t>             N    plu</a:t>
            </a:r>
            <a:endParaRPr kumimoji="1" lang="en-US" altLang="ja-JP" sz="2400"/>
          </a:p>
        </p:txBody>
      </p:sp>
      <p:sp>
        <p:nvSpPr>
          <p:cNvPr id="2168848" name="Text Box 16"/>
          <p:cNvSpPr txBox="1">
            <a:spLocks noChangeArrowheads="1"/>
          </p:cNvSpPr>
          <p:nvPr/>
        </p:nvSpPr>
        <p:spPr bwMode="auto">
          <a:xfrm>
            <a:off x="6961188" y="2743200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S</a:t>
            </a:r>
          </a:p>
        </p:txBody>
      </p:sp>
      <p:sp>
        <p:nvSpPr>
          <p:cNvPr id="2168849" name="Text Box 17"/>
          <p:cNvSpPr txBox="1">
            <a:spLocks noChangeArrowheads="1"/>
          </p:cNvSpPr>
          <p:nvPr/>
        </p:nvSpPr>
        <p:spPr bwMode="auto">
          <a:xfrm>
            <a:off x="6116638" y="3505200"/>
            <a:ext cx="573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NP</a:t>
            </a:r>
          </a:p>
        </p:txBody>
      </p:sp>
      <p:sp>
        <p:nvSpPr>
          <p:cNvPr id="2168850" name="Text Box 18"/>
          <p:cNvSpPr txBox="1">
            <a:spLocks noChangeArrowheads="1"/>
          </p:cNvSpPr>
          <p:nvPr/>
        </p:nvSpPr>
        <p:spPr bwMode="auto">
          <a:xfrm>
            <a:off x="6065838" y="4038600"/>
            <a:ext cx="674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P-N</a:t>
            </a:r>
          </a:p>
        </p:txBody>
      </p:sp>
      <p:sp>
        <p:nvSpPr>
          <p:cNvPr id="2168851" name="Text Box 19"/>
          <p:cNvSpPr txBox="1">
            <a:spLocks noChangeArrowheads="1"/>
          </p:cNvSpPr>
          <p:nvPr/>
        </p:nvSpPr>
        <p:spPr bwMode="auto">
          <a:xfrm>
            <a:off x="6019800" y="4648200"/>
            <a:ext cx="760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John</a:t>
            </a:r>
          </a:p>
        </p:txBody>
      </p:sp>
      <p:sp>
        <p:nvSpPr>
          <p:cNvPr id="2168852" name="Text Box 20"/>
          <p:cNvSpPr txBox="1">
            <a:spLocks noChangeArrowheads="1"/>
          </p:cNvSpPr>
          <p:nvPr/>
        </p:nvSpPr>
        <p:spPr bwMode="auto">
          <a:xfrm>
            <a:off x="7412038" y="3505200"/>
            <a:ext cx="573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VP</a:t>
            </a:r>
          </a:p>
        </p:txBody>
      </p:sp>
      <p:sp>
        <p:nvSpPr>
          <p:cNvPr id="2168853" name="Text Box 21"/>
          <p:cNvSpPr txBox="1">
            <a:spLocks noChangeArrowheads="1"/>
          </p:cNvSpPr>
          <p:nvPr/>
        </p:nvSpPr>
        <p:spPr bwMode="auto">
          <a:xfrm>
            <a:off x="7467600" y="40386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V</a:t>
            </a:r>
          </a:p>
        </p:txBody>
      </p:sp>
      <p:sp>
        <p:nvSpPr>
          <p:cNvPr id="2168854" name="Text Box 22"/>
          <p:cNvSpPr txBox="1">
            <a:spLocks noChangeArrowheads="1"/>
          </p:cNvSpPr>
          <p:nvPr/>
        </p:nvSpPr>
        <p:spPr bwMode="auto">
          <a:xfrm>
            <a:off x="7410450" y="4648200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run</a:t>
            </a:r>
          </a:p>
        </p:txBody>
      </p:sp>
      <p:cxnSp>
        <p:nvCxnSpPr>
          <p:cNvPr id="2168855" name="AutoShape 23"/>
          <p:cNvCxnSpPr>
            <a:cxnSpLocks noChangeShapeType="1"/>
            <a:stCxn id="2168848" idx="2"/>
            <a:endCxn id="2168849" idx="0"/>
          </p:cNvCxnSpPr>
          <p:nvPr/>
        </p:nvCxnSpPr>
        <p:spPr bwMode="auto">
          <a:xfrm flipH="1">
            <a:off x="6403975" y="3200400"/>
            <a:ext cx="735013" cy="3048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2168856" name="AutoShape 24"/>
          <p:cNvCxnSpPr>
            <a:cxnSpLocks noChangeShapeType="1"/>
            <a:stCxn id="2168848" idx="2"/>
            <a:endCxn id="2168852" idx="0"/>
          </p:cNvCxnSpPr>
          <p:nvPr/>
        </p:nvCxnSpPr>
        <p:spPr bwMode="auto">
          <a:xfrm>
            <a:off x="7138988" y="3200400"/>
            <a:ext cx="560387" cy="3048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2168857" name="AutoShape 25"/>
          <p:cNvCxnSpPr>
            <a:cxnSpLocks noChangeShapeType="1"/>
            <a:stCxn id="2168849" idx="2"/>
            <a:endCxn id="2168850" idx="0"/>
          </p:cNvCxnSpPr>
          <p:nvPr/>
        </p:nvCxnSpPr>
        <p:spPr bwMode="auto">
          <a:xfrm>
            <a:off x="6403975" y="3962400"/>
            <a:ext cx="0" cy="76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2168858" name="AutoShape 26"/>
          <p:cNvCxnSpPr>
            <a:cxnSpLocks noChangeShapeType="1"/>
            <a:stCxn id="2168852" idx="2"/>
            <a:endCxn id="2168853" idx="0"/>
          </p:cNvCxnSpPr>
          <p:nvPr/>
        </p:nvCxnSpPr>
        <p:spPr bwMode="auto">
          <a:xfrm flipH="1">
            <a:off x="7670800" y="3962400"/>
            <a:ext cx="28575" cy="76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2168859" name="AutoShape 27"/>
          <p:cNvCxnSpPr>
            <a:cxnSpLocks noChangeShapeType="1"/>
            <a:stCxn id="2168850" idx="2"/>
            <a:endCxn id="2168851" idx="0"/>
          </p:cNvCxnSpPr>
          <p:nvPr/>
        </p:nvCxnSpPr>
        <p:spPr bwMode="auto">
          <a:xfrm flipH="1">
            <a:off x="6400800" y="4495800"/>
            <a:ext cx="3175" cy="152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2168860" name="AutoShape 28"/>
          <p:cNvCxnSpPr>
            <a:cxnSpLocks noChangeShapeType="1"/>
            <a:stCxn id="2168853" idx="2"/>
          </p:cNvCxnSpPr>
          <p:nvPr/>
        </p:nvCxnSpPr>
        <p:spPr bwMode="auto">
          <a:xfrm>
            <a:off x="7670800" y="4495800"/>
            <a:ext cx="0" cy="152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grpSp>
        <p:nvGrpSpPr>
          <p:cNvPr id="25629" name="Group 29"/>
          <p:cNvGrpSpPr>
            <a:grpSpLocks/>
          </p:cNvGrpSpPr>
          <p:nvPr/>
        </p:nvGrpSpPr>
        <p:grpSpPr bwMode="auto">
          <a:xfrm>
            <a:off x="773113" y="4267200"/>
            <a:ext cx="1741487" cy="1371600"/>
            <a:chOff x="535" y="2736"/>
            <a:chExt cx="1097" cy="864"/>
          </a:xfrm>
        </p:grpSpPr>
        <p:sp>
          <p:nvSpPr>
            <p:cNvPr id="2168862" name="Text Box 30"/>
            <p:cNvSpPr txBox="1">
              <a:spLocks noChangeArrowheads="1"/>
            </p:cNvSpPr>
            <p:nvPr/>
          </p:nvSpPr>
          <p:spPr bwMode="auto">
            <a:xfrm>
              <a:off x="535" y="2890"/>
              <a:ext cx="1097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>
                <a:defRPr/>
              </a:pPr>
              <a:r>
                <a:rPr kumimoji="1" lang="en-US" altLang="ja-JP" sz="2400"/>
                <a:t>Pred: RUN</a:t>
              </a:r>
            </a:p>
            <a:p>
              <a:pPr algn="l">
                <a:defRPr/>
              </a:pPr>
              <a:r>
                <a:rPr kumimoji="1" lang="en-US" altLang="ja-JP" sz="2400"/>
                <a:t>  Agent:John</a:t>
              </a:r>
            </a:p>
          </p:txBody>
        </p:sp>
        <p:sp>
          <p:nvSpPr>
            <p:cNvPr id="2168863" name="Rectangle 31"/>
            <p:cNvSpPr>
              <a:spLocks noChangeArrowheads="1"/>
            </p:cNvSpPr>
            <p:nvPr/>
          </p:nvSpPr>
          <p:spPr bwMode="auto">
            <a:xfrm>
              <a:off x="535" y="2880"/>
              <a:ext cx="1053" cy="57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68864" name="Rectangle 32"/>
            <p:cNvSpPr>
              <a:spLocks noChangeArrowheads="1"/>
            </p:cNvSpPr>
            <p:nvPr/>
          </p:nvSpPr>
          <p:spPr bwMode="auto">
            <a:xfrm>
              <a:off x="643" y="2736"/>
              <a:ext cx="845" cy="202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68865" name="Rectangle 33"/>
            <p:cNvSpPr>
              <a:spLocks noChangeArrowheads="1"/>
            </p:cNvSpPr>
            <p:nvPr/>
          </p:nvSpPr>
          <p:spPr bwMode="auto">
            <a:xfrm>
              <a:off x="624" y="3398"/>
              <a:ext cx="845" cy="202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2168866" name="Text Box 34"/>
          <p:cNvSpPr txBox="1">
            <a:spLocks noChangeArrowheads="1"/>
          </p:cNvSpPr>
          <p:nvPr/>
        </p:nvSpPr>
        <p:spPr bwMode="auto">
          <a:xfrm>
            <a:off x="4886325" y="6172200"/>
            <a:ext cx="42560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accent2"/>
                </a:solidFill>
                <a:cs typeface="+mn-cs"/>
              </a:rPr>
              <a:t>Slides from Prof. J. Tsujii, Univ of Tokyo and Univ of Manchester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169858" name="Rectangle 2"/>
          <p:cNvSpPr>
            <a:spLocks noChangeArrowheads="1"/>
          </p:cNvSpPr>
          <p:nvPr/>
        </p:nvSpPr>
        <p:spPr bwMode="auto">
          <a:xfrm>
            <a:off x="3352800" y="5334000"/>
            <a:ext cx="2514600" cy="822325"/>
          </a:xfrm>
          <a:prstGeom prst="rect">
            <a:avLst/>
          </a:prstGeom>
          <a:solidFill>
            <a:schemeClr val="hlink">
              <a:alpha val="5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69859" name="Text Box 3"/>
          <p:cNvSpPr txBox="1">
            <a:spLocks noChangeArrowheads="1"/>
          </p:cNvSpPr>
          <p:nvPr/>
        </p:nvSpPr>
        <p:spPr bwMode="auto">
          <a:xfrm>
            <a:off x="2789238" y="838200"/>
            <a:ext cx="3611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General Framework of NLP</a:t>
            </a:r>
          </a:p>
        </p:txBody>
      </p:sp>
      <p:sp>
        <p:nvSpPr>
          <p:cNvPr id="2169860" name="Text Box 4"/>
          <p:cNvSpPr txBox="1">
            <a:spLocks noChangeArrowheads="1"/>
          </p:cNvSpPr>
          <p:nvPr/>
        </p:nvSpPr>
        <p:spPr bwMode="auto">
          <a:xfrm>
            <a:off x="3357563" y="1752600"/>
            <a:ext cx="25114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Morphological and</a:t>
            </a:r>
          </a:p>
          <a:p>
            <a:pPr>
              <a:defRPr/>
            </a:pPr>
            <a:r>
              <a:rPr kumimoji="1" lang="en-US" altLang="ja-JP" sz="2400"/>
              <a:t>Lexical Processing</a:t>
            </a:r>
          </a:p>
        </p:txBody>
      </p:sp>
      <p:sp>
        <p:nvSpPr>
          <p:cNvPr id="2169861" name="Text Box 5"/>
          <p:cNvSpPr txBox="1">
            <a:spLocks noChangeArrowheads="1"/>
          </p:cNvSpPr>
          <p:nvPr/>
        </p:nvSpPr>
        <p:spPr bwMode="auto">
          <a:xfrm>
            <a:off x="3332163" y="3200400"/>
            <a:ext cx="246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Syntactic Analysis</a:t>
            </a:r>
          </a:p>
        </p:txBody>
      </p:sp>
      <p:sp>
        <p:nvSpPr>
          <p:cNvPr id="2169862" name="Text Box 6"/>
          <p:cNvSpPr txBox="1">
            <a:spLocks noChangeArrowheads="1"/>
          </p:cNvSpPr>
          <p:nvPr/>
        </p:nvSpPr>
        <p:spPr bwMode="auto">
          <a:xfrm>
            <a:off x="3311525" y="4267200"/>
            <a:ext cx="246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Semantic Analysis</a:t>
            </a:r>
          </a:p>
        </p:txBody>
      </p:sp>
      <p:sp>
        <p:nvSpPr>
          <p:cNvPr id="2169863" name="Text Box 7"/>
          <p:cNvSpPr txBox="1">
            <a:spLocks noChangeArrowheads="1"/>
          </p:cNvSpPr>
          <p:nvPr/>
        </p:nvSpPr>
        <p:spPr bwMode="auto">
          <a:xfrm>
            <a:off x="3340100" y="5334000"/>
            <a:ext cx="2528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Context processing</a:t>
            </a:r>
          </a:p>
          <a:p>
            <a:pPr>
              <a:defRPr/>
            </a:pPr>
            <a:r>
              <a:rPr kumimoji="1" lang="en-US" altLang="ja-JP" sz="2400"/>
              <a:t>Interpretation</a:t>
            </a:r>
          </a:p>
        </p:txBody>
      </p:sp>
      <p:sp>
        <p:nvSpPr>
          <p:cNvPr id="2169864" name="Rectangle 8"/>
          <p:cNvSpPr>
            <a:spLocks noChangeArrowheads="1"/>
          </p:cNvSpPr>
          <p:nvPr/>
        </p:nvSpPr>
        <p:spPr bwMode="auto">
          <a:xfrm>
            <a:off x="3352800" y="1752600"/>
            <a:ext cx="25146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69865" name="Rectangle 9"/>
          <p:cNvSpPr>
            <a:spLocks noChangeArrowheads="1"/>
          </p:cNvSpPr>
          <p:nvPr/>
        </p:nvSpPr>
        <p:spPr bwMode="auto">
          <a:xfrm>
            <a:off x="3352800" y="3200400"/>
            <a:ext cx="2514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69866" name="Rectangle 10"/>
          <p:cNvSpPr>
            <a:spLocks noChangeArrowheads="1"/>
          </p:cNvSpPr>
          <p:nvPr/>
        </p:nvSpPr>
        <p:spPr bwMode="auto">
          <a:xfrm>
            <a:off x="3276600" y="4267200"/>
            <a:ext cx="2514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69867" name="AutoShape 11"/>
          <p:cNvSpPr>
            <a:spLocks noChangeArrowheads="1"/>
          </p:cNvSpPr>
          <p:nvPr/>
        </p:nvSpPr>
        <p:spPr bwMode="auto">
          <a:xfrm>
            <a:off x="4495800" y="27432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69868" name="AutoShape 12"/>
          <p:cNvSpPr>
            <a:spLocks noChangeArrowheads="1"/>
          </p:cNvSpPr>
          <p:nvPr/>
        </p:nvSpPr>
        <p:spPr bwMode="auto">
          <a:xfrm>
            <a:off x="4495800" y="37338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69869" name="AutoShape 13"/>
          <p:cNvSpPr>
            <a:spLocks noChangeArrowheads="1"/>
          </p:cNvSpPr>
          <p:nvPr/>
        </p:nvSpPr>
        <p:spPr bwMode="auto">
          <a:xfrm>
            <a:off x="4495800" y="48006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69870" name="Text Box 14"/>
          <p:cNvSpPr txBox="1">
            <a:spLocks noChangeArrowheads="1"/>
          </p:cNvSpPr>
          <p:nvPr/>
        </p:nvSpPr>
        <p:spPr bwMode="auto">
          <a:xfrm>
            <a:off x="696913" y="1219200"/>
            <a:ext cx="1436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John runs.</a:t>
            </a:r>
          </a:p>
        </p:txBody>
      </p:sp>
      <p:sp>
        <p:nvSpPr>
          <p:cNvPr id="2169871" name="Text Box 15"/>
          <p:cNvSpPr txBox="1">
            <a:spLocks noChangeArrowheads="1"/>
          </p:cNvSpPr>
          <p:nvPr/>
        </p:nvSpPr>
        <p:spPr bwMode="auto">
          <a:xfrm>
            <a:off x="673100" y="2255838"/>
            <a:ext cx="1847850" cy="109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kumimoji="1" lang="en-US" altLang="ja-JP" sz="2400"/>
              <a:t>John run+s.</a:t>
            </a:r>
          </a:p>
          <a:p>
            <a:pPr algn="l">
              <a:defRPr/>
            </a:pPr>
            <a:r>
              <a:rPr kumimoji="1" lang="en-US" altLang="ja-JP" sz="2400"/>
              <a:t> </a:t>
            </a:r>
            <a:r>
              <a:rPr kumimoji="1" lang="en-US" altLang="ja-JP" sz="1800"/>
              <a:t>P-N     V     3-pre</a:t>
            </a:r>
          </a:p>
          <a:p>
            <a:pPr algn="l">
              <a:defRPr/>
            </a:pPr>
            <a:r>
              <a:rPr kumimoji="1" lang="en-US" altLang="ja-JP" sz="1800"/>
              <a:t>             N    plu</a:t>
            </a:r>
            <a:endParaRPr kumimoji="1" lang="en-US" altLang="ja-JP" sz="2400"/>
          </a:p>
        </p:txBody>
      </p:sp>
      <p:sp>
        <p:nvSpPr>
          <p:cNvPr id="2169872" name="Text Box 16"/>
          <p:cNvSpPr txBox="1">
            <a:spLocks noChangeArrowheads="1"/>
          </p:cNvSpPr>
          <p:nvPr/>
        </p:nvSpPr>
        <p:spPr bwMode="auto">
          <a:xfrm>
            <a:off x="6961188" y="2743200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S</a:t>
            </a:r>
          </a:p>
        </p:txBody>
      </p:sp>
      <p:sp>
        <p:nvSpPr>
          <p:cNvPr id="2169873" name="Text Box 17"/>
          <p:cNvSpPr txBox="1">
            <a:spLocks noChangeArrowheads="1"/>
          </p:cNvSpPr>
          <p:nvPr/>
        </p:nvSpPr>
        <p:spPr bwMode="auto">
          <a:xfrm>
            <a:off x="6116638" y="3505200"/>
            <a:ext cx="573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NP</a:t>
            </a:r>
          </a:p>
        </p:txBody>
      </p:sp>
      <p:sp>
        <p:nvSpPr>
          <p:cNvPr id="2169874" name="Text Box 18"/>
          <p:cNvSpPr txBox="1">
            <a:spLocks noChangeArrowheads="1"/>
          </p:cNvSpPr>
          <p:nvPr/>
        </p:nvSpPr>
        <p:spPr bwMode="auto">
          <a:xfrm>
            <a:off x="6065838" y="4038600"/>
            <a:ext cx="674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P-N</a:t>
            </a:r>
          </a:p>
        </p:txBody>
      </p:sp>
      <p:sp>
        <p:nvSpPr>
          <p:cNvPr id="2169875" name="Text Box 19"/>
          <p:cNvSpPr txBox="1">
            <a:spLocks noChangeArrowheads="1"/>
          </p:cNvSpPr>
          <p:nvPr/>
        </p:nvSpPr>
        <p:spPr bwMode="auto">
          <a:xfrm>
            <a:off x="6019800" y="4648200"/>
            <a:ext cx="760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John</a:t>
            </a:r>
          </a:p>
        </p:txBody>
      </p:sp>
      <p:sp>
        <p:nvSpPr>
          <p:cNvPr id="2169876" name="Text Box 20"/>
          <p:cNvSpPr txBox="1">
            <a:spLocks noChangeArrowheads="1"/>
          </p:cNvSpPr>
          <p:nvPr/>
        </p:nvSpPr>
        <p:spPr bwMode="auto">
          <a:xfrm>
            <a:off x="7412038" y="3505200"/>
            <a:ext cx="573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VP</a:t>
            </a:r>
          </a:p>
        </p:txBody>
      </p:sp>
      <p:sp>
        <p:nvSpPr>
          <p:cNvPr id="2169877" name="Text Box 21"/>
          <p:cNvSpPr txBox="1">
            <a:spLocks noChangeArrowheads="1"/>
          </p:cNvSpPr>
          <p:nvPr/>
        </p:nvSpPr>
        <p:spPr bwMode="auto">
          <a:xfrm>
            <a:off x="7467600" y="40386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V</a:t>
            </a:r>
          </a:p>
        </p:txBody>
      </p:sp>
      <p:sp>
        <p:nvSpPr>
          <p:cNvPr id="2169878" name="Text Box 22"/>
          <p:cNvSpPr txBox="1">
            <a:spLocks noChangeArrowheads="1"/>
          </p:cNvSpPr>
          <p:nvPr/>
        </p:nvSpPr>
        <p:spPr bwMode="auto">
          <a:xfrm>
            <a:off x="7410450" y="4648200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run</a:t>
            </a:r>
          </a:p>
        </p:txBody>
      </p:sp>
      <p:cxnSp>
        <p:nvCxnSpPr>
          <p:cNvPr id="2169879" name="AutoShape 23"/>
          <p:cNvCxnSpPr>
            <a:cxnSpLocks noChangeShapeType="1"/>
            <a:stCxn id="2169872" idx="2"/>
            <a:endCxn id="2169873" idx="0"/>
          </p:cNvCxnSpPr>
          <p:nvPr/>
        </p:nvCxnSpPr>
        <p:spPr bwMode="auto">
          <a:xfrm flipH="1">
            <a:off x="6403975" y="3200400"/>
            <a:ext cx="735013" cy="3048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2169880" name="AutoShape 24"/>
          <p:cNvCxnSpPr>
            <a:cxnSpLocks noChangeShapeType="1"/>
            <a:stCxn id="2169872" idx="2"/>
            <a:endCxn id="2169876" idx="0"/>
          </p:cNvCxnSpPr>
          <p:nvPr/>
        </p:nvCxnSpPr>
        <p:spPr bwMode="auto">
          <a:xfrm>
            <a:off x="7138988" y="3200400"/>
            <a:ext cx="560387" cy="3048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2169881" name="AutoShape 25"/>
          <p:cNvCxnSpPr>
            <a:cxnSpLocks noChangeShapeType="1"/>
            <a:stCxn id="2169873" idx="2"/>
            <a:endCxn id="2169874" idx="0"/>
          </p:cNvCxnSpPr>
          <p:nvPr/>
        </p:nvCxnSpPr>
        <p:spPr bwMode="auto">
          <a:xfrm>
            <a:off x="6403975" y="3962400"/>
            <a:ext cx="0" cy="76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2169882" name="AutoShape 26"/>
          <p:cNvCxnSpPr>
            <a:cxnSpLocks noChangeShapeType="1"/>
            <a:stCxn id="2169876" idx="2"/>
            <a:endCxn id="2169877" idx="0"/>
          </p:cNvCxnSpPr>
          <p:nvPr/>
        </p:nvCxnSpPr>
        <p:spPr bwMode="auto">
          <a:xfrm flipH="1">
            <a:off x="7670800" y="3962400"/>
            <a:ext cx="28575" cy="76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2169883" name="AutoShape 27"/>
          <p:cNvCxnSpPr>
            <a:cxnSpLocks noChangeShapeType="1"/>
            <a:stCxn id="2169874" idx="2"/>
            <a:endCxn id="2169875" idx="0"/>
          </p:cNvCxnSpPr>
          <p:nvPr/>
        </p:nvCxnSpPr>
        <p:spPr bwMode="auto">
          <a:xfrm flipH="1">
            <a:off x="6400800" y="4495800"/>
            <a:ext cx="3175" cy="152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2169884" name="AutoShape 28"/>
          <p:cNvCxnSpPr>
            <a:cxnSpLocks noChangeShapeType="1"/>
            <a:stCxn id="2169877" idx="2"/>
          </p:cNvCxnSpPr>
          <p:nvPr/>
        </p:nvCxnSpPr>
        <p:spPr bwMode="auto">
          <a:xfrm>
            <a:off x="7670800" y="4495800"/>
            <a:ext cx="0" cy="152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grpSp>
        <p:nvGrpSpPr>
          <p:cNvPr id="27677" name="Group 29"/>
          <p:cNvGrpSpPr>
            <a:grpSpLocks/>
          </p:cNvGrpSpPr>
          <p:nvPr/>
        </p:nvGrpSpPr>
        <p:grpSpPr bwMode="auto">
          <a:xfrm>
            <a:off x="773113" y="4267200"/>
            <a:ext cx="1741487" cy="1371600"/>
            <a:chOff x="535" y="2736"/>
            <a:chExt cx="1097" cy="864"/>
          </a:xfrm>
        </p:grpSpPr>
        <p:sp>
          <p:nvSpPr>
            <p:cNvPr id="2169886" name="Text Box 30"/>
            <p:cNvSpPr txBox="1">
              <a:spLocks noChangeArrowheads="1"/>
            </p:cNvSpPr>
            <p:nvPr/>
          </p:nvSpPr>
          <p:spPr bwMode="auto">
            <a:xfrm>
              <a:off x="535" y="2890"/>
              <a:ext cx="1097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>
                <a:defRPr/>
              </a:pPr>
              <a:r>
                <a:rPr kumimoji="1" lang="en-US" altLang="ja-JP" sz="2400"/>
                <a:t>Pred: RUN</a:t>
              </a:r>
            </a:p>
            <a:p>
              <a:pPr algn="l">
                <a:defRPr/>
              </a:pPr>
              <a:r>
                <a:rPr kumimoji="1" lang="en-US" altLang="ja-JP" sz="2400"/>
                <a:t>  Agent:John</a:t>
              </a:r>
            </a:p>
          </p:txBody>
        </p:sp>
        <p:sp>
          <p:nvSpPr>
            <p:cNvPr id="2169887" name="Rectangle 31"/>
            <p:cNvSpPr>
              <a:spLocks noChangeArrowheads="1"/>
            </p:cNvSpPr>
            <p:nvPr/>
          </p:nvSpPr>
          <p:spPr bwMode="auto">
            <a:xfrm>
              <a:off x="535" y="2880"/>
              <a:ext cx="1053" cy="57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69888" name="Rectangle 32"/>
            <p:cNvSpPr>
              <a:spLocks noChangeArrowheads="1"/>
            </p:cNvSpPr>
            <p:nvPr/>
          </p:nvSpPr>
          <p:spPr bwMode="auto">
            <a:xfrm>
              <a:off x="643" y="2736"/>
              <a:ext cx="845" cy="202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69889" name="Rectangle 33"/>
            <p:cNvSpPr>
              <a:spLocks noChangeArrowheads="1"/>
            </p:cNvSpPr>
            <p:nvPr/>
          </p:nvSpPr>
          <p:spPr bwMode="auto">
            <a:xfrm>
              <a:off x="624" y="3398"/>
              <a:ext cx="845" cy="202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2169890" name="Text Box 34"/>
          <p:cNvSpPr txBox="1">
            <a:spLocks noChangeArrowheads="1"/>
          </p:cNvSpPr>
          <p:nvPr/>
        </p:nvSpPr>
        <p:spPr bwMode="auto">
          <a:xfrm>
            <a:off x="536575" y="5867400"/>
            <a:ext cx="22844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>
                <a:solidFill>
                  <a:srgbClr val="FF0000"/>
                </a:solidFill>
              </a:rPr>
              <a:t>John</a:t>
            </a:r>
            <a:r>
              <a:rPr kumimoji="1" lang="en-US" altLang="ja-JP" sz="2400"/>
              <a:t> is a student.</a:t>
            </a:r>
          </a:p>
          <a:p>
            <a:pPr>
              <a:defRPr/>
            </a:pPr>
            <a:r>
              <a:rPr kumimoji="1" lang="en-US" altLang="ja-JP" sz="2400">
                <a:solidFill>
                  <a:srgbClr val="FF0000"/>
                </a:solidFill>
              </a:rPr>
              <a:t>He</a:t>
            </a:r>
            <a:r>
              <a:rPr kumimoji="1" lang="en-US" altLang="ja-JP" sz="2400"/>
              <a:t> runs.</a:t>
            </a:r>
          </a:p>
        </p:txBody>
      </p:sp>
      <p:sp>
        <p:nvSpPr>
          <p:cNvPr id="2169891" name="Text Box 35"/>
          <p:cNvSpPr txBox="1">
            <a:spLocks noChangeArrowheads="1"/>
          </p:cNvSpPr>
          <p:nvPr/>
        </p:nvSpPr>
        <p:spPr bwMode="auto">
          <a:xfrm>
            <a:off x="4886325" y="6172200"/>
            <a:ext cx="42560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accent2"/>
                </a:solidFill>
                <a:cs typeface="+mn-cs"/>
              </a:rPr>
              <a:t>Slides from Prof. J. Tsujii, Univ of Tokyo and Univ of Manchester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170882" name="Text Box 2"/>
          <p:cNvSpPr txBox="1">
            <a:spLocks noChangeArrowheads="1"/>
          </p:cNvSpPr>
          <p:nvPr/>
        </p:nvSpPr>
        <p:spPr bwMode="auto">
          <a:xfrm>
            <a:off x="2789238" y="838200"/>
            <a:ext cx="3611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General Framework of NLP</a:t>
            </a:r>
          </a:p>
        </p:txBody>
      </p:sp>
      <p:sp>
        <p:nvSpPr>
          <p:cNvPr id="2170883" name="Text Box 3"/>
          <p:cNvSpPr txBox="1">
            <a:spLocks noChangeArrowheads="1"/>
          </p:cNvSpPr>
          <p:nvPr/>
        </p:nvSpPr>
        <p:spPr bwMode="auto">
          <a:xfrm>
            <a:off x="3357563" y="1752600"/>
            <a:ext cx="2511425" cy="822325"/>
          </a:xfrm>
          <a:prstGeom prst="rect">
            <a:avLst/>
          </a:prstGeom>
          <a:solidFill>
            <a:schemeClr val="hlink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Morphological and</a:t>
            </a:r>
          </a:p>
          <a:p>
            <a:pPr>
              <a:defRPr/>
            </a:pPr>
            <a:r>
              <a:rPr kumimoji="1" lang="en-US" altLang="ja-JP" sz="2400"/>
              <a:t>Lexical Processing</a:t>
            </a:r>
          </a:p>
        </p:txBody>
      </p:sp>
      <p:sp>
        <p:nvSpPr>
          <p:cNvPr id="2170884" name="Text Box 4"/>
          <p:cNvSpPr txBox="1">
            <a:spLocks noChangeArrowheads="1"/>
          </p:cNvSpPr>
          <p:nvPr/>
        </p:nvSpPr>
        <p:spPr bwMode="auto">
          <a:xfrm>
            <a:off x="3332163" y="3200400"/>
            <a:ext cx="246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Syntactic Analysis</a:t>
            </a:r>
          </a:p>
        </p:txBody>
      </p:sp>
      <p:sp>
        <p:nvSpPr>
          <p:cNvPr id="2170885" name="Text Box 5"/>
          <p:cNvSpPr txBox="1">
            <a:spLocks noChangeArrowheads="1"/>
          </p:cNvSpPr>
          <p:nvPr/>
        </p:nvSpPr>
        <p:spPr bwMode="auto">
          <a:xfrm>
            <a:off x="3311525" y="4267200"/>
            <a:ext cx="246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Semantic Analysis</a:t>
            </a:r>
          </a:p>
        </p:txBody>
      </p:sp>
      <p:sp>
        <p:nvSpPr>
          <p:cNvPr id="2170886" name="Text Box 6"/>
          <p:cNvSpPr txBox="1">
            <a:spLocks noChangeArrowheads="1"/>
          </p:cNvSpPr>
          <p:nvPr/>
        </p:nvSpPr>
        <p:spPr bwMode="auto">
          <a:xfrm>
            <a:off x="3340100" y="5334000"/>
            <a:ext cx="2528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Context processing</a:t>
            </a:r>
          </a:p>
          <a:p>
            <a:pPr>
              <a:defRPr/>
            </a:pPr>
            <a:r>
              <a:rPr kumimoji="1" lang="en-US" altLang="ja-JP" sz="2400"/>
              <a:t>Interpretation</a:t>
            </a:r>
          </a:p>
        </p:txBody>
      </p:sp>
      <p:sp>
        <p:nvSpPr>
          <p:cNvPr id="2170887" name="Rectangle 7"/>
          <p:cNvSpPr>
            <a:spLocks noChangeArrowheads="1"/>
          </p:cNvSpPr>
          <p:nvPr/>
        </p:nvSpPr>
        <p:spPr bwMode="auto">
          <a:xfrm>
            <a:off x="3352800" y="1752600"/>
            <a:ext cx="25146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70888" name="Rectangle 8"/>
          <p:cNvSpPr>
            <a:spLocks noChangeArrowheads="1"/>
          </p:cNvSpPr>
          <p:nvPr/>
        </p:nvSpPr>
        <p:spPr bwMode="auto">
          <a:xfrm>
            <a:off x="3352800" y="3200400"/>
            <a:ext cx="2514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70889" name="Rectangle 9"/>
          <p:cNvSpPr>
            <a:spLocks noChangeArrowheads="1"/>
          </p:cNvSpPr>
          <p:nvPr/>
        </p:nvSpPr>
        <p:spPr bwMode="auto">
          <a:xfrm>
            <a:off x="3276600" y="4267200"/>
            <a:ext cx="2514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70890" name="Rectangle 10"/>
          <p:cNvSpPr>
            <a:spLocks noChangeArrowheads="1"/>
          </p:cNvSpPr>
          <p:nvPr/>
        </p:nvSpPr>
        <p:spPr bwMode="auto">
          <a:xfrm>
            <a:off x="3352800" y="5334000"/>
            <a:ext cx="2514600" cy="8223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70891" name="AutoShape 11"/>
          <p:cNvSpPr>
            <a:spLocks noChangeArrowheads="1"/>
          </p:cNvSpPr>
          <p:nvPr/>
        </p:nvSpPr>
        <p:spPr bwMode="auto">
          <a:xfrm>
            <a:off x="4495800" y="27432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70892" name="AutoShape 12"/>
          <p:cNvSpPr>
            <a:spLocks noChangeArrowheads="1"/>
          </p:cNvSpPr>
          <p:nvPr/>
        </p:nvSpPr>
        <p:spPr bwMode="auto">
          <a:xfrm>
            <a:off x="4495800" y="37338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70893" name="AutoShape 13"/>
          <p:cNvSpPr>
            <a:spLocks noChangeArrowheads="1"/>
          </p:cNvSpPr>
          <p:nvPr/>
        </p:nvSpPr>
        <p:spPr bwMode="auto">
          <a:xfrm>
            <a:off x="4495800" y="48006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70894" name="Text Box 14"/>
          <p:cNvSpPr txBox="1">
            <a:spLocks noChangeArrowheads="1"/>
          </p:cNvSpPr>
          <p:nvPr/>
        </p:nvSpPr>
        <p:spPr bwMode="auto">
          <a:xfrm>
            <a:off x="6124575" y="5334000"/>
            <a:ext cx="23098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Domain Analysis</a:t>
            </a:r>
          </a:p>
          <a:p>
            <a:pPr>
              <a:defRPr/>
            </a:pPr>
            <a:r>
              <a:rPr kumimoji="1" lang="en-US" altLang="ja-JP" sz="2400"/>
              <a:t>Appelt:1999</a:t>
            </a:r>
          </a:p>
        </p:txBody>
      </p:sp>
      <p:sp>
        <p:nvSpPr>
          <p:cNvPr id="2170895" name="Text Box 15"/>
          <p:cNvSpPr txBox="1">
            <a:spLocks noChangeArrowheads="1"/>
          </p:cNvSpPr>
          <p:nvPr/>
        </p:nvSpPr>
        <p:spPr bwMode="auto">
          <a:xfrm>
            <a:off x="5981700" y="1295400"/>
            <a:ext cx="1792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Tokenization</a:t>
            </a:r>
          </a:p>
        </p:txBody>
      </p:sp>
      <p:sp>
        <p:nvSpPr>
          <p:cNvPr id="2170896" name="Text Box 16"/>
          <p:cNvSpPr txBox="1">
            <a:spLocks noChangeArrowheads="1"/>
          </p:cNvSpPr>
          <p:nvPr/>
        </p:nvSpPr>
        <p:spPr bwMode="auto">
          <a:xfrm>
            <a:off x="6024563" y="1905000"/>
            <a:ext cx="3054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Part of Speech Tagging</a:t>
            </a:r>
          </a:p>
        </p:txBody>
      </p:sp>
      <p:sp>
        <p:nvSpPr>
          <p:cNvPr id="2170897" name="Text Box 17"/>
          <p:cNvSpPr txBox="1">
            <a:spLocks noChangeArrowheads="1"/>
          </p:cNvSpPr>
          <p:nvPr/>
        </p:nvSpPr>
        <p:spPr bwMode="auto">
          <a:xfrm>
            <a:off x="5999163" y="3232150"/>
            <a:ext cx="23082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Term recognition</a:t>
            </a:r>
          </a:p>
          <a:p>
            <a:pPr>
              <a:defRPr/>
            </a:pPr>
            <a:r>
              <a:rPr kumimoji="1" lang="en-US" altLang="ja-JP" sz="2400"/>
              <a:t>(Ananiadou)</a:t>
            </a:r>
          </a:p>
          <a:p>
            <a:pPr>
              <a:defRPr/>
            </a:pPr>
            <a:endParaRPr kumimoji="1" lang="en-US" altLang="ja-JP" sz="2400"/>
          </a:p>
        </p:txBody>
      </p:sp>
      <p:sp>
        <p:nvSpPr>
          <p:cNvPr id="2170898" name="Text Box 18"/>
          <p:cNvSpPr txBox="1">
            <a:spLocks noChangeArrowheads="1"/>
          </p:cNvSpPr>
          <p:nvPr/>
        </p:nvSpPr>
        <p:spPr bwMode="auto">
          <a:xfrm>
            <a:off x="6018213" y="2362200"/>
            <a:ext cx="2757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Inflection/Derivation</a:t>
            </a:r>
          </a:p>
        </p:txBody>
      </p:sp>
      <p:sp>
        <p:nvSpPr>
          <p:cNvPr id="2170899" name="Text Box 19"/>
          <p:cNvSpPr txBox="1">
            <a:spLocks noChangeArrowheads="1"/>
          </p:cNvSpPr>
          <p:nvPr/>
        </p:nvSpPr>
        <p:spPr bwMode="auto">
          <a:xfrm>
            <a:off x="5997575" y="2819400"/>
            <a:ext cx="1928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Compounding</a:t>
            </a:r>
          </a:p>
        </p:txBody>
      </p:sp>
      <p:sp>
        <p:nvSpPr>
          <p:cNvPr id="2170900" name="Text Box 20"/>
          <p:cNvSpPr txBox="1">
            <a:spLocks noChangeArrowheads="1"/>
          </p:cNvSpPr>
          <p:nvPr/>
        </p:nvSpPr>
        <p:spPr bwMode="auto">
          <a:xfrm>
            <a:off x="4886325" y="6172200"/>
            <a:ext cx="42560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accent2"/>
                </a:solidFill>
                <a:cs typeface="+mn-cs"/>
              </a:rPr>
              <a:t>Slides from Prof. J. Tsujii, Univ of Tokyo and Univ of Manchester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70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89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171906" name="Text Box 2"/>
          <p:cNvSpPr txBox="1">
            <a:spLocks noChangeArrowheads="1"/>
          </p:cNvSpPr>
          <p:nvPr/>
        </p:nvSpPr>
        <p:spPr bwMode="auto">
          <a:xfrm>
            <a:off x="2789238" y="838200"/>
            <a:ext cx="3611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General Framework of NLP</a:t>
            </a:r>
          </a:p>
        </p:txBody>
      </p:sp>
      <p:sp>
        <p:nvSpPr>
          <p:cNvPr id="2171907" name="Text Box 3"/>
          <p:cNvSpPr txBox="1">
            <a:spLocks noChangeArrowheads="1"/>
          </p:cNvSpPr>
          <p:nvPr/>
        </p:nvSpPr>
        <p:spPr bwMode="auto">
          <a:xfrm>
            <a:off x="3357563" y="1752600"/>
            <a:ext cx="25114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Morphological and</a:t>
            </a:r>
          </a:p>
          <a:p>
            <a:pPr>
              <a:defRPr/>
            </a:pPr>
            <a:r>
              <a:rPr kumimoji="1" lang="en-US" altLang="ja-JP" sz="2400"/>
              <a:t>Lexical Processing</a:t>
            </a:r>
          </a:p>
        </p:txBody>
      </p:sp>
      <p:sp>
        <p:nvSpPr>
          <p:cNvPr id="2171908" name="Text Box 4"/>
          <p:cNvSpPr txBox="1">
            <a:spLocks noChangeArrowheads="1"/>
          </p:cNvSpPr>
          <p:nvPr/>
        </p:nvSpPr>
        <p:spPr bwMode="auto">
          <a:xfrm>
            <a:off x="3332163" y="3200400"/>
            <a:ext cx="246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Syntactic Analysis</a:t>
            </a:r>
          </a:p>
        </p:txBody>
      </p:sp>
      <p:sp>
        <p:nvSpPr>
          <p:cNvPr id="2171909" name="Text Box 5"/>
          <p:cNvSpPr txBox="1">
            <a:spLocks noChangeArrowheads="1"/>
          </p:cNvSpPr>
          <p:nvPr/>
        </p:nvSpPr>
        <p:spPr bwMode="auto">
          <a:xfrm>
            <a:off x="3311525" y="4267200"/>
            <a:ext cx="246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Semantic Analysis</a:t>
            </a:r>
          </a:p>
        </p:txBody>
      </p:sp>
      <p:sp>
        <p:nvSpPr>
          <p:cNvPr id="2171910" name="Text Box 6"/>
          <p:cNvSpPr txBox="1">
            <a:spLocks noChangeArrowheads="1"/>
          </p:cNvSpPr>
          <p:nvPr/>
        </p:nvSpPr>
        <p:spPr bwMode="auto">
          <a:xfrm>
            <a:off x="3340100" y="5334000"/>
            <a:ext cx="2528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Context processing</a:t>
            </a:r>
          </a:p>
          <a:p>
            <a:pPr>
              <a:defRPr/>
            </a:pPr>
            <a:r>
              <a:rPr kumimoji="1" lang="en-US" altLang="ja-JP" sz="2400"/>
              <a:t>Interpretation</a:t>
            </a:r>
          </a:p>
        </p:txBody>
      </p:sp>
      <p:sp>
        <p:nvSpPr>
          <p:cNvPr id="2171911" name="Rectangle 7"/>
          <p:cNvSpPr>
            <a:spLocks noChangeArrowheads="1"/>
          </p:cNvSpPr>
          <p:nvPr/>
        </p:nvSpPr>
        <p:spPr bwMode="auto">
          <a:xfrm>
            <a:off x="3352800" y="1752600"/>
            <a:ext cx="25146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71912" name="Rectangle 8"/>
          <p:cNvSpPr>
            <a:spLocks noChangeArrowheads="1"/>
          </p:cNvSpPr>
          <p:nvPr/>
        </p:nvSpPr>
        <p:spPr bwMode="auto">
          <a:xfrm>
            <a:off x="3352800" y="3200400"/>
            <a:ext cx="2514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71913" name="Rectangle 9"/>
          <p:cNvSpPr>
            <a:spLocks noChangeArrowheads="1"/>
          </p:cNvSpPr>
          <p:nvPr/>
        </p:nvSpPr>
        <p:spPr bwMode="auto">
          <a:xfrm>
            <a:off x="3276600" y="4267200"/>
            <a:ext cx="2514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71914" name="Rectangle 10"/>
          <p:cNvSpPr>
            <a:spLocks noChangeArrowheads="1"/>
          </p:cNvSpPr>
          <p:nvPr/>
        </p:nvSpPr>
        <p:spPr bwMode="auto">
          <a:xfrm>
            <a:off x="3352800" y="5334000"/>
            <a:ext cx="2514600" cy="8223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71915" name="AutoShape 11"/>
          <p:cNvSpPr>
            <a:spLocks noChangeArrowheads="1"/>
          </p:cNvSpPr>
          <p:nvPr/>
        </p:nvSpPr>
        <p:spPr bwMode="auto">
          <a:xfrm>
            <a:off x="4495800" y="27432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71916" name="AutoShape 12"/>
          <p:cNvSpPr>
            <a:spLocks noChangeArrowheads="1"/>
          </p:cNvSpPr>
          <p:nvPr/>
        </p:nvSpPr>
        <p:spPr bwMode="auto">
          <a:xfrm>
            <a:off x="4495800" y="37338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71917" name="AutoShape 13"/>
          <p:cNvSpPr>
            <a:spLocks noChangeArrowheads="1"/>
          </p:cNvSpPr>
          <p:nvPr/>
        </p:nvSpPr>
        <p:spPr bwMode="auto">
          <a:xfrm>
            <a:off x="4495800" y="48006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71918" name="Text Box 14"/>
          <p:cNvSpPr txBox="1">
            <a:spLocks noChangeArrowheads="1"/>
          </p:cNvSpPr>
          <p:nvPr/>
        </p:nvSpPr>
        <p:spPr bwMode="auto">
          <a:xfrm>
            <a:off x="152400" y="228600"/>
            <a:ext cx="2989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800" b="1" i="1">
                <a:solidFill>
                  <a:srgbClr val="FF0000"/>
                </a:solidFill>
              </a:rPr>
              <a:t>Difficulties of NLP</a:t>
            </a:r>
            <a:endParaRPr kumimoji="1" lang="en-US" altLang="ja-JP" sz="2400"/>
          </a:p>
        </p:txBody>
      </p:sp>
      <p:sp>
        <p:nvSpPr>
          <p:cNvPr id="2171919" name="Text Box 15"/>
          <p:cNvSpPr txBox="1">
            <a:spLocks noChangeArrowheads="1"/>
          </p:cNvSpPr>
          <p:nvPr/>
        </p:nvSpPr>
        <p:spPr bwMode="auto">
          <a:xfrm>
            <a:off x="152400" y="854075"/>
            <a:ext cx="3036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kumimoji="1" lang="en-US" altLang="ja-JP" sz="2400">
                <a:solidFill>
                  <a:srgbClr val="FF0000"/>
                </a:solidFill>
              </a:rPr>
              <a:t>(1) Robustness: </a:t>
            </a:r>
          </a:p>
          <a:p>
            <a:pPr algn="l">
              <a:defRPr/>
            </a:pPr>
            <a:r>
              <a:rPr kumimoji="1" lang="en-US" altLang="ja-JP" sz="2400">
                <a:solidFill>
                  <a:srgbClr val="FF0000"/>
                </a:solidFill>
              </a:rPr>
              <a:t>Incomplete Knowledge</a:t>
            </a:r>
            <a:endParaRPr kumimoji="1" lang="en-US" altLang="ja-JP" sz="2400"/>
          </a:p>
        </p:txBody>
      </p:sp>
      <p:sp>
        <p:nvSpPr>
          <p:cNvPr id="2171920" name="Text Box 16"/>
          <p:cNvSpPr txBox="1">
            <a:spLocks noChangeArrowheads="1"/>
          </p:cNvSpPr>
          <p:nvPr/>
        </p:nvSpPr>
        <p:spPr bwMode="auto">
          <a:xfrm>
            <a:off x="4886325" y="6172200"/>
            <a:ext cx="42560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accent2"/>
                </a:solidFill>
                <a:cs typeface="+mn-cs"/>
              </a:rPr>
              <a:t>Slides from Prof. J. Tsujii, Univ of Tokyo and Univ of Manchester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172930" name="Rectangle 2"/>
          <p:cNvSpPr>
            <a:spLocks noChangeArrowheads="1"/>
          </p:cNvSpPr>
          <p:nvPr/>
        </p:nvSpPr>
        <p:spPr bwMode="auto">
          <a:xfrm>
            <a:off x="3352800" y="1752600"/>
            <a:ext cx="2514600" cy="914400"/>
          </a:xfrm>
          <a:prstGeom prst="rect">
            <a:avLst/>
          </a:prstGeom>
          <a:solidFill>
            <a:schemeClr val="hlink">
              <a:alpha val="5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72931" name="Text Box 3"/>
          <p:cNvSpPr txBox="1">
            <a:spLocks noChangeArrowheads="1"/>
          </p:cNvSpPr>
          <p:nvPr/>
        </p:nvSpPr>
        <p:spPr bwMode="auto">
          <a:xfrm>
            <a:off x="2789238" y="838200"/>
            <a:ext cx="3611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General Framework of NLP</a:t>
            </a:r>
          </a:p>
        </p:txBody>
      </p:sp>
      <p:sp>
        <p:nvSpPr>
          <p:cNvPr id="2172932" name="Text Box 4"/>
          <p:cNvSpPr txBox="1">
            <a:spLocks noChangeArrowheads="1"/>
          </p:cNvSpPr>
          <p:nvPr/>
        </p:nvSpPr>
        <p:spPr bwMode="auto">
          <a:xfrm>
            <a:off x="3357563" y="1752600"/>
            <a:ext cx="25114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Morphological and</a:t>
            </a:r>
          </a:p>
          <a:p>
            <a:pPr>
              <a:defRPr/>
            </a:pPr>
            <a:r>
              <a:rPr kumimoji="1" lang="en-US" altLang="ja-JP" sz="2400"/>
              <a:t>Lexical Processing</a:t>
            </a:r>
          </a:p>
        </p:txBody>
      </p:sp>
      <p:sp>
        <p:nvSpPr>
          <p:cNvPr id="2172933" name="Text Box 5"/>
          <p:cNvSpPr txBox="1">
            <a:spLocks noChangeArrowheads="1"/>
          </p:cNvSpPr>
          <p:nvPr/>
        </p:nvSpPr>
        <p:spPr bwMode="auto">
          <a:xfrm>
            <a:off x="3332163" y="3200400"/>
            <a:ext cx="246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Syntactic Analysis</a:t>
            </a:r>
          </a:p>
        </p:txBody>
      </p:sp>
      <p:sp>
        <p:nvSpPr>
          <p:cNvPr id="2172934" name="Text Box 6"/>
          <p:cNvSpPr txBox="1">
            <a:spLocks noChangeArrowheads="1"/>
          </p:cNvSpPr>
          <p:nvPr/>
        </p:nvSpPr>
        <p:spPr bwMode="auto">
          <a:xfrm>
            <a:off x="3311525" y="4267200"/>
            <a:ext cx="246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Semantic Analysis</a:t>
            </a:r>
          </a:p>
        </p:txBody>
      </p:sp>
      <p:sp>
        <p:nvSpPr>
          <p:cNvPr id="2172935" name="Text Box 7"/>
          <p:cNvSpPr txBox="1">
            <a:spLocks noChangeArrowheads="1"/>
          </p:cNvSpPr>
          <p:nvPr/>
        </p:nvSpPr>
        <p:spPr bwMode="auto">
          <a:xfrm>
            <a:off x="3340100" y="5334000"/>
            <a:ext cx="2528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Context processing</a:t>
            </a:r>
          </a:p>
          <a:p>
            <a:pPr>
              <a:defRPr/>
            </a:pPr>
            <a:r>
              <a:rPr kumimoji="1" lang="en-US" altLang="ja-JP" sz="2400"/>
              <a:t>Interpretation</a:t>
            </a:r>
          </a:p>
        </p:txBody>
      </p:sp>
      <p:sp>
        <p:nvSpPr>
          <p:cNvPr id="2172936" name="Rectangle 8"/>
          <p:cNvSpPr>
            <a:spLocks noChangeArrowheads="1"/>
          </p:cNvSpPr>
          <p:nvPr/>
        </p:nvSpPr>
        <p:spPr bwMode="auto">
          <a:xfrm>
            <a:off x="3352800" y="3200400"/>
            <a:ext cx="2514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72937" name="Rectangle 9"/>
          <p:cNvSpPr>
            <a:spLocks noChangeArrowheads="1"/>
          </p:cNvSpPr>
          <p:nvPr/>
        </p:nvSpPr>
        <p:spPr bwMode="auto">
          <a:xfrm>
            <a:off x="3276600" y="4267200"/>
            <a:ext cx="2514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72938" name="Rectangle 10"/>
          <p:cNvSpPr>
            <a:spLocks noChangeArrowheads="1"/>
          </p:cNvSpPr>
          <p:nvPr/>
        </p:nvSpPr>
        <p:spPr bwMode="auto">
          <a:xfrm>
            <a:off x="3352800" y="5334000"/>
            <a:ext cx="2514600" cy="8223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72939" name="AutoShape 11"/>
          <p:cNvSpPr>
            <a:spLocks noChangeArrowheads="1"/>
          </p:cNvSpPr>
          <p:nvPr/>
        </p:nvSpPr>
        <p:spPr bwMode="auto">
          <a:xfrm>
            <a:off x="4495800" y="27432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72940" name="AutoShape 12"/>
          <p:cNvSpPr>
            <a:spLocks noChangeArrowheads="1"/>
          </p:cNvSpPr>
          <p:nvPr/>
        </p:nvSpPr>
        <p:spPr bwMode="auto">
          <a:xfrm>
            <a:off x="4495800" y="37338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72941" name="AutoShape 13"/>
          <p:cNvSpPr>
            <a:spLocks noChangeArrowheads="1"/>
          </p:cNvSpPr>
          <p:nvPr/>
        </p:nvSpPr>
        <p:spPr bwMode="auto">
          <a:xfrm>
            <a:off x="4495800" y="48006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72942" name="Text Box 14"/>
          <p:cNvSpPr txBox="1">
            <a:spLocks noChangeArrowheads="1"/>
          </p:cNvSpPr>
          <p:nvPr/>
        </p:nvSpPr>
        <p:spPr bwMode="auto">
          <a:xfrm>
            <a:off x="152400" y="228600"/>
            <a:ext cx="2989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800" b="1" i="1">
                <a:solidFill>
                  <a:srgbClr val="FF0000"/>
                </a:solidFill>
              </a:rPr>
              <a:t>Difficulties of NLP</a:t>
            </a:r>
            <a:endParaRPr kumimoji="1" lang="en-US" altLang="ja-JP" sz="2400"/>
          </a:p>
        </p:txBody>
      </p:sp>
      <p:sp>
        <p:nvSpPr>
          <p:cNvPr id="2172943" name="Text Box 15"/>
          <p:cNvSpPr txBox="1">
            <a:spLocks noChangeArrowheads="1"/>
          </p:cNvSpPr>
          <p:nvPr/>
        </p:nvSpPr>
        <p:spPr bwMode="auto">
          <a:xfrm>
            <a:off x="152400" y="854075"/>
            <a:ext cx="3036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kumimoji="1" lang="en-US" altLang="ja-JP" sz="2400">
                <a:solidFill>
                  <a:srgbClr val="FF0000"/>
                </a:solidFill>
              </a:rPr>
              <a:t>(1) Robustness: </a:t>
            </a:r>
          </a:p>
          <a:p>
            <a:pPr algn="l">
              <a:defRPr/>
            </a:pPr>
            <a:r>
              <a:rPr kumimoji="1" lang="en-US" altLang="ja-JP" sz="2400">
                <a:solidFill>
                  <a:srgbClr val="FF0000"/>
                </a:solidFill>
              </a:rPr>
              <a:t>Incomplete Knowledge</a:t>
            </a:r>
            <a:endParaRPr kumimoji="1" lang="en-US" altLang="ja-JP" sz="2400"/>
          </a:p>
        </p:txBody>
      </p:sp>
      <p:sp>
        <p:nvSpPr>
          <p:cNvPr id="2172944" name="Text Box 16"/>
          <p:cNvSpPr txBox="1">
            <a:spLocks noChangeArrowheads="1"/>
          </p:cNvSpPr>
          <p:nvPr/>
        </p:nvSpPr>
        <p:spPr bwMode="auto">
          <a:xfrm>
            <a:off x="5867400" y="1295400"/>
            <a:ext cx="3121025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kumimoji="1" lang="en-US" altLang="ja-JP" sz="2400">
                <a:solidFill>
                  <a:srgbClr val="FF0000"/>
                </a:solidFill>
              </a:rPr>
              <a:t>Incomplete Lexicons</a:t>
            </a:r>
            <a:endParaRPr kumimoji="1" lang="en-US" altLang="ja-JP" sz="2400"/>
          </a:p>
          <a:p>
            <a:pPr algn="l">
              <a:defRPr/>
            </a:pPr>
            <a:r>
              <a:rPr kumimoji="1" lang="en-US" altLang="ja-JP" sz="2400"/>
              <a:t>  Open class words</a:t>
            </a:r>
          </a:p>
          <a:p>
            <a:pPr algn="l">
              <a:defRPr/>
            </a:pPr>
            <a:r>
              <a:rPr kumimoji="1" lang="en-US" altLang="ja-JP" sz="2400"/>
              <a:t>  Terms</a:t>
            </a:r>
          </a:p>
          <a:p>
            <a:pPr algn="l">
              <a:defRPr/>
            </a:pPr>
            <a:r>
              <a:rPr kumimoji="1" lang="en-US" altLang="ja-JP" sz="2400">
                <a:solidFill>
                  <a:srgbClr val="FF0000"/>
                </a:solidFill>
              </a:rPr>
              <a:t>Term recognition</a:t>
            </a:r>
            <a:endParaRPr kumimoji="1" lang="en-US" altLang="ja-JP" sz="2400"/>
          </a:p>
          <a:p>
            <a:pPr algn="l">
              <a:defRPr/>
            </a:pPr>
            <a:r>
              <a:rPr kumimoji="1" lang="en-US" altLang="ja-JP" sz="2400">
                <a:solidFill>
                  <a:srgbClr val="FF0000"/>
                </a:solidFill>
              </a:rPr>
              <a:t>Named Entities</a:t>
            </a:r>
            <a:endParaRPr kumimoji="1" lang="en-US" altLang="ja-JP" sz="2400"/>
          </a:p>
          <a:p>
            <a:pPr algn="l">
              <a:defRPr/>
            </a:pPr>
            <a:r>
              <a:rPr kumimoji="1" lang="en-US" altLang="ja-JP" sz="2400"/>
              <a:t>  Company names</a:t>
            </a:r>
          </a:p>
          <a:p>
            <a:pPr algn="l">
              <a:defRPr/>
            </a:pPr>
            <a:r>
              <a:rPr kumimoji="1" lang="en-US" altLang="ja-JP" sz="2400"/>
              <a:t>  Locations</a:t>
            </a:r>
          </a:p>
          <a:p>
            <a:pPr algn="l">
              <a:defRPr/>
            </a:pPr>
            <a:r>
              <a:rPr kumimoji="1" lang="en-US" altLang="ja-JP" sz="2400"/>
              <a:t>  Numerical expressions</a:t>
            </a:r>
          </a:p>
        </p:txBody>
      </p:sp>
      <p:sp>
        <p:nvSpPr>
          <p:cNvPr id="2172945" name="Text Box 17"/>
          <p:cNvSpPr txBox="1">
            <a:spLocks noChangeArrowheads="1"/>
          </p:cNvSpPr>
          <p:nvPr/>
        </p:nvSpPr>
        <p:spPr bwMode="auto">
          <a:xfrm>
            <a:off x="4886325" y="6172200"/>
            <a:ext cx="42560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accent2"/>
                </a:solidFill>
                <a:cs typeface="+mn-cs"/>
              </a:rPr>
              <a:t>Slides from Prof. J. Tsujii, Univ of Tokyo and Univ of Manchester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72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294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173954" name="Rectangle 2"/>
          <p:cNvSpPr>
            <a:spLocks noChangeArrowheads="1"/>
          </p:cNvSpPr>
          <p:nvPr/>
        </p:nvSpPr>
        <p:spPr bwMode="auto">
          <a:xfrm>
            <a:off x="3352800" y="3200400"/>
            <a:ext cx="2514600" cy="457200"/>
          </a:xfrm>
          <a:prstGeom prst="rect">
            <a:avLst/>
          </a:prstGeom>
          <a:solidFill>
            <a:schemeClr val="hlink">
              <a:alpha val="5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73955" name="Text Box 3"/>
          <p:cNvSpPr txBox="1">
            <a:spLocks noChangeArrowheads="1"/>
          </p:cNvSpPr>
          <p:nvPr/>
        </p:nvSpPr>
        <p:spPr bwMode="auto">
          <a:xfrm>
            <a:off x="2789238" y="838200"/>
            <a:ext cx="3611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General Framework of NLP</a:t>
            </a:r>
          </a:p>
        </p:txBody>
      </p:sp>
      <p:sp>
        <p:nvSpPr>
          <p:cNvPr id="2173956" name="Text Box 4"/>
          <p:cNvSpPr txBox="1">
            <a:spLocks noChangeArrowheads="1"/>
          </p:cNvSpPr>
          <p:nvPr/>
        </p:nvSpPr>
        <p:spPr bwMode="auto">
          <a:xfrm>
            <a:off x="3357563" y="1752600"/>
            <a:ext cx="25114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Morphological and</a:t>
            </a:r>
          </a:p>
          <a:p>
            <a:pPr>
              <a:defRPr/>
            </a:pPr>
            <a:r>
              <a:rPr kumimoji="1" lang="en-US" altLang="ja-JP" sz="2400"/>
              <a:t>Lexical Processing</a:t>
            </a:r>
          </a:p>
        </p:txBody>
      </p:sp>
      <p:sp>
        <p:nvSpPr>
          <p:cNvPr id="2173957" name="Text Box 5"/>
          <p:cNvSpPr txBox="1">
            <a:spLocks noChangeArrowheads="1"/>
          </p:cNvSpPr>
          <p:nvPr/>
        </p:nvSpPr>
        <p:spPr bwMode="auto">
          <a:xfrm>
            <a:off x="3332163" y="3200400"/>
            <a:ext cx="246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Syntactic Analysis</a:t>
            </a:r>
          </a:p>
        </p:txBody>
      </p:sp>
      <p:sp>
        <p:nvSpPr>
          <p:cNvPr id="2173958" name="Text Box 6"/>
          <p:cNvSpPr txBox="1">
            <a:spLocks noChangeArrowheads="1"/>
          </p:cNvSpPr>
          <p:nvPr/>
        </p:nvSpPr>
        <p:spPr bwMode="auto">
          <a:xfrm>
            <a:off x="3311525" y="4267200"/>
            <a:ext cx="246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Semantic Analysis</a:t>
            </a:r>
          </a:p>
        </p:txBody>
      </p:sp>
      <p:sp>
        <p:nvSpPr>
          <p:cNvPr id="2173959" name="Text Box 7"/>
          <p:cNvSpPr txBox="1">
            <a:spLocks noChangeArrowheads="1"/>
          </p:cNvSpPr>
          <p:nvPr/>
        </p:nvSpPr>
        <p:spPr bwMode="auto">
          <a:xfrm>
            <a:off x="3340100" y="5334000"/>
            <a:ext cx="2528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Context processing</a:t>
            </a:r>
          </a:p>
          <a:p>
            <a:pPr>
              <a:defRPr/>
            </a:pPr>
            <a:r>
              <a:rPr kumimoji="1" lang="en-US" altLang="ja-JP" sz="2400"/>
              <a:t>Interpretation</a:t>
            </a:r>
          </a:p>
        </p:txBody>
      </p:sp>
      <p:sp>
        <p:nvSpPr>
          <p:cNvPr id="2173960" name="Rectangle 8"/>
          <p:cNvSpPr>
            <a:spLocks noChangeArrowheads="1"/>
          </p:cNvSpPr>
          <p:nvPr/>
        </p:nvSpPr>
        <p:spPr bwMode="auto">
          <a:xfrm>
            <a:off x="3352800" y="1752600"/>
            <a:ext cx="25146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73961" name="Rectangle 9"/>
          <p:cNvSpPr>
            <a:spLocks noChangeArrowheads="1"/>
          </p:cNvSpPr>
          <p:nvPr/>
        </p:nvSpPr>
        <p:spPr bwMode="auto">
          <a:xfrm>
            <a:off x="3276600" y="4267200"/>
            <a:ext cx="2514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73962" name="Rectangle 10"/>
          <p:cNvSpPr>
            <a:spLocks noChangeArrowheads="1"/>
          </p:cNvSpPr>
          <p:nvPr/>
        </p:nvSpPr>
        <p:spPr bwMode="auto">
          <a:xfrm>
            <a:off x="3352800" y="5334000"/>
            <a:ext cx="2514600" cy="8223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73963" name="AutoShape 11"/>
          <p:cNvSpPr>
            <a:spLocks noChangeArrowheads="1"/>
          </p:cNvSpPr>
          <p:nvPr/>
        </p:nvSpPr>
        <p:spPr bwMode="auto">
          <a:xfrm>
            <a:off x="4495800" y="27432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73964" name="AutoShape 12"/>
          <p:cNvSpPr>
            <a:spLocks noChangeArrowheads="1"/>
          </p:cNvSpPr>
          <p:nvPr/>
        </p:nvSpPr>
        <p:spPr bwMode="auto">
          <a:xfrm>
            <a:off x="4495800" y="37338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73965" name="AutoShape 13"/>
          <p:cNvSpPr>
            <a:spLocks noChangeArrowheads="1"/>
          </p:cNvSpPr>
          <p:nvPr/>
        </p:nvSpPr>
        <p:spPr bwMode="auto">
          <a:xfrm>
            <a:off x="4495800" y="48006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73966" name="Text Box 14"/>
          <p:cNvSpPr txBox="1">
            <a:spLocks noChangeArrowheads="1"/>
          </p:cNvSpPr>
          <p:nvPr/>
        </p:nvSpPr>
        <p:spPr bwMode="auto">
          <a:xfrm>
            <a:off x="152400" y="228600"/>
            <a:ext cx="2989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800" b="1" i="1">
                <a:solidFill>
                  <a:srgbClr val="FF0000"/>
                </a:solidFill>
              </a:rPr>
              <a:t>Difficulties of NLP</a:t>
            </a:r>
            <a:endParaRPr kumimoji="1" lang="en-US" altLang="ja-JP" sz="2400"/>
          </a:p>
        </p:txBody>
      </p:sp>
      <p:sp>
        <p:nvSpPr>
          <p:cNvPr id="2173967" name="Text Box 15"/>
          <p:cNvSpPr txBox="1">
            <a:spLocks noChangeArrowheads="1"/>
          </p:cNvSpPr>
          <p:nvPr/>
        </p:nvSpPr>
        <p:spPr bwMode="auto">
          <a:xfrm>
            <a:off x="152400" y="854075"/>
            <a:ext cx="3036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kumimoji="1" lang="en-US" altLang="ja-JP" sz="2400">
                <a:solidFill>
                  <a:srgbClr val="FF0000"/>
                </a:solidFill>
              </a:rPr>
              <a:t>(1) Robustness: </a:t>
            </a:r>
          </a:p>
          <a:p>
            <a:pPr algn="l">
              <a:defRPr/>
            </a:pPr>
            <a:r>
              <a:rPr kumimoji="1" lang="en-US" altLang="ja-JP" sz="2400">
                <a:solidFill>
                  <a:srgbClr val="FF0000"/>
                </a:solidFill>
              </a:rPr>
              <a:t>Incomplete Knowledge</a:t>
            </a:r>
            <a:endParaRPr kumimoji="1" lang="en-US" altLang="ja-JP" sz="2400"/>
          </a:p>
        </p:txBody>
      </p:sp>
      <p:sp>
        <p:nvSpPr>
          <p:cNvPr id="2173968" name="Text Box 16"/>
          <p:cNvSpPr txBox="1">
            <a:spLocks noChangeArrowheads="1"/>
          </p:cNvSpPr>
          <p:nvPr/>
        </p:nvSpPr>
        <p:spPr bwMode="auto">
          <a:xfrm>
            <a:off x="176213" y="2670175"/>
            <a:ext cx="2798762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kumimoji="1" lang="en-US" altLang="ja-JP" sz="2400">
                <a:solidFill>
                  <a:srgbClr val="FF0000"/>
                </a:solidFill>
              </a:rPr>
              <a:t>Incomplete Grammar</a:t>
            </a:r>
            <a:endParaRPr kumimoji="1" lang="en-US" altLang="ja-JP" sz="2400"/>
          </a:p>
          <a:p>
            <a:pPr algn="l">
              <a:defRPr/>
            </a:pPr>
            <a:r>
              <a:rPr kumimoji="1" lang="en-US" altLang="ja-JP" sz="2400"/>
              <a:t>   Syntactic Coverage</a:t>
            </a:r>
          </a:p>
          <a:p>
            <a:pPr algn="l">
              <a:defRPr/>
            </a:pPr>
            <a:r>
              <a:rPr kumimoji="1" lang="en-US" altLang="ja-JP" sz="2400"/>
              <a:t>   Domain Specific</a:t>
            </a:r>
          </a:p>
          <a:p>
            <a:pPr algn="l">
              <a:defRPr/>
            </a:pPr>
            <a:r>
              <a:rPr kumimoji="1" lang="en-US" altLang="ja-JP" sz="2400"/>
              <a:t>        Constructions</a:t>
            </a:r>
          </a:p>
          <a:p>
            <a:pPr algn="l">
              <a:defRPr/>
            </a:pPr>
            <a:r>
              <a:rPr kumimoji="1" lang="en-US" altLang="ja-JP" sz="2400"/>
              <a:t>   Ungrammatical</a:t>
            </a:r>
          </a:p>
          <a:p>
            <a:pPr algn="l">
              <a:defRPr/>
            </a:pPr>
            <a:r>
              <a:rPr kumimoji="1" lang="en-US" altLang="ja-JP" sz="2400"/>
              <a:t>        Constructions</a:t>
            </a:r>
          </a:p>
        </p:txBody>
      </p:sp>
      <p:sp>
        <p:nvSpPr>
          <p:cNvPr id="2173969" name="Text Box 17"/>
          <p:cNvSpPr txBox="1">
            <a:spLocks noChangeArrowheads="1"/>
          </p:cNvSpPr>
          <p:nvPr/>
        </p:nvSpPr>
        <p:spPr bwMode="auto">
          <a:xfrm>
            <a:off x="4886325" y="6172200"/>
            <a:ext cx="42560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accent2"/>
                </a:solidFill>
                <a:cs typeface="+mn-cs"/>
              </a:rPr>
              <a:t>Slides from Prof. J. Tsujii, Univ of Tokyo and Univ of Manchester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174978" name="Rectangle 2"/>
          <p:cNvSpPr>
            <a:spLocks noChangeArrowheads="1"/>
          </p:cNvSpPr>
          <p:nvPr/>
        </p:nvSpPr>
        <p:spPr bwMode="auto">
          <a:xfrm>
            <a:off x="3352800" y="5334000"/>
            <a:ext cx="2514600" cy="822325"/>
          </a:xfrm>
          <a:prstGeom prst="rect">
            <a:avLst/>
          </a:prstGeom>
          <a:solidFill>
            <a:schemeClr val="hlink">
              <a:alpha val="5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74979" name="Rectangle 3"/>
          <p:cNvSpPr>
            <a:spLocks noChangeArrowheads="1"/>
          </p:cNvSpPr>
          <p:nvPr/>
        </p:nvSpPr>
        <p:spPr bwMode="auto">
          <a:xfrm>
            <a:off x="3276600" y="4267200"/>
            <a:ext cx="2514600" cy="457200"/>
          </a:xfrm>
          <a:prstGeom prst="rect">
            <a:avLst/>
          </a:prstGeom>
          <a:solidFill>
            <a:schemeClr val="hlink">
              <a:alpha val="5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74980" name="Text Box 4"/>
          <p:cNvSpPr txBox="1">
            <a:spLocks noChangeArrowheads="1"/>
          </p:cNvSpPr>
          <p:nvPr/>
        </p:nvSpPr>
        <p:spPr bwMode="auto">
          <a:xfrm>
            <a:off x="3332163" y="3200400"/>
            <a:ext cx="246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Syntactic Analysis</a:t>
            </a:r>
          </a:p>
        </p:txBody>
      </p:sp>
      <p:sp>
        <p:nvSpPr>
          <p:cNvPr id="2174981" name="Rectangle 5"/>
          <p:cNvSpPr>
            <a:spLocks noChangeArrowheads="1"/>
          </p:cNvSpPr>
          <p:nvPr/>
        </p:nvSpPr>
        <p:spPr bwMode="auto">
          <a:xfrm>
            <a:off x="3352800" y="3200400"/>
            <a:ext cx="2514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74982" name="Text Box 6"/>
          <p:cNvSpPr txBox="1">
            <a:spLocks noChangeArrowheads="1"/>
          </p:cNvSpPr>
          <p:nvPr/>
        </p:nvSpPr>
        <p:spPr bwMode="auto">
          <a:xfrm>
            <a:off x="2789238" y="838200"/>
            <a:ext cx="3611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General Framework of NLP</a:t>
            </a:r>
          </a:p>
        </p:txBody>
      </p:sp>
      <p:sp>
        <p:nvSpPr>
          <p:cNvPr id="2174983" name="Text Box 7"/>
          <p:cNvSpPr txBox="1">
            <a:spLocks noChangeArrowheads="1"/>
          </p:cNvSpPr>
          <p:nvPr/>
        </p:nvSpPr>
        <p:spPr bwMode="auto">
          <a:xfrm>
            <a:off x="3357563" y="1752600"/>
            <a:ext cx="25114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Morphological and</a:t>
            </a:r>
          </a:p>
          <a:p>
            <a:pPr>
              <a:defRPr/>
            </a:pPr>
            <a:r>
              <a:rPr kumimoji="1" lang="en-US" altLang="ja-JP" sz="2400"/>
              <a:t>Lexical Processing</a:t>
            </a:r>
          </a:p>
        </p:txBody>
      </p:sp>
      <p:sp>
        <p:nvSpPr>
          <p:cNvPr id="2174984" name="Text Box 8"/>
          <p:cNvSpPr txBox="1">
            <a:spLocks noChangeArrowheads="1"/>
          </p:cNvSpPr>
          <p:nvPr/>
        </p:nvSpPr>
        <p:spPr bwMode="auto">
          <a:xfrm>
            <a:off x="3311525" y="4267200"/>
            <a:ext cx="246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Semantic Analysis</a:t>
            </a:r>
          </a:p>
        </p:txBody>
      </p:sp>
      <p:sp>
        <p:nvSpPr>
          <p:cNvPr id="2174985" name="Text Box 9"/>
          <p:cNvSpPr txBox="1">
            <a:spLocks noChangeArrowheads="1"/>
          </p:cNvSpPr>
          <p:nvPr/>
        </p:nvSpPr>
        <p:spPr bwMode="auto">
          <a:xfrm>
            <a:off x="3340100" y="5334000"/>
            <a:ext cx="2528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Context processing</a:t>
            </a:r>
          </a:p>
          <a:p>
            <a:pPr>
              <a:defRPr/>
            </a:pPr>
            <a:r>
              <a:rPr kumimoji="1" lang="en-US" altLang="ja-JP" sz="2400"/>
              <a:t>Interpretation</a:t>
            </a:r>
          </a:p>
        </p:txBody>
      </p:sp>
      <p:sp>
        <p:nvSpPr>
          <p:cNvPr id="2174986" name="Rectangle 10"/>
          <p:cNvSpPr>
            <a:spLocks noChangeArrowheads="1"/>
          </p:cNvSpPr>
          <p:nvPr/>
        </p:nvSpPr>
        <p:spPr bwMode="auto">
          <a:xfrm>
            <a:off x="3352800" y="1752600"/>
            <a:ext cx="25146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74987" name="AutoShape 11"/>
          <p:cNvSpPr>
            <a:spLocks noChangeArrowheads="1"/>
          </p:cNvSpPr>
          <p:nvPr/>
        </p:nvSpPr>
        <p:spPr bwMode="auto">
          <a:xfrm>
            <a:off x="4495800" y="27432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74988" name="AutoShape 12"/>
          <p:cNvSpPr>
            <a:spLocks noChangeArrowheads="1"/>
          </p:cNvSpPr>
          <p:nvPr/>
        </p:nvSpPr>
        <p:spPr bwMode="auto">
          <a:xfrm>
            <a:off x="4495800" y="37338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74989" name="AutoShape 13"/>
          <p:cNvSpPr>
            <a:spLocks noChangeArrowheads="1"/>
          </p:cNvSpPr>
          <p:nvPr/>
        </p:nvSpPr>
        <p:spPr bwMode="auto">
          <a:xfrm>
            <a:off x="4495800" y="48006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74990" name="Text Box 14"/>
          <p:cNvSpPr txBox="1">
            <a:spLocks noChangeArrowheads="1"/>
          </p:cNvSpPr>
          <p:nvPr/>
        </p:nvSpPr>
        <p:spPr bwMode="auto">
          <a:xfrm>
            <a:off x="152400" y="228600"/>
            <a:ext cx="2989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800" b="1" i="1">
                <a:solidFill>
                  <a:srgbClr val="FF0000"/>
                </a:solidFill>
              </a:rPr>
              <a:t>Difficulties of NLP</a:t>
            </a:r>
            <a:endParaRPr kumimoji="1" lang="en-US" altLang="ja-JP" sz="2400"/>
          </a:p>
        </p:txBody>
      </p:sp>
      <p:sp>
        <p:nvSpPr>
          <p:cNvPr id="2174991" name="Text Box 15"/>
          <p:cNvSpPr txBox="1">
            <a:spLocks noChangeArrowheads="1"/>
          </p:cNvSpPr>
          <p:nvPr/>
        </p:nvSpPr>
        <p:spPr bwMode="auto">
          <a:xfrm>
            <a:off x="152400" y="854075"/>
            <a:ext cx="3036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kumimoji="1" lang="en-US" altLang="ja-JP" sz="2400">
                <a:solidFill>
                  <a:srgbClr val="FF0000"/>
                </a:solidFill>
              </a:rPr>
              <a:t>(1) Robustness: </a:t>
            </a:r>
          </a:p>
          <a:p>
            <a:pPr algn="l">
              <a:defRPr/>
            </a:pPr>
            <a:r>
              <a:rPr kumimoji="1" lang="en-US" altLang="ja-JP" sz="2400">
                <a:solidFill>
                  <a:srgbClr val="FF0000"/>
                </a:solidFill>
              </a:rPr>
              <a:t>Incomplete Knowledge</a:t>
            </a:r>
            <a:endParaRPr kumimoji="1" lang="en-US" altLang="ja-JP" sz="2400"/>
          </a:p>
        </p:txBody>
      </p:sp>
      <p:sp>
        <p:nvSpPr>
          <p:cNvPr id="2174992" name="Text Box 16"/>
          <p:cNvSpPr txBox="1">
            <a:spLocks noChangeArrowheads="1"/>
          </p:cNvSpPr>
          <p:nvPr/>
        </p:nvSpPr>
        <p:spPr bwMode="auto">
          <a:xfrm>
            <a:off x="6076950" y="4527550"/>
            <a:ext cx="28003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kumimoji="1" lang="en-US" altLang="ja-JP" sz="2400">
                <a:solidFill>
                  <a:srgbClr val="FF0000"/>
                </a:solidFill>
              </a:rPr>
              <a:t>Incomplete </a:t>
            </a:r>
          </a:p>
          <a:p>
            <a:pPr algn="l">
              <a:defRPr/>
            </a:pPr>
            <a:r>
              <a:rPr kumimoji="1" lang="en-US" altLang="ja-JP" sz="2400">
                <a:solidFill>
                  <a:srgbClr val="FF0000"/>
                </a:solidFill>
              </a:rPr>
              <a:t>  Domain Knowledge</a:t>
            </a:r>
          </a:p>
          <a:p>
            <a:pPr algn="l">
              <a:defRPr/>
            </a:pPr>
            <a:r>
              <a:rPr kumimoji="1" lang="en-US" altLang="ja-JP" sz="2400">
                <a:solidFill>
                  <a:srgbClr val="FF0000"/>
                </a:solidFill>
              </a:rPr>
              <a:t>  Interpretation Rules</a:t>
            </a:r>
            <a:endParaRPr kumimoji="1" lang="en-US" altLang="ja-JP" sz="2400"/>
          </a:p>
        </p:txBody>
      </p:sp>
      <p:grpSp>
        <p:nvGrpSpPr>
          <p:cNvPr id="2174993" name="Group 17"/>
          <p:cNvGrpSpPr>
            <a:grpSpLocks/>
          </p:cNvGrpSpPr>
          <p:nvPr/>
        </p:nvGrpSpPr>
        <p:grpSpPr bwMode="auto">
          <a:xfrm>
            <a:off x="533400" y="4114800"/>
            <a:ext cx="2057400" cy="1828800"/>
            <a:chOff x="336" y="2592"/>
            <a:chExt cx="1296" cy="1152"/>
          </a:xfrm>
        </p:grpSpPr>
        <p:sp>
          <p:nvSpPr>
            <p:cNvPr id="2174994" name="Oval 18"/>
            <p:cNvSpPr>
              <a:spLocks noChangeArrowheads="1"/>
            </p:cNvSpPr>
            <p:nvPr/>
          </p:nvSpPr>
          <p:spPr bwMode="auto">
            <a:xfrm>
              <a:off x="336" y="2592"/>
              <a:ext cx="1296" cy="1152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74995" name="Text Box 19"/>
            <p:cNvSpPr txBox="1">
              <a:spLocks noChangeArrowheads="1"/>
            </p:cNvSpPr>
            <p:nvPr/>
          </p:nvSpPr>
          <p:spPr bwMode="auto">
            <a:xfrm>
              <a:off x="480" y="2784"/>
              <a:ext cx="1033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r>
                <a:rPr kumimoji="1" lang="en-US" altLang="ja-JP" sz="2400"/>
                <a:t>Predefined</a:t>
              </a:r>
            </a:p>
            <a:p>
              <a:pPr>
                <a:defRPr/>
              </a:pPr>
              <a:r>
                <a:rPr kumimoji="1" lang="en-US" altLang="ja-JP" sz="2400"/>
                <a:t>Aspects of</a:t>
              </a:r>
            </a:p>
            <a:p>
              <a:pPr>
                <a:defRPr/>
              </a:pPr>
              <a:r>
                <a:rPr kumimoji="1" lang="en-US" altLang="ja-JP" sz="2400"/>
                <a:t>Information</a:t>
              </a:r>
            </a:p>
          </p:txBody>
        </p:sp>
      </p:grpSp>
      <p:sp>
        <p:nvSpPr>
          <p:cNvPr id="2174996" name="Text Box 20"/>
          <p:cNvSpPr txBox="1">
            <a:spLocks noChangeArrowheads="1"/>
          </p:cNvSpPr>
          <p:nvPr/>
        </p:nvSpPr>
        <p:spPr bwMode="auto">
          <a:xfrm>
            <a:off x="4886325" y="6172200"/>
            <a:ext cx="42560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accent2"/>
                </a:solidFill>
                <a:cs typeface="+mn-cs"/>
              </a:rPr>
              <a:t>Slides from Prof. J. Tsujii, Univ of Tokyo and Univ of Manchester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74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176002" name="Text Box 2"/>
          <p:cNvSpPr txBox="1">
            <a:spLocks noChangeArrowheads="1"/>
          </p:cNvSpPr>
          <p:nvPr/>
        </p:nvSpPr>
        <p:spPr bwMode="auto">
          <a:xfrm>
            <a:off x="2789238" y="838200"/>
            <a:ext cx="3611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General Framework of NLP</a:t>
            </a:r>
          </a:p>
        </p:txBody>
      </p:sp>
      <p:sp>
        <p:nvSpPr>
          <p:cNvPr id="2176003" name="Text Box 3"/>
          <p:cNvSpPr txBox="1">
            <a:spLocks noChangeArrowheads="1"/>
          </p:cNvSpPr>
          <p:nvPr/>
        </p:nvSpPr>
        <p:spPr bwMode="auto">
          <a:xfrm>
            <a:off x="3357563" y="1752600"/>
            <a:ext cx="25114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Morphological and</a:t>
            </a:r>
          </a:p>
          <a:p>
            <a:pPr>
              <a:defRPr/>
            </a:pPr>
            <a:r>
              <a:rPr kumimoji="1" lang="en-US" altLang="ja-JP" sz="2400"/>
              <a:t>Lexical Processing</a:t>
            </a:r>
          </a:p>
        </p:txBody>
      </p:sp>
      <p:sp>
        <p:nvSpPr>
          <p:cNvPr id="2176004" name="Text Box 4"/>
          <p:cNvSpPr txBox="1">
            <a:spLocks noChangeArrowheads="1"/>
          </p:cNvSpPr>
          <p:nvPr/>
        </p:nvSpPr>
        <p:spPr bwMode="auto">
          <a:xfrm>
            <a:off x="3332163" y="3200400"/>
            <a:ext cx="246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Syntactic Analysis</a:t>
            </a:r>
          </a:p>
        </p:txBody>
      </p:sp>
      <p:sp>
        <p:nvSpPr>
          <p:cNvPr id="2176005" name="Text Box 5"/>
          <p:cNvSpPr txBox="1">
            <a:spLocks noChangeArrowheads="1"/>
          </p:cNvSpPr>
          <p:nvPr/>
        </p:nvSpPr>
        <p:spPr bwMode="auto">
          <a:xfrm>
            <a:off x="3311525" y="4267200"/>
            <a:ext cx="246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Semantic Analysis</a:t>
            </a:r>
          </a:p>
        </p:txBody>
      </p:sp>
      <p:sp>
        <p:nvSpPr>
          <p:cNvPr id="2176006" name="Text Box 6"/>
          <p:cNvSpPr txBox="1">
            <a:spLocks noChangeArrowheads="1"/>
          </p:cNvSpPr>
          <p:nvPr/>
        </p:nvSpPr>
        <p:spPr bwMode="auto">
          <a:xfrm>
            <a:off x="3340100" y="5334000"/>
            <a:ext cx="2528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Context processing</a:t>
            </a:r>
          </a:p>
          <a:p>
            <a:pPr>
              <a:defRPr/>
            </a:pPr>
            <a:r>
              <a:rPr kumimoji="1" lang="en-US" altLang="ja-JP" sz="2400"/>
              <a:t>Interpretation</a:t>
            </a:r>
          </a:p>
        </p:txBody>
      </p:sp>
      <p:sp>
        <p:nvSpPr>
          <p:cNvPr id="2176007" name="Rectangle 7"/>
          <p:cNvSpPr>
            <a:spLocks noChangeArrowheads="1"/>
          </p:cNvSpPr>
          <p:nvPr/>
        </p:nvSpPr>
        <p:spPr bwMode="auto">
          <a:xfrm>
            <a:off x="3352800" y="1752600"/>
            <a:ext cx="25146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76008" name="Rectangle 8"/>
          <p:cNvSpPr>
            <a:spLocks noChangeArrowheads="1"/>
          </p:cNvSpPr>
          <p:nvPr/>
        </p:nvSpPr>
        <p:spPr bwMode="auto">
          <a:xfrm>
            <a:off x="3352800" y="3200400"/>
            <a:ext cx="2514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76009" name="Rectangle 9"/>
          <p:cNvSpPr>
            <a:spLocks noChangeArrowheads="1"/>
          </p:cNvSpPr>
          <p:nvPr/>
        </p:nvSpPr>
        <p:spPr bwMode="auto">
          <a:xfrm>
            <a:off x="3276600" y="4267200"/>
            <a:ext cx="2514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76010" name="Rectangle 10"/>
          <p:cNvSpPr>
            <a:spLocks noChangeArrowheads="1"/>
          </p:cNvSpPr>
          <p:nvPr/>
        </p:nvSpPr>
        <p:spPr bwMode="auto">
          <a:xfrm>
            <a:off x="3352800" y="5334000"/>
            <a:ext cx="2514600" cy="8223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76011" name="AutoShape 11"/>
          <p:cNvSpPr>
            <a:spLocks noChangeArrowheads="1"/>
          </p:cNvSpPr>
          <p:nvPr/>
        </p:nvSpPr>
        <p:spPr bwMode="auto">
          <a:xfrm>
            <a:off x="4495800" y="27432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76012" name="AutoShape 12"/>
          <p:cNvSpPr>
            <a:spLocks noChangeArrowheads="1"/>
          </p:cNvSpPr>
          <p:nvPr/>
        </p:nvSpPr>
        <p:spPr bwMode="auto">
          <a:xfrm>
            <a:off x="4495800" y="37338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76013" name="AutoShape 13"/>
          <p:cNvSpPr>
            <a:spLocks noChangeArrowheads="1"/>
          </p:cNvSpPr>
          <p:nvPr/>
        </p:nvSpPr>
        <p:spPr bwMode="auto">
          <a:xfrm>
            <a:off x="4495800" y="48006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76014" name="Text Box 14"/>
          <p:cNvSpPr txBox="1">
            <a:spLocks noChangeArrowheads="1"/>
          </p:cNvSpPr>
          <p:nvPr/>
        </p:nvSpPr>
        <p:spPr bwMode="auto">
          <a:xfrm>
            <a:off x="152400" y="228600"/>
            <a:ext cx="2989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800" b="1" i="1">
                <a:solidFill>
                  <a:srgbClr val="FF0000"/>
                </a:solidFill>
              </a:rPr>
              <a:t>Difficulties of NLP</a:t>
            </a:r>
            <a:endParaRPr kumimoji="1" lang="en-US" altLang="ja-JP" sz="2400"/>
          </a:p>
        </p:txBody>
      </p:sp>
      <p:sp>
        <p:nvSpPr>
          <p:cNvPr id="2176015" name="Text Box 15"/>
          <p:cNvSpPr txBox="1">
            <a:spLocks noChangeArrowheads="1"/>
          </p:cNvSpPr>
          <p:nvPr/>
        </p:nvSpPr>
        <p:spPr bwMode="auto">
          <a:xfrm>
            <a:off x="152400" y="854075"/>
            <a:ext cx="3036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kumimoji="1" lang="en-US" altLang="ja-JP" sz="2400">
                <a:solidFill>
                  <a:schemeClr val="tx2"/>
                </a:solidFill>
              </a:rPr>
              <a:t>(1) Robustness: </a:t>
            </a:r>
          </a:p>
          <a:p>
            <a:pPr algn="l">
              <a:defRPr/>
            </a:pPr>
            <a:r>
              <a:rPr kumimoji="1" lang="en-US" altLang="ja-JP" sz="2400">
                <a:solidFill>
                  <a:schemeClr val="tx2"/>
                </a:solidFill>
              </a:rPr>
              <a:t>Incomplete Knowledge</a:t>
            </a:r>
            <a:endParaRPr kumimoji="1" lang="en-US" altLang="ja-JP" sz="2400"/>
          </a:p>
        </p:txBody>
      </p:sp>
      <p:sp>
        <p:nvSpPr>
          <p:cNvPr id="2176016" name="Text Box 16"/>
          <p:cNvSpPr txBox="1">
            <a:spLocks noChangeArrowheads="1"/>
          </p:cNvSpPr>
          <p:nvPr/>
        </p:nvSpPr>
        <p:spPr bwMode="auto">
          <a:xfrm>
            <a:off x="150813" y="1860550"/>
            <a:ext cx="220821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>
                <a:solidFill>
                  <a:srgbClr val="FF0000"/>
                </a:solidFill>
              </a:rPr>
              <a:t>(2) Ambiguities:</a:t>
            </a:r>
          </a:p>
          <a:p>
            <a:pPr>
              <a:defRPr/>
            </a:pPr>
            <a:r>
              <a:rPr kumimoji="1" lang="en-US" altLang="ja-JP" sz="2400">
                <a:solidFill>
                  <a:srgbClr val="FF0000"/>
                </a:solidFill>
              </a:rPr>
              <a:t>Combinatorial</a:t>
            </a:r>
          </a:p>
          <a:p>
            <a:pPr>
              <a:defRPr/>
            </a:pPr>
            <a:r>
              <a:rPr kumimoji="1" lang="en-US" altLang="ja-JP" sz="2400">
                <a:solidFill>
                  <a:srgbClr val="FF0000"/>
                </a:solidFill>
              </a:rPr>
              <a:t> Explosion</a:t>
            </a:r>
            <a:endParaRPr kumimoji="1" lang="en-US" altLang="ja-JP" sz="2400"/>
          </a:p>
        </p:txBody>
      </p:sp>
      <p:sp>
        <p:nvSpPr>
          <p:cNvPr id="2176017" name="Text Box 17"/>
          <p:cNvSpPr txBox="1">
            <a:spLocks noChangeArrowheads="1"/>
          </p:cNvSpPr>
          <p:nvPr/>
        </p:nvSpPr>
        <p:spPr bwMode="auto">
          <a:xfrm>
            <a:off x="4886325" y="6172200"/>
            <a:ext cx="42560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accent2"/>
                </a:solidFill>
                <a:cs typeface="+mn-cs"/>
              </a:rPr>
              <a:t>Slides from Prof. J. Tsujii, Univ of Tokyo and Univ of Manchester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33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Final Term Paper</a:t>
            </a:r>
          </a:p>
        </p:txBody>
      </p:sp>
      <p:sp>
        <p:nvSpPr>
          <p:cNvPr id="233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Should be about 8-12 pages on: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 some area of IR research (or practice) that you are interested in and want to study further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Experimental tests of systems or IR algorithms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Build an IR system, test it, and describe the system and its performance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Due May 6</a:t>
            </a:r>
            <a:r>
              <a:rPr lang="en-US" baseline="30000" dirty="0" smtClean="0">
                <a:cs typeface="+mn-cs"/>
              </a:rPr>
              <a:t>th</a:t>
            </a:r>
            <a:r>
              <a:rPr lang="en-US" dirty="0" smtClean="0">
                <a:cs typeface="+mn-cs"/>
              </a:rPr>
              <a:t> (First day of Final exam Week - or any time before)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177026" name="Rectangle 2"/>
          <p:cNvSpPr>
            <a:spLocks noChangeArrowheads="1"/>
          </p:cNvSpPr>
          <p:nvPr/>
        </p:nvSpPr>
        <p:spPr bwMode="auto">
          <a:xfrm>
            <a:off x="3352800" y="1752600"/>
            <a:ext cx="2514600" cy="914400"/>
          </a:xfrm>
          <a:prstGeom prst="rect">
            <a:avLst/>
          </a:prstGeom>
          <a:solidFill>
            <a:schemeClr val="hlink">
              <a:alpha val="5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77027" name="Text Box 3"/>
          <p:cNvSpPr txBox="1">
            <a:spLocks noChangeArrowheads="1"/>
          </p:cNvSpPr>
          <p:nvPr/>
        </p:nvSpPr>
        <p:spPr bwMode="auto">
          <a:xfrm>
            <a:off x="2789238" y="838200"/>
            <a:ext cx="3611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General Framework of NLP</a:t>
            </a:r>
          </a:p>
        </p:txBody>
      </p:sp>
      <p:sp>
        <p:nvSpPr>
          <p:cNvPr id="2177028" name="Text Box 4"/>
          <p:cNvSpPr txBox="1">
            <a:spLocks noChangeArrowheads="1"/>
          </p:cNvSpPr>
          <p:nvPr/>
        </p:nvSpPr>
        <p:spPr bwMode="auto">
          <a:xfrm>
            <a:off x="3357563" y="1752600"/>
            <a:ext cx="25114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Morphological and</a:t>
            </a:r>
          </a:p>
          <a:p>
            <a:pPr>
              <a:defRPr/>
            </a:pPr>
            <a:r>
              <a:rPr kumimoji="1" lang="en-US" altLang="ja-JP" sz="2400"/>
              <a:t>Lexical Processing</a:t>
            </a:r>
          </a:p>
        </p:txBody>
      </p:sp>
      <p:sp>
        <p:nvSpPr>
          <p:cNvPr id="2177029" name="Text Box 5"/>
          <p:cNvSpPr txBox="1">
            <a:spLocks noChangeArrowheads="1"/>
          </p:cNvSpPr>
          <p:nvPr/>
        </p:nvSpPr>
        <p:spPr bwMode="auto">
          <a:xfrm>
            <a:off x="3332163" y="3200400"/>
            <a:ext cx="246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Syntactic Analysis</a:t>
            </a:r>
          </a:p>
        </p:txBody>
      </p:sp>
      <p:sp>
        <p:nvSpPr>
          <p:cNvPr id="2177030" name="Text Box 6"/>
          <p:cNvSpPr txBox="1">
            <a:spLocks noChangeArrowheads="1"/>
          </p:cNvSpPr>
          <p:nvPr/>
        </p:nvSpPr>
        <p:spPr bwMode="auto">
          <a:xfrm>
            <a:off x="3311525" y="4267200"/>
            <a:ext cx="246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Semantic Analysis</a:t>
            </a:r>
          </a:p>
        </p:txBody>
      </p:sp>
      <p:sp>
        <p:nvSpPr>
          <p:cNvPr id="2177031" name="Text Box 7"/>
          <p:cNvSpPr txBox="1">
            <a:spLocks noChangeArrowheads="1"/>
          </p:cNvSpPr>
          <p:nvPr/>
        </p:nvSpPr>
        <p:spPr bwMode="auto">
          <a:xfrm>
            <a:off x="3340100" y="5334000"/>
            <a:ext cx="2528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Context processing</a:t>
            </a:r>
          </a:p>
          <a:p>
            <a:pPr>
              <a:defRPr/>
            </a:pPr>
            <a:r>
              <a:rPr kumimoji="1" lang="en-US" altLang="ja-JP" sz="2400"/>
              <a:t>Interpretation</a:t>
            </a:r>
          </a:p>
        </p:txBody>
      </p:sp>
      <p:sp>
        <p:nvSpPr>
          <p:cNvPr id="2177032" name="Rectangle 8"/>
          <p:cNvSpPr>
            <a:spLocks noChangeArrowheads="1"/>
          </p:cNvSpPr>
          <p:nvPr/>
        </p:nvSpPr>
        <p:spPr bwMode="auto">
          <a:xfrm>
            <a:off x="3352800" y="3200400"/>
            <a:ext cx="2514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77033" name="Rectangle 9"/>
          <p:cNvSpPr>
            <a:spLocks noChangeArrowheads="1"/>
          </p:cNvSpPr>
          <p:nvPr/>
        </p:nvSpPr>
        <p:spPr bwMode="auto">
          <a:xfrm>
            <a:off x="3276600" y="4267200"/>
            <a:ext cx="2514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77034" name="Rectangle 10"/>
          <p:cNvSpPr>
            <a:spLocks noChangeArrowheads="1"/>
          </p:cNvSpPr>
          <p:nvPr/>
        </p:nvSpPr>
        <p:spPr bwMode="auto">
          <a:xfrm>
            <a:off x="3352800" y="5334000"/>
            <a:ext cx="2514600" cy="8223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77035" name="AutoShape 11"/>
          <p:cNvSpPr>
            <a:spLocks noChangeArrowheads="1"/>
          </p:cNvSpPr>
          <p:nvPr/>
        </p:nvSpPr>
        <p:spPr bwMode="auto">
          <a:xfrm>
            <a:off x="4495800" y="27432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77036" name="AutoShape 12"/>
          <p:cNvSpPr>
            <a:spLocks noChangeArrowheads="1"/>
          </p:cNvSpPr>
          <p:nvPr/>
        </p:nvSpPr>
        <p:spPr bwMode="auto">
          <a:xfrm>
            <a:off x="4495800" y="37338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77037" name="AutoShape 13"/>
          <p:cNvSpPr>
            <a:spLocks noChangeArrowheads="1"/>
          </p:cNvSpPr>
          <p:nvPr/>
        </p:nvSpPr>
        <p:spPr bwMode="auto">
          <a:xfrm>
            <a:off x="4495800" y="48006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77038" name="Text Box 14"/>
          <p:cNvSpPr txBox="1">
            <a:spLocks noChangeArrowheads="1"/>
          </p:cNvSpPr>
          <p:nvPr/>
        </p:nvSpPr>
        <p:spPr bwMode="auto">
          <a:xfrm>
            <a:off x="152400" y="228600"/>
            <a:ext cx="2989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800" b="1" i="1">
                <a:solidFill>
                  <a:srgbClr val="FF0000"/>
                </a:solidFill>
              </a:rPr>
              <a:t>Difficulties of NLP</a:t>
            </a:r>
            <a:endParaRPr kumimoji="1" lang="en-US" altLang="ja-JP" sz="2400"/>
          </a:p>
        </p:txBody>
      </p:sp>
      <p:sp>
        <p:nvSpPr>
          <p:cNvPr id="2177039" name="Text Box 15"/>
          <p:cNvSpPr txBox="1">
            <a:spLocks noChangeArrowheads="1"/>
          </p:cNvSpPr>
          <p:nvPr/>
        </p:nvSpPr>
        <p:spPr bwMode="auto">
          <a:xfrm>
            <a:off x="152400" y="854075"/>
            <a:ext cx="3036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kumimoji="1" lang="en-US" altLang="ja-JP" sz="2400">
                <a:solidFill>
                  <a:schemeClr val="tx2"/>
                </a:solidFill>
              </a:rPr>
              <a:t>(1) Robustness: </a:t>
            </a:r>
          </a:p>
          <a:p>
            <a:pPr algn="l">
              <a:defRPr/>
            </a:pPr>
            <a:r>
              <a:rPr kumimoji="1" lang="en-US" altLang="ja-JP" sz="2400">
                <a:solidFill>
                  <a:schemeClr val="tx2"/>
                </a:solidFill>
              </a:rPr>
              <a:t>Incomplete Knowledge</a:t>
            </a:r>
            <a:endParaRPr kumimoji="1" lang="en-US" altLang="ja-JP" sz="2400"/>
          </a:p>
        </p:txBody>
      </p:sp>
      <p:sp>
        <p:nvSpPr>
          <p:cNvPr id="2177040" name="Text Box 16"/>
          <p:cNvSpPr txBox="1">
            <a:spLocks noChangeArrowheads="1"/>
          </p:cNvSpPr>
          <p:nvPr/>
        </p:nvSpPr>
        <p:spPr bwMode="auto">
          <a:xfrm>
            <a:off x="150813" y="1860550"/>
            <a:ext cx="220821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>
                <a:solidFill>
                  <a:srgbClr val="FF0000"/>
                </a:solidFill>
              </a:rPr>
              <a:t>(2) Ambiguities:</a:t>
            </a:r>
          </a:p>
          <a:p>
            <a:pPr>
              <a:defRPr/>
            </a:pPr>
            <a:r>
              <a:rPr kumimoji="1" lang="en-US" altLang="ja-JP" sz="2400">
                <a:solidFill>
                  <a:srgbClr val="FF0000"/>
                </a:solidFill>
              </a:rPr>
              <a:t>Combinatorial</a:t>
            </a:r>
          </a:p>
          <a:p>
            <a:pPr>
              <a:defRPr/>
            </a:pPr>
            <a:r>
              <a:rPr kumimoji="1" lang="en-US" altLang="ja-JP" sz="2400">
                <a:solidFill>
                  <a:srgbClr val="FF0000"/>
                </a:solidFill>
              </a:rPr>
              <a:t> Explosion</a:t>
            </a:r>
            <a:endParaRPr kumimoji="1" lang="en-US" altLang="ja-JP" sz="2400"/>
          </a:p>
        </p:txBody>
      </p:sp>
      <p:sp>
        <p:nvSpPr>
          <p:cNvPr id="2177041" name="Text Box 17"/>
          <p:cNvSpPr txBox="1">
            <a:spLocks noChangeArrowheads="1"/>
          </p:cNvSpPr>
          <p:nvPr/>
        </p:nvSpPr>
        <p:spPr bwMode="auto">
          <a:xfrm>
            <a:off x="5881688" y="1374775"/>
            <a:ext cx="3113087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kumimoji="1" lang="en-US" altLang="ja-JP" sz="2400"/>
              <a:t>Most words in English</a:t>
            </a:r>
          </a:p>
          <a:p>
            <a:pPr algn="l">
              <a:defRPr/>
            </a:pPr>
            <a:r>
              <a:rPr kumimoji="1" lang="en-US" altLang="ja-JP" sz="2400"/>
              <a:t>are ambiguous in terms </a:t>
            </a:r>
          </a:p>
          <a:p>
            <a:pPr algn="l">
              <a:defRPr/>
            </a:pPr>
            <a:r>
              <a:rPr kumimoji="1" lang="en-US" altLang="ja-JP" sz="2400"/>
              <a:t>of their parts of speech.</a:t>
            </a:r>
          </a:p>
          <a:p>
            <a:pPr algn="l">
              <a:defRPr/>
            </a:pPr>
            <a:r>
              <a:rPr kumimoji="1" lang="en-US" altLang="ja-JP" sz="2400"/>
              <a:t>    runs: v/3pre, n/plu</a:t>
            </a:r>
          </a:p>
          <a:p>
            <a:pPr algn="l">
              <a:defRPr/>
            </a:pPr>
            <a:r>
              <a:rPr kumimoji="1" lang="en-US" altLang="ja-JP" sz="2400"/>
              <a:t>    clubs: v/3pre, n/plu</a:t>
            </a:r>
          </a:p>
          <a:p>
            <a:pPr algn="l">
              <a:defRPr/>
            </a:pPr>
            <a:r>
              <a:rPr kumimoji="1" lang="en-US" altLang="ja-JP" sz="2400"/>
              <a:t>       and two meanings</a:t>
            </a:r>
          </a:p>
        </p:txBody>
      </p:sp>
      <p:sp>
        <p:nvSpPr>
          <p:cNvPr id="2177042" name="Text Box 18"/>
          <p:cNvSpPr txBox="1">
            <a:spLocks noChangeArrowheads="1"/>
          </p:cNvSpPr>
          <p:nvPr/>
        </p:nvSpPr>
        <p:spPr bwMode="auto">
          <a:xfrm>
            <a:off x="4886325" y="6172200"/>
            <a:ext cx="42560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accent2"/>
                </a:solidFill>
                <a:cs typeface="+mn-cs"/>
              </a:rPr>
              <a:t>Slides from Prof. J. Tsujii, Univ of Tokyo and Univ of Manchester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178050" name="Rectangle 2"/>
          <p:cNvSpPr>
            <a:spLocks noChangeArrowheads="1"/>
          </p:cNvSpPr>
          <p:nvPr/>
        </p:nvSpPr>
        <p:spPr bwMode="auto">
          <a:xfrm>
            <a:off x="3276600" y="4267200"/>
            <a:ext cx="2514600" cy="457200"/>
          </a:xfrm>
          <a:prstGeom prst="rect">
            <a:avLst/>
          </a:prstGeom>
          <a:solidFill>
            <a:schemeClr val="hlink">
              <a:alpha val="5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78051" name="Rectangle 3"/>
          <p:cNvSpPr>
            <a:spLocks noChangeArrowheads="1"/>
          </p:cNvSpPr>
          <p:nvPr/>
        </p:nvSpPr>
        <p:spPr bwMode="auto">
          <a:xfrm>
            <a:off x="3352800" y="3200400"/>
            <a:ext cx="2514600" cy="457200"/>
          </a:xfrm>
          <a:prstGeom prst="rect">
            <a:avLst/>
          </a:prstGeom>
          <a:solidFill>
            <a:schemeClr val="hlink">
              <a:alpha val="5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78052" name="Text Box 4"/>
          <p:cNvSpPr txBox="1">
            <a:spLocks noChangeArrowheads="1"/>
          </p:cNvSpPr>
          <p:nvPr/>
        </p:nvSpPr>
        <p:spPr bwMode="auto">
          <a:xfrm>
            <a:off x="2789238" y="838200"/>
            <a:ext cx="3611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General Framework of NLP</a:t>
            </a:r>
          </a:p>
        </p:txBody>
      </p:sp>
      <p:sp>
        <p:nvSpPr>
          <p:cNvPr id="2178053" name="Text Box 5"/>
          <p:cNvSpPr txBox="1">
            <a:spLocks noChangeArrowheads="1"/>
          </p:cNvSpPr>
          <p:nvPr/>
        </p:nvSpPr>
        <p:spPr bwMode="auto">
          <a:xfrm>
            <a:off x="3357563" y="1752600"/>
            <a:ext cx="25114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Morphological and</a:t>
            </a:r>
          </a:p>
          <a:p>
            <a:pPr>
              <a:defRPr/>
            </a:pPr>
            <a:r>
              <a:rPr kumimoji="1" lang="en-US" altLang="ja-JP" sz="2400"/>
              <a:t>Lexical Processing</a:t>
            </a:r>
          </a:p>
        </p:txBody>
      </p:sp>
      <p:sp>
        <p:nvSpPr>
          <p:cNvPr id="2178054" name="Text Box 6"/>
          <p:cNvSpPr txBox="1">
            <a:spLocks noChangeArrowheads="1"/>
          </p:cNvSpPr>
          <p:nvPr/>
        </p:nvSpPr>
        <p:spPr bwMode="auto">
          <a:xfrm>
            <a:off x="3332163" y="3200400"/>
            <a:ext cx="246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Syntactic Analysis</a:t>
            </a:r>
          </a:p>
        </p:txBody>
      </p:sp>
      <p:sp>
        <p:nvSpPr>
          <p:cNvPr id="2178055" name="Text Box 7"/>
          <p:cNvSpPr txBox="1">
            <a:spLocks noChangeArrowheads="1"/>
          </p:cNvSpPr>
          <p:nvPr/>
        </p:nvSpPr>
        <p:spPr bwMode="auto">
          <a:xfrm>
            <a:off x="3311525" y="4267200"/>
            <a:ext cx="246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Semantic Analysis</a:t>
            </a:r>
          </a:p>
        </p:txBody>
      </p:sp>
      <p:sp>
        <p:nvSpPr>
          <p:cNvPr id="2178056" name="Text Box 8"/>
          <p:cNvSpPr txBox="1">
            <a:spLocks noChangeArrowheads="1"/>
          </p:cNvSpPr>
          <p:nvPr/>
        </p:nvSpPr>
        <p:spPr bwMode="auto">
          <a:xfrm>
            <a:off x="3340100" y="5334000"/>
            <a:ext cx="2528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Context processing</a:t>
            </a:r>
          </a:p>
          <a:p>
            <a:pPr>
              <a:defRPr/>
            </a:pPr>
            <a:r>
              <a:rPr kumimoji="1" lang="en-US" altLang="ja-JP" sz="2400"/>
              <a:t>Interpretation</a:t>
            </a:r>
          </a:p>
        </p:txBody>
      </p:sp>
      <p:sp>
        <p:nvSpPr>
          <p:cNvPr id="2178057" name="Rectangle 9"/>
          <p:cNvSpPr>
            <a:spLocks noChangeArrowheads="1"/>
          </p:cNvSpPr>
          <p:nvPr/>
        </p:nvSpPr>
        <p:spPr bwMode="auto">
          <a:xfrm>
            <a:off x="3352800" y="1752600"/>
            <a:ext cx="25146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78058" name="Rectangle 10"/>
          <p:cNvSpPr>
            <a:spLocks noChangeArrowheads="1"/>
          </p:cNvSpPr>
          <p:nvPr/>
        </p:nvSpPr>
        <p:spPr bwMode="auto">
          <a:xfrm>
            <a:off x="3352800" y="5334000"/>
            <a:ext cx="2514600" cy="8223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78059" name="AutoShape 11"/>
          <p:cNvSpPr>
            <a:spLocks noChangeArrowheads="1"/>
          </p:cNvSpPr>
          <p:nvPr/>
        </p:nvSpPr>
        <p:spPr bwMode="auto">
          <a:xfrm>
            <a:off x="4495800" y="27432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78060" name="AutoShape 12"/>
          <p:cNvSpPr>
            <a:spLocks noChangeArrowheads="1"/>
          </p:cNvSpPr>
          <p:nvPr/>
        </p:nvSpPr>
        <p:spPr bwMode="auto">
          <a:xfrm>
            <a:off x="4495800" y="37338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78061" name="AutoShape 13"/>
          <p:cNvSpPr>
            <a:spLocks noChangeArrowheads="1"/>
          </p:cNvSpPr>
          <p:nvPr/>
        </p:nvSpPr>
        <p:spPr bwMode="auto">
          <a:xfrm>
            <a:off x="4495800" y="48006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78062" name="Text Box 14"/>
          <p:cNvSpPr txBox="1">
            <a:spLocks noChangeArrowheads="1"/>
          </p:cNvSpPr>
          <p:nvPr/>
        </p:nvSpPr>
        <p:spPr bwMode="auto">
          <a:xfrm>
            <a:off x="152400" y="228600"/>
            <a:ext cx="2989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800" b="1" i="1">
                <a:solidFill>
                  <a:srgbClr val="FF0000"/>
                </a:solidFill>
              </a:rPr>
              <a:t>Difficulties of NLP</a:t>
            </a:r>
            <a:endParaRPr kumimoji="1" lang="en-US" altLang="ja-JP" sz="2400"/>
          </a:p>
        </p:txBody>
      </p:sp>
      <p:sp>
        <p:nvSpPr>
          <p:cNvPr id="2178063" name="Text Box 15"/>
          <p:cNvSpPr txBox="1">
            <a:spLocks noChangeArrowheads="1"/>
          </p:cNvSpPr>
          <p:nvPr/>
        </p:nvSpPr>
        <p:spPr bwMode="auto">
          <a:xfrm>
            <a:off x="152400" y="854075"/>
            <a:ext cx="3036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kumimoji="1" lang="en-US" altLang="ja-JP" sz="2400">
                <a:solidFill>
                  <a:schemeClr val="tx2"/>
                </a:solidFill>
              </a:rPr>
              <a:t>(1) Robustness: </a:t>
            </a:r>
          </a:p>
          <a:p>
            <a:pPr algn="l">
              <a:defRPr/>
            </a:pPr>
            <a:r>
              <a:rPr kumimoji="1" lang="en-US" altLang="ja-JP" sz="2400">
                <a:solidFill>
                  <a:schemeClr val="tx2"/>
                </a:solidFill>
              </a:rPr>
              <a:t>Incomplete Knowledge</a:t>
            </a:r>
            <a:endParaRPr kumimoji="1" lang="en-US" altLang="ja-JP" sz="2400"/>
          </a:p>
        </p:txBody>
      </p:sp>
      <p:sp>
        <p:nvSpPr>
          <p:cNvPr id="2178064" name="Text Box 16"/>
          <p:cNvSpPr txBox="1">
            <a:spLocks noChangeArrowheads="1"/>
          </p:cNvSpPr>
          <p:nvPr/>
        </p:nvSpPr>
        <p:spPr bwMode="auto">
          <a:xfrm>
            <a:off x="150813" y="1860550"/>
            <a:ext cx="220821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>
                <a:solidFill>
                  <a:srgbClr val="FF0000"/>
                </a:solidFill>
              </a:rPr>
              <a:t>(2) Ambiguities:</a:t>
            </a:r>
          </a:p>
          <a:p>
            <a:pPr>
              <a:defRPr/>
            </a:pPr>
            <a:r>
              <a:rPr kumimoji="1" lang="en-US" altLang="ja-JP" sz="2400">
                <a:solidFill>
                  <a:srgbClr val="FF0000"/>
                </a:solidFill>
              </a:rPr>
              <a:t>Combinatorial</a:t>
            </a:r>
          </a:p>
          <a:p>
            <a:pPr>
              <a:defRPr/>
            </a:pPr>
            <a:r>
              <a:rPr kumimoji="1" lang="en-US" altLang="ja-JP" sz="2400">
                <a:solidFill>
                  <a:srgbClr val="FF0000"/>
                </a:solidFill>
              </a:rPr>
              <a:t> Explosion</a:t>
            </a:r>
            <a:endParaRPr kumimoji="1" lang="en-US" altLang="ja-JP" sz="2400"/>
          </a:p>
        </p:txBody>
      </p:sp>
      <p:sp>
        <p:nvSpPr>
          <p:cNvPr id="2178065" name="Text Box 17"/>
          <p:cNvSpPr txBox="1">
            <a:spLocks noChangeArrowheads="1"/>
          </p:cNvSpPr>
          <p:nvPr/>
        </p:nvSpPr>
        <p:spPr bwMode="auto">
          <a:xfrm>
            <a:off x="6024563" y="3200400"/>
            <a:ext cx="2968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>
                <a:solidFill>
                  <a:srgbClr val="FF0000"/>
                </a:solidFill>
              </a:rPr>
              <a:t>Structural Ambiguities</a:t>
            </a:r>
            <a:endParaRPr kumimoji="1" lang="en-US" altLang="ja-JP" sz="2400"/>
          </a:p>
        </p:txBody>
      </p:sp>
      <p:sp>
        <p:nvSpPr>
          <p:cNvPr id="2178066" name="Text Box 18"/>
          <p:cNvSpPr txBox="1">
            <a:spLocks noChangeArrowheads="1"/>
          </p:cNvSpPr>
          <p:nvPr/>
        </p:nvSpPr>
        <p:spPr bwMode="auto">
          <a:xfrm>
            <a:off x="6042025" y="4160838"/>
            <a:ext cx="26463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>
                <a:solidFill>
                  <a:srgbClr val="FF0000"/>
                </a:solidFill>
              </a:rPr>
              <a:t>Predicate-argument </a:t>
            </a:r>
          </a:p>
          <a:p>
            <a:pPr>
              <a:defRPr/>
            </a:pPr>
            <a:r>
              <a:rPr kumimoji="1" lang="en-US" altLang="ja-JP" sz="2400">
                <a:solidFill>
                  <a:srgbClr val="FF0000"/>
                </a:solidFill>
              </a:rPr>
              <a:t>Ambiguities</a:t>
            </a:r>
            <a:endParaRPr kumimoji="1" lang="en-US" altLang="ja-JP" sz="2400"/>
          </a:p>
        </p:txBody>
      </p:sp>
      <p:sp>
        <p:nvSpPr>
          <p:cNvPr id="2178067" name="Text Box 19"/>
          <p:cNvSpPr txBox="1">
            <a:spLocks noChangeArrowheads="1"/>
          </p:cNvSpPr>
          <p:nvPr/>
        </p:nvSpPr>
        <p:spPr bwMode="auto">
          <a:xfrm>
            <a:off x="4886325" y="6172200"/>
            <a:ext cx="42560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accent2"/>
                </a:solidFill>
                <a:cs typeface="+mn-cs"/>
              </a:rPr>
              <a:t>Slides from Prof. J. Tsujii, Univ of Tokyo and Univ of Manchester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183170" name="Text Box 2"/>
          <p:cNvSpPr txBox="1">
            <a:spLocks noChangeArrowheads="1"/>
          </p:cNvSpPr>
          <p:nvPr/>
        </p:nvSpPr>
        <p:spPr bwMode="auto">
          <a:xfrm>
            <a:off x="684213" y="304800"/>
            <a:ext cx="2968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Structural Ambiguities</a:t>
            </a:r>
          </a:p>
        </p:txBody>
      </p:sp>
      <p:sp>
        <p:nvSpPr>
          <p:cNvPr id="2183171" name="Text Box 3"/>
          <p:cNvSpPr txBox="1">
            <a:spLocks noChangeArrowheads="1"/>
          </p:cNvSpPr>
          <p:nvPr/>
        </p:nvSpPr>
        <p:spPr bwMode="auto">
          <a:xfrm>
            <a:off x="381000" y="1066800"/>
            <a:ext cx="484822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kumimoji="1" lang="en-US" altLang="ja-JP" sz="2400"/>
              <a:t>(1)Attachment Ambiguities</a:t>
            </a:r>
          </a:p>
          <a:p>
            <a:pPr algn="l">
              <a:defRPr/>
            </a:pPr>
            <a:r>
              <a:rPr kumimoji="1" lang="en-US" altLang="ja-JP" sz="2400"/>
              <a:t>       </a:t>
            </a:r>
          </a:p>
          <a:p>
            <a:pPr algn="l">
              <a:defRPr/>
            </a:pPr>
            <a:r>
              <a:rPr kumimoji="1" lang="en-US" altLang="ja-JP" sz="2400"/>
              <a:t>      John bought a </a:t>
            </a:r>
            <a:r>
              <a:rPr kumimoji="1" lang="en-US" altLang="ja-JP" sz="2400">
                <a:solidFill>
                  <a:srgbClr val="FF0000"/>
                </a:solidFill>
              </a:rPr>
              <a:t>car</a:t>
            </a:r>
            <a:r>
              <a:rPr kumimoji="1" lang="en-US" altLang="ja-JP" sz="2400"/>
              <a:t> </a:t>
            </a:r>
            <a:r>
              <a:rPr kumimoji="1" lang="en-US" altLang="ja-JP" sz="2400">
                <a:solidFill>
                  <a:schemeClr val="accent2"/>
                </a:solidFill>
              </a:rPr>
              <a:t>with large seats</a:t>
            </a:r>
            <a:r>
              <a:rPr kumimoji="1" lang="en-US" altLang="ja-JP" sz="2400"/>
              <a:t>.</a:t>
            </a:r>
          </a:p>
          <a:p>
            <a:pPr algn="l">
              <a:defRPr/>
            </a:pPr>
            <a:r>
              <a:rPr kumimoji="1" lang="en-US" altLang="ja-JP" sz="2400"/>
              <a:t>      John </a:t>
            </a:r>
            <a:r>
              <a:rPr kumimoji="1" lang="en-US" altLang="ja-JP" sz="2400">
                <a:solidFill>
                  <a:srgbClr val="FF0000"/>
                </a:solidFill>
              </a:rPr>
              <a:t>bought</a:t>
            </a:r>
            <a:r>
              <a:rPr kumimoji="1" lang="en-US" altLang="ja-JP" sz="2400"/>
              <a:t> a car </a:t>
            </a:r>
            <a:r>
              <a:rPr kumimoji="1" lang="en-US" altLang="ja-JP" sz="2400">
                <a:solidFill>
                  <a:schemeClr val="accent2"/>
                </a:solidFill>
              </a:rPr>
              <a:t>with $3000.</a:t>
            </a:r>
            <a:endParaRPr kumimoji="1" lang="en-US" altLang="ja-JP" sz="2400"/>
          </a:p>
        </p:txBody>
      </p:sp>
      <p:sp>
        <p:nvSpPr>
          <p:cNvPr id="2183172" name="Text Box 4"/>
          <p:cNvSpPr txBox="1">
            <a:spLocks noChangeArrowheads="1"/>
          </p:cNvSpPr>
          <p:nvPr/>
        </p:nvSpPr>
        <p:spPr bwMode="auto">
          <a:xfrm>
            <a:off x="381000" y="3841750"/>
            <a:ext cx="48228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kumimoji="1" lang="en-US" altLang="ja-JP" sz="2400"/>
              <a:t>(2) Scope Ambiguities</a:t>
            </a:r>
          </a:p>
          <a:p>
            <a:pPr algn="l">
              <a:defRPr/>
            </a:pPr>
            <a:endParaRPr kumimoji="1" lang="en-US" altLang="ja-JP" sz="2400"/>
          </a:p>
          <a:p>
            <a:pPr algn="l">
              <a:defRPr/>
            </a:pPr>
            <a:r>
              <a:rPr kumimoji="1" lang="en-US" altLang="ja-JP" sz="2400"/>
              <a:t>    young women and men in the room</a:t>
            </a:r>
          </a:p>
        </p:txBody>
      </p:sp>
      <p:sp>
        <p:nvSpPr>
          <p:cNvPr id="2183173" name="Text Box 5"/>
          <p:cNvSpPr txBox="1">
            <a:spLocks noChangeArrowheads="1"/>
          </p:cNvSpPr>
          <p:nvPr/>
        </p:nvSpPr>
        <p:spPr bwMode="auto">
          <a:xfrm>
            <a:off x="381000" y="5289550"/>
            <a:ext cx="43910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kumimoji="1" lang="en-US" altLang="ja-JP" sz="2400"/>
              <a:t>(3)Analytical Ambiguities</a:t>
            </a:r>
          </a:p>
          <a:p>
            <a:pPr algn="l">
              <a:defRPr/>
            </a:pPr>
            <a:r>
              <a:rPr kumimoji="1" lang="en-US" altLang="ja-JP" sz="2400"/>
              <a:t>    </a:t>
            </a:r>
          </a:p>
          <a:p>
            <a:pPr algn="l">
              <a:defRPr/>
            </a:pPr>
            <a:r>
              <a:rPr kumimoji="1" lang="en-US" altLang="ja-JP" sz="2400"/>
              <a:t>    Visiting relatives can be boring.</a:t>
            </a:r>
          </a:p>
        </p:txBody>
      </p:sp>
      <p:sp>
        <p:nvSpPr>
          <p:cNvPr id="2183174" name="Text Box 6"/>
          <p:cNvSpPr txBox="1">
            <a:spLocks noChangeArrowheads="1"/>
          </p:cNvSpPr>
          <p:nvPr/>
        </p:nvSpPr>
        <p:spPr bwMode="auto">
          <a:xfrm>
            <a:off x="762000" y="2682875"/>
            <a:ext cx="74215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kumimoji="1" lang="en-US" altLang="ja-JP" sz="2400"/>
              <a:t>The manager of </a:t>
            </a:r>
            <a:r>
              <a:rPr kumimoji="1" lang="en-US" altLang="ja-JP" sz="2400">
                <a:solidFill>
                  <a:srgbClr val="FF0000"/>
                </a:solidFill>
                <a:ea typeface="ＤＦＰPOP体" charset="0"/>
                <a:cs typeface="ＤＦＰPOP体" charset="0"/>
              </a:rPr>
              <a:t>Yaxing Benz</a:t>
            </a:r>
            <a:r>
              <a:rPr kumimoji="1" lang="en-US" altLang="ja-JP" sz="2400">
                <a:solidFill>
                  <a:schemeClr val="tx2"/>
                </a:solidFill>
                <a:ea typeface="ＤＦＰPOP体" charset="0"/>
                <a:cs typeface="ＤＦＰPOP体" charset="0"/>
              </a:rPr>
              <a:t>, a Sino-German joint venture</a:t>
            </a:r>
          </a:p>
          <a:p>
            <a:pPr algn="l">
              <a:defRPr/>
            </a:pPr>
            <a:r>
              <a:rPr kumimoji="1" lang="en-US" altLang="ja-JP" sz="2400">
                <a:solidFill>
                  <a:schemeClr val="tx2"/>
                </a:solidFill>
                <a:ea typeface="ＤＦＰPOP体" charset="0"/>
                <a:cs typeface="ＤＦＰPOP体" charset="0"/>
              </a:rPr>
              <a:t>The </a:t>
            </a:r>
            <a:r>
              <a:rPr kumimoji="1" lang="en-US" altLang="ja-JP" sz="2400">
                <a:solidFill>
                  <a:srgbClr val="FF0000"/>
                </a:solidFill>
                <a:ea typeface="ＤＦＰPOP体" charset="0"/>
                <a:cs typeface="ＤＦＰPOP体" charset="0"/>
              </a:rPr>
              <a:t>manager</a:t>
            </a:r>
            <a:r>
              <a:rPr kumimoji="1" lang="en-US" altLang="ja-JP" sz="2400">
                <a:solidFill>
                  <a:schemeClr val="tx2"/>
                </a:solidFill>
                <a:ea typeface="ＤＦＰPOP体" charset="0"/>
                <a:cs typeface="ＤＦＰPOP体" charset="0"/>
              </a:rPr>
              <a:t> of Yaxing Benz, Mr. John Smith</a:t>
            </a:r>
          </a:p>
        </p:txBody>
      </p:sp>
      <p:grpSp>
        <p:nvGrpSpPr>
          <p:cNvPr id="2183175" name="Group 7"/>
          <p:cNvGrpSpPr>
            <a:grpSpLocks/>
          </p:cNvGrpSpPr>
          <p:nvPr/>
        </p:nvGrpSpPr>
        <p:grpSpPr bwMode="auto">
          <a:xfrm>
            <a:off x="5219700" y="320675"/>
            <a:ext cx="3773488" cy="1660525"/>
            <a:chOff x="3288" y="202"/>
            <a:chExt cx="2377" cy="1046"/>
          </a:xfrm>
        </p:grpSpPr>
        <p:sp>
          <p:nvSpPr>
            <p:cNvPr id="2183176" name="Text Box 8"/>
            <p:cNvSpPr txBox="1">
              <a:spLocks noChangeArrowheads="1"/>
            </p:cNvSpPr>
            <p:nvPr/>
          </p:nvSpPr>
          <p:spPr bwMode="auto">
            <a:xfrm>
              <a:off x="3288" y="624"/>
              <a:ext cx="2377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>
                <a:defRPr/>
              </a:pPr>
              <a:r>
                <a:rPr kumimoji="1" lang="en-US" altLang="ja-JP" sz="2400"/>
                <a:t>John</a:t>
              </a:r>
              <a:r>
                <a:rPr kumimoji="1" lang="en-US" altLang="ja-JP" sz="2400">
                  <a:solidFill>
                    <a:srgbClr val="FF0000"/>
                  </a:solidFill>
                </a:rPr>
                <a:t> bought</a:t>
              </a:r>
              <a:r>
                <a:rPr kumimoji="1" lang="en-US" altLang="ja-JP" sz="2400"/>
                <a:t> a car </a:t>
              </a:r>
              <a:r>
                <a:rPr kumimoji="1" lang="en-US" altLang="ja-JP" sz="2400">
                  <a:solidFill>
                    <a:schemeClr val="accent2"/>
                  </a:solidFill>
                </a:rPr>
                <a:t>with Mary</a:t>
              </a:r>
              <a:r>
                <a:rPr kumimoji="1" lang="en-US" altLang="ja-JP" sz="2400"/>
                <a:t>.</a:t>
              </a:r>
            </a:p>
            <a:p>
              <a:pPr algn="l">
                <a:defRPr/>
              </a:pPr>
              <a:r>
                <a:rPr kumimoji="1" lang="en-US" altLang="ja-JP" sz="2400"/>
                <a:t>$3000 can  buy a nice car.</a:t>
              </a:r>
            </a:p>
          </p:txBody>
        </p:sp>
        <p:sp>
          <p:nvSpPr>
            <p:cNvPr id="2183177" name="Text Box 9"/>
            <p:cNvSpPr txBox="1">
              <a:spLocks noChangeArrowheads="1"/>
            </p:cNvSpPr>
            <p:nvPr/>
          </p:nvSpPr>
          <p:spPr bwMode="auto">
            <a:xfrm>
              <a:off x="3326" y="288"/>
              <a:ext cx="20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r>
                <a:rPr kumimoji="1" lang="en-US" altLang="ja-JP" sz="2400">
                  <a:solidFill>
                    <a:srgbClr val="FF0000"/>
                  </a:solidFill>
                </a:rPr>
                <a:t>Semantic Ambiguities(1)</a:t>
              </a:r>
              <a:endParaRPr kumimoji="1" lang="en-US" altLang="ja-JP" sz="2400"/>
            </a:p>
          </p:txBody>
        </p:sp>
        <p:sp>
          <p:nvSpPr>
            <p:cNvPr id="2183178" name="Rectangle 10"/>
            <p:cNvSpPr>
              <a:spLocks noChangeArrowheads="1"/>
            </p:cNvSpPr>
            <p:nvPr/>
          </p:nvSpPr>
          <p:spPr bwMode="auto">
            <a:xfrm>
              <a:off x="3312" y="202"/>
              <a:ext cx="2304" cy="104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183179" name="Group 11"/>
          <p:cNvGrpSpPr>
            <a:grpSpLocks/>
          </p:cNvGrpSpPr>
          <p:nvPr/>
        </p:nvGrpSpPr>
        <p:grpSpPr bwMode="auto">
          <a:xfrm>
            <a:off x="5219700" y="3689350"/>
            <a:ext cx="3532188" cy="1187450"/>
            <a:chOff x="3288" y="2324"/>
            <a:chExt cx="2225" cy="748"/>
          </a:xfrm>
        </p:grpSpPr>
        <p:sp>
          <p:nvSpPr>
            <p:cNvPr id="2183180" name="Text Box 12"/>
            <p:cNvSpPr txBox="1">
              <a:spLocks noChangeArrowheads="1"/>
            </p:cNvSpPr>
            <p:nvPr/>
          </p:nvSpPr>
          <p:spPr bwMode="auto">
            <a:xfrm>
              <a:off x="3312" y="2324"/>
              <a:ext cx="2201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>
                <a:defRPr/>
              </a:pPr>
              <a:r>
                <a:rPr kumimoji="1" lang="en-US" altLang="ja-JP" sz="2400">
                  <a:solidFill>
                    <a:srgbClr val="FF0000"/>
                  </a:solidFill>
                </a:rPr>
                <a:t>Semantic Ambiguities(2)</a:t>
              </a:r>
              <a:endParaRPr kumimoji="1" lang="en-US" altLang="ja-JP" sz="2400"/>
            </a:p>
            <a:p>
              <a:pPr algn="l">
                <a:defRPr/>
              </a:pPr>
              <a:endParaRPr kumimoji="1" lang="en-US" altLang="ja-JP" sz="2400"/>
            </a:p>
            <a:p>
              <a:pPr algn="l">
                <a:defRPr/>
              </a:pPr>
              <a:r>
                <a:rPr kumimoji="1" lang="en-US" altLang="ja-JP" sz="2400"/>
                <a:t>Every man loves a woman.</a:t>
              </a:r>
            </a:p>
          </p:txBody>
        </p:sp>
        <p:sp>
          <p:nvSpPr>
            <p:cNvPr id="2183181" name="Rectangle 13"/>
            <p:cNvSpPr>
              <a:spLocks noChangeArrowheads="1"/>
            </p:cNvSpPr>
            <p:nvPr/>
          </p:nvSpPr>
          <p:spPr bwMode="auto">
            <a:xfrm>
              <a:off x="3288" y="2324"/>
              <a:ext cx="2088" cy="74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183182" name="Group 14"/>
          <p:cNvGrpSpPr>
            <a:grpSpLocks/>
          </p:cNvGrpSpPr>
          <p:nvPr/>
        </p:nvGrpSpPr>
        <p:grpSpPr bwMode="auto">
          <a:xfrm>
            <a:off x="5129213" y="5289550"/>
            <a:ext cx="3405187" cy="654050"/>
            <a:chOff x="3231" y="3332"/>
            <a:chExt cx="2145" cy="412"/>
          </a:xfrm>
        </p:grpSpPr>
        <p:sp>
          <p:nvSpPr>
            <p:cNvPr id="2183183" name="Text Box 15"/>
            <p:cNvSpPr txBox="1">
              <a:spLocks noChangeArrowheads="1"/>
            </p:cNvSpPr>
            <p:nvPr/>
          </p:nvSpPr>
          <p:spPr bwMode="auto">
            <a:xfrm>
              <a:off x="3231" y="3360"/>
              <a:ext cx="211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r>
                <a:rPr kumimoji="1" lang="en-US" altLang="ja-JP" sz="2400">
                  <a:solidFill>
                    <a:srgbClr val="FF0000"/>
                  </a:solidFill>
                </a:rPr>
                <a:t>Co-reference Ambiguities</a:t>
              </a:r>
              <a:endParaRPr kumimoji="1" lang="en-US" altLang="ja-JP" sz="2400"/>
            </a:p>
          </p:txBody>
        </p:sp>
        <p:sp>
          <p:nvSpPr>
            <p:cNvPr id="2183184" name="Rectangle 16"/>
            <p:cNvSpPr>
              <a:spLocks noChangeArrowheads="1"/>
            </p:cNvSpPr>
            <p:nvPr/>
          </p:nvSpPr>
          <p:spPr bwMode="auto">
            <a:xfrm>
              <a:off x="3232" y="3332"/>
              <a:ext cx="2144" cy="41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2183185" name="Text Box 17"/>
          <p:cNvSpPr txBox="1">
            <a:spLocks noChangeArrowheads="1"/>
          </p:cNvSpPr>
          <p:nvPr/>
        </p:nvSpPr>
        <p:spPr bwMode="auto">
          <a:xfrm>
            <a:off x="4886325" y="6172200"/>
            <a:ext cx="42560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accent2"/>
                </a:solidFill>
                <a:cs typeface="+mn-cs"/>
              </a:rPr>
              <a:t>Slides from Prof. J. Tsujii, Univ of Tokyo and Univ of Manchester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83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3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83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3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83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184194" name="Rectangle 2"/>
          <p:cNvSpPr>
            <a:spLocks noChangeArrowheads="1"/>
          </p:cNvSpPr>
          <p:nvPr/>
        </p:nvSpPr>
        <p:spPr bwMode="auto">
          <a:xfrm>
            <a:off x="3276600" y="4267200"/>
            <a:ext cx="2514600" cy="457200"/>
          </a:xfrm>
          <a:prstGeom prst="rect">
            <a:avLst/>
          </a:prstGeom>
          <a:solidFill>
            <a:schemeClr val="hlink">
              <a:alpha val="5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84195" name="Rectangle 3"/>
          <p:cNvSpPr>
            <a:spLocks noChangeArrowheads="1"/>
          </p:cNvSpPr>
          <p:nvPr/>
        </p:nvSpPr>
        <p:spPr bwMode="auto">
          <a:xfrm>
            <a:off x="3352800" y="3200400"/>
            <a:ext cx="2514600" cy="457200"/>
          </a:xfrm>
          <a:prstGeom prst="rect">
            <a:avLst/>
          </a:prstGeom>
          <a:solidFill>
            <a:schemeClr val="hlink">
              <a:alpha val="5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84196" name="Text Box 4"/>
          <p:cNvSpPr txBox="1">
            <a:spLocks noChangeArrowheads="1"/>
          </p:cNvSpPr>
          <p:nvPr/>
        </p:nvSpPr>
        <p:spPr bwMode="auto">
          <a:xfrm>
            <a:off x="2789238" y="838200"/>
            <a:ext cx="3611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General Framework of NLP</a:t>
            </a:r>
          </a:p>
        </p:txBody>
      </p:sp>
      <p:sp>
        <p:nvSpPr>
          <p:cNvPr id="2184197" name="Text Box 5"/>
          <p:cNvSpPr txBox="1">
            <a:spLocks noChangeArrowheads="1"/>
          </p:cNvSpPr>
          <p:nvPr/>
        </p:nvSpPr>
        <p:spPr bwMode="auto">
          <a:xfrm>
            <a:off x="3357563" y="1752600"/>
            <a:ext cx="25114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Morphological and</a:t>
            </a:r>
          </a:p>
          <a:p>
            <a:pPr>
              <a:defRPr/>
            </a:pPr>
            <a:r>
              <a:rPr kumimoji="1" lang="en-US" altLang="ja-JP" sz="2400"/>
              <a:t>Lexical Processing</a:t>
            </a:r>
          </a:p>
        </p:txBody>
      </p:sp>
      <p:sp>
        <p:nvSpPr>
          <p:cNvPr id="2184198" name="Text Box 6"/>
          <p:cNvSpPr txBox="1">
            <a:spLocks noChangeArrowheads="1"/>
          </p:cNvSpPr>
          <p:nvPr/>
        </p:nvSpPr>
        <p:spPr bwMode="auto">
          <a:xfrm>
            <a:off x="3332163" y="3200400"/>
            <a:ext cx="246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Syntactic Analysis</a:t>
            </a:r>
          </a:p>
        </p:txBody>
      </p:sp>
      <p:sp>
        <p:nvSpPr>
          <p:cNvPr id="2184199" name="Text Box 7"/>
          <p:cNvSpPr txBox="1">
            <a:spLocks noChangeArrowheads="1"/>
          </p:cNvSpPr>
          <p:nvPr/>
        </p:nvSpPr>
        <p:spPr bwMode="auto">
          <a:xfrm>
            <a:off x="3311525" y="4267200"/>
            <a:ext cx="246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Semantic Analysis</a:t>
            </a:r>
          </a:p>
        </p:txBody>
      </p:sp>
      <p:sp>
        <p:nvSpPr>
          <p:cNvPr id="2184200" name="Text Box 8"/>
          <p:cNvSpPr txBox="1">
            <a:spLocks noChangeArrowheads="1"/>
          </p:cNvSpPr>
          <p:nvPr/>
        </p:nvSpPr>
        <p:spPr bwMode="auto">
          <a:xfrm>
            <a:off x="3340100" y="5334000"/>
            <a:ext cx="2528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Context processing</a:t>
            </a:r>
          </a:p>
          <a:p>
            <a:pPr>
              <a:defRPr/>
            </a:pPr>
            <a:r>
              <a:rPr kumimoji="1" lang="en-US" altLang="ja-JP" sz="2400"/>
              <a:t>Interpretation</a:t>
            </a:r>
          </a:p>
        </p:txBody>
      </p:sp>
      <p:sp>
        <p:nvSpPr>
          <p:cNvPr id="2184201" name="Rectangle 9"/>
          <p:cNvSpPr>
            <a:spLocks noChangeArrowheads="1"/>
          </p:cNvSpPr>
          <p:nvPr/>
        </p:nvSpPr>
        <p:spPr bwMode="auto">
          <a:xfrm>
            <a:off x="3352800" y="1752600"/>
            <a:ext cx="25146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84202" name="Rectangle 10"/>
          <p:cNvSpPr>
            <a:spLocks noChangeArrowheads="1"/>
          </p:cNvSpPr>
          <p:nvPr/>
        </p:nvSpPr>
        <p:spPr bwMode="auto">
          <a:xfrm>
            <a:off x="3352800" y="5334000"/>
            <a:ext cx="2514600" cy="8223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84203" name="AutoShape 11"/>
          <p:cNvSpPr>
            <a:spLocks noChangeArrowheads="1"/>
          </p:cNvSpPr>
          <p:nvPr/>
        </p:nvSpPr>
        <p:spPr bwMode="auto">
          <a:xfrm>
            <a:off x="4495800" y="27432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84204" name="AutoShape 12"/>
          <p:cNvSpPr>
            <a:spLocks noChangeArrowheads="1"/>
          </p:cNvSpPr>
          <p:nvPr/>
        </p:nvSpPr>
        <p:spPr bwMode="auto">
          <a:xfrm>
            <a:off x="4495800" y="37338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84205" name="AutoShape 13"/>
          <p:cNvSpPr>
            <a:spLocks noChangeArrowheads="1"/>
          </p:cNvSpPr>
          <p:nvPr/>
        </p:nvSpPr>
        <p:spPr bwMode="auto">
          <a:xfrm>
            <a:off x="4495800" y="48006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84206" name="Text Box 14"/>
          <p:cNvSpPr txBox="1">
            <a:spLocks noChangeArrowheads="1"/>
          </p:cNvSpPr>
          <p:nvPr/>
        </p:nvSpPr>
        <p:spPr bwMode="auto">
          <a:xfrm>
            <a:off x="152400" y="228600"/>
            <a:ext cx="2989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800" b="1" i="1">
                <a:solidFill>
                  <a:srgbClr val="FF0000"/>
                </a:solidFill>
              </a:rPr>
              <a:t>Difficulties of NLP</a:t>
            </a:r>
            <a:endParaRPr kumimoji="1" lang="en-US" altLang="ja-JP" sz="2400"/>
          </a:p>
        </p:txBody>
      </p:sp>
      <p:sp>
        <p:nvSpPr>
          <p:cNvPr id="2184207" name="Text Box 15"/>
          <p:cNvSpPr txBox="1">
            <a:spLocks noChangeArrowheads="1"/>
          </p:cNvSpPr>
          <p:nvPr/>
        </p:nvSpPr>
        <p:spPr bwMode="auto">
          <a:xfrm>
            <a:off x="152400" y="854075"/>
            <a:ext cx="3036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kumimoji="1" lang="en-US" altLang="ja-JP" sz="2400">
                <a:solidFill>
                  <a:schemeClr val="tx2"/>
                </a:solidFill>
              </a:rPr>
              <a:t>(1) Robustness: </a:t>
            </a:r>
          </a:p>
          <a:p>
            <a:pPr algn="l">
              <a:defRPr/>
            </a:pPr>
            <a:r>
              <a:rPr kumimoji="1" lang="en-US" altLang="ja-JP" sz="2400">
                <a:solidFill>
                  <a:schemeClr val="tx2"/>
                </a:solidFill>
              </a:rPr>
              <a:t>Incomplete Knowledge</a:t>
            </a:r>
            <a:endParaRPr kumimoji="1" lang="en-US" altLang="ja-JP" sz="2400"/>
          </a:p>
        </p:txBody>
      </p:sp>
      <p:sp>
        <p:nvSpPr>
          <p:cNvPr id="2184208" name="Text Box 16"/>
          <p:cNvSpPr txBox="1">
            <a:spLocks noChangeArrowheads="1"/>
          </p:cNvSpPr>
          <p:nvPr/>
        </p:nvSpPr>
        <p:spPr bwMode="auto">
          <a:xfrm>
            <a:off x="150813" y="1860550"/>
            <a:ext cx="220821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>
                <a:solidFill>
                  <a:srgbClr val="FF0000"/>
                </a:solidFill>
              </a:rPr>
              <a:t>(2) Ambiguities:</a:t>
            </a:r>
          </a:p>
          <a:p>
            <a:pPr>
              <a:defRPr/>
            </a:pPr>
            <a:r>
              <a:rPr kumimoji="1" lang="en-US" altLang="ja-JP" sz="2400">
                <a:solidFill>
                  <a:srgbClr val="FF0000"/>
                </a:solidFill>
              </a:rPr>
              <a:t>Combinatorial</a:t>
            </a:r>
          </a:p>
          <a:p>
            <a:pPr>
              <a:defRPr/>
            </a:pPr>
            <a:r>
              <a:rPr kumimoji="1" lang="en-US" altLang="ja-JP" sz="2400">
                <a:solidFill>
                  <a:srgbClr val="FF0000"/>
                </a:solidFill>
              </a:rPr>
              <a:t> Explosion</a:t>
            </a:r>
            <a:endParaRPr kumimoji="1" lang="en-US" altLang="ja-JP" sz="2400"/>
          </a:p>
        </p:txBody>
      </p:sp>
      <p:sp>
        <p:nvSpPr>
          <p:cNvPr id="2184209" name="Text Box 17"/>
          <p:cNvSpPr txBox="1">
            <a:spLocks noChangeArrowheads="1"/>
          </p:cNvSpPr>
          <p:nvPr/>
        </p:nvSpPr>
        <p:spPr bwMode="auto">
          <a:xfrm>
            <a:off x="6024563" y="3200400"/>
            <a:ext cx="2968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>
                <a:solidFill>
                  <a:srgbClr val="FF0000"/>
                </a:solidFill>
              </a:rPr>
              <a:t>Structural Ambiguities</a:t>
            </a:r>
            <a:endParaRPr kumimoji="1" lang="en-US" altLang="ja-JP" sz="2400"/>
          </a:p>
        </p:txBody>
      </p:sp>
      <p:sp>
        <p:nvSpPr>
          <p:cNvPr id="2184210" name="Text Box 18"/>
          <p:cNvSpPr txBox="1">
            <a:spLocks noChangeArrowheads="1"/>
          </p:cNvSpPr>
          <p:nvPr/>
        </p:nvSpPr>
        <p:spPr bwMode="auto">
          <a:xfrm>
            <a:off x="6042025" y="4160838"/>
            <a:ext cx="26463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>
                <a:solidFill>
                  <a:srgbClr val="FF0000"/>
                </a:solidFill>
              </a:rPr>
              <a:t>Predicate-argument </a:t>
            </a:r>
          </a:p>
          <a:p>
            <a:pPr>
              <a:defRPr/>
            </a:pPr>
            <a:r>
              <a:rPr kumimoji="1" lang="en-US" altLang="ja-JP" sz="2400">
                <a:solidFill>
                  <a:srgbClr val="FF0000"/>
                </a:solidFill>
              </a:rPr>
              <a:t>Ambiguities</a:t>
            </a:r>
            <a:endParaRPr kumimoji="1" lang="en-US" altLang="ja-JP" sz="2400"/>
          </a:p>
        </p:txBody>
      </p:sp>
      <p:grpSp>
        <p:nvGrpSpPr>
          <p:cNvPr id="2184211" name="Group 19"/>
          <p:cNvGrpSpPr>
            <a:grpSpLocks/>
          </p:cNvGrpSpPr>
          <p:nvPr/>
        </p:nvGrpSpPr>
        <p:grpSpPr bwMode="auto">
          <a:xfrm>
            <a:off x="196850" y="2743200"/>
            <a:ext cx="5137150" cy="2438400"/>
            <a:chOff x="124" y="1728"/>
            <a:chExt cx="3236" cy="1536"/>
          </a:xfrm>
        </p:grpSpPr>
        <p:grpSp>
          <p:nvGrpSpPr>
            <p:cNvPr id="48149" name="Group 20"/>
            <p:cNvGrpSpPr>
              <a:grpSpLocks/>
            </p:cNvGrpSpPr>
            <p:nvPr/>
          </p:nvGrpSpPr>
          <p:grpSpPr bwMode="auto">
            <a:xfrm>
              <a:off x="2496" y="1728"/>
              <a:ext cx="864" cy="1536"/>
              <a:chOff x="2496" y="1728"/>
              <a:chExt cx="864" cy="1536"/>
            </a:xfrm>
          </p:grpSpPr>
          <p:sp>
            <p:nvSpPr>
              <p:cNvPr id="2184213" name="AutoShape 21"/>
              <p:cNvSpPr>
                <a:spLocks noChangeArrowheads="1"/>
              </p:cNvSpPr>
              <p:nvPr/>
            </p:nvSpPr>
            <p:spPr bwMode="auto">
              <a:xfrm rot="1684349">
                <a:off x="2544" y="1728"/>
                <a:ext cx="144" cy="240"/>
              </a:xfrm>
              <a:prstGeom prst="downArrow">
                <a:avLst>
                  <a:gd name="adj1" fmla="val 50000"/>
                  <a:gd name="adj2" fmla="val 41667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184214" name="AutoShape 22"/>
              <p:cNvSpPr>
                <a:spLocks noChangeArrowheads="1"/>
              </p:cNvSpPr>
              <p:nvPr/>
            </p:nvSpPr>
            <p:spPr bwMode="auto">
              <a:xfrm rot="1684349">
                <a:off x="2544" y="2352"/>
                <a:ext cx="144" cy="240"/>
              </a:xfrm>
              <a:prstGeom prst="downArrow">
                <a:avLst>
                  <a:gd name="adj1" fmla="val 50000"/>
                  <a:gd name="adj2" fmla="val 41667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184215" name="AutoShape 23"/>
              <p:cNvSpPr>
                <a:spLocks noChangeArrowheads="1"/>
              </p:cNvSpPr>
              <p:nvPr/>
            </p:nvSpPr>
            <p:spPr bwMode="auto">
              <a:xfrm rot="1684349">
                <a:off x="2496" y="3024"/>
                <a:ext cx="144" cy="240"/>
              </a:xfrm>
              <a:prstGeom prst="downArrow">
                <a:avLst>
                  <a:gd name="adj1" fmla="val 50000"/>
                  <a:gd name="adj2" fmla="val 41667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184216" name="AutoShape 24"/>
              <p:cNvSpPr>
                <a:spLocks noChangeArrowheads="1"/>
              </p:cNvSpPr>
              <p:nvPr/>
            </p:nvSpPr>
            <p:spPr bwMode="auto">
              <a:xfrm rot="-2030804">
                <a:off x="3120" y="1728"/>
                <a:ext cx="144" cy="240"/>
              </a:xfrm>
              <a:prstGeom prst="downArrow">
                <a:avLst>
                  <a:gd name="adj1" fmla="val 50000"/>
                  <a:gd name="adj2" fmla="val 41667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184217" name="AutoShape 25"/>
              <p:cNvSpPr>
                <a:spLocks noChangeArrowheads="1"/>
              </p:cNvSpPr>
              <p:nvPr/>
            </p:nvSpPr>
            <p:spPr bwMode="auto">
              <a:xfrm rot="-2030804">
                <a:off x="3168" y="2352"/>
                <a:ext cx="144" cy="240"/>
              </a:xfrm>
              <a:prstGeom prst="downArrow">
                <a:avLst>
                  <a:gd name="adj1" fmla="val 50000"/>
                  <a:gd name="adj2" fmla="val 41667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184218" name="AutoShape 26"/>
              <p:cNvSpPr>
                <a:spLocks noChangeArrowheads="1"/>
              </p:cNvSpPr>
              <p:nvPr/>
            </p:nvSpPr>
            <p:spPr bwMode="auto">
              <a:xfrm rot="-2030804">
                <a:off x="3216" y="3024"/>
                <a:ext cx="144" cy="240"/>
              </a:xfrm>
              <a:prstGeom prst="downArrow">
                <a:avLst>
                  <a:gd name="adj1" fmla="val 50000"/>
                  <a:gd name="adj2" fmla="val 41667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2184219" name="Text Box 27"/>
            <p:cNvSpPr txBox="1">
              <a:spLocks noChangeArrowheads="1"/>
            </p:cNvSpPr>
            <p:nvPr/>
          </p:nvSpPr>
          <p:spPr bwMode="auto">
            <a:xfrm>
              <a:off x="124" y="2525"/>
              <a:ext cx="165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r>
                <a:rPr kumimoji="1" lang="en-US" altLang="ja-JP" sz="3200" b="1" i="1">
                  <a:solidFill>
                    <a:srgbClr val="FF0000"/>
                  </a:solidFill>
                </a:rPr>
                <a:t>Combinatorial</a:t>
              </a:r>
            </a:p>
            <a:p>
              <a:pPr>
                <a:defRPr/>
              </a:pPr>
              <a:r>
                <a:rPr kumimoji="1" lang="en-US" altLang="ja-JP" sz="3200" b="1" i="1">
                  <a:solidFill>
                    <a:srgbClr val="FF0000"/>
                  </a:solidFill>
                </a:rPr>
                <a:t>Explosion</a:t>
              </a:r>
              <a:endParaRPr kumimoji="1" lang="en-US" altLang="ja-JP" sz="2400"/>
            </a:p>
          </p:txBody>
        </p:sp>
      </p:grpSp>
      <p:sp>
        <p:nvSpPr>
          <p:cNvPr id="2184220" name="Text Box 28"/>
          <p:cNvSpPr txBox="1">
            <a:spLocks noChangeArrowheads="1"/>
          </p:cNvSpPr>
          <p:nvPr/>
        </p:nvSpPr>
        <p:spPr bwMode="auto">
          <a:xfrm>
            <a:off x="4886325" y="6172200"/>
            <a:ext cx="42560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accent2"/>
                </a:solidFill>
                <a:cs typeface="+mn-cs"/>
              </a:rPr>
              <a:t>Slides from Prof. J. Tsujii, Univ of Tokyo and Univ of Manchester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8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185218" name="Text Box 2"/>
          <p:cNvSpPr txBox="1">
            <a:spLocks noChangeArrowheads="1"/>
          </p:cNvSpPr>
          <p:nvPr/>
        </p:nvSpPr>
        <p:spPr bwMode="auto">
          <a:xfrm>
            <a:off x="2211388" y="762000"/>
            <a:ext cx="47117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3200"/>
              <a:t>Note:</a:t>
            </a:r>
          </a:p>
          <a:p>
            <a:pPr>
              <a:defRPr/>
            </a:pPr>
            <a:endParaRPr kumimoji="1" lang="en-US" altLang="ja-JP" sz="3200"/>
          </a:p>
          <a:p>
            <a:pPr>
              <a:defRPr/>
            </a:pPr>
            <a:r>
              <a:rPr kumimoji="1" lang="en-US" altLang="ja-JP" sz="3200"/>
              <a:t>Ambiguities  vs Robustness</a:t>
            </a:r>
            <a:endParaRPr kumimoji="1" lang="en-US" altLang="ja-JP" sz="2400"/>
          </a:p>
        </p:txBody>
      </p:sp>
      <p:sp>
        <p:nvSpPr>
          <p:cNvPr id="2185219" name="Text Box 3"/>
          <p:cNvSpPr txBox="1">
            <a:spLocks noChangeArrowheads="1"/>
          </p:cNvSpPr>
          <p:nvPr/>
        </p:nvSpPr>
        <p:spPr bwMode="auto">
          <a:xfrm>
            <a:off x="1600200" y="2836863"/>
            <a:ext cx="60134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More comprehensive knowledge:  More Robust</a:t>
            </a:r>
          </a:p>
          <a:p>
            <a:pPr>
              <a:defRPr/>
            </a:pPr>
            <a:r>
              <a:rPr kumimoji="1" lang="en-US" altLang="ja-JP" sz="2400"/>
              <a:t>big dictionaries</a:t>
            </a:r>
          </a:p>
          <a:p>
            <a:pPr>
              <a:defRPr/>
            </a:pPr>
            <a:r>
              <a:rPr kumimoji="1" lang="en-US" altLang="ja-JP" sz="2400"/>
              <a:t>comprehensive grammar </a:t>
            </a:r>
          </a:p>
        </p:txBody>
      </p:sp>
      <p:sp>
        <p:nvSpPr>
          <p:cNvPr id="2185220" name="Text Box 4"/>
          <p:cNvSpPr txBox="1">
            <a:spLocks noChangeArrowheads="1"/>
          </p:cNvSpPr>
          <p:nvPr/>
        </p:nvSpPr>
        <p:spPr bwMode="auto">
          <a:xfrm>
            <a:off x="1482725" y="4572000"/>
            <a:ext cx="6499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More comprehensive knowledge: More ambiguities</a:t>
            </a:r>
          </a:p>
        </p:txBody>
      </p:sp>
      <p:sp>
        <p:nvSpPr>
          <p:cNvPr id="2185221" name="Text Box 5"/>
          <p:cNvSpPr txBox="1">
            <a:spLocks noChangeArrowheads="1"/>
          </p:cNvSpPr>
          <p:nvPr/>
        </p:nvSpPr>
        <p:spPr bwMode="auto">
          <a:xfrm>
            <a:off x="2554288" y="5638800"/>
            <a:ext cx="4002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>
                <a:solidFill>
                  <a:srgbClr val="FF0000"/>
                </a:solidFill>
              </a:rPr>
              <a:t>Adaptability: Tuning, Learning</a:t>
            </a:r>
            <a:endParaRPr kumimoji="1" lang="en-US" altLang="ja-JP" sz="2400"/>
          </a:p>
        </p:txBody>
      </p:sp>
      <p:sp>
        <p:nvSpPr>
          <p:cNvPr id="2185222" name="Text Box 6"/>
          <p:cNvSpPr txBox="1">
            <a:spLocks noChangeArrowheads="1"/>
          </p:cNvSpPr>
          <p:nvPr/>
        </p:nvSpPr>
        <p:spPr bwMode="auto">
          <a:xfrm>
            <a:off x="4886325" y="6172200"/>
            <a:ext cx="42560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accent2"/>
                </a:solidFill>
                <a:cs typeface="+mn-cs"/>
              </a:rPr>
              <a:t>Slides from Prof. J. Tsujii, Univ of Tokyo and Univ of Manchester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5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85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5221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186242" name="Text Box 2"/>
          <p:cNvSpPr txBox="1">
            <a:spLocks noChangeArrowheads="1"/>
          </p:cNvSpPr>
          <p:nvPr/>
        </p:nvSpPr>
        <p:spPr bwMode="auto">
          <a:xfrm>
            <a:off x="2762250" y="2025650"/>
            <a:ext cx="356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3600" b="1" i="1">
                <a:solidFill>
                  <a:srgbClr val="FF0000"/>
                </a:solidFill>
              </a:rPr>
              <a:t>Framework of IE</a:t>
            </a:r>
            <a:r>
              <a:rPr kumimoji="1" lang="en-US" altLang="ja-JP" sz="2400"/>
              <a:t> </a:t>
            </a:r>
          </a:p>
        </p:txBody>
      </p:sp>
      <p:sp>
        <p:nvSpPr>
          <p:cNvPr id="2186243" name="Text Box 3"/>
          <p:cNvSpPr txBox="1">
            <a:spLocks noChangeArrowheads="1"/>
          </p:cNvSpPr>
          <p:nvPr/>
        </p:nvSpPr>
        <p:spPr bwMode="auto">
          <a:xfrm>
            <a:off x="3060700" y="3429000"/>
            <a:ext cx="3036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IE as compromise NLP</a:t>
            </a:r>
          </a:p>
        </p:txBody>
      </p:sp>
      <p:sp>
        <p:nvSpPr>
          <p:cNvPr id="2186244" name="Text Box 4"/>
          <p:cNvSpPr txBox="1">
            <a:spLocks noChangeArrowheads="1"/>
          </p:cNvSpPr>
          <p:nvPr/>
        </p:nvSpPr>
        <p:spPr bwMode="auto">
          <a:xfrm>
            <a:off x="4886325" y="6172200"/>
            <a:ext cx="42560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accent2"/>
                </a:solidFill>
                <a:cs typeface="+mn-cs"/>
              </a:rPr>
              <a:t>Slides from Prof. J. Tsujii, Univ of Tokyo and Univ of Manchester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187266" name="Rectangle 2"/>
          <p:cNvSpPr>
            <a:spLocks noChangeArrowheads="1"/>
          </p:cNvSpPr>
          <p:nvPr/>
        </p:nvSpPr>
        <p:spPr bwMode="auto">
          <a:xfrm>
            <a:off x="3352800" y="5334000"/>
            <a:ext cx="2514600" cy="822325"/>
          </a:xfrm>
          <a:prstGeom prst="rect">
            <a:avLst/>
          </a:prstGeom>
          <a:solidFill>
            <a:schemeClr val="hlink">
              <a:alpha val="5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87267" name="Rectangle 3"/>
          <p:cNvSpPr>
            <a:spLocks noChangeArrowheads="1"/>
          </p:cNvSpPr>
          <p:nvPr/>
        </p:nvSpPr>
        <p:spPr bwMode="auto">
          <a:xfrm>
            <a:off x="3276600" y="4267200"/>
            <a:ext cx="2514600" cy="457200"/>
          </a:xfrm>
          <a:prstGeom prst="rect">
            <a:avLst/>
          </a:prstGeom>
          <a:solidFill>
            <a:schemeClr val="hlink">
              <a:alpha val="5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87268" name="Text Box 4"/>
          <p:cNvSpPr txBox="1">
            <a:spLocks noChangeArrowheads="1"/>
          </p:cNvSpPr>
          <p:nvPr/>
        </p:nvSpPr>
        <p:spPr bwMode="auto">
          <a:xfrm>
            <a:off x="3332163" y="3200400"/>
            <a:ext cx="246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Syntactic Analysis</a:t>
            </a:r>
          </a:p>
        </p:txBody>
      </p:sp>
      <p:sp>
        <p:nvSpPr>
          <p:cNvPr id="2187269" name="Rectangle 5"/>
          <p:cNvSpPr>
            <a:spLocks noChangeArrowheads="1"/>
          </p:cNvSpPr>
          <p:nvPr/>
        </p:nvSpPr>
        <p:spPr bwMode="auto">
          <a:xfrm>
            <a:off x="3352800" y="3200400"/>
            <a:ext cx="2514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87270" name="Text Box 6"/>
          <p:cNvSpPr txBox="1">
            <a:spLocks noChangeArrowheads="1"/>
          </p:cNvSpPr>
          <p:nvPr/>
        </p:nvSpPr>
        <p:spPr bwMode="auto">
          <a:xfrm>
            <a:off x="2789238" y="838200"/>
            <a:ext cx="3611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General Framework of NLP</a:t>
            </a:r>
          </a:p>
        </p:txBody>
      </p:sp>
      <p:sp>
        <p:nvSpPr>
          <p:cNvPr id="2187271" name="Text Box 7"/>
          <p:cNvSpPr txBox="1">
            <a:spLocks noChangeArrowheads="1"/>
          </p:cNvSpPr>
          <p:nvPr/>
        </p:nvSpPr>
        <p:spPr bwMode="auto">
          <a:xfrm>
            <a:off x="3357563" y="1752600"/>
            <a:ext cx="25114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Morphological and</a:t>
            </a:r>
          </a:p>
          <a:p>
            <a:pPr>
              <a:defRPr/>
            </a:pPr>
            <a:r>
              <a:rPr kumimoji="1" lang="en-US" altLang="ja-JP" sz="2400"/>
              <a:t>Lexical Processing</a:t>
            </a:r>
          </a:p>
        </p:txBody>
      </p:sp>
      <p:sp>
        <p:nvSpPr>
          <p:cNvPr id="2187272" name="Text Box 8"/>
          <p:cNvSpPr txBox="1">
            <a:spLocks noChangeArrowheads="1"/>
          </p:cNvSpPr>
          <p:nvPr/>
        </p:nvSpPr>
        <p:spPr bwMode="auto">
          <a:xfrm>
            <a:off x="3311525" y="4267200"/>
            <a:ext cx="246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Semantic Analysis</a:t>
            </a:r>
          </a:p>
        </p:txBody>
      </p:sp>
      <p:sp>
        <p:nvSpPr>
          <p:cNvPr id="2187273" name="Text Box 9"/>
          <p:cNvSpPr txBox="1">
            <a:spLocks noChangeArrowheads="1"/>
          </p:cNvSpPr>
          <p:nvPr/>
        </p:nvSpPr>
        <p:spPr bwMode="auto">
          <a:xfrm>
            <a:off x="3340100" y="5334000"/>
            <a:ext cx="2528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Context processing</a:t>
            </a:r>
          </a:p>
          <a:p>
            <a:pPr>
              <a:defRPr/>
            </a:pPr>
            <a:r>
              <a:rPr kumimoji="1" lang="en-US" altLang="ja-JP" sz="2400"/>
              <a:t>Interpretation</a:t>
            </a:r>
          </a:p>
        </p:txBody>
      </p:sp>
      <p:sp>
        <p:nvSpPr>
          <p:cNvPr id="2187274" name="Rectangle 10"/>
          <p:cNvSpPr>
            <a:spLocks noChangeArrowheads="1"/>
          </p:cNvSpPr>
          <p:nvPr/>
        </p:nvSpPr>
        <p:spPr bwMode="auto">
          <a:xfrm>
            <a:off x="3352800" y="1752600"/>
            <a:ext cx="25146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87275" name="AutoShape 11"/>
          <p:cNvSpPr>
            <a:spLocks noChangeArrowheads="1"/>
          </p:cNvSpPr>
          <p:nvPr/>
        </p:nvSpPr>
        <p:spPr bwMode="auto">
          <a:xfrm>
            <a:off x="4495800" y="27432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87276" name="AutoShape 12"/>
          <p:cNvSpPr>
            <a:spLocks noChangeArrowheads="1"/>
          </p:cNvSpPr>
          <p:nvPr/>
        </p:nvSpPr>
        <p:spPr bwMode="auto">
          <a:xfrm>
            <a:off x="4495800" y="37338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87277" name="AutoShape 13"/>
          <p:cNvSpPr>
            <a:spLocks noChangeArrowheads="1"/>
          </p:cNvSpPr>
          <p:nvPr/>
        </p:nvSpPr>
        <p:spPr bwMode="auto">
          <a:xfrm>
            <a:off x="4495800" y="48006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87278" name="Text Box 14"/>
          <p:cNvSpPr txBox="1">
            <a:spLocks noChangeArrowheads="1"/>
          </p:cNvSpPr>
          <p:nvPr/>
        </p:nvSpPr>
        <p:spPr bwMode="auto">
          <a:xfrm>
            <a:off x="152400" y="228600"/>
            <a:ext cx="2989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800" b="1" i="1">
                <a:solidFill>
                  <a:srgbClr val="FF0000"/>
                </a:solidFill>
              </a:rPr>
              <a:t>Difficulties of NLP</a:t>
            </a:r>
            <a:endParaRPr kumimoji="1" lang="en-US" altLang="ja-JP" sz="2400"/>
          </a:p>
        </p:txBody>
      </p:sp>
      <p:sp>
        <p:nvSpPr>
          <p:cNvPr id="2187279" name="Text Box 15"/>
          <p:cNvSpPr txBox="1">
            <a:spLocks noChangeArrowheads="1"/>
          </p:cNvSpPr>
          <p:nvPr/>
        </p:nvSpPr>
        <p:spPr bwMode="auto">
          <a:xfrm>
            <a:off x="152400" y="854075"/>
            <a:ext cx="3036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kumimoji="1" lang="en-US" altLang="ja-JP" sz="2400">
                <a:solidFill>
                  <a:srgbClr val="FF0000"/>
                </a:solidFill>
              </a:rPr>
              <a:t>(1) Robustness: </a:t>
            </a:r>
          </a:p>
          <a:p>
            <a:pPr algn="l">
              <a:defRPr/>
            </a:pPr>
            <a:r>
              <a:rPr kumimoji="1" lang="en-US" altLang="ja-JP" sz="2400">
                <a:solidFill>
                  <a:srgbClr val="FF0000"/>
                </a:solidFill>
              </a:rPr>
              <a:t>Incomplete Knowledge</a:t>
            </a:r>
            <a:endParaRPr kumimoji="1" lang="en-US" altLang="ja-JP" sz="2400"/>
          </a:p>
        </p:txBody>
      </p:sp>
      <p:sp>
        <p:nvSpPr>
          <p:cNvPr id="2187280" name="Text Box 16"/>
          <p:cNvSpPr txBox="1">
            <a:spLocks noChangeArrowheads="1"/>
          </p:cNvSpPr>
          <p:nvPr/>
        </p:nvSpPr>
        <p:spPr bwMode="auto">
          <a:xfrm>
            <a:off x="6076950" y="4527550"/>
            <a:ext cx="28003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kumimoji="1" lang="en-US" altLang="ja-JP" sz="2400">
                <a:solidFill>
                  <a:srgbClr val="FF0000"/>
                </a:solidFill>
              </a:rPr>
              <a:t>Incomplete </a:t>
            </a:r>
          </a:p>
          <a:p>
            <a:pPr algn="l">
              <a:defRPr/>
            </a:pPr>
            <a:r>
              <a:rPr kumimoji="1" lang="en-US" altLang="ja-JP" sz="2400">
                <a:solidFill>
                  <a:srgbClr val="FF0000"/>
                </a:solidFill>
              </a:rPr>
              <a:t>  Domain Knowledge</a:t>
            </a:r>
          </a:p>
          <a:p>
            <a:pPr algn="l">
              <a:defRPr/>
            </a:pPr>
            <a:r>
              <a:rPr kumimoji="1" lang="en-US" altLang="ja-JP" sz="2400">
                <a:solidFill>
                  <a:srgbClr val="FF0000"/>
                </a:solidFill>
              </a:rPr>
              <a:t>  Interpretation Rules</a:t>
            </a:r>
            <a:endParaRPr kumimoji="1" lang="en-US" altLang="ja-JP" sz="2400"/>
          </a:p>
        </p:txBody>
      </p:sp>
      <p:grpSp>
        <p:nvGrpSpPr>
          <p:cNvPr id="2187281" name="Group 17"/>
          <p:cNvGrpSpPr>
            <a:grpSpLocks/>
          </p:cNvGrpSpPr>
          <p:nvPr/>
        </p:nvGrpSpPr>
        <p:grpSpPr bwMode="auto">
          <a:xfrm>
            <a:off x="533400" y="4114800"/>
            <a:ext cx="2057400" cy="1828800"/>
            <a:chOff x="336" y="2592"/>
            <a:chExt cx="1296" cy="1152"/>
          </a:xfrm>
        </p:grpSpPr>
        <p:sp>
          <p:nvSpPr>
            <p:cNvPr id="2187282" name="Oval 18"/>
            <p:cNvSpPr>
              <a:spLocks noChangeArrowheads="1"/>
            </p:cNvSpPr>
            <p:nvPr/>
          </p:nvSpPr>
          <p:spPr bwMode="auto">
            <a:xfrm>
              <a:off x="336" y="2592"/>
              <a:ext cx="1296" cy="1152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87283" name="Text Box 19"/>
            <p:cNvSpPr txBox="1">
              <a:spLocks noChangeArrowheads="1"/>
            </p:cNvSpPr>
            <p:nvPr/>
          </p:nvSpPr>
          <p:spPr bwMode="auto">
            <a:xfrm>
              <a:off x="480" y="2784"/>
              <a:ext cx="1033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r>
                <a:rPr kumimoji="1" lang="en-US" altLang="ja-JP" sz="2400"/>
                <a:t>Predefined</a:t>
              </a:r>
            </a:p>
            <a:p>
              <a:pPr>
                <a:defRPr/>
              </a:pPr>
              <a:r>
                <a:rPr kumimoji="1" lang="en-US" altLang="ja-JP" sz="2400"/>
                <a:t>Aspects of</a:t>
              </a:r>
            </a:p>
            <a:p>
              <a:pPr>
                <a:defRPr/>
              </a:pPr>
              <a:r>
                <a:rPr kumimoji="1" lang="en-US" altLang="ja-JP" sz="2400"/>
                <a:t>Information</a:t>
              </a:r>
            </a:p>
          </p:txBody>
        </p:sp>
      </p:grpSp>
      <p:sp>
        <p:nvSpPr>
          <p:cNvPr id="2187284" name="Text Box 20"/>
          <p:cNvSpPr txBox="1">
            <a:spLocks noChangeArrowheads="1"/>
          </p:cNvSpPr>
          <p:nvPr/>
        </p:nvSpPr>
        <p:spPr bwMode="auto">
          <a:xfrm>
            <a:off x="4886325" y="6172200"/>
            <a:ext cx="42560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accent2"/>
                </a:solidFill>
                <a:cs typeface="+mn-cs"/>
              </a:rPr>
              <a:t>Slides from Prof. J. Tsujii, Univ of Tokyo and Univ of Manchester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7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87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grpSp>
        <p:nvGrpSpPr>
          <p:cNvPr id="2188290" name="Group 2"/>
          <p:cNvGrpSpPr>
            <a:grpSpLocks/>
          </p:cNvGrpSpPr>
          <p:nvPr/>
        </p:nvGrpSpPr>
        <p:grpSpPr bwMode="auto">
          <a:xfrm>
            <a:off x="4165600" y="1789113"/>
            <a:ext cx="2038350" cy="1892300"/>
            <a:chOff x="2624" y="1127"/>
            <a:chExt cx="1284" cy="1192"/>
          </a:xfrm>
        </p:grpSpPr>
        <p:sp>
          <p:nvSpPr>
            <p:cNvPr id="2188291" name="Freeform 3"/>
            <p:cNvSpPr>
              <a:spLocks/>
            </p:cNvSpPr>
            <p:nvPr/>
          </p:nvSpPr>
          <p:spPr bwMode="auto">
            <a:xfrm>
              <a:off x="2624" y="1127"/>
              <a:ext cx="1128" cy="554"/>
            </a:xfrm>
            <a:custGeom>
              <a:avLst/>
              <a:gdLst>
                <a:gd name="T0" fmla="*/ 522 w 1128"/>
                <a:gd name="T1" fmla="*/ 541 h 554"/>
                <a:gd name="T2" fmla="*/ 180 w 1128"/>
                <a:gd name="T3" fmla="*/ 549 h 554"/>
                <a:gd name="T4" fmla="*/ 4 w 1128"/>
                <a:gd name="T5" fmla="*/ 480 h 554"/>
                <a:gd name="T6" fmla="*/ 20 w 1128"/>
                <a:gd name="T7" fmla="*/ 366 h 554"/>
                <a:gd name="T8" fmla="*/ 35 w 1128"/>
                <a:gd name="T9" fmla="*/ 305 h 554"/>
                <a:gd name="T10" fmla="*/ 58 w 1128"/>
                <a:gd name="T11" fmla="*/ 107 h 554"/>
                <a:gd name="T12" fmla="*/ 302 w 1128"/>
                <a:gd name="T13" fmla="*/ 8 h 554"/>
                <a:gd name="T14" fmla="*/ 682 w 1128"/>
                <a:gd name="T15" fmla="*/ 0 h 554"/>
                <a:gd name="T16" fmla="*/ 827 w 1128"/>
                <a:gd name="T17" fmla="*/ 8 h 554"/>
                <a:gd name="T18" fmla="*/ 911 w 1128"/>
                <a:gd name="T19" fmla="*/ 69 h 554"/>
                <a:gd name="T20" fmla="*/ 987 w 1128"/>
                <a:gd name="T21" fmla="*/ 84 h 554"/>
                <a:gd name="T22" fmla="*/ 1117 w 1128"/>
                <a:gd name="T23" fmla="*/ 267 h 554"/>
                <a:gd name="T24" fmla="*/ 1102 w 1128"/>
                <a:gd name="T25" fmla="*/ 442 h 554"/>
                <a:gd name="T26" fmla="*/ 881 w 1128"/>
                <a:gd name="T27" fmla="*/ 503 h 554"/>
                <a:gd name="T28" fmla="*/ 713 w 1128"/>
                <a:gd name="T29" fmla="*/ 511 h 554"/>
                <a:gd name="T30" fmla="*/ 500 w 1128"/>
                <a:gd name="T31" fmla="*/ 541 h 554"/>
                <a:gd name="T32" fmla="*/ 522 w 1128"/>
                <a:gd name="T33" fmla="*/ 541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28" h="554">
                  <a:moveTo>
                    <a:pt x="522" y="541"/>
                  </a:moveTo>
                  <a:cubicBezTo>
                    <a:pt x="398" y="552"/>
                    <a:pt x="310" y="554"/>
                    <a:pt x="180" y="549"/>
                  </a:cubicBezTo>
                  <a:cubicBezTo>
                    <a:pt x="115" y="536"/>
                    <a:pt x="46" y="536"/>
                    <a:pt x="4" y="480"/>
                  </a:cubicBezTo>
                  <a:cubicBezTo>
                    <a:pt x="20" y="304"/>
                    <a:pt x="0" y="438"/>
                    <a:pt x="20" y="366"/>
                  </a:cubicBezTo>
                  <a:cubicBezTo>
                    <a:pt x="26" y="346"/>
                    <a:pt x="35" y="305"/>
                    <a:pt x="35" y="305"/>
                  </a:cubicBezTo>
                  <a:cubicBezTo>
                    <a:pt x="36" y="278"/>
                    <a:pt x="29" y="157"/>
                    <a:pt x="58" y="107"/>
                  </a:cubicBezTo>
                  <a:cubicBezTo>
                    <a:pt x="103" y="29"/>
                    <a:pt x="221" y="11"/>
                    <a:pt x="302" y="8"/>
                  </a:cubicBezTo>
                  <a:cubicBezTo>
                    <a:pt x="429" y="3"/>
                    <a:pt x="555" y="3"/>
                    <a:pt x="682" y="0"/>
                  </a:cubicBezTo>
                  <a:cubicBezTo>
                    <a:pt x="730" y="3"/>
                    <a:pt x="779" y="3"/>
                    <a:pt x="827" y="8"/>
                  </a:cubicBezTo>
                  <a:cubicBezTo>
                    <a:pt x="863" y="11"/>
                    <a:pt x="879" y="55"/>
                    <a:pt x="911" y="69"/>
                  </a:cubicBezTo>
                  <a:cubicBezTo>
                    <a:pt x="935" y="80"/>
                    <a:pt x="962" y="78"/>
                    <a:pt x="987" y="84"/>
                  </a:cubicBezTo>
                  <a:cubicBezTo>
                    <a:pt x="1038" y="117"/>
                    <a:pt x="1089" y="211"/>
                    <a:pt x="1117" y="267"/>
                  </a:cubicBezTo>
                  <a:cubicBezTo>
                    <a:pt x="1114" y="325"/>
                    <a:pt x="1128" y="390"/>
                    <a:pt x="1102" y="442"/>
                  </a:cubicBezTo>
                  <a:cubicBezTo>
                    <a:pt x="1069" y="507"/>
                    <a:pt x="932" y="500"/>
                    <a:pt x="881" y="503"/>
                  </a:cubicBezTo>
                  <a:cubicBezTo>
                    <a:pt x="825" y="506"/>
                    <a:pt x="769" y="508"/>
                    <a:pt x="713" y="511"/>
                  </a:cubicBezTo>
                  <a:cubicBezTo>
                    <a:pt x="646" y="522"/>
                    <a:pt x="565" y="521"/>
                    <a:pt x="500" y="541"/>
                  </a:cubicBezTo>
                  <a:cubicBezTo>
                    <a:pt x="493" y="543"/>
                    <a:pt x="515" y="541"/>
                    <a:pt x="522" y="541"/>
                  </a:cubicBezTo>
                  <a:close/>
                </a:path>
              </a:pathLst>
            </a:custGeom>
            <a:solidFill>
              <a:schemeClr val="hlink">
                <a:alpha val="50000"/>
              </a:schemeClr>
            </a:solidFill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88292" name="Freeform 4"/>
            <p:cNvSpPr>
              <a:spLocks/>
            </p:cNvSpPr>
            <p:nvPr/>
          </p:nvSpPr>
          <p:spPr bwMode="auto">
            <a:xfrm>
              <a:off x="2644" y="1996"/>
              <a:ext cx="1264" cy="323"/>
            </a:xfrm>
            <a:custGeom>
              <a:avLst/>
              <a:gdLst>
                <a:gd name="T0" fmla="*/ 0 w 1264"/>
                <a:gd name="T1" fmla="*/ 289 h 323"/>
                <a:gd name="T2" fmla="*/ 167 w 1264"/>
                <a:gd name="T3" fmla="*/ 198 h 323"/>
                <a:gd name="T4" fmla="*/ 251 w 1264"/>
                <a:gd name="T5" fmla="*/ 160 h 323"/>
                <a:gd name="T6" fmla="*/ 442 w 1264"/>
                <a:gd name="T7" fmla="*/ 107 h 323"/>
                <a:gd name="T8" fmla="*/ 609 w 1264"/>
                <a:gd name="T9" fmla="*/ 38 h 323"/>
                <a:gd name="T10" fmla="*/ 640 w 1264"/>
                <a:gd name="T11" fmla="*/ 30 h 323"/>
                <a:gd name="T12" fmla="*/ 685 w 1264"/>
                <a:gd name="T13" fmla="*/ 15 h 323"/>
                <a:gd name="T14" fmla="*/ 739 w 1264"/>
                <a:gd name="T15" fmla="*/ 23 h 323"/>
                <a:gd name="T16" fmla="*/ 754 w 1264"/>
                <a:gd name="T17" fmla="*/ 46 h 323"/>
                <a:gd name="T18" fmla="*/ 1097 w 1264"/>
                <a:gd name="T19" fmla="*/ 0 h 323"/>
                <a:gd name="T20" fmla="*/ 1234 w 1264"/>
                <a:gd name="T21" fmla="*/ 61 h 323"/>
                <a:gd name="T22" fmla="*/ 1264 w 1264"/>
                <a:gd name="T23" fmla="*/ 145 h 323"/>
                <a:gd name="T24" fmla="*/ 1135 w 1264"/>
                <a:gd name="T25" fmla="*/ 274 h 323"/>
                <a:gd name="T26" fmla="*/ 609 w 1264"/>
                <a:gd name="T27" fmla="*/ 274 h 323"/>
                <a:gd name="T28" fmla="*/ 68 w 1264"/>
                <a:gd name="T29" fmla="*/ 312 h 323"/>
                <a:gd name="T30" fmla="*/ 45 w 1264"/>
                <a:gd name="T31" fmla="*/ 305 h 323"/>
                <a:gd name="T32" fmla="*/ 30 w 1264"/>
                <a:gd name="T33" fmla="*/ 282 h 323"/>
                <a:gd name="T34" fmla="*/ 0 w 1264"/>
                <a:gd name="T35" fmla="*/ 289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64" h="323">
                  <a:moveTo>
                    <a:pt x="0" y="289"/>
                  </a:moveTo>
                  <a:cubicBezTo>
                    <a:pt x="61" y="270"/>
                    <a:pt x="107" y="219"/>
                    <a:pt x="167" y="198"/>
                  </a:cubicBezTo>
                  <a:cubicBezTo>
                    <a:pt x="192" y="175"/>
                    <a:pt x="221" y="172"/>
                    <a:pt x="251" y="160"/>
                  </a:cubicBezTo>
                  <a:cubicBezTo>
                    <a:pt x="312" y="135"/>
                    <a:pt x="377" y="119"/>
                    <a:pt x="442" y="107"/>
                  </a:cubicBezTo>
                  <a:cubicBezTo>
                    <a:pt x="498" y="86"/>
                    <a:pt x="551" y="57"/>
                    <a:pt x="609" y="38"/>
                  </a:cubicBezTo>
                  <a:cubicBezTo>
                    <a:pt x="619" y="35"/>
                    <a:pt x="630" y="33"/>
                    <a:pt x="640" y="30"/>
                  </a:cubicBezTo>
                  <a:cubicBezTo>
                    <a:pt x="655" y="25"/>
                    <a:pt x="685" y="15"/>
                    <a:pt x="685" y="15"/>
                  </a:cubicBezTo>
                  <a:cubicBezTo>
                    <a:pt x="703" y="18"/>
                    <a:pt x="722" y="16"/>
                    <a:pt x="739" y="23"/>
                  </a:cubicBezTo>
                  <a:cubicBezTo>
                    <a:pt x="747" y="27"/>
                    <a:pt x="745" y="46"/>
                    <a:pt x="754" y="46"/>
                  </a:cubicBezTo>
                  <a:cubicBezTo>
                    <a:pt x="810" y="48"/>
                    <a:pt x="1058" y="6"/>
                    <a:pt x="1097" y="0"/>
                  </a:cubicBezTo>
                  <a:cubicBezTo>
                    <a:pt x="1209" y="20"/>
                    <a:pt x="1160" y="12"/>
                    <a:pt x="1234" y="61"/>
                  </a:cubicBezTo>
                  <a:cubicBezTo>
                    <a:pt x="1244" y="89"/>
                    <a:pt x="1253" y="117"/>
                    <a:pt x="1264" y="145"/>
                  </a:cubicBezTo>
                  <a:cubicBezTo>
                    <a:pt x="1250" y="237"/>
                    <a:pt x="1229" y="260"/>
                    <a:pt x="1135" y="274"/>
                  </a:cubicBezTo>
                  <a:cubicBezTo>
                    <a:pt x="993" y="323"/>
                    <a:pt x="759" y="279"/>
                    <a:pt x="609" y="274"/>
                  </a:cubicBezTo>
                  <a:cubicBezTo>
                    <a:pt x="422" y="240"/>
                    <a:pt x="244" y="259"/>
                    <a:pt x="68" y="312"/>
                  </a:cubicBezTo>
                  <a:cubicBezTo>
                    <a:pt x="60" y="310"/>
                    <a:pt x="51" y="310"/>
                    <a:pt x="45" y="305"/>
                  </a:cubicBezTo>
                  <a:cubicBezTo>
                    <a:pt x="38" y="299"/>
                    <a:pt x="39" y="285"/>
                    <a:pt x="30" y="282"/>
                  </a:cubicBezTo>
                  <a:cubicBezTo>
                    <a:pt x="20" y="279"/>
                    <a:pt x="10" y="287"/>
                    <a:pt x="0" y="289"/>
                  </a:cubicBezTo>
                  <a:close/>
                </a:path>
              </a:pathLst>
            </a:custGeom>
            <a:solidFill>
              <a:schemeClr val="hlink">
                <a:alpha val="50000"/>
              </a:schemeClr>
            </a:solidFill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188293" name="Group 5"/>
          <p:cNvGrpSpPr>
            <a:grpSpLocks/>
          </p:cNvGrpSpPr>
          <p:nvPr/>
        </p:nvGrpSpPr>
        <p:grpSpPr bwMode="auto">
          <a:xfrm>
            <a:off x="4572000" y="4252913"/>
            <a:ext cx="1184275" cy="1919287"/>
            <a:chOff x="3910" y="2654"/>
            <a:chExt cx="746" cy="1209"/>
          </a:xfrm>
        </p:grpSpPr>
        <p:sp>
          <p:nvSpPr>
            <p:cNvPr id="2188294" name="Freeform 6"/>
            <p:cNvSpPr>
              <a:spLocks/>
            </p:cNvSpPr>
            <p:nvPr/>
          </p:nvSpPr>
          <p:spPr bwMode="auto">
            <a:xfrm>
              <a:off x="4027" y="2654"/>
              <a:ext cx="629" cy="325"/>
            </a:xfrm>
            <a:custGeom>
              <a:avLst/>
              <a:gdLst>
                <a:gd name="T0" fmla="*/ 137 w 629"/>
                <a:gd name="T1" fmla="*/ 43 h 325"/>
                <a:gd name="T2" fmla="*/ 76 w 629"/>
                <a:gd name="T3" fmla="*/ 66 h 325"/>
                <a:gd name="T4" fmla="*/ 45 w 629"/>
                <a:gd name="T5" fmla="*/ 73 h 325"/>
                <a:gd name="T6" fmla="*/ 0 w 629"/>
                <a:gd name="T7" fmla="*/ 119 h 325"/>
                <a:gd name="T8" fmla="*/ 106 w 629"/>
                <a:gd name="T9" fmla="*/ 317 h 325"/>
                <a:gd name="T10" fmla="*/ 228 w 629"/>
                <a:gd name="T11" fmla="*/ 325 h 325"/>
                <a:gd name="T12" fmla="*/ 449 w 629"/>
                <a:gd name="T13" fmla="*/ 294 h 325"/>
                <a:gd name="T14" fmla="*/ 540 w 629"/>
                <a:gd name="T15" fmla="*/ 271 h 325"/>
                <a:gd name="T16" fmla="*/ 601 w 629"/>
                <a:gd name="T17" fmla="*/ 218 h 325"/>
                <a:gd name="T18" fmla="*/ 609 w 629"/>
                <a:gd name="T19" fmla="*/ 111 h 325"/>
                <a:gd name="T20" fmla="*/ 533 w 629"/>
                <a:gd name="T21" fmla="*/ 58 h 325"/>
                <a:gd name="T22" fmla="*/ 274 w 629"/>
                <a:gd name="T23" fmla="*/ 12 h 325"/>
                <a:gd name="T24" fmla="*/ 205 w 629"/>
                <a:gd name="T25" fmla="*/ 43 h 325"/>
                <a:gd name="T26" fmla="*/ 91 w 629"/>
                <a:gd name="T27" fmla="*/ 58 h 325"/>
                <a:gd name="T28" fmla="*/ 137 w 629"/>
                <a:gd name="T29" fmla="*/ 43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9" h="325">
                  <a:moveTo>
                    <a:pt x="137" y="43"/>
                  </a:moveTo>
                  <a:cubicBezTo>
                    <a:pt x="117" y="51"/>
                    <a:pt x="97" y="59"/>
                    <a:pt x="76" y="66"/>
                  </a:cubicBezTo>
                  <a:cubicBezTo>
                    <a:pt x="66" y="69"/>
                    <a:pt x="54" y="67"/>
                    <a:pt x="45" y="73"/>
                  </a:cubicBezTo>
                  <a:cubicBezTo>
                    <a:pt x="27" y="85"/>
                    <a:pt x="0" y="119"/>
                    <a:pt x="0" y="119"/>
                  </a:cubicBezTo>
                  <a:cubicBezTo>
                    <a:pt x="6" y="201"/>
                    <a:pt x="1" y="302"/>
                    <a:pt x="106" y="317"/>
                  </a:cubicBezTo>
                  <a:cubicBezTo>
                    <a:pt x="146" y="323"/>
                    <a:pt x="187" y="322"/>
                    <a:pt x="228" y="325"/>
                  </a:cubicBezTo>
                  <a:cubicBezTo>
                    <a:pt x="303" y="319"/>
                    <a:pt x="375" y="308"/>
                    <a:pt x="449" y="294"/>
                  </a:cubicBezTo>
                  <a:cubicBezTo>
                    <a:pt x="480" y="288"/>
                    <a:pt x="540" y="271"/>
                    <a:pt x="540" y="271"/>
                  </a:cubicBezTo>
                  <a:cubicBezTo>
                    <a:pt x="560" y="252"/>
                    <a:pt x="582" y="238"/>
                    <a:pt x="601" y="218"/>
                  </a:cubicBezTo>
                  <a:cubicBezTo>
                    <a:pt x="616" y="175"/>
                    <a:pt x="629" y="159"/>
                    <a:pt x="609" y="111"/>
                  </a:cubicBezTo>
                  <a:cubicBezTo>
                    <a:pt x="597" y="82"/>
                    <a:pt x="559" y="69"/>
                    <a:pt x="533" y="58"/>
                  </a:cubicBezTo>
                  <a:cubicBezTo>
                    <a:pt x="444" y="20"/>
                    <a:pt x="376" y="18"/>
                    <a:pt x="274" y="12"/>
                  </a:cubicBezTo>
                  <a:cubicBezTo>
                    <a:pt x="153" y="30"/>
                    <a:pt x="259" y="0"/>
                    <a:pt x="205" y="43"/>
                  </a:cubicBezTo>
                  <a:cubicBezTo>
                    <a:pt x="179" y="63"/>
                    <a:pt x="116" y="58"/>
                    <a:pt x="91" y="58"/>
                  </a:cubicBezTo>
                  <a:lnTo>
                    <a:pt x="137" y="43"/>
                  </a:lnTo>
                  <a:close/>
                </a:path>
              </a:pathLst>
            </a:custGeom>
            <a:solidFill>
              <a:schemeClr val="hlink">
                <a:alpha val="50000"/>
              </a:schemeClr>
            </a:solidFill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88295" name="Freeform 7"/>
            <p:cNvSpPr>
              <a:spLocks/>
            </p:cNvSpPr>
            <p:nvPr/>
          </p:nvSpPr>
          <p:spPr bwMode="auto">
            <a:xfrm>
              <a:off x="3910" y="3360"/>
              <a:ext cx="746" cy="503"/>
            </a:xfrm>
            <a:custGeom>
              <a:avLst/>
              <a:gdLst>
                <a:gd name="T0" fmla="*/ 84 w 746"/>
                <a:gd name="T1" fmla="*/ 403 h 503"/>
                <a:gd name="T2" fmla="*/ 53 w 746"/>
                <a:gd name="T3" fmla="*/ 365 h 503"/>
                <a:gd name="T4" fmla="*/ 23 w 746"/>
                <a:gd name="T5" fmla="*/ 342 h 503"/>
                <a:gd name="T6" fmla="*/ 0 w 746"/>
                <a:gd name="T7" fmla="*/ 251 h 503"/>
                <a:gd name="T8" fmla="*/ 84 w 746"/>
                <a:gd name="T9" fmla="*/ 106 h 503"/>
                <a:gd name="T10" fmla="*/ 145 w 746"/>
                <a:gd name="T11" fmla="*/ 76 h 503"/>
                <a:gd name="T12" fmla="*/ 236 w 746"/>
                <a:gd name="T13" fmla="*/ 38 h 503"/>
                <a:gd name="T14" fmla="*/ 450 w 746"/>
                <a:gd name="T15" fmla="*/ 0 h 503"/>
                <a:gd name="T16" fmla="*/ 617 w 746"/>
                <a:gd name="T17" fmla="*/ 30 h 503"/>
                <a:gd name="T18" fmla="*/ 648 w 746"/>
                <a:gd name="T19" fmla="*/ 60 h 503"/>
                <a:gd name="T20" fmla="*/ 724 w 746"/>
                <a:gd name="T21" fmla="*/ 190 h 503"/>
                <a:gd name="T22" fmla="*/ 640 w 746"/>
                <a:gd name="T23" fmla="*/ 502 h 503"/>
                <a:gd name="T24" fmla="*/ 541 w 746"/>
                <a:gd name="T25" fmla="*/ 495 h 503"/>
                <a:gd name="T26" fmla="*/ 480 w 746"/>
                <a:gd name="T27" fmla="*/ 502 h 503"/>
                <a:gd name="T28" fmla="*/ 297 w 746"/>
                <a:gd name="T29" fmla="*/ 487 h 503"/>
                <a:gd name="T30" fmla="*/ 198 w 746"/>
                <a:gd name="T31" fmla="*/ 464 h 503"/>
                <a:gd name="T32" fmla="*/ 168 w 746"/>
                <a:gd name="T33" fmla="*/ 396 h 503"/>
                <a:gd name="T34" fmla="*/ 122 w 746"/>
                <a:gd name="T35" fmla="*/ 380 h 503"/>
                <a:gd name="T36" fmla="*/ 99 w 746"/>
                <a:gd name="T37" fmla="*/ 388 h 503"/>
                <a:gd name="T38" fmla="*/ 46 w 746"/>
                <a:gd name="T39" fmla="*/ 380 h 503"/>
                <a:gd name="T40" fmla="*/ 20 w 746"/>
                <a:gd name="T41" fmla="*/ 288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46" h="503">
                  <a:moveTo>
                    <a:pt x="84" y="403"/>
                  </a:moveTo>
                  <a:cubicBezTo>
                    <a:pt x="74" y="390"/>
                    <a:pt x="65" y="377"/>
                    <a:pt x="53" y="365"/>
                  </a:cubicBezTo>
                  <a:cubicBezTo>
                    <a:pt x="44" y="356"/>
                    <a:pt x="30" y="352"/>
                    <a:pt x="23" y="342"/>
                  </a:cubicBezTo>
                  <a:cubicBezTo>
                    <a:pt x="7" y="320"/>
                    <a:pt x="9" y="277"/>
                    <a:pt x="0" y="251"/>
                  </a:cubicBezTo>
                  <a:cubicBezTo>
                    <a:pt x="10" y="172"/>
                    <a:pt x="23" y="144"/>
                    <a:pt x="84" y="106"/>
                  </a:cubicBezTo>
                  <a:cubicBezTo>
                    <a:pt x="136" y="73"/>
                    <a:pt x="90" y="88"/>
                    <a:pt x="145" y="76"/>
                  </a:cubicBezTo>
                  <a:cubicBezTo>
                    <a:pt x="170" y="50"/>
                    <a:pt x="202" y="48"/>
                    <a:pt x="236" y="38"/>
                  </a:cubicBezTo>
                  <a:cubicBezTo>
                    <a:pt x="309" y="16"/>
                    <a:pt x="372" y="6"/>
                    <a:pt x="450" y="0"/>
                  </a:cubicBezTo>
                  <a:cubicBezTo>
                    <a:pt x="506" y="10"/>
                    <a:pt x="563" y="14"/>
                    <a:pt x="617" y="30"/>
                  </a:cubicBezTo>
                  <a:cubicBezTo>
                    <a:pt x="631" y="34"/>
                    <a:pt x="637" y="51"/>
                    <a:pt x="648" y="60"/>
                  </a:cubicBezTo>
                  <a:cubicBezTo>
                    <a:pt x="702" y="107"/>
                    <a:pt x="701" y="123"/>
                    <a:pt x="724" y="190"/>
                  </a:cubicBezTo>
                  <a:cubicBezTo>
                    <a:pt x="717" y="288"/>
                    <a:pt x="746" y="449"/>
                    <a:pt x="640" y="502"/>
                  </a:cubicBezTo>
                  <a:cubicBezTo>
                    <a:pt x="607" y="500"/>
                    <a:pt x="574" y="495"/>
                    <a:pt x="541" y="495"/>
                  </a:cubicBezTo>
                  <a:cubicBezTo>
                    <a:pt x="521" y="495"/>
                    <a:pt x="500" y="503"/>
                    <a:pt x="480" y="502"/>
                  </a:cubicBezTo>
                  <a:cubicBezTo>
                    <a:pt x="419" y="500"/>
                    <a:pt x="297" y="487"/>
                    <a:pt x="297" y="487"/>
                  </a:cubicBezTo>
                  <a:cubicBezTo>
                    <a:pt x="264" y="480"/>
                    <a:pt x="231" y="472"/>
                    <a:pt x="198" y="464"/>
                  </a:cubicBezTo>
                  <a:cubicBezTo>
                    <a:pt x="192" y="446"/>
                    <a:pt x="186" y="407"/>
                    <a:pt x="168" y="396"/>
                  </a:cubicBezTo>
                  <a:cubicBezTo>
                    <a:pt x="154" y="387"/>
                    <a:pt x="122" y="380"/>
                    <a:pt x="122" y="380"/>
                  </a:cubicBezTo>
                  <a:cubicBezTo>
                    <a:pt x="114" y="383"/>
                    <a:pt x="107" y="388"/>
                    <a:pt x="99" y="388"/>
                  </a:cubicBezTo>
                  <a:cubicBezTo>
                    <a:pt x="81" y="388"/>
                    <a:pt x="46" y="380"/>
                    <a:pt x="46" y="380"/>
                  </a:cubicBezTo>
                  <a:lnTo>
                    <a:pt x="20" y="288"/>
                  </a:lnTo>
                </a:path>
              </a:pathLst>
            </a:custGeom>
            <a:solidFill>
              <a:schemeClr val="hlink">
                <a:alpha val="50000"/>
              </a:schemeClr>
            </a:solidFill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2188296" name="Rectangle 8"/>
          <p:cNvSpPr>
            <a:spLocks noChangeArrowheads="1"/>
          </p:cNvSpPr>
          <p:nvPr/>
        </p:nvSpPr>
        <p:spPr bwMode="auto">
          <a:xfrm>
            <a:off x="3352800" y="5334000"/>
            <a:ext cx="2514600" cy="8223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88297" name="Rectangle 9"/>
          <p:cNvSpPr>
            <a:spLocks noChangeArrowheads="1"/>
          </p:cNvSpPr>
          <p:nvPr/>
        </p:nvSpPr>
        <p:spPr bwMode="auto">
          <a:xfrm>
            <a:off x="3276600" y="4267200"/>
            <a:ext cx="2514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88298" name="Text Box 10"/>
          <p:cNvSpPr txBox="1">
            <a:spLocks noChangeArrowheads="1"/>
          </p:cNvSpPr>
          <p:nvPr/>
        </p:nvSpPr>
        <p:spPr bwMode="auto">
          <a:xfrm>
            <a:off x="3332163" y="3200400"/>
            <a:ext cx="246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Syntactic Analysis</a:t>
            </a:r>
          </a:p>
        </p:txBody>
      </p:sp>
      <p:sp>
        <p:nvSpPr>
          <p:cNvPr id="2188299" name="Rectangle 11"/>
          <p:cNvSpPr>
            <a:spLocks noChangeArrowheads="1"/>
          </p:cNvSpPr>
          <p:nvPr/>
        </p:nvSpPr>
        <p:spPr bwMode="auto">
          <a:xfrm>
            <a:off x="3352800" y="3200400"/>
            <a:ext cx="2514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88300" name="Text Box 12"/>
          <p:cNvSpPr txBox="1">
            <a:spLocks noChangeArrowheads="1"/>
          </p:cNvSpPr>
          <p:nvPr/>
        </p:nvSpPr>
        <p:spPr bwMode="auto">
          <a:xfrm>
            <a:off x="2789238" y="838200"/>
            <a:ext cx="3611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General Framework of NLP</a:t>
            </a:r>
          </a:p>
        </p:txBody>
      </p:sp>
      <p:sp>
        <p:nvSpPr>
          <p:cNvPr id="2188301" name="Text Box 13"/>
          <p:cNvSpPr txBox="1">
            <a:spLocks noChangeArrowheads="1"/>
          </p:cNvSpPr>
          <p:nvPr/>
        </p:nvSpPr>
        <p:spPr bwMode="auto">
          <a:xfrm>
            <a:off x="3357563" y="1752600"/>
            <a:ext cx="25114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Morphological and</a:t>
            </a:r>
          </a:p>
          <a:p>
            <a:pPr>
              <a:defRPr/>
            </a:pPr>
            <a:r>
              <a:rPr kumimoji="1" lang="en-US" altLang="ja-JP" sz="2400"/>
              <a:t>Lexical Processing</a:t>
            </a:r>
          </a:p>
        </p:txBody>
      </p:sp>
      <p:sp>
        <p:nvSpPr>
          <p:cNvPr id="2188302" name="Text Box 14"/>
          <p:cNvSpPr txBox="1">
            <a:spLocks noChangeArrowheads="1"/>
          </p:cNvSpPr>
          <p:nvPr/>
        </p:nvSpPr>
        <p:spPr bwMode="auto">
          <a:xfrm>
            <a:off x="3311525" y="4267200"/>
            <a:ext cx="246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Semantic Analysis</a:t>
            </a:r>
          </a:p>
        </p:txBody>
      </p:sp>
      <p:sp>
        <p:nvSpPr>
          <p:cNvPr id="2188303" name="Text Box 15"/>
          <p:cNvSpPr txBox="1">
            <a:spLocks noChangeArrowheads="1"/>
          </p:cNvSpPr>
          <p:nvPr/>
        </p:nvSpPr>
        <p:spPr bwMode="auto">
          <a:xfrm>
            <a:off x="3340100" y="5334000"/>
            <a:ext cx="2528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Context processing</a:t>
            </a:r>
          </a:p>
          <a:p>
            <a:pPr>
              <a:defRPr/>
            </a:pPr>
            <a:r>
              <a:rPr kumimoji="1" lang="en-US" altLang="ja-JP" sz="2400"/>
              <a:t>Interpretation</a:t>
            </a:r>
          </a:p>
        </p:txBody>
      </p:sp>
      <p:sp>
        <p:nvSpPr>
          <p:cNvPr id="2188304" name="Rectangle 16"/>
          <p:cNvSpPr>
            <a:spLocks noChangeArrowheads="1"/>
          </p:cNvSpPr>
          <p:nvPr/>
        </p:nvSpPr>
        <p:spPr bwMode="auto">
          <a:xfrm>
            <a:off x="3352800" y="1752600"/>
            <a:ext cx="25146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88305" name="AutoShape 17"/>
          <p:cNvSpPr>
            <a:spLocks noChangeArrowheads="1"/>
          </p:cNvSpPr>
          <p:nvPr/>
        </p:nvSpPr>
        <p:spPr bwMode="auto">
          <a:xfrm>
            <a:off x="4495800" y="27432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88306" name="AutoShape 18"/>
          <p:cNvSpPr>
            <a:spLocks noChangeArrowheads="1"/>
          </p:cNvSpPr>
          <p:nvPr/>
        </p:nvSpPr>
        <p:spPr bwMode="auto">
          <a:xfrm>
            <a:off x="4495800" y="37338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88307" name="AutoShape 19"/>
          <p:cNvSpPr>
            <a:spLocks noChangeArrowheads="1"/>
          </p:cNvSpPr>
          <p:nvPr/>
        </p:nvSpPr>
        <p:spPr bwMode="auto">
          <a:xfrm>
            <a:off x="4495800" y="48006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88308" name="Text Box 20"/>
          <p:cNvSpPr txBox="1">
            <a:spLocks noChangeArrowheads="1"/>
          </p:cNvSpPr>
          <p:nvPr/>
        </p:nvSpPr>
        <p:spPr bwMode="auto">
          <a:xfrm>
            <a:off x="152400" y="228600"/>
            <a:ext cx="2989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800" b="1" i="1">
                <a:solidFill>
                  <a:srgbClr val="FF0000"/>
                </a:solidFill>
              </a:rPr>
              <a:t>Difficulties of NLP</a:t>
            </a:r>
            <a:endParaRPr kumimoji="1" lang="en-US" altLang="ja-JP" sz="2400"/>
          </a:p>
        </p:txBody>
      </p:sp>
      <p:sp>
        <p:nvSpPr>
          <p:cNvPr id="2188309" name="Text Box 21"/>
          <p:cNvSpPr txBox="1">
            <a:spLocks noChangeArrowheads="1"/>
          </p:cNvSpPr>
          <p:nvPr/>
        </p:nvSpPr>
        <p:spPr bwMode="auto">
          <a:xfrm>
            <a:off x="152400" y="854075"/>
            <a:ext cx="3036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kumimoji="1" lang="en-US" altLang="ja-JP" sz="2400">
                <a:solidFill>
                  <a:srgbClr val="FF0000"/>
                </a:solidFill>
              </a:rPr>
              <a:t>(1) Robustness: </a:t>
            </a:r>
          </a:p>
          <a:p>
            <a:pPr algn="l">
              <a:defRPr/>
            </a:pPr>
            <a:r>
              <a:rPr kumimoji="1" lang="en-US" altLang="ja-JP" sz="2400">
                <a:solidFill>
                  <a:srgbClr val="FF0000"/>
                </a:solidFill>
              </a:rPr>
              <a:t>Incomplete Knowledge</a:t>
            </a:r>
            <a:endParaRPr kumimoji="1" lang="en-US" altLang="ja-JP" sz="2400"/>
          </a:p>
        </p:txBody>
      </p:sp>
      <p:sp>
        <p:nvSpPr>
          <p:cNvPr id="2188310" name="Text Box 22"/>
          <p:cNvSpPr txBox="1">
            <a:spLocks noChangeArrowheads="1"/>
          </p:cNvSpPr>
          <p:nvPr/>
        </p:nvSpPr>
        <p:spPr bwMode="auto">
          <a:xfrm>
            <a:off x="6076950" y="4527550"/>
            <a:ext cx="28003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kumimoji="1" lang="en-US" altLang="ja-JP" sz="2400">
                <a:solidFill>
                  <a:srgbClr val="FF0000"/>
                </a:solidFill>
              </a:rPr>
              <a:t>Incomplete </a:t>
            </a:r>
          </a:p>
          <a:p>
            <a:pPr algn="l">
              <a:defRPr/>
            </a:pPr>
            <a:r>
              <a:rPr kumimoji="1" lang="en-US" altLang="ja-JP" sz="2400">
                <a:solidFill>
                  <a:srgbClr val="FF0000"/>
                </a:solidFill>
              </a:rPr>
              <a:t>  Domain Knowledge</a:t>
            </a:r>
          </a:p>
          <a:p>
            <a:pPr algn="l">
              <a:defRPr/>
            </a:pPr>
            <a:r>
              <a:rPr kumimoji="1" lang="en-US" altLang="ja-JP" sz="2400">
                <a:solidFill>
                  <a:srgbClr val="FF0000"/>
                </a:solidFill>
              </a:rPr>
              <a:t>  Interpretation Rules</a:t>
            </a:r>
            <a:endParaRPr kumimoji="1" lang="en-US" altLang="ja-JP" sz="2400"/>
          </a:p>
        </p:txBody>
      </p:sp>
      <p:grpSp>
        <p:nvGrpSpPr>
          <p:cNvPr id="56339" name="Group 23"/>
          <p:cNvGrpSpPr>
            <a:grpSpLocks/>
          </p:cNvGrpSpPr>
          <p:nvPr/>
        </p:nvGrpSpPr>
        <p:grpSpPr bwMode="auto">
          <a:xfrm>
            <a:off x="533400" y="4114800"/>
            <a:ext cx="2057400" cy="1828800"/>
            <a:chOff x="336" y="2592"/>
            <a:chExt cx="1296" cy="1152"/>
          </a:xfrm>
        </p:grpSpPr>
        <p:sp>
          <p:nvSpPr>
            <p:cNvPr id="2188312" name="Oval 24"/>
            <p:cNvSpPr>
              <a:spLocks noChangeArrowheads="1"/>
            </p:cNvSpPr>
            <p:nvPr/>
          </p:nvSpPr>
          <p:spPr bwMode="auto">
            <a:xfrm>
              <a:off x="336" y="2592"/>
              <a:ext cx="1296" cy="1152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88313" name="Text Box 25"/>
            <p:cNvSpPr txBox="1">
              <a:spLocks noChangeArrowheads="1"/>
            </p:cNvSpPr>
            <p:nvPr/>
          </p:nvSpPr>
          <p:spPr bwMode="auto">
            <a:xfrm>
              <a:off x="480" y="2784"/>
              <a:ext cx="1033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r>
                <a:rPr kumimoji="1" lang="en-US" altLang="ja-JP" sz="2400"/>
                <a:t>Predefined</a:t>
              </a:r>
            </a:p>
            <a:p>
              <a:pPr>
                <a:defRPr/>
              </a:pPr>
              <a:r>
                <a:rPr kumimoji="1" lang="en-US" altLang="ja-JP" sz="2400"/>
                <a:t>Aspects of</a:t>
              </a:r>
            </a:p>
            <a:p>
              <a:pPr>
                <a:defRPr/>
              </a:pPr>
              <a:r>
                <a:rPr kumimoji="1" lang="en-US" altLang="ja-JP" sz="2400"/>
                <a:t>Information</a:t>
              </a:r>
            </a:p>
          </p:txBody>
        </p:sp>
      </p:grpSp>
      <p:grpSp>
        <p:nvGrpSpPr>
          <p:cNvPr id="2188314" name="Group 26"/>
          <p:cNvGrpSpPr>
            <a:grpSpLocks/>
          </p:cNvGrpSpPr>
          <p:nvPr/>
        </p:nvGrpSpPr>
        <p:grpSpPr bwMode="auto">
          <a:xfrm>
            <a:off x="1524000" y="1905000"/>
            <a:ext cx="1831975" cy="4692650"/>
            <a:chOff x="960" y="1200"/>
            <a:chExt cx="1154" cy="2956"/>
          </a:xfrm>
        </p:grpSpPr>
        <p:sp>
          <p:nvSpPr>
            <p:cNvPr id="2188315" name="AutoShape 27"/>
            <p:cNvSpPr>
              <a:spLocks noChangeArrowheads="1"/>
            </p:cNvSpPr>
            <p:nvPr/>
          </p:nvSpPr>
          <p:spPr bwMode="auto">
            <a:xfrm rot="6647444">
              <a:off x="1395" y="3451"/>
              <a:ext cx="419" cy="991"/>
            </a:xfrm>
            <a:prstGeom prst="curvedLeftArrow">
              <a:avLst>
                <a:gd name="adj1" fmla="val 47303"/>
                <a:gd name="adj2" fmla="val 94606"/>
                <a:gd name="adj3" fmla="val 33333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88316" name="AutoShape 28"/>
            <p:cNvSpPr>
              <a:spLocks noChangeArrowheads="1"/>
            </p:cNvSpPr>
            <p:nvPr/>
          </p:nvSpPr>
          <p:spPr bwMode="auto">
            <a:xfrm rot="-1374318">
              <a:off x="963" y="2021"/>
              <a:ext cx="1151" cy="336"/>
            </a:xfrm>
            <a:prstGeom prst="curvedDownArrow">
              <a:avLst>
                <a:gd name="adj1" fmla="val 68512"/>
                <a:gd name="adj2" fmla="val 137024"/>
                <a:gd name="adj3" fmla="val 33333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88317" name="AutoShape 29"/>
            <p:cNvSpPr>
              <a:spLocks noChangeArrowheads="1"/>
            </p:cNvSpPr>
            <p:nvPr/>
          </p:nvSpPr>
          <p:spPr bwMode="auto">
            <a:xfrm rot="-1374318">
              <a:off x="960" y="1200"/>
              <a:ext cx="1151" cy="336"/>
            </a:xfrm>
            <a:prstGeom prst="curvedDownArrow">
              <a:avLst>
                <a:gd name="adj1" fmla="val 68512"/>
                <a:gd name="adj2" fmla="val 137024"/>
                <a:gd name="adj3" fmla="val 33333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2188318" name="Text Box 30"/>
          <p:cNvSpPr txBox="1">
            <a:spLocks noChangeArrowheads="1"/>
          </p:cNvSpPr>
          <p:nvPr/>
        </p:nvSpPr>
        <p:spPr bwMode="auto">
          <a:xfrm>
            <a:off x="4886325" y="6172200"/>
            <a:ext cx="42560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accent2"/>
                </a:solidFill>
                <a:cs typeface="+mn-cs"/>
              </a:rPr>
              <a:t>Slides from Prof. J. Tsujii, Univ of Tokyo and Univ of Manchester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8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88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88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88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189314" name="Text Box 2"/>
          <p:cNvSpPr txBox="1">
            <a:spLocks noChangeArrowheads="1"/>
          </p:cNvSpPr>
          <p:nvPr/>
        </p:nvSpPr>
        <p:spPr bwMode="auto">
          <a:xfrm>
            <a:off x="3427413" y="1066800"/>
            <a:ext cx="2343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Techniques in IE </a:t>
            </a:r>
          </a:p>
        </p:txBody>
      </p:sp>
      <p:sp>
        <p:nvSpPr>
          <p:cNvPr id="2189315" name="Text Box 3"/>
          <p:cNvSpPr txBox="1">
            <a:spLocks noChangeArrowheads="1"/>
          </p:cNvSpPr>
          <p:nvPr/>
        </p:nvSpPr>
        <p:spPr bwMode="auto">
          <a:xfrm>
            <a:off x="1371600" y="2057400"/>
            <a:ext cx="68786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kumimoji="1" lang="en-US" altLang="ja-JP" sz="2400"/>
              <a:t>(1) </a:t>
            </a:r>
            <a:r>
              <a:rPr kumimoji="1" lang="en-US" altLang="ja-JP" sz="2400">
                <a:solidFill>
                  <a:srgbClr val="FF0000"/>
                </a:solidFill>
              </a:rPr>
              <a:t>Domain Specific Partial Knowledge</a:t>
            </a:r>
            <a:r>
              <a:rPr kumimoji="1" lang="en-US" altLang="ja-JP" sz="2400"/>
              <a:t>:</a:t>
            </a:r>
          </a:p>
          <a:p>
            <a:pPr algn="l">
              <a:defRPr/>
            </a:pPr>
            <a:r>
              <a:rPr kumimoji="1" lang="en-US" altLang="ja-JP" sz="2400"/>
              <a:t>       Knowledge relevant to information to be extracted</a:t>
            </a:r>
          </a:p>
        </p:txBody>
      </p:sp>
      <p:sp>
        <p:nvSpPr>
          <p:cNvPr id="2189316" name="Text Box 4"/>
          <p:cNvSpPr txBox="1">
            <a:spLocks noChangeArrowheads="1"/>
          </p:cNvSpPr>
          <p:nvPr/>
        </p:nvSpPr>
        <p:spPr bwMode="auto">
          <a:xfrm>
            <a:off x="1363663" y="2895600"/>
            <a:ext cx="4510087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kumimoji="1" lang="en-US" altLang="ja-JP" sz="2400"/>
              <a:t>(2) </a:t>
            </a:r>
            <a:r>
              <a:rPr kumimoji="1" lang="en-US" altLang="ja-JP" sz="2400">
                <a:solidFill>
                  <a:srgbClr val="FF0000"/>
                </a:solidFill>
              </a:rPr>
              <a:t>Ambiguities</a:t>
            </a:r>
            <a:r>
              <a:rPr kumimoji="1" lang="en-US" altLang="ja-JP" sz="2400"/>
              <a:t>:</a:t>
            </a:r>
          </a:p>
          <a:p>
            <a:pPr algn="l">
              <a:defRPr/>
            </a:pPr>
            <a:r>
              <a:rPr kumimoji="1" lang="en-US" altLang="ja-JP" sz="2400"/>
              <a:t>       Ignoring irrelevant ambiguities</a:t>
            </a:r>
          </a:p>
          <a:p>
            <a:pPr algn="l">
              <a:defRPr/>
            </a:pPr>
            <a:r>
              <a:rPr kumimoji="1" lang="en-US" altLang="ja-JP" sz="2400"/>
              <a:t>       Simpler NLP techniques  </a:t>
            </a:r>
          </a:p>
        </p:txBody>
      </p:sp>
      <p:sp>
        <p:nvSpPr>
          <p:cNvPr id="2189317" name="Text Box 5"/>
          <p:cNvSpPr txBox="1">
            <a:spLocks noChangeArrowheads="1"/>
          </p:cNvSpPr>
          <p:nvPr/>
        </p:nvSpPr>
        <p:spPr bwMode="auto">
          <a:xfrm>
            <a:off x="1447800" y="5654675"/>
            <a:ext cx="53975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kumimoji="1" lang="en-US" altLang="ja-JP" sz="2400"/>
              <a:t>(4) </a:t>
            </a:r>
            <a:r>
              <a:rPr kumimoji="1" lang="en-US" altLang="ja-JP" sz="2400">
                <a:solidFill>
                  <a:srgbClr val="FF0000"/>
                </a:solidFill>
              </a:rPr>
              <a:t>Adaptation Techniques</a:t>
            </a:r>
            <a:r>
              <a:rPr kumimoji="1" lang="en-US" altLang="ja-JP" sz="2400"/>
              <a:t>:</a:t>
            </a:r>
          </a:p>
          <a:p>
            <a:pPr algn="l">
              <a:defRPr/>
            </a:pPr>
            <a:r>
              <a:rPr kumimoji="1" lang="en-US" altLang="ja-JP" sz="2400"/>
              <a:t>      Machine Learning, Trainable systems  </a:t>
            </a:r>
          </a:p>
        </p:txBody>
      </p:sp>
      <p:sp>
        <p:nvSpPr>
          <p:cNvPr id="2189318" name="Text Box 6"/>
          <p:cNvSpPr txBox="1">
            <a:spLocks noChangeArrowheads="1"/>
          </p:cNvSpPr>
          <p:nvPr/>
        </p:nvSpPr>
        <p:spPr bwMode="auto">
          <a:xfrm>
            <a:off x="1371600" y="4054475"/>
            <a:ext cx="66198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defRPr/>
            </a:pPr>
            <a:r>
              <a:rPr kumimoji="1" lang="en-US" altLang="ja-JP" sz="2400"/>
              <a:t>(3) </a:t>
            </a:r>
            <a:r>
              <a:rPr kumimoji="1" lang="en-US" altLang="ja-JP" sz="2400">
                <a:solidFill>
                  <a:srgbClr val="FF0000"/>
                </a:solidFill>
              </a:rPr>
              <a:t>Robustness</a:t>
            </a:r>
            <a:r>
              <a:rPr kumimoji="1" lang="en-US" altLang="ja-JP" sz="2400"/>
              <a:t>: </a:t>
            </a:r>
          </a:p>
          <a:p>
            <a:pPr algn="l">
              <a:defRPr/>
            </a:pPr>
            <a:r>
              <a:rPr kumimoji="1" lang="en-US" altLang="ja-JP" sz="2400"/>
              <a:t>      Coping with Incomplete dictionaries </a:t>
            </a:r>
          </a:p>
          <a:p>
            <a:pPr algn="l">
              <a:defRPr/>
            </a:pPr>
            <a:r>
              <a:rPr kumimoji="1" lang="en-US" altLang="ja-JP" sz="2400"/>
              <a:t>                          (open class words)</a:t>
            </a:r>
          </a:p>
          <a:p>
            <a:pPr algn="l">
              <a:defRPr/>
            </a:pPr>
            <a:r>
              <a:rPr kumimoji="1" lang="en-US" altLang="ja-JP" sz="2400"/>
              <a:t>      Ignoring irrelevant parts of sentences    </a:t>
            </a:r>
          </a:p>
        </p:txBody>
      </p:sp>
      <p:sp>
        <p:nvSpPr>
          <p:cNvPr id="2189319" name="Text Box 7"/>
          <p:cNvSpPr txBox="1">
            <a:spLocks noChangeArrowheads="1"/>
          </p:cNvSpPr>
          <p:nvPr/>
        </p:nvSpPr>
        <p:spPr bwMode="auto">
          <a:xfrm>
            <a:off x="4886325" y="6324600"/>
            <a:ext cx="42560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accent2"/>
                </a:solidFill>
                <a:cs typeface="+mn-cs"/>
              </a:rPr>
              <a:t>Slides from Prof. J. Tsujii, Univ of Tokyo and Univ of Manchester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190338" name="Rectangle 2"/>
          <p:cNvSpPr>
            <a:spLocks noChangeArrowheads="1"/>
          </p:cNvSpPr>
          <p:nvPr/>
        </p:nvSpPr>
        <p:spPr bwMode="auto">
          <a:xfrm>
            <a:off x="3276600" y="1600200"/>
            <a:ext cx="3751263" cy="2647950"/>
          </a:xfrm>
          <a:prstGeom prst="rect">
            <a:avLst/>
          </a:prstGeom>
          <a:solidFill>
            <a:schemeClr val="accent1">
              <a:alpha val="5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90339" name="Rectangle 3"/>
          <p:cNvSpPr>
            <a:spLocks noChangeArrowheads="1"/>
          </p:cNvSpPr>
          <p:nvPr/>
        </p:nvSpPr>
        <p:spPr bwMode="auto">
          <a:xfrm>
            <a:off x="609600" y="1752600"/>
            <a:ext cx="2514600" cy="914400"/>
          </a:xfrm>
          <a:prstGeom prst="rect">
            <a:avLst/>
          </a:prstGeom>
          <a:solidFill>
            <a:schemeClr val="hlink">
              <a:alpha val="5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90340" name="Text Box 4"/>
          <p:cNvSpPr txBox="1">
            <a:spLocks noChangeArrowheads="1"/>
          </p:cNvSpPr>
          <p:nvPr/>
        </p:nvSpPr>
        <p:spPr bwMode="auto">
          <a:xfrm>
            <a:off x="228600" y="762000"/>
            <a:ext cx="3611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General Framework of NLP</a:t>
            </a:r>
          </a:p>
        </p:txBody>
      </p:sp>
      <p:sp>
        <p:nvSpPr>
          <p:cNvPr id="2190341" name="Text Box 5"/>
          <p:cNvSpPr txBox="1">
            <a:spLocks noChangeArrowheads="1"/>
          </p:cNvSpPr>
          <p:nvPr/>
        </p:nvSpPr>
        <p:spPr bwMode="auto">
          <a:xfrm>
            <a:off x="614363" y="1752600"/>
            <a:ext cx="25114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Morphological and</a:t>
            </a:r>
          </a:p>
          <a:p>
            <a:pPr>
              <a:defRPr/>
            </a:pPr>
            <a:r>
              <a:rPr kumimoji="1" lang="en-US" altLang="ja-JP" sz="2400"/>
              <a:t>Lexical Processing</a:t>
            </a:r>
          </a:p>
        </p:txBody>
      </p:sp>
      <p:sp>
        <p:nvSpPr>
          <p:cNvPr id="2190342" name="Text Box 6"/>
          <p:cNvSpPr txBox="1">
            <a:spLocks noChangeArrowheads="1"/>
          </p:cNvSpPr>
          <p:nvPr/>
        </p:nvSpPr>
        <p:spPr bwMode="auto">
          <a:xfrm>
            <a:off x="588963" y="3200400"/>
            <a:ext cx="246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Syntactic Analysis</a:t>
            </a:r>
          </a:p>
        </p:txBody>
      </p:sp>
      <p:sp>
        <p:nvSpPr>
          <p:cNvPr id="2190343" name="Text Box 7"/>
          <p:cNvSpPr txBox="1">
            <a:spLocks noChangeArrowheads="1"/>
          </p:cNvSpPr>
          <p:nvPr/>
        </p:nvSpPr>
        <p:spPr bwMode="auto">
          <a:xfrm>
            <a:off x="609600" y="4267200"/>
            <a:ext cx="2376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Semantic Anaysis</a:t>
            </a:r>
          </a:p>
        </p:txBody>
      </p:sp>
      <p:sp>
        <p:nvSpPr>
          <p:cNvPr id="2190344" name="Text Box 8"/>
          <p:cNvSpPr txBox="1">
            <a:spLocks noChangeArrowheads="1"/>
          </p:cNvSpPr>
          <p:nvPr/>
        </p:nvSpPr>
        <p:spPr bwMode="auto">
          <a:xfrm>
            <a:off x="596900" y="5334000"/>
            <a:ext cx="2528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Context processing</a:t>
            </a:r>
          </a:p>
          <a:p>
            <a:pPr>
              <a:defRPr/>
            </a:pPr>
            <a:r>
              <a:rPr kumimoji="1" lang="en-US" altLang="ja-JP" sz="2400"/>
              <a:t>Interpretation</a:t>
            </a:r>
          </a:p>
        </p:txBody>
      </p:sp>
      <p:sp>
        <p:nvSpPr>
          <p:cNvPr id="2190345" name="Rectangle 9"/>
          <p:cNvSpPr>
            <a:spLocks noChangeArrowheads="1"/>
          </p:cNvSpPr>
          <p:nvPr/>
        </p:nvSpPr>
        <p:spPr bwMode="auto">
          <a:xfrm>
            <a:off x="609600" y="3200400"/>
            <a:ext cx="2514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90346" name="Rectangle 10"/>
          <p:cNvSpPr>
            <a:spLocks noChangeArrowheads="1"/>
          </p:cNvSpPr>
          <p:nvPr/>
        </p:nvSpPr>
        <p:spPr bwMode="auto">
          <a:xfrm>
            <a:off x="533400" y="4267200"/>
            <a:ext cx="2514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90347" name="Rectangle 11"/>
          <p:cNvSpPr>
            <a:spLocks noChangeArrowheads="1"/>
          </p:cNvSpPr>
          <p:nvPr/>
        </p:nvSpPr>
        <p:spPr bwMode="auto">
          <a:xfrm>
            <a:off x="609600" y="5334000"/>
            <a:ext cx="2514600" cy="8223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90348" name="AutoShape 12"/>
          <p:cNvSpPr>
            <a:spLocks noChangeArrowheads="1"/>
          </p:cNvSpPr>
          <p:nvPr/>
        </p:nvSpPr>
        <p:spPr bwMode="auto">
          <a:xfrm>
            <a:off x="1752600" y="27432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90349" name="AutoShape 13"/>
          <p:cNvSpPr>
            <a:spLocks noChangeArrowheads="1"/>
          </p:cNvSpPr>
          <p:nvPr/>
        </p:nvSpPr>
        <p:spPr bwMode="auto">
          <a:xfrm>
            <a:off x="1752600" y="37338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90350" name="AutoShape 14"/>
          <p:cNvSpPr>
            <a:spLocks noChangeArrowheads="1"/>
          </p:cNvSpPr>
          <p:nvPr/>
        </p:nvSpPr>
        <p:spPr bwMode="auto">
          <a:xfrm>
            <a:off x="1752600" y="48006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90351" name="Text Box 15"/>
          <p:cNvSpPr txBox="1">
            <a:spLocks noChangeArrowheads="1"/>
          </p:cNvSpPr>
          <p:nvPr/>
        </p:nvSpPr>
        <p:spPr bwMode="auto">
          <a:xfrm>
            <a:off x="3352800" y="1417638"/>
            <a:ext cx="3751263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defRPr/>
            </a:pPr>
            <a:r>
              <a:rPr kumimoji="1" lang="en-US" altLang="ja-JP" sz="2400"/>
              <a:t>Open class words:</a:t>
            </a:r>
          </a:p>
          <a:p>
            <a:pPr algn="l">
              <a:defRPr/>
            </a:pPr>
            <a:r>
              <a:rPr kumimoji="1" lang="en-US" altLang="ja-JP" sz="2400"/>
              <a:t>      Named entity recognition</a:t>
            </a:r>
          </a:p>
          <a:p>
            <a:pPr algn="l">
              <a:defRPr/>
            </a:pPr>
            <a:r>
              <a:rPr kumimoji="1" lang="en-US" altLang="ja-JP" sz="2400"/>
              <a:t> (ex)  Locations</a:t>
            </a:r>
          </a:p>
          <a:p>
            <a:pPr algn="l">
              <a:defRPr/>
            </a:pPr>
            <a:r>
              <a:rPr kumimoji="1" lang="en-US" altLang="ja-JP" sz="2400"/>
              <a:t>          Persons</a:t>
            </a:r>
          </a:p>
          <a:p>
            <a:pPr algn="l">
              <a:defRPr/>
            </a:pPr>
            <a:r>
              <a:rPr kumimoji="1" lang="en-US" altLang="ja-JP" sz="2400"/>
              <a:t>          Companies</a:t>
            </a:r>
          </a:p>
          <a:p>
            <a:pPr algn="l">
              <a:defRPr/>
            </a:pPr>
            <a:r>
              <a:rPr kumimoji="1" lang="en-US" altLang="ja-JP" sz="2400"/>
              <a:t>          Organizations</a:t>
            </a:r>
          </a:p>
          <a:p>
            <a:pPr algn="l">
              <a:defRPr/>
            </a:pPr>
            <a:r>
              <a:rPr kumimoji="1" lang="en-US" altLang="ja-JP" sz="2400"/>
              <a:t>          Position names</a:t>
            </a:r>
          </a:p>
        </p:txBody>
      </p:sp>
      <p:sp>
        <p:nvSpPr>
          <p:cNvPr id="2190352" name="Text Box 16"/>
          <p:cNvSpPr txBox="1">
            <a:spLocks noChangeArrowheads="1"/>
          </p:cNvSpPr>
          <p:nvPr/>
        </p:nvSpPr>
        <p:spPr bwMode="auto">
          <a:xfrm>
            <a:off x="3998913" y="4422775"/>
            <a:ext cx="35814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kumimoji="1" lang="en-US" altLang="ja-JP" sz="2400"/>
              <a:t>Domain specific rules:</a:t>
            </a:r>
          </a:p>
          <a:p>
            <a:pPr algn="l">
              <a:defRPr/>
            </a:pPr>
            <a:r>
              <a:rPr kumimoji="1" lang="en-US" altLang="ja-JP" sz="2400"/>
              <a:t>       &lt;Word&gt;&lt;Word&gt;, Inc.</a:t>
            </a:r>
          </a:p>
          <a:p>
            <a:pPr algn="l">
              <a:defRPr/>
            </a:pPr>
            <a:r>
              <a:rPr kumimoji="1" lang="en-US" altLang="ja-JP" sz="2400"/>
              <a:t>        Mr. &lt;Cpt-L&gt;. &lt;Word&gt;</a:t>
            </a:r>
          </a:p>
          <a:p>
            <a:pPr algn="l">
              <a:defRPr/>
            </a:pPr>
            <a:r>
              <a:rPr kumimoji="1" lang="en-US" altLang="ja-JP" sz="2400"/>
              <a:t>Machine Learning:</a:t>
            </a:r>
          </a:p>
          <a:p>
            <a:pPr algn="l">
              <a:defRPr/>
            </a:pPr>
            <a:r>
              <a:rPr kumimoji="1" lang="en-US" altLang="ja-JP" sz="2400"/>
              <a:t>        HMM, Decision Trees</a:t>
            </a:r>
          </a:p>
          <a:p>
            <a:pPr algn="l">
              <a:defRPr/>
            </a:pPr>
            <a:r>
              <a:rPr kumimoji="1" lang="en-US" altLang="ja-JP" sz="2400"/>
              <a:t>Rules + Machine Learning</a:t>
            </a:r>
          </a:p>
        </p:txBody>
      </p:sp>
      <p:grpSp>
        <p:nvGrpSpPr>
          <p:cNvPr id="2190353" name="Group 17"/>
          <p:cNvGrpSpPr>
            <a:grpSpLocks/>
          </p:cNvGrpSpPr>
          <p:nvPr/>
        </p:nvGrpSpPr>
        <p:grpSpPr bwMode="auto">
          <a:xfrm>
            <a:off x="3962400" y="350838"/>
            <a:ext cx="5170488" cy="822325"/>
            <a:chOff x="2496" y="221"/>
            <a:chExt cx="3257" cy="518"/>
          </a:xfrm>
        </p:grpSpPr>
        <p:sp>
          <p:nvSpPr>
            <p:cNvPr id="2190354" name="Text Box 18"/>
            <p:cNvSpPr txBox="1">
              <a:spLocks noChangeArrowheads="1"/>
            </p:cNvSpPr>
            <p:nvPr/>
          </p:nvSpPr>
          <p:spPr bwMode="auto">
            <a:xfrm>
              <a:off x="2590" y="336"/>
              <a:ext cx="18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r>
                <a:rPr kumimoji="1" lang="en-US" altLang="ja-JP" sz="2400"/>
                <a:t>Part of Speech Tagger</a:t>
              </a:r>
            </a:p>
          </p:txBody>
        </p:sp>
        <p:grpSp>
          <p:nvGrpSpPr>
            <p:cNvPr id="60445" name="Group 19"/>
            <p:cNvGrpSpPr>
              <a:grpSpLocks/>
            </p:cNvGrpSpPr>
            <p:nvPr/>
          </p:nvGrpSpPr>
          <p:grpSpPr bwMode="auto">
            <a:xfrm>
              <a:off x="2496" y="221"/>
              <a:ext cx="3257" cy="518"/>
              <a:chOff x="2496" y="221"/>
              <a:chExt cx="3257" cy="518"/>
            </a:xfrm>
          </p:grpSpPr>
          <p:sp>
            <p:nvSpPr>
              <p:cNvPr id="2190356" name="Rectangle 20"/>
              <p:cNvSpPr>
                <a:spLocks noChangeArrowheads="1"/>
              </p:cNvSpPr>
              <p:nvPr/>
            </p:nvSpPr>
            <p:spPr bwMode="auto">
              <a:xfrm>
                <a:off x="2496" y="288"/>
                <a:ext cx="1920" cy="43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190357" name="Text Box 21"/>
              <p:cNvSpPr txBox="1">
                <a:spLocks noChangeArrowheads="1"/>
              </p:cNvSpPr>
              <p:nvPr/>
            </p:nvSpPr>
            <p:spPr bwMode="auto">
              <a:xfrm>
                <a:off x="4416" y="221"/>
                <a:ext cx="1337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l">
                  <a:defRPr/>
                </a:pPr>
                <a:r>
                  <a:rPr kumimoji="1" lang="en-US" altLang="ja-JP" sz="2400"/>
                  <a:t>FSA rules</a:t>
                </a:r>
              </a:p>
              <a:p>
                <a:pPr algn="l">
                  <a:defRPr/>
                </a:pPr>
                <a:r>
                  <a:rPr kumimoji="1" lang="en-US" altLang="ja-JP" sz="2400"/>
                  <a:t>Statistic taggers</a:t>
                </a:r>
              </a:p>
            </p:txBody>
          </p:sp>
        </p:grpSp>
      </p:grpSp>
      <p:grpSp>
        <p:nvGrpSpPr>
          <p:cNvPr id="2190358" name="Group 22"/>
          <p:cNvGrpSpPr>
            <a:grpSpLocks/>
          </p:cNvGrpSpPr>
          <p:nvPr/>
        </p:nvGrpSpPr>
        <p:grpSpPr bwMode="auto">
          <a:xfrm>
            <a:off x="7834313" y="76200"/>
            <a:ext cx="1233487" cy="3230563"/>
            <a:chOff x="4935" y="48"/>
            <a:chExt cx="777" cy="2035"/>
          </a:xfrm>
        </p:grpSpPr>
        <p:sp>
          <p:nvSpPr>
            <p:cNvPr id="2190359" name="Text Box 23"/>
            <p:cNvSpPr txBox="1">
              <a:spLocks noChangeArrowheads="1"/>
            </p:cNvSpPr>
            <p:nvPr/>
          </p:nvSpPr>
          <p:spPr bwMode="auto">
            <a:xfrm>
              <a:off x="5052" y="48"/>
              <a:ext cx="5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r>
                <a:rPr kumimoji="1" lang="en-US" altLang="ja-JP" sz="2400" b="1" i="1">
                  <a:solidFill>
                    <a:srgbClr val="FF0000"/>
                  </a:solidFill>
                </a:rPr>
                <a:t>95 %</a:t>
              </a:r>
              <a:endParaRPr kumimoji="1" lang="en-US" altLang="ja-JP" sz="2400"/>
            </a:p>
          </p:txBody>
        </p:sp>
        <p:sp>
          <p:nvSpPr>
            <p:cNvPr id="2190360" name="Text Box 24"/>
            <p:cNvSpPr txBox="1">
              <a:spLocks noChangeArrowheads="1"/>
            </p:cNvSpPr>
            <p:nvPr/>
          </p:nvSpPr>
          <p:spPr bwMode="auto">
            <a:xfrm>
              <a:off x="4935" y="1565"/>
              <a:ext cx="777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r>
                <a:rPr kumimoji="1" lang="en-US" altLang="ja-JP" sz="2400" b="1" i="1">
                  <a:solidFill>
                    <a:srgbClr val="FF0000"/>
                  </a:solidFill>
                </a:rPr>
                <a:t>F-Value</a:t>
              </a:r>
            </a:p>
            <a:p>
              <a:pPr>
                <a:defRPr/>
              </a:pPr>
              <a:r>
                <a:rPr kumimoji="1" lang="en-US" altLang="ja-JP" sz="2400" b="1" i="1">
                  <a:solidFill>
                    <a:srgbClr val="FF0000"/>
                  </a:solidFill>
                </a:rPr>
                <a:t>90</a:t>
              </a:r>
              <a:endParaRPr kumimoji="1" lang="en-US" altLang="ja-JP" sz="2400"/>
            </a:p>
          </p:txBody>
        </p:sp>
      </p:grpSp>
      <p:grpSp>
        <p:nvGrpSpPr>
          <p:cNvPr id="2190361" name="Group 25"/>
          <p:cNvGrpSpPr>
            <a:grpSpLocks/>
          </p:cNvGrpSpPr>
          <p:nvPr/>
        </p:nvGrpSpPr>
        <p:grpSpPr bwMode="auto">
          <a:xfrm>
            <a:off x="7526338" y="3505200"/>
            <a:ext cx="1538287" cy="1355725"/>
            <a:chOff x="4741" y="2208"/>
            <a:chExt cx="969" cy="854"/>
          </a:xfrm>
        </p:grpSpPr>
        <p:sp>
          <p:nvSpPr>
            <p:cNvPr id="2190362" name="AutoShape 26"/>
            <p:cNvSpPr>
              <a:spLocks noChangeArrowheads="1"/>
            </p:cNvSpPr>
            <p:nvPr/>
          </p:nvSpPr>
          <p:spPr bwMode="auto">
            <a:xfrm>
              <a:off x="5136" y="2208"/>
              <a:ext cx="306" cy="288"/>
            </a:xfrm>
            <a:prstGeom prst="downArrow">
              <a:avLst>
                <a:gd name="adj1" fmla="val 50000"/>
                <a:gd name="adj2" fmla="val 25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90363" name="Text Box 27"/>
            <p:cNvSpPr txBox="1">
              <a:spLocks noChangeArrowheads="1"/>
            </p:cNvSpPr>
            <p:nvPr/>
          </p:nvSpPr>
          <p:spPr bwMode="auto">
            <a:xfrm>
              <a:off x="4741" y="2544"/>
              <a:ext cx="969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r>
                <a:rPr kumimoji="1" lang="en-US" altLang="ja-JP" sz="2400" b="1" i="1">
                  <a:solidFill>
                    <a:srgbClr val="FF0000"/>
                  </a:solidFill>
                </a:rPr>
                <a:t>Domain</a:t>
              </a:r>
            </a:p>
            <a:p>
              <a:pPr>
                <a:defRPr/>
              </a:pPr>
              <a:r>
                <a:rPr kumimoji="1" lang="en-US" altLang="ja-JP" sz="2400" b="1" i="1">
                  <a:solidFill>
                    <a:srgbClr val="FF0000"/>
                  </a:solidFill>
                </a:rPr>
                <a:t>Dependent</a:t>
              </a:r>
              <a:endParaRPr kumimoji="1" lang="en-US" altLang="ja-JP" sz="2400"/>
            </a:p>
          </p:txBody>
        </p:sp>
      </p:grpSp>
      <p:grpSp>
        <p:nvGrpSpPr>
          <p:cNvPr id="2190364" name="Group 28"/>
          <p:cNvGrpSpPr>
            <a:grpSpLocks/>
          </p:cNvGrpSpPr>
          <p:nvPr/>
        </p:nvGrpSpPr>
        <p:grpSpPr bwMode="auto">
          <a:xfrm>
            <a:off x="6934200" y="1066800"/>
            <a:ext cx="2052638" cy="1295400"/>
            <a:chOff x="1880" y="624"/>
            <a:chExt cx="1293" cy="816"/>
          </a:xfrm>
        </p:grpSpPr>
        <p:sp>
          <p:nvSpPr>
            <p:cNvPr id="2190365" name="Text Box 29"/>
            <p:cNvSpPr txBox="1">
              <a:spLocks noChangeArrowheads="1"/>
            </p:cNvSpPr>
            <p:nvPr/>
          </p:nvSpPr>
          <p:spPr bwMode="auto">
            <a:xfrm>
              <a:off x="1910" y="794"/>
              <a:ext cx="1263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defRPr/>
              </a:pPr>
              <a:r>
                <a:rPr kumimoji="1" lang="en-US" altLang="ja-JP" sz="2400">
                  <a:solidFill>
                    <a:srgbClr val="FF0000"/>
                  </a:solidFill>
                </a:rPr>
                <a:t>Local Context</a:t>
              </a:r>
            </a:p>
            <a:p>
              <a:pPr algn="l" eaLnBrk="0" hangingPunct="0">
                <a:defRPr/>
              </a:pPr>
              <a:r>
                <a:rPr kumimoji="1" lang="en-US" altLang="ja-JP" sz="2400">
                  <a:solidFill>
                    <a:srgbClr val="FF0000"/>
                  </a:solidFill>
                </a:rPr>
                <a:t>Statistical Bias</a:t>
              </a:r>
            </a:p>
          </p:txBody>
        </p:sp>
        <p:sp>
          <p:nvSpPr>
            <p:cNvPr id="2190366" name="Oval 30"/>
            <p:cNvSpPr>
              <a:spLocks noChangeArrowheads="1"/>
            </p:cNvSpPr>
            <p:nvPr/>
          </p:nvSpPr>
          <p:spPr bwMode="auto">
            <a:xfrm>
              <a:off x="1880" y="624"/>
              <a:ext cx="1290" cy="81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2190367" name="Text Box 31"/>
          <p:cNvSpPr txBox="1">
            <a:spLocks noChangeArrowheads="1"/>
          </p:cNvSpPr>
          <p:nvPr/>
        </p:nvSpPr>
        <p:spPr bwMode="auto">
          <a:xfrm>
            <a:off x="3175" y="0"/>
            <a:ext cx="42560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accent2"/>
                </a:solidFill>
                <a:cs typeface="+mn-cs"/>
              </a:rPr>
              <a:t>Slides from Prof. J. Tsujii, Univ of Tokyo and Univ of Manchester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0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90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0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90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0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90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19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190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190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0351" grpId="0" autoUpdateAnimBg="0"/>
      <p:bldP spid="219035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32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Today</a:t>
            </a:r>
          </a:p>
        </p:txBody>
      </p:sp>
      <p:sp>
        <p:nvSpPr>
          <p:cNvPr id="232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Review - Filtering and TDT</a:t>
            </a:r>
          </a:p>
          <a:p>
            <a:pPr eaLnBrk="1" hangingPunct="1">
              <a:defRPr/>
            </a:pPr>
            <a:endParaRPr lang="en-US" smtClean="0">
              <a:cs typeface="+mn-cs"/>
            </a:endParaRP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Natural Language Processing and IR</a:t>
            </a:r>
          </a:p>
          <a:p>
            <a:pPr lvl="1" eaLnBrk="1" hangingPunct="1">
              <a:defRPr/>
            </a:pPr>
            <a:r>
              <a:rPr lang="en-US" smtClean="0"/>
              <a:t>Based on Papers in Reader and on</a:t>
            </a:r>
          </a:p>
          <a:p>
            <a:pPr lvl="2" eaLnBrk="1" hangingPunct="1">
              <a:defRPr/>
            </a:pPr>
            <a:r>
              <a:rPr lang="en-US" smtClean="0"/>
              <a:t>David Lewis &amp; Karen Sparck Jones </a:t>
            </a:r>
            <a:r>
              <a:rPr lang="ja-JP" altLang="en-US" smtClean="0">
                <a:latin typeface="Arial"/>
              </a:rPr>
              <a:t>“</a:t>
            </a:r>
            <a:r>
              <a:rPr lang="en-US" smtClean="0"/>
              <a:t>Natural Language Processing for Information Retrieval</a:t>
            </a:r>
            <a:r>
              <a:rPr lang="ja-JP" altLang="en-US" smtClean="0">
                <a:latin typeface="Arial"/>
              </a:rPr>
              <a:t>”</a:t>
            </a:r>
            <a:r>
              <a:rPr lang="en-US" smtClean="0"/>
              <a:t> </a:t>
            </a:r>
            <a:r>
              <a:rPr lang="en-US" i="1" smtClean="0"/>
              <a:t>Communications of the ACM</a:t>
            </a:r>
            <a:r>
              <a:rPr lang="en-US" smtClean="0"/>
              <a:t>, 39(1) Jan. 1996</a:t>
            </a:r>
          </a:p>
          <a:p>
            <a:pPr lvl="2" eaLnBrk="1" hangingPunct="1">
              <a:defRPr/>
            </a:pPr>
            <a:r>
              <a:rPr lang="en-US" smtClean="0"/>
              <a:t>Information from Junichi Tsuji, University of Tokyo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Watson and Jeopardy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191362" name="Rectangle 2"/>
          <p:cNvSpPr>
            <a:spLocks noChangeArrowheads="1"/>
          </p:cNvSpPr>
          <p:nvPr/>
        </p:nvSpPr>
        <p:spPr bwMode="auto">
          <a:xfrm>
            <a:off x="609600" y="1752600"/>
            <a:ext cx="25146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91363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3611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General Framework of NLP</a:t>
            </a:r>
          </a:p>
        </p:txBody>
      </p:sp>
      <p:sp>
        <p:nvSpPr>
          <p:cNvPr id="2191364" name="Text Box 4"/>
          <p:cNvSpPr txBox="1">
            <a:spLocks noChangeArrowheads="1"/>
          </p:cNvSpPr>
          <p:nvPr/>
        </p:nvSpPr>
        <p:spPr bwMode="auto">
          <a:xfrm>
            <a:off x="614363" y="1752600"/>
            <a:ext cx="25114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Morphological and</a:t>
            </a:r>
          </a:p>
          <a:p>
            <a:pPr>
              <a:defRPr/>
            </a:pPr>
            <a:r>
              <a:rPr kumimoji="1" lang="en-US" altLang="ja-JP" sz="2400"/>
              <a:t>Lexical Processing</a:t>
            </a:r>
          </a:p>
        </p:txBody>
      </p:sp>
      <p:sp>
        <p:nvSpPr>
          <p:cNvPr id="2191365" name="Text Box 5"/>
          <p:cNvSpPr txBox="1">
            <a:spLocks noChangeArrowheads="1"/>
          </p:cNvSpPr>
          <p:nvPr/>
        </p:nvSpPr>
        <p:spPr bwMode="auto">
          <a:xfrm>
            <a:off x="588963" y="3200400"/>
            <a:ext cx="246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Syntactic Analysis</a:t>
            </a:r>
          </a:p>
        </p:txBody>
      </p:sp>
      <p:sp>
        <p:nvSpPr>
          <p:cNvPr id="2191366" name="Text Box 6"/>
          <p:cNvSpPr txBox="1">
            <a:spLocks noChangeArrowheads="1"/>
          </p:cNvSpPr>
          <p:nvPr/>
        </p:nvSpPr>
        <p:spPr bwMode="auto">
          <a:xfrm>
            <a:off x="609600" y="4267200"/>
            <a:ext cx="2376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Semantic Anaysis</a:t>
            </a:r>
          </a:p>
        </p:txBody>
      </p:sp>
      <p:sp>
        <p:nvSpPr>
          <p:cNvPr id="2191367" name="Text Box 7"/>
          <p:cNvSpPr txBox="1">
            <a:spLocks noChangeArrowheads="1"/>
          </p:cNvSpPr>
          <p:nvPr/>
        </p:nvSpPr>
        <p:spPr bwMode="auto">
          <a:xfrm>
            <a:off x="596900" y="5334000"/>
            <a:ext cx="2528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Context processing</a:t>
            </a:r>
          </a:p>
          <a:p>
            <a:pPr>
              <a:defRPr/>
            </a:pPr>
            <a:r>
              <a:rPr kumimoji="1" lang="en-US" altLang="ja-JP" sz="2400"/>
              <a:t>Interpretation</a:t>
            </a:r>
          </a:p>
        </p:txBody>
      </p:sp>
      <p:sp>
        <p:nvSpPr>
          <p:cNvPr id="2191368" name="Rectangle 8"/>
          <p:cNvSpPr>
            <a:spLocks noChangeArrowheads="1"/>
          </p:cNvSpPr>
          <p:nvPr/>
        </p:nvSpPr>
        <p:spPr bwMode="auto">
          <a:xfrm>
            <a:off x="609600" y="3200400"/>
            <a:ext cx="2514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91369" name="Rectangle 9"/>
          <p:cNvSpPr>
            <a:spLocks noChangeArrowheads="1"/>
          </p:cNvSpPr>
          <p:nvPr/>
        </p:nvSpPr>
        <p:spPr bwMode="auto">
          <a:xfrm>
            <a:off x="533400" y="4267200"/>
            <a:ext cx="2514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91370" name="Rectangle 10"/>
          <p:cNvSpPr>
            <a:spLocks noChangeArrowheads="1"/>
          </p:cNvSpPr>
          <p:nvPr/>
        </p:nvSpPr>
        <p:spPr bwMode="auto">
          <a:xfrm>
            <a:off x="609600" y="5334000"/>
            <a:ext cx="2514600" cy="8223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91371" name="AutoShape 11"/>
          <p:cNvSpPr>
            <a:spLocks noChangeArrowheads="1"/>
          </p:cNvSpPr>
          <p:nvPr/>
        </p:nvSpPr>
        <p:spPr bwMode="auto">
          <a:xfrm>
            <a:off x="1752600" y="27432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91372" name="AutoShape 12"/>
          <p:cNvSpPr>
            <a:spLocks noChangeArrowheads="1"/>
          </p:cNvSpPr>
          <p:nvPr/>
        </p:nvSpPr>
        <p:spPr bwMode="auto">
          <a:xfrm>
            <a:off x="1752600" y="37338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91373" name="AutoShape 13"/>
          <p:cNvSpPr>
            <a:spLocks noChangeArrowheads="1"/>
          </p:cNvSpPr>
          <p:nvPr/>
        </p:nvSpPr>
        <p:spPr bwMode="auto">
          <a:xfrm>
            <a:off x="1752600" y="48006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91374" name="Text Box 14"/>
          <p:cNvSpPr txBox="1">
            <a:spLocks noChangeArrowheads="1"/>
          </p:cNvSpPr>
          <p:nvPr/>
        </p:nvSpPr>
        <p:spPr bwMode="auto">
          <a:xfrm>
            <a:off x="5843588" y="228600"/>
            <a:ext cx="1319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>
                <a:solidFill>
                  <a:srgbClr val="FF0000"/>
                </a:solidFill>
              </a:rPr>
              <a:t>FASTUS</a:t>
            </a:r>
            <a:endParaRPr kumimoji="1" lang="en-US" altLang="ja-JP" sz="2400"/>
          </a:p>
        </p:txBody>
      </p:sp>
      <p:sp>
        <p:nvSpPr>
          <p:cNvPr id="2191375" name="Text Box 15"/>
          <p:cNvSpPr txBox="1">
            <a:spLocks noChangeArrowheads="1"/>
          </p:cNvSpPr>
          <p:nvPr/>
        </p:nvSpPr>
        <p:spPr bwMode="auto">
          <a:xfrm>
            <a:off x="4038600" y="1371600"/>
            <a:ext cx="48752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kumimoji="1" lang="en-US" altLang="ja-JP" sz="2400"/>
              <a:t>1.Complex Words: </a:t>
            </a:r>
          </a:p>
          <a:p>
            <a:pPr algn="l">
              <a:defRPr/>
            </a:pPr>
            <a:r>
              <a:rPr kumimoji="1" lang="en-US" altLang="ja-JP" sz="2000"/>
              <a:t>Recognition of multi-words and proper names</a:t>
            </a:r>
            <a:endParaRPr kumimoji="1" lang="en-US" altLang="ja-JP" sz="2400"/>
          </a:p>
        </p:txBody>
      </p:sp>
      <p:sp>
        <p:nvSpPr>
          <p:cNvPr id="2191376" name="Text Box 16"/>
          <p:cNvSpPr txBox="1">
            <a:spLocks noChangeArrowheads="1"/>
          </p:cNvSpPr>
          <p:nvPr/>
        </p:nvSpPr>
        <p:spPr bwMode="auto">
          <a:xfrm>
            <a:off x="4005263" y="2362200"/>
            <a:ext cx="49180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kumimoji="1" lang="en-US" altLang="ja-JP" sz="2400"/>
              <a:t>2.Basic Phrases:</a:t>
            </a:r>
          </a:p>
          <a:p>
            <a:pPr algn="l">
              <a:defRPr/>
            </a:pPr>
            <a:r>
              <a:rPr kumimoji="1" lang="en-US" altLang="ja-JP" sz="2000"/>
              <a:t>Simple noun groups, verb groups and particles</a:t>
            </a:r>
          </a:p>
        </p:txBody>
      </p:sp>
      <p:sp>
        <p:nvSpPr>
          <p:cNvPr id="2191377" name="Text Box 17"/>
          <p:cNvSpPr txBox="1">
            <a:spLocks noChangeArrowheads="1"/>
          </p:cNvSpPr>
          <p:nvPr/>
        </p:nvSpPr>
        <p:spPr bwMode="auto">
          <a:xfrm>
            <a:off x="4038600" y="3276600"/>
            <a:ext cx="41417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kumimoji="1" lang="en-US" altLang="ja-JP" sz="2400"/>
              <a:t>3.Complex phrases:</a:t>
            </a:r>
          </a:p>
          <a:p>
            <a:pPr algn="l">
              <a:defRPr/>
            </a:pPr>
            <a:r>
              <a:rPr kumimoji="1" lang="en-US" altLang="ja-JP" sz="2000"/>
              <a:t>Complex noun groups and verb groups</a:t>
            </a:r>
            <a:endParaRPr kumimoji="1" lang="en-US" altLang="ja-JP" sz="2400"/>
          </a:p>
        </p:txBody>
      </p:sp>
      <p:sp>
        <p:nvSpPr>
          <p:cNvPr id="2191378" name="Text Box 18"/>
          <p:cNvSpPr txBox="1">
            <a:spLocks noChangeArrowheads="1"/>
          </p:cNvSpPr>
          <p:nvPr/>
        </p:nvSpPr>
        <p:spPr bwMode="auto">
          <a:xfrm>
            <a:off x="4038600" y="4191000"/>
            <a:ext cx="498792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kumimoji="1" lang="en-US" altLang="ja-JP" sz="2400"/>
              <a:t>4.Domain Events:</a:t>
            </a:r>
          </a:p>
          <a:p>
            <a:pPr algn="l">
              <a:defRPr/>
            </a:pPr>
            <a:r>
              <a:rPr kumimoji="1" lang="en-US" altLang="ja-JP" sz="2000"/>
              <a:t>Patterns for events of interest to the application</a:t>
            </a:r>
          </a:p>
          <a:p>
            <a:pPr algn="l">
              <a:defRPr/>
            </a:pPr>
            <a:r>
              <a:rPr kumimoji="1" lang="en-US" altLang="ja-JP" sz="2000"/>
              <a:t>Basic templates are to be built.</a:t>
            </a:r>
            <a:r>
              <a:rPr kumimoji="1" lang="en-US" altLang="ja-JP" sz="2400"/>
              <a:t> </a:t>
            </a:r>
          </a:p>
        </p:txBody>
      </p:sp>
      <p:sp>
        <p:nvSpPr>
          <p:cNvPr id="2191379" name="Text Box 19"/>
          <p:cNvSpPr txBox="1">
            <a:spLocks noChangeArrowheads="1"/>
          </p:cNvSpPr>
          <p:nvPr/>
        </p:nvSpPr>
        <p:spPr bwMode="auto">
          <a:xfrm>
            <a:off x="4038600" y="5410200"/>
            <a:ext cx="489585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kumimoji="1" lang="en-US" altLang="ja-JP" sz="2400"/>
              <a:t>5. Merging Structures:</a:t>
            </a:r>
          </a:p>
          <a:p>
            <a:pPr algn="l">
              <a:defRPr/>
            </a:pPr>
            <a:r>
              <a:rPr kumimoji="1" lang="en-US" altLang="ja-JP" sz="2000"/>
              <a:t>Templates from different parts of the texts are</a:t>
            </a:r>
          </a:p>
          <a:p>
            <a:pPr algn="l">
              <a:defRPr/>
            </a:pPr>
            <a:r>
              <a:rPr kumimoji="1" lang="en-US" altLang="ja-JP" sz="2000"/>
              <a:t> merged if they provide information about the </a:t>
            </a:r>
          </a:p>
          <a:p>
            <a:pPr algn="l">
              <a:defRPr/>
            </a:pPr>
            <a:r>
              <a:rPr kumimoji="1" lang="en-US" altLang="ja-JP" sz="2000"/>
              <a:t>same entity or event.</a:t>
            </a:r>
          </a:p>
        </p:txBody>
      </p:sp>
      <p:sp>
        <p:nvSpPr>
          <p:cNvPr id="2191380" name="Text Box 20"/>
          <p:cNvSpPr txBox="1">
            <a:spLocks noChangeArrowheads="1"/>
          </p:cNvSpPr>
          <p:nvPr/>
        </p:nvSpPr>
        <p:spPr bwMode="auto">
          <a:xfrm>
            <a:off x="4037013" y="762000"/>
            <a:ext cx="4814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Based on finite states automata (FSA)</a:t>
            </a:r>
          </a:p>
        </p:txBody>
      </p:sp>
      <p:sp>
        <p:nvSpPr>
          <p:cNvPr id="2191381" name="Text Box 21"/>
          <p:cNvSpPr txBox="1">
            <a:spLocks noChangeArrowheads="1"/>
          </p:cNvSpPr>
          <p:nvPr/>
        </p:nvSpPr>
        <p:spPr bwMode="auto">
          <a:xfrm>
            <a:off x="3175" y="0"/>
            <a:ext cx="42560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accent2"/>
                </a:solidFill>
                <a:cs typeface="+mn-cs"/>
              </a:rPr>
              <a:t>Slides from Prof. J. Tsujii, Univ of Tokyo and Univ of Manchester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192386" name="Rectangle 2"/>
          <p:cNvSpPr>
            <a:spLocks noChangeArrowheads="1"/>
          </p:cNvSpPr>
          <p:nvPr/>
        </p:nvSpPr>
        <p:spPr bwMode="auto">
          <a:xfrm>
            <a:off x="609600" y="1752600"/>
            <a:ext cx="2514600" cy="914400"/>
          </a:xfrm>
          <a:prstGeom prst="rect">
            <a:avLst/>
          </a:prstGeom>
          <a:solidFill>
            <a:schemeClr val="hlink">
              <a:alpha val="5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92387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3611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General Framework of NLP</a:t>
            </a:r>
          </a:p>
        </p:txBody>
      </p:sp>
      <p:sp>
        <p:nvSpPr>
          <p:cNvPr id="2192388" name="Text Box 4"/>
          <p:cNvSpPr txBox="1">
            <a:spLocks noChangeArrowheads="1"/>
          </p:cNvSpPr>
          <p:nvPr/>
        </p:nvSpPr>
        <p:spPr bwMode="auto">
          <a:xfrm>
            <a:off x="614363" y="1752600"/>
            <a:ext cx="25114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Morphological and</a:t>
            </a:r>
          </a:p>
          <a:p>
            <a:pPr>
              <a:defRPr/>
            </a:pPr>
            <a:r>
              <a:rPr kumimoji="1" lang="en-US" altLang="ja-JP" sz="2400"/>
              <a:t>Lexical Processing</a:t>
            </a:r>
          </a:p>
        </p:txBody>
      </p:sp>
      <p:sp>
        <p:nvSpPr>
          <p:cNvPr id="2192389" name="Text Box 5"/>
          <p:cNvSpPr txBox="1">
            <a:spLocks noChangeArrowheads="1"/>
          </p:cNvSpPr>
          <p:nvPr/>
        </p:nvSpPr>
        <p:spPr bwMode="auto">
          <a:xfrm>
            <a:off x="588963" y="3200400"/>
            <a:ext cx="246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Syntactic Analysis</a:t>
            </a:r>
          </a:p>
        </p:txBody>
      </p:sp>
      <p:sp>
        <p:nvSpPr>
          <p:cNvPr id="2192390" name="Text Box 6"/>
          <p:cNvSpPr txBox="1">
            <a:spLocks noChangeArrowheads="1"/>
          </p:cNvSpPr>
          <p:nvPr/>
        </p:nvSpPr>
        <p:spPr bwMode="auto">
          <a:xfrm>
            <a:off x="609600" y="4267200"/>
            <a:ext cx="2376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Semantic Anaysis</a:t>
            </a:r>
          </a:p>
        </p:txBody>
      </p:sp>
      <p:sp>
        <p:nvSpPr>
          <p:cNvPr id="2192391" name="Text Box 7"/>
          <p:cNvSpPr txBox="1">
            <a:spLocks noChangeArrowheads="1"/>
          </p:cNvSpPr>
          <p:nvPr/>
        </p:nvSpPr>
        <p:spPr bwMode="auto">
          <a:xfrm>
            <a:off x="596900" y="5334000"/>
            <a:ext cx="2528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Context processing</a:t>
            </a:r>
          </a:p>
          <a:p>
            <a:pPr>
              <a:defRPr/>
            </a:pPr>
            <a:r>
              <a:rPr kumimoji="1" lang="en-US" altLang="ja-JP" sz="2400"/>
              <a:t>Interpretation</a:t>
            </a:r>
          </a:p>
        </p:txBody>
      </p:sp>
      <p:sp>
        <p:nvSpPr>
          <p:cNvPr id="2192392" name="Rectangle 8"/>
          <p:cNvSpPr>
            <a:spLocks noChangeArrowheads="1"/>
          </p:cNvSpPr>
          <p:nvPr/>
        </p:nvSpPr>
        <p:spPr bwMode="auto">
          <a:xfrm>
            <a:off x="609600" y="3200400"/>
            <a:ext cx="2514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92393" name="Rectangle 9"/>
          <p:cNvSpPr>
            <a:spLocks noChangeArrowheads="1"/>
          </p:cNvSpPr>
          <p:nvPr/>
        </p:nvSpPr>
        <p:spPr bwMode="auto">
          <a:xfrm>
            <a:off x="533400" y="4267200"/>
            <a:ext cx="2514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92394" name="Rectangle 10"/>
          <p:cNvSpPr>
            <a:spLocks noChangeArrowheads="1"/>
          </p:cNvSpPr>
          <p:nvPr/>
        </p:nvSpPr>
        <p:spPr bwMode="auto">
          <a:xfrm>
            <a:off x="609600" y="5334000"/>
            <a:ext cx="2514600" cy="8223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92395" name="AutoShape 11"/>
          <p:cNvSpPr>
            <a:spLocks noChangeArrowheads="1"/>
          </p:cNvSpPr>
          <p:nvPr/>
        </p:nvSpPr>
        <p:spPr bwMode="auto">
          <a:xfrm>
            <a:off x="1752600" y="27432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92396" name="AutoShape 12"/>
          <p:cNvSpPr>
            <a:spLocks noChangeArrowheads="1"/>
          </p:cNvSpPr>
          <p:nvPr/>
        </p:nvSpPr>
        <p:spPr bwMode="auto">
          <a:xfrm>
            <a:off x="1752600" y="37338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92397" name="AutoShape 13"/>
          <p:cNvSpPr>
            <a:spLocks noChangeArrowheads="1"/>
          </p:cNvSpPr>
          <p:nvPr/>
        </p:nvSpPr>
        <p:spPr bwMode="auto">
          <a:xfrm>
            <a:off x="1752600" y="48006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92398" name="Text Box 14"/>
          <p:cNvSpPr txBox="1">
            <a:spLocks noChangeArrowheads="1"/>
          </p:cNvSpPr>
          <p:nvPr/>
        </p:nvSpPr>
        <p:spPr bwMode="auto">
          <a:xfrm>
            <a:off x="5843588" y="228600"/>
            <a:ext cx="1319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>
                <a:solidFill>
                  <a:srgbClr val="FF0000"/>
                </a:solidFill>
              </a:rPr>
              <a:t>FASTUS</a:t>
            </a:r>
            <a:endParaRPr kumimoji="1" lang="en-US" altLang="ja-JP" sz="2400"/>
          </a:p>
        </p:txBody>
      </p:sp>
      <p:sp>
        <p:nvSpPr>
          <p:cNvPr id="2192399" name="Text Box 15"/>
          <p:cNvSpPr txBox="1">
            <a:spLocks noChangeArrowheads="1"/>
          </p:cNvSpPr>
          <p:nvPr/>
        </p:nvSpPr>
        <p:spPr bwMode="auto">
          <a:xfrm>
            <a:off x="4038600" y="1371600"/>
            <a:ext cx="48752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kumimoji="1" lang="en-US" altLang="ja-JP" sz="2400">
                <a:solidFill>
                  <a:srgbClr val="FF0000"/>
                </a:solidFill>
              </a:rPr>
              <a:t>1.Complex Words:</a:t>
            </a:r>
            <a:r>
              <a:rPr kumimoji="1" lang="en-US" altLang="ja-JP" sz="2400"/>
              <a:t> </a:t>
            </a:r>
          </a:p>
          <a:p>
            <a:pPr algn="l">
              <a:defRPr/>
            </a:pPr>
            <a:r>
              <a:rPr kumimoji="1" lang="en-US" altLang="ja-JP" sz="2000"/>
              <a:t>Recognition of multi-words and proper names</a:t>
            </a:r>
            <a:endParaRPr kumimoji="1" lang="en-US" altLang="ja-JP" sz="2400"/>
          </a:p>
        </p:txBody>
      </p:sp>
      <p:sp>
        <p:nvSpPr>
          <p:cNvPr id="2192400" name="Text Box 16"/>
          <p:cNvSpPr txBox="1">
            <a:spLocks noChangeArrowheads="1"/>
          </p:cNvSpPr>
          <p:nvPr/>
        </p:nvSpPr>
        <p:spPr bwMode="auto">
          <a:xfrm>
            <a:off x="4005263" y="2362200"/>
            <a:ext cx="49180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kumimoji="1" lang="en-US" altLang="ja-JP" sz="2400"/>
              <a:t>2.Basic Phrases:</a:t>
            </a:r>
          </a:p>
          <a:p>
            <a:pPr algn="l">
              <a:defRPr/>
            </a:pPr>
            <a:r>
              <a:rPr kumimoji="1" lang="en-US" altLang="ja-JP" sz="2000"/>
              <a:t>Simple noun groups, verb groups and particles</a:t>
            </a:r>
          </a:p>
        </p:txBody>
      </p:sp>
      <p:sp>
        <p:nvSpPr>
          <p:cNvPr id="2192401" name="Text Box 17"/>
          <p:cNvSpPr txBox="1">
            <a:spLocks noChangeArrowheads="1"/>
          </p:cNvSpPr>
          <p:nvPr/>
        </p:nvSpPr>
        <p:spPr bwMode="auto">
          <a:xfrm>
            <a:off x="4038600" y="3276600"/>
            <a:ext cx="41417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kumimoji="1" lang="en-US" altLang="ja-JP" sz="2400"/>
              <a:t>3.Complex phrases:</a:t>
            </a:r>
          </a:p>
          <a:p>
            <a:pPr algn="l">
              <a:defRPr/>
            </a:pPr>
            <a:r>
              <a:rPr kumimoji="1" lang="en-US" altLang="ja-JP" sz="2000"/>
              <a:t>Complex noun groups and verb groups</a:t>
            </a:r>
            <a:endParaRPr kumimoji="1" lang="en-US" altLang="ja-JP" sz="2400"/>
          </a:p>
        </p:txBody>
      </p:sp>
      <p:sp>
        <p:nvSpPr>
          <p:cNvPr id="2192402" name="Text Box 18"/>
          <p:cNvSpPr txBox="1">
            <a:spLocks noChangeArrowheads="1"/>
          </p:cNvSpPr>
          <p:nvPr/>
        </p:nvSpPr>
        <p:spPr bwMode="auto">
          <a:xfrm>
            <a:off x="4038600" y="4191000"/>
            <a:ext cx="498792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kumimoji="1" lang="en-US" altLang="ja-JP" sz="2400"/>
              <a:t>4.Domain Events:</a:t>
            </a:r>
          </a:p>
          <a:p>
            <a:pPr algn="l">
              <a:defRPr/>
            </a:pPr>
            <a:r>
              <a:rPr kumimoji="1" lang="en-US" altLang="ja-JP" sz="2000"/>
              <a:t>Patterns for events of interest to the application</a:t>
            </a:r>
          </a:p>
          <a:p>
            <a:pPr algn="l">
              <a:defRPr/>
            </a:pPr>
            <a:r>
              <a:rPr kumimoji="1" lang="en-US" altLang="ja-JP" sz="2000"/>
              <a:t>Basic templates are to be built.</a:t>
            </a:r>
            <a:r>
              <a:rPr kumimoji="1" lang="en-US" altLang="ja-JP" sz="2400"/>
              <a:t> </a:t>
            </a:r>
          </a:p>
        </p:txBody>
      </p:sp>
      <p:sp>
        <p:nvSpPr>
          <p:cNvPr id="2192403" name="Text Box 19"/>
          <p:cNvSpPr txBox="1">
            <a:spLocks noChangeArrowheads="1"/>
          </p:cNvSpPr>
          <p:nvPr/>
        </p:nvSpPr>
        <p:spPr bwMode="auto">
          <a:xfrm>
            <a:off x="4038600" y="5410200"/>
            <a:ext cx="489585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kumimoji="1" lang="en-US" altLang="ja-JP" sz="2400"/>
              <a:t>5. Merging Structures:</a:t>
            </a:r>
          </a:p>
          <a:p>
            <a:pPr algn="l">
              <a:defRPr/>
            </a:pPr>
            <a:r>
              <a:rPr kumimoji="1" lang="en-US" altLang="ja-JP" sz="2000"/>
              <a:t>Templates from different parts of the texts are</a:t>
            </a:r>
          </a:p>
          <a:p>
            <a:pPr algn="l">
              <a:defRPr/>
            </a:pPr>
            <a:r>
              <a:rPr kumimoji="1" lang="en-US" altLang="ja-JP" sz="2000"/>
              <a:t> merged if they provide information about the </a:t>
            </a:r>
          </a:p>
          <a:p>
            <a:pPr algn="l">
              <a:defRPr/>
            </a:pPr>
            <a:r>
              <a:rPr kumimoji="1" lang="en-US" altLang="ja-JP" sz="2000"/>
              <a:t>same entity or event.</a:t>
            </a:r>
          </a:p>
        </p:txBody>
      </p:sp>
      <p:sp>
        <p:nvSpPr>
          <p:cNvPr id="2192404" name="Text Box 20"/>
          <p:cNvSpPr txBox="1">
            <a:spLocks noChangeArrowheads="1"/>
          </p:cNvSpPr>
          <p:nvPr/>
        </p:nvSpPr>
        <p:spPr bwMode="auto">
          <a:xfrm>
            <a:off x="4037013" y="762000"/>
            <a:ext cx="4814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Based on finite states automata (FSA)</a:t>
            </a:r>
          </a:p>
        </p:txBody>
      </p:sp>
      <p:sp>
        <p:nvSpPr>
          <p:cNvPr id="2192405" name="Text Box 21"/>
          <p:cNvSpPr txBox="1">
            <a:spLocks noChangeArrowheads="1"/>
          </p:cNvSpPr>
          <p:nvPr/>
        </p:nvSpPr>
        <p:spPr bwMode="auto">
          <a:xfrm>
            <a:off x="3175" y="0"/>
            <a:ext cx="42560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accent2"/>
                </a:solidFill>
                <a:cs typeface="+mn-cs"/>
              </a:rPr>
              <a:t>Slides from Prof. J. Tsujii, Univ of Tokyo and Univ of Manchester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193410" name="Rectangle 2"/>
          <p:cNvSpPr>
            <a:spLocks noChangeArrowheads="1"/>
          </p:cNvSpPr>
          <p:nvPr/>
        </p:nvSpPr>
        <p:spPr bwMode="auto">
          <a:xfrm>
            <a:off x="533400" y="4267200"/>
            <a:ext cx="2514600" cy="457200"/>
          </a:xfrm>
          <a:prstGeom prst="rect">
            <a:avLst/>
          </a:prstGeom>
          <a:solidFill>
            <a:schemeClr val="hlink">
              <a:alpha val="5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93411" name="Rectangle 3"/>
          <p:cNvSpPr>
            <a:spLocks noChangeArrowheads="1"/>
          </p:cNvSpPr>
          <p:nvPr/>
        </p:nvSpPr>
        <p:spPr bwMode="auto">
          <a:xfrm>
            <a:off x="3840163" y="2362200"/>
            <a:ext cx="5173662" cy="3048000"/>
          </a:xfrm>
          <a:prstGeom prst="rect">
            <a:avLst/>
          </a:prstGeom>
          <a:solidFill>
            <a:schemeClr val="hlink">
              <a:alpha val="5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93412" name="Rectangle 4"/>
          <p:cNvSpPr>
            <a:spLocks noChangeArrowheads="1"/>
          </p:cNvSpPr>
          <p:nvPr/>
        </p:nvSpPr>
        <p:spPr bwMode="auto">
          <a:xfrm>
            <a:off x="609600" y="3200400"/>
            <a:ext cx="2514600" cy="457200"/>
          </a:xfrm>
          <a:prstGeom prst="rect">
            <a:avLst/>
          </a:prstGeom>
          <a:solidFill>
            <a:schemeClr val="hlink">
              <a:alpha val="5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93413" name="Rectangle 5"/>
          <p:cNvSpPr>
            <a:spLocks noChangeArrowheads="1"/>
          </p:cNvSpPr>
          <p:nvPr/>
        </p:nvSpPr>
        <p:spPr bwMode="auto">
          <a:xfrm>
            <a:off x="609600" y="1752600"/>
            <a:ext cx="25146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93414" name="Text Box 6"/>
          <p:cNvSpPr txBox="1">
            <a:spLocks noChangeArrowheads="1"/>
          </p:cNvSpPr>
          <p:nvPr/>
        </p:nvSpPr>
        <p:spPr bwMode="auto">
          <a:xfrm>
            <a:off x="228600" y="762000"/>
            <a:ext cx="3611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General Framework of NLP</a:t>
            </a:r>
          </a:p>
        </p:txBody>
      </p:sp>
      <p:sp>
        <p:nvSpPr>
          <p:cNvPr id="2193415" name="Text Box 7"/>
          <p:cNvSpPr txBox="1">
            <a:spLocks noChangeArrowheads="1"/>
          </p:cNvSpPr>
          <p:nvPr/>
        </p:nvSpPr>
        <p:spPr bwMode="auto">
          <a:xfrm>
            <a:off x="614363" y="1752600"/>
            <a:ext cx="25114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Morphological and</a:t>
            </a:r>
          </a:p>
          <a:p>
            <a:pPr>
              <a:defRPr/>
            </a:pPr>
            <a:r>
              <a:rPr kumimoji="1" lang="en-US" altLang="ja-JP" sz="2400"/>
              <a:t>Lexical Processing</a:t>
            </a:r>
          </a:p>
        </p:txBody>
      </p:sp>
      <p:sp>
        <p:nvSpPr>
          <p:cNvPr id="2193416" name="Text Box 8"/>
          <p:cNvSpPr txBox="1">
            <a:spLocks noChangeArrowheads="1"/>
          </p:cNvSpPr>
          <p:nvPr/>
        </p:nvSpPr>
        <p:spPr bwMode="auto">
          <a:xfrm>
            <a:off x="588963" y="3200400"/>
            <a:ext cx="246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Syntactic Analysis</a:t>
            </a:r>
          </a:p>
        </p:txBody>
      </p:sp>
      <p:sp>
        <p:nvSpPr>
          <p:cNvPr id="2193417" name="Text Box 9"/>
          <p:cNvSpPr txBox="1">
            <a:spLocks noChangeArrowheads="1"/>
          </p:cNvSpPr>
          <p:nvPr/>
        </p:nvSpPr>
        <p:spPr bwMode="auto">
          <a:xfrm>
            <a:off x="568325" y="4267200"/>
            <a:ext cx="246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Semantic Analysis</a:t>
            </a:r>
          </a:p>
        </p:txBody>
      </p:sp>
      <p:sp>
        <p:nvSpPr>
          <p:cNvPr id="2193418" name="Text Box 10"/>
          <p:cNvSpPr txBox="1">
            <a:spLocks noChangeArrowheads="1"/>
          </p:cNvSpPr>
          <p:nvPr/>
        </p:nvSpPr>
        <p:spPr bwMode="auto">
          <a:xfrm>
            <a:off x="596900" y="5334000"/>
            <a:ext cx="2528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Context processing</a:t>
            </a:r>
          </a:p>
          <a:p>
            <a:pPr>
              <a:defRPr/>
            </a:pPr>
            <a:r>
              <a:rPr kumimoji="1" lang="en-US" altLang="ja-JP" sz="2400"/>
              <a:t>Interpretation</a:t>
            </a:r>
          </a:p>
        </p:txBody>
      </p:sp>
      <p:sp>
        <p:nvSpPr>
          <p:cNvPr id="2193419" name="Rectangle 11"/>
          <p:cNvSpPr>
            <a:spLocks noChangeArrowheads="1"/>
          </p:cNvSpPr>
          <p:nvPr/>
        </p:nvSpPr>
        <p:spPr bwMode="auto">
          <a:xfrm>
            <a:off x="609600" y="5334000"/>
            <a:ext cx="2514600" cy="8223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93420" name="AutoShape 12"/>
          <p:cNvSpPr>
            <a:spLocks noChangeArrowheads="1"/>
          </p:cNvSpPr>
          <p:nvPr/>
        </p:nvSpPr>
        <p:spPr bwMode="auto">
          <a:xfrm>
            <a:off x="1752600" y="27432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93421" name="AutoShape 13"/>
          <p:cNvSpPr>
            <a:spLocks noChangeArrowheads="1"/>
          </p:cNvSpPr>
          <p:nvPr/>
        </p:nvSpPr>
        <p:spPr bwMode="auto">
          <a:xfrm>
            <a:off x="1752600" y="37338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93422" name="AutoShape 14"/>
          <p:cNvSpPr>
            <a:spLocks noChangeArrowheads="1"/>
          </p:cNvSpPr>
          <p:nvPr/>
        </p:nvSpPr>
        <p:spPr bwMode="auto">
          <a:xfrm>
            <a:off x="1752600" y="48006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93423" name="Text Box 15"/>
          <p:cNvSpPr txBox="1">
            <a:spLocks noChangeArrowheads="1"/>
          </p:cNvSpPr>
          <p:nvPr/>
        </p:nvSpPr>
        <p:spPr bwMode="auto">
          <a:xfrm>
            <a:off x="5843588" y="228600"/>
            <a:ext cx="1319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FASTUS</a:t>
            </a:r>
          </a:p>
        </p:txBody>
      </p:sp>
      <p:sp>
        <p:nvSpPr>
          <p:cNvPr id="2193424" name="Text Box 16"/>
          <p:cNvSpPr txBox="1">
            <a:spLocks noChangeArrowheads="1"/>
          </p:cNvSpPr>
          <p:nvPr/>
        </p:nvSpPr>
        <p:spPr bwMode="auto">
          <a:xfrm>
            <a:off x="4038600" y="1371600"/>
            <a:ext cx="48752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kumimoji="1" lang="en-US" altLang="ja-JP" sz="2400"/>
              <a:t>1.Complex Words: </a:t>
            </a:r>
          </a:p>
          <a:p>
            <a:pPr algn="l">
              <a:defRPr/>
            </a:pPr>
            <a:r>
              <a:rPr kumimoji="1" lang="en-US" altLang="ja-JP" sz="2000"/>
              <a:t>Recognition of multi-words and proper names</a:t>
            </a:r>
            <a:endParaRPr kumimoji="1" lang="en-US" altLang="ja-JP" sz="2400"/>
          </a:p>
        </p:txBody>
      </p:sp>
      <p:sp>
        <p:nvSpPr>
          <p:cNvPr id="2193425" name="Text Box 17"/>
          <p:cNvSpPr txBox="1">
            <a:spLocks noChangeArrowheads="1"/>
          </p:cNvSpPr>
          <p:nvPr/>
        </p:nvSpPr>
        <p:spPr bwMode="auto">
          <a:xfrm>
            <a:off x="4005263" y="2362200"/>
            <a:ext cx="49180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kumimoji="1" lang="en-US" altLang="ja-JP" sz="2400"/>
              <a:t>2.Basic Phrases:</a:t>
            </a:r>
          </a:p>
          <a:p>
            <a:pPr algn="l">
              <a:defRPr/>
            </a:pPr>
            <a:r>
              <a:rPr kumimoji="1" lang="en-US" altLang="ja-JP" sz="2000"/>
              <a:t>Simple noun groups, verb groups and particles</a:t>
            </a:r>
          </a:p>
        </p:txBody>
      </p:sp>
      <p:sp>
        <p:nvSpPr>
          <p:cNvPr id="2193426" name="Text Box 18"/>
          <p:cNvSpPr txBox="1">
            <a:spLocks noChangeArrowheads="1"/>
          </p:cNvSpPr>
          <p:nvPr/>
        </p:nvSpPr>
        <p:spPr bwMode="auto">
          <a:xfrm>
            <a:off x="4038600" y="3276600"/>
            <a:ext cx="41417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kumimoji="1" lang="en-US" altLang="ja-JP" sz="2400"/>
              <a:t>3.Complex phrases:</a:t>
            </a:r>
          </a:p>
          <a:p>
            <a:pPr algn="l">
              <a:defRPr/>
            </a:pPr>
            <a:r>
              <a:rPr kumimoji="1" lang="en-US" altLang="ja-JP" sz="2000"/>
              <a:t>Complex noun groups and verb groups</a:t>
            </a:r>
            <a:endParaRPr kumimoji="1" lang="en-US" altLang="ja-JP" sz="2400"/>
          </a:p>
        </p:txBody>
      </p:sp>
      <p:sp>
        <p:nvSpPr>
          <p:cNvPr id="2193427" name="Text Box 19"/>
          <p:cNvSpPr txBox="1">
            <a:spLocks noChangeArrowheads="1"/>
          </p:cNvSpPr>
          <p:nvPr/>
        </p:nvSpPr>
        <p:spPr bwMode="auto">
          <a:xfrm>
            <a:off x="4038600" y="4191000"/>
            <a:ext cx="498792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kumimoji="1" lang="en-US" altLang="ja-JP" sz="2400"/>
              <a:t>4.Domain Events:</a:t>
            </a:r>
          </a:p>
          <a:p>
            <a:pPr algn="l">
              <a:defRPr/>
            </a:pPr>
            <a:r>
              <a:rPr kumimoji="1" lang="en-US" altLang="ja-JP" sz="2000"/>
              <a:t>Patterns for events of interest to the application</a:t>
            </a:r>
          </a:p>
          <a:p>
            <a:pPr algn="l">
              <a:defRPr/>
            </a:pPr>
            <a:r>
              <a:rPr kumimoji="1" lang="en-US" altLang="ja-JP" sz="2000"/>
              <a:t>Basic templates are to be built.</a:t>
            </a:r>
            <a:r>
              <a:rPr kumimoji="1" lang="en-US" altLang="ja-JP" sz="2400"/>
              <a:t> </a:t>
            </a:r>
          </a:p>
        </p:txBody>
      </p:sp>
      <p:sp>
        <p:nvSpPr>
          <p:cNvPr id="2193428" name="Text Box 20"/>
          <p:cNvSpPr txBox="1">
            <a:spLocks noChangeArrowheads="1"/>
          </p:cNvSpPr>
          <p:nvPr/>
        </p:nvSpPr>
        <p:spPr bwMode="auto">
          <a:xfrm>
            <a:off x="4038600" y="5410200"/>
            <a:ext cx="489585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kumimoji="1" lang="en-US" altLang="ja-JP" sz="2400"/>
              <a:t>5. Merging Structures:</a:t>
            </a:r>
          </a:p>
          <a:p>
            <a:pPr algn="l">
              <a:defRPr/>
            </a:pPr>
            <a:r>
              <a:rPr kumimoji="1" lang="en-US" altLang="ja-JP" sz="2000"/>
              <a:t>Templates from different parts of the texts are</a:t>
            </a:r>
          </a:p>
          <a:p>
            <a:pPr algn="l">
              <a:defRPr/>
            </a:pPr>
            <a:r>
              <a:rPr kumimoji="1" lang="en-US" altLang="ja-JP" sz="2000"/>
              <a:t> merged if they provide information about the </a:t>
            </a:r>
          </a:p>
          <a:p>
            <a:pPr algn="l">
              <a:defRPr/>
            </a:pPr>
            <a:r>
              <a:rPr kumimoji="1" lang="en-US" altLang="ja-JP" sz="2000"/>
              <a:t>same entity or event.</a:t>
            </a:r>
          </a:p>
        </p:txBody>
      </p:sp>
      <p:sp>
        <p:nvSpPr>
          <p:cNvPr id="2193429" name="Text Box 21"/>
          <p:cNvSpPr txBox="1">
            <a:spLocks noChangeArrowheads="1"/>
          </p:cNvSpPr>
          <p:nvPr/>
        </p:nvSpPr>
        <p:spPr bwMode="auto">
          <a:xfrm>
            <a:off x="4037013" y="762000"/>
            <a:ext cx="4814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>
                <a:solidFill>
                  <a:srgbClr val="FF0000"/>
                </a:solidFill>
              </a:rPr>
              <a:t>Based on finite states automata (FSA)</a:t>
            </a:r>
          </a:p>
        </p:txBody>
      </p:sp>
      <p:sp>
        <p:nvSpPr>
          <p:cNvPr id="2193430" name="Text Box 22"/>
          <p:cNvSpPr txBox="1">
            <a:spLocks noChangeArrowheads="1"/>
          </p:cNvSpPr>
          <p:nvPr/>
        </p:nvSpPr>
        <p:spPr bwMode="auto">
          <a:xfrm>
            <a:off x="3175" y="0"/>
            <a:ext cx="42560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accent2"/>
                </a:solidFill>
                <a:cs typeface="+mn-cs"/>
              </a:rPr>
              <a:t>Slides from Prof. J. Tsujii, Univ of Tokyo and Univ of Manchester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14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Using NLP</a:t>
            </a:r>
          </a:p>
        </p:txBody>
      </p:sp>
      <p:sp>
        <p:nvSpPr>
          <p:cNvPr id="214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Strzalkowski (in Reader)</a:t>
            </a:r>
          </a:p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  <p:sp>
        <p:nvSpPr>
          <p:cNvPr id="2147332" name="Rectangle 4"/>
          <p:cNvSpPr>
            <a:spLocks noChangeArrowheads="1"/>
          </p:cNvSpPr>
          <p:nvPr/>
        </p:nvSpPr>
        <p:spPr bwMode="auto">
          <a:xfrm>
            <a:off x="762000" y="2895600"/>
            <a:ext cx="1143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2400">
                <a:cs typeface="+mn-cs"/>
              </a:rPr>
              <a:t>Text</a:t>
            </a:r>
          </a:p>
        </p:txBody>
      </p:sp>
      <p:sp>
        <p:nvSpPr>
          <p:cNvPr id="2147333" name="Rectangle 5"/>
          <p:cNvSpPr>
            <a:spLocks noChangeArrowheads="1"/>
          </p:cNvSpPr>
          <p:nvPr/>
        </p:nvSpPr>
        <p:spPr bwMode="auto">
          <a:xfrm>
            <a:off x="2819400" y="2895600"/>
            <a:ext cx="1143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2400">
                <a:cs typeface="+mn-cs"/>
              </a:rPr>
              <a:t>NLP</a:t>
            </a:r>
          </a:p>
        </p:txBody>
      </p:sp>
      <p:sp>
        <p:nvSpPr>
          <p:cNvPr id="2147334" name="Rectangle 6"/>
          <p:cNvSpPr>
            <a:spLocks noChangeArrowheads="1"/>
          </p:cNvSpPr>
          <p:nvPr/>
        </p:nvSpPr>
        <p:spPr bwMode="auto">
          <a:xfrm>
            <a:off x="4953000" y="2895600"/>
            <a:ext cx="1143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2400">
                <a:cs typeface="+mn-cs"/>
              </a:rPr>
              <a:t>repres</a:t>
            </a:r>
          </a:p>
        </p:txBody>
      </p:sp>
      <p:sp>
        <p:nvSpPr>
          <p:cNvPr id="2147335" name="Rectangle 7"/>
          <p:cNvSpPr>
            <a:spLocks noChangeArrowheads="1"/>
          </p:cNvSpPr>
          <p:nvPr/>
        </p:nvSpPr>
        <p:spPr bwMode="auto">
          <a:xfrm>
            <a:off x="7010400" y="2895600"/>
            <a:ext cx="1143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2400">
                <a:cs typeface="+mn-cs"/>
              </a:rPr>
              <a:t>Dbase</a:t>
            </a:r>
          </a:p>
          <a:p>
            <a:pPr eaLnBrk="0" hangingPunct="0">
              <a:defRPr/>
            </a:pPr>
            <a:r>
              <a:rPr lang="en-US" sz="2400">
                <a:cs typeface="+mn-cs"/>
              </a:rPr>
              <a:t>search</a:t>
            </a:r>
          </a:p>
        </p:txBody>
      </p:sp>
      <p:sp>
        <p:nvSpPr>
          <p:cNvPr id="2147336" name="Line 8"/>
          <p:cNvSpPr>
            <a:spLocks noChangeShapeType="1"/>
          </p:cNvSpPr>
          <p:nvPr/>
        </p:nvSpPr>
        <p:spPr bwMode="auto">
          <a:xfrm>
            <a:off x="1905000" y="3352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47337" name="Line 9"/>
          <p:cNvSpPr>
            <a:spLocks noChangeShapeType="1"/>
          </p:cNvSpPr>
          <p:nvPr/>
        </p:nvSpPr>
        <p:spPr bwMode="auto">
          <a:xfrm>
            <a:off x="3962400" y="3352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47338" name="Line 10"/>
          <p:cNvSpPr>
            <a:spLocks noChangeShapeType="1"/>
          </p:cNvSpPr>
          <p:nvPr/>
        </p:nvSpPr>
        <p:spPr bwMode="auto">
          <a:xfrm>
            <a:off x="6096000" y="3352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47339" name="Rectangle 11"/>
          <p:cNvSpPr>
            <a:spLocks noChangeArrowheads="1"/>
          </p:cNvSpPr>
          <p:nvPr/>
        </p:nvSpPr>
        <p:spPr bwMode="auto">
          <a:xfrm>
            <a:off x="1447800" y="4495800"/>
            <a:ext cx="1447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2400">
                <a:cs typeface="+mn-cs"/>
              </a:rPr>
              <a:t>TAGGER</a:t>
            </a:r>
          </a:p>
        </p:txBody>
      </p:sp>
      <p:sp>
        <p:nvSpPr>
          <p:cNvPr id="2147340" name="Text Box 12"/>
          <p:cNvSpPr txBox="1">
            <a:spLocks noChangeArrowheads="1"/>
          </p:cNvSpPr>
          <p:nvPr/>
        </p:nvSpPr>
        <p:spPr bwMode="auto">
          <a:xfrm>
            <a:off x="288925" y="4689475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r>
              <a:rPr lang="en-US" sz="2400">
                <a:cs typeface="+mn-cs"/>
              </a:rPr>
              <a:t>NLP:</a:t>
            </a:r>
          </a:p>
        </p:txBody>
      </p:sp>
      <p:sp>
        <p:nvSpPr>
          <p:cNvPr id="2147341" name="Rectangle 13"/>
          <p:cNvSpPr>
            <a:spLocks noChangeArrowheads="1"/>
          </p:cNvSpPr>
          <p:nvPr/>
        </p:nvSpPr>
        <p:spPr bwMode="auto">
          <a:xfrm>
            <a:off x="3810000" y="4495800"/>
            <a:ext cx="1447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2400">
                <a:cs typeface="+mn-cs"/>
              </a:rPr>
              <a:t>PARSER</a:t>
            </a:r>
          </a:p>
        </p:txBody>
      </p:sp>
      <p:sp>
        <p:nvSpPr>
          <p:cNvPr id="2147342" name="Rectangle 14"/>
          <p:cNvSpPr>
            <a:spLocks noChangeArrowheads="1"/>
          </p:cNvSpPr>
          <p:nvPr/>
        </p:nvSpPr>
        <p:spPr bwMode="auto">
          <a:xfrm>
            <a:off x="6172200" y="4495800"/>
            <a:ext cx="1447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2400">
                <a:cs typeface="+mn-cs"/>
              </a:rPr>
              <a:t>TERMS</a:t>
            </a:r>
          </a:p>
        </p:txBody>
      </p:sp>
      <p:sp>
        <p:nvSpPr>
          <p:cNvPr id="2147343" name="Line 15"/>
          <p:cNvSpPr>
            <a:spLocks noChangeShapeType="1"/>
          </p:cNvSpPr>
          <p:nvPr/>
        </p:nvSpPr>
        <p:spPr bwMode="auto">
          <a:xfrm>
            <a:off x="2895600" y="4953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47344" name="Line 16"/>
          <p:cNvSpPr>
            <a:spLocks noChangeShapeType="1"/>
          </p:cNvSpPr>
          <p:nvPr/>
        </p:nvSpPr>
        <p:spPr bwMode="auto">
          <a:xfrm>
            <a:off x="5257800" y="4953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14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Using NLP</a:t>
            </a:r>
          </a:p>
        </p:txBody>
      </p:sp>
      <p:sp>
        <p:nvSpPr>
          <p:cNvPr id="2148355" name="Text Box 3"/>
          <p:cNvSpPr txBox="1">
            <a:spLocks noChangeArrowheads="1"/>
          </p:cNvSpPr>
          <p:nvPr/>
        </p:nvSpPr>
        <p:spPr bwMode="auto">
          <a:xfrm>
            <a:off x="914400" y="2286000"/>
            <a:ext cx="76581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r>
              <a:rPr lang="en-US" sz="2400">
                <a:solidFill>
                  <a:srgbClr val="FF3300"/>
                </a:solidFill>
                <a:cs typeface="+mn-cs"/>
              </a:rPr>
              <a:t>INPUT SENTENCE</a:t>
            </a:r>
          </a:p>
          <a:p>
            <a:pPr algn="l" eaLnBrk="0" hangingPunct="0">
              <a:defRPr/>
            </a:pPr>
            <a:r>
              <a:rPr lang="en-US" sz="2400">
                <a:cs typeface="+mn-cs"/>
              </a:rPr>
              <a:t>The former Soviet President has been a local hero ever since</a:t>
            </a:r>
          </a:p>
          <a:p>
            <a:pPr algn="l" eaLnBrk="0" hangingPunct="0">
              <a:defRPr/>
            </a:pPr>
            <a:r>
              <a:rPr lang="en-US" sz="2400">
                <a:cs typeface="+mn-cs"/>
              </a:rPr>
              <a:t>a Russian tank invaded Wisconsin.</a:t>
            </a:r>
          </a:p>
          <a:p>
            <a:pPr algn="l" eaLnBrk="0" hangingPunct="0">
              <a:defRPr/>
            </a:pPr>
            <a:endParaRPr lang="en-US" sz="2400">
              <a:cs typeface="+mn-cs"/>
            </a:endParaRPr>
          </a:p>
          <a:p>
            <a:pPr algn="l" eaLnBrk="0" hangingPunct="0">
              <a:defRPr/>
            </a:pPr>
            <a:r>
              <a:rPr lang="en-US" sz="2400">
                <a:solidFill>
                  <a:srgbClr val="FF3300"/>
                </a:solidFill>
                <a:cs typeface="+mn-cs"/>
              </a:rPr>
              <a:t>TAGGED SENTENCE</a:t>
            </a:r>
          </a:p>
          <a:p>
            <a:pPr algn="l" eaLnBrk="0" hangingPunct="0">
              <a:defRPr/>
            </a:pPr>
            <a:r>
              <a:rPr lang="en-US" sz="2400">
                <a:cs typeface="+mn-cs"/>
              </a:rPr>
              <a:t>The/dt former/jj Soviet/jj President/nn has/vbz been/vbn a/dt </a:t>
            </a:r>
          </a:p>
          <a:p>
            <a:pPr algn="l" eaLnBrk="0" hangingPunct="0">
              <a:defRPr/>
            </a:pPr>
            <a:r>
              <a:rPr lang="en-US" sz="2400">
                <a:cs typeface="+mn-cs"/>
              </a:rPr>
              <a:t>local/jj hero/nn ever/rb since/in a/dt Russian/jj tank/nn </a:t>
            </a:r>
          </a:p>
          <a:p>
            <a:pPr algn="l" eaLnBrk="0" hangingPunct="0">
              <a:defRPr/>
            </a:pPr>
            <a:r>
              <a:rPr lang="en-US" sz="2400">
                <a:cs typeface="+mn-cs"/>
              </a:rPr>
              <a:t>invaded/vbd Wisconsin/np ./per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14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Using NLP</a:t>
            </a:r>
          </a:p>
        </p:txBody>
      </p:sp>
      <p:sp>
        <p:nvSpPr>
          <p:cNvPr id="2149379" name="Text Box 3"/>
          <p:cNvSpPr txBox="1">
            <a:spLocks noChangeArrowheads="1"/>
          </p:cNvSpPr>
          <p:nvPr/>
        </p:nvSpPr>
        <p:spPr bwMode="auto">
          <a:xfrm>
            <a:off x="762000" y="2286000"/>
            <a:ext cx="7370763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r>
              <a:rPr lang="en-US" sz="2400">
                <a:solidFill>
                  <a:srgbClr val="FF3300"/>
                </a:solidFill>
                <a:cs typeface="+mn-cs"/>
              </a:rPr>
              <a:t>TAGGED &amp; STEMMED SENTENCE</a:t>
            </a:r>
          </a:p>
          <a:p>
            <a:pPr algn="l" eaLnBrk="0" hangingPunct="0">
              <a:defRPr/>
            </a:pPr>
            <a:r>
              <a:rPr lang="en-US" sz="2400">
                <a:cs typeface="+mn-cs"/>
              </a:rPr>
              <a:t>the/dt former/jj soviet/jj president/nn have/vbz be/vbn a/dt </a:t>
            </a:r>
          </a:p>
          <a:p>
            <a:pPr algn="l" eaLnBrk="0" hangingPunct="0">
              <a:defRPr/>
            </a:pPr>
            <a:r>
              <a:rPr lang="en-US" sz="2400">
                <a:cs typeface="+mn-cs"/>
              </a:rPr>
              <a:t>local/jj hero/nn ever/rb since/in a/dt russian/jj tank/nn </a:t>
            </a:r>
          </a:p>
          <a:p>
            <a:pPr algn="l" eaLnBrk="0" hangingPunct="0">
              <a:defRPr/>
            </a:pPr>
            <a:r>
              <a:rPr lang="en-US" sz="2400">
                <a:cs typeface="+mn-cs"/>
              </a:rPr>
              <a:t>invade/vbd wisconsin/np ./per</a:t>
            </a:r>
          </a:p>
          <a:p>
            <a:pPr algn="l" eaLnBrk="0" hangingPunct="0">
              <a:defRPr/>
            </a:pPr>
            <a:endParaRPr lang="en-US" sz="2400">
              <a:cs typeface="+mn-cs"/>
            </a:endParaRPr>
          </a:p>
          <a:p>
            <a:pPr algn="l" eaLnBrk="0" hangingPunct="0">
              <a:defRPr/>
            </a:pPr>
            <a:endParaRPr lang="en-US" sz="2400">
              <a:cs typeface="+mn-cs"/>
            </a:endParaRPr>
          </a:p>
          <a:p>
            <a:pPr algn="l" eaLnBrk="0" hangingPunct="0">
              <a:defRPr/>
            </a:pPr>
            <a:endParaRPr lang="en-US" sz="240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15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Using NLP</a:t>
            </a:r>
          </a:p>
        </p:txBody>
      </p:sp>
      <p:sp>
        <p:nvSpPr>
          <p:cNvPr id="2150403" name="Rectangle 3"/>
          <p:cNvSpPr>
            <a:spLocks noChangeArrowheads="1"/>
          </p:cNvSpPr>
          <p:nvPr/>
        </p:nvSpPr>
        <p:spPr bwMode="auto">
          <a:xfrm>
            <a:off x="685800" y="1727200"/>
            <a:ext cx="7772400" cy="513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2400">
                <a:solidFill>
                  <a:srgbClr val="FF3300"/>
                </a:solidFill>
                <a:cs typeface="+mn-cs"/>
              </a:rPr>
              <a:t>PARSED SENTENCE</a:t>
            </a:r>
          </a:p>
          <a:p>
            <a:pPr algn="l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2400">
                <a:cs typeface="+mn-cs"/>
              </a:rPr>
              <a:t>[assert </a:t>
            </a:r>
          </a:p>
          <a:p>
            <a:pPr algn="l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2400">
                <a:cs typeface="+mn-cs"/>
              </a:rPr>
              <a:t>  [[perf [have]][[verb[BE]]</a:t>
            </a:r>
          </a:p>
          <a:p>
            <a:pPr algn="l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2400">
                <a:cs typeface="+mn-cs"/>
              </a:rPr>
              <a:t>  [subject [np[n PRESIDENT][t_pos THE]</a:t>
            </a:r>
          </a:p>
          <a:p>
            <a:pPr algn="l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2400">
                <a:cs typeface="+mn-cs"/>
              </a:rPr>
              <a:t>                     [adj[FORMER]][adj[SOVIET]]]]</a:t>
            </a:r>
          </a:p>
          <a:p>
            <a:pPr algn="l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2400">
                <a:cs typeface="+mn-cs"/>
              </a:rPr>
              <a:t>  [adv EVER]</a:t>
            </a:r>
          </a:p>
          <a:p>
            <a:pPr algn="l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2400">
                <a:cs typeface="+mn-cs"/>
              </a:rPr>
              <a:t>  [sub_ord[SINCE [[verb[INVADE]]</a:t>
            </a:r>
          </a:p>
          <a:p>
            <a:pPr algn="l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2400">
                <a:cs typeface="+mn-cs"/>
              </a:rPr>
              <a:t>                               [subject [np [n TANK][t_pos A]</a:t>
            </a:r>
          </a:p>
          <a:p>
            <a:pPr algn="l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2400">
                <a:cs typeface="+mn-cs"/>
              </a:rPr>
              <a:t>                                             [adj [RUSSIAN]]]]</a:t>
            </a:r>
          </a:p>
          <a:p>
            <a:pPr algn="l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2400">
                <a:cs typeface="+mn-cs"/>
              </a:rPr>
              <a:t>                               [object [np [name [WISCONSIN]]]]]]]]]</a:t>
            </a:r>
          </a:p>
          <a:p>
            <a:pPr algn="l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2400">
                <a:cs typeface="+mn-cs"/>
              </a:rPr>
              <a:t>                        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15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Using NLP</a:t>
            </a:r>
          </a:p>
        </p:txBody>
      </p:sp>
      <p:sp>
        <p:nvSpPr>
          <p:cNvPr id="2151427" name="Text Box 3"/>
          <p:cNvSpPr txBox="1">
            <a:spLocks noChangeArrowheads="1"/>
          </p:cNvSpPr>
          <p:nvPr/>
        </p:nvSpPr>
        <p:spPr bwMode="auto">
          <a:xfrm>
            <a:off x="990600" y="2286000"/>
            <a:ext cx="7550150" cy="359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lnSpc>
                <a:spcPct val="120000"/>
              </a:lnSpc>
              <a:defRPr/>
            </a:pPr>
            <a:r>
              <a:rPr lang="en-US" sz="2400">
                <a:solidFill>
                  <a:srgbClr val="FF3300"/>
                </a:solidFill>
                <a:cs typeface="+mn-cs"/>
              </a:rPr>
              <a:t>EXTRACTED TERMS &amp; WEIGHTS</a:t>
            </a:r>
          </a:p>
          <a:p>
            <a:pPr algn="l" eaLnBrk="0" hangingPunct="0">
              <a:lnSpc>
                <a:spcPct val="120000"/>
              </a:lnSpc>
              <a:defRPr/>
            </a:pPr>
            <a:r>
              <a:rPr lang="en-US" sz="2400">
                <a:cs typeface="+mn-cs"/>
              </a:rPr>
              <a:t>President               2.623519    soviet                      5.416102</a:t>
            </a:r>
          </a:p>
          <a:p>
            <a:pPr algn="l" eaLnBrk="0" hangingPunct="0">
              <a:lnSpc>
                <a:spcPct val="120000"/>
              </a:lnSpc>
              <a:defRPr/>
            </a:pPr>
            <a:r>
              <a:rPr lang="en-US" sz="2400">
                <a:cs typeface="+mn-cs"/>
              </a:rPr>
              <a:t>President+soviet  11.556747   president+former   14.594883</a:t>
            </a:r>
          </a:p>
          <a:p>
            <a:pPr algn="l" eaLnBrk="0" hangingPunct="0">
              <a:lnSpc>
                <a:spcPct val="120000"/>
              </a:lnSpc>
              <a:defRPr/>
            </a:pPr>
            <a:r>
              <a:rPr lang="en-US" sz="2400">
                <a:cs typeface="+mn-cs"/>
              </a:rPr>
              <a:t>Hero                       7.896426   hero+local             14.314775</a:t>
            </a:r>
          </a:p>
          <a:p>
            <a:pPr algn="l" eaLnBrk="0" hangingPunct="0">
              <a:lnSpc>
                <a:spcPct val="120000"/>
              </a:lnSpc>
              <a:defRPr/>
            </a:pPr>
            <a:r>
              <a:rPr lang="en-US" sz="2400">
                <a:cs typeface="+mn-cs"/>
              </a:rPr>
              <a:t>Invade                    8.435012   tank                         6.848128</a:t>
            </a:r>
          </a:p>
          <a:p>
            <a:pPr algn="l" eaLnBrk="0" hangingPunct="0">
              <a:lnSpc>
                <a:spcPct val="120000"/>
              </a:lnSpc>
              <a:defRPr/>
            </a:pPr>
            <a:r>
              <a:rPr lang="en-US" sz="2400">
                <a:cs typeface="+mn-cs"/>
              </a:rPr>
              <a:t>Tank+invade        17.402237   tank+russian          16.030809</a:t>
            </a:r>
          </a:p>
          <a:p>
            <a:pPr algn="l" eaLnBrk="0" hangingPunct="0">
              <a:lnSpc>
                <a:spcPct val="120000"/>
              </a:lnSpc>
              <a:defRPr/>
            </a:pPr>
            <a:r>
              <a:rPr lang="en-US" sz="2400">
                <a:cs typeface="+mn-cs"/>
              </a:rPr>
              <a:t>Russian                  7.383342   wisconsin                 7.785689</a:t>
            </a:r>
          </a:p>
          <a:p>
            <a:pPr algn="l" eaLnBrk="0" hangingPunct="0">
              <a:lnSpc>
                <a:spcPct val="120000"/>
              </a:lnSpc>
              <a:defRPr/>
            </a:pPr>
            <a:endParaRPr lang="en-US" sz="240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15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Same Sentence, different sys</a:t>
            </a:r>
          </a:p>
        </p:txBody>
      </p:sp>
      <p:sp>
        <p:nvSpPr>
          <p:cNvPr id="2157571" name="Text Box 3"/>
          <p:cNvSpPr txBox="1">
            <a:spLocks noChangeArrowheads="1"/>
          </p:cNvSpPr>
          <p:nvPr/>
        </p:nvSpPr>
        <p:spPr bwMode="auto">
          <a:xfrm>
            <a:off x="914400" y="2286000"/>
            <a:ext cx="7564438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r>
              <a:rPr lang="en-US" sz="2400">
                <a:solidFill>
                  <a:srgbClr val="FF3300"/>
                </a:solidFill>
                <a:cs typeface="+mn-cs"/>
              </a:rPr>
              <a:t>INPUT SENTENCE</a:t>
            </a:r>
          </a:p>
          <a:p>
            <a:pPr algn="l" eaLnBrk="0" hangingPunct="0">
              <a:defRPr/>
            </a:pPr>
            <a:r>
              <a:rPr lang="en-US" sz="2400">
                <a:cs typeface="+mn-cs"/>
              </a:rPr>
              <a:t>The former Soviet President has been a local hero ever since</a:t>
            </a:r>
          </a:p>
          <a:p>
            <a:pPr algn="l" eaLnBrk="0" hangingPunct="0">
              <a:defRPr/>
            </a:pPr>
            <a:r>
              <a:rPr lang="en-US" sz="2400">
                <a:cs typeface="+mn-cs"/>
              </a:rPr>
              <a:t>a Russian tank invaded Wisconsin.</a:t>
            </a:r>
          </a:p>
          <a:p>
            <a:pPr algn="l" eaLnBrk="0" hangingPunct="0">
              <a:defRPr/>
            </a:pPr>
            <a:endParaRPr lang="en-US" sz="2400">
              <a:cs typeface="+mn-cs"/>
            </a:endParaRPr>
          </a:p>
          <a:p>
            <a:pPr algn="l" eaLnBrk="0" hangingPunct="0">
              <a:defRPr/>
            </a:pPr>
            <a:r>
              <a:rPr lang="en-US" sz="2400">
                <a:solidFill>
                  <a:srgbClr val="FF3300"/>
                </a:solidFill>
                <a:cs typeface="+mn-cs"/>
              </a:rPr>
              <a:t>TAGGED SENTENCE (using uptagger from Tsujii)</a:t>
            </a:r>
          </a:p>
          <a:p>
            <a:pPr algn="l" eaLnBrk="0" hangingPunct="0">
              <a:defRPr/>
            </a:pPr>
            <a:r>
              <a:rPr lang="en-US" sz="2400">
                <a:cs typeface="+mn-cs"/>
              </a:rPr>
              <a:t>The/DT former/JJ Soviet/NNP President/NNP has/VBZ </a:t>
            </a:r>
          </a:p>
          <a:p>
            <a:pPr algn="l" eaLnBrk="0" hangingPunct="0">
              <a:defRPr/>
            </a:pPr>
            <a:r>
              <a:rPr lang="en-US" sz="2400">
                <a:cs typeface="+mn-cs"/>
              </a:rPr>
              <a:t>been/VBN a/DT local/JJ hero/NN ever/RB since/IN </a:t>
            </a:r>
          </a:p>
          <a:p>
            <a:pPr algn="l" eaLnBrk="0" hangingPunct="0">
              <a:defRPr/>
            </a:pPr>
            <a:r>
              <a:rPr lang="en-US" sz="2400">
                <a:cs typeface="+mn-cs"/>
              </a:rPr>
              <a:t>a/DT Russian/JJ tank/NN invaded/VBD Wisconsin/NNP ./.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15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Same Sentence, different sys</a:t>
            </a:r>
          </a:p>
        </p:txBody>
      </p:sp>
      <p:sp>
        <p:nvSpPr>
          <p:cNvPr id="2158595" name="Text Box 3"/>
          <p:cNvSpPr txBox="1">
            <a:spLocks noChangeArrowheads="1"/>
          </p:cNvSpPr>
          <p:nvPr/>
        </p:nvSpPr>
        <p:spPr bwMode="auto">
          <a:xfrm>
            <a:off x="838200" y="1676400"/>
            <a:ext cx="8005763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r>
              <a:rPr lang="en-US" sz="2400">
                <a:solidFill>
                  <a:srgbClr val="FF3300"/>
                </a:solidFill>
                <a:cs typeface="+mn-cs"/>
              </a:rPr>
              <a:t>CHUNKED Sentence (chunkparser – Tsujii)</a:t>
            </a:r>
          </a:p>
          <a:p>
            <a:pPr algn="l" eaLnBrk="0" hangingPunct="0">
              <a:defRPr/>
            </a:pPr>
            <a:r>
              <a:rPr lang="en-US" sz="2400">
                <a:cs typeface="+mn-cs"/>
              </a:rPr>
              <a:t>(TOP </a:t>
            </a:r>
          </a:p>
          <a:p>
            <a:pPr algn="l" eaLnBrk="0" hangingPunct="0">
              <a:defRPr/>
            </a:pPr>
            <a:r>
              <a:rPr lang="en-US" sz="2400">
                <a:cs typeface="+mn-cs"/>
              </a:rPr>
              <a:t>   (S (NP (DT The) (JJ former) (NNP Soviet) (NNP President) ) </a:t>
            </a:r>
          </a:p>
          <a:p>
            <a:pPr algn="l" eaLnBrk="0" hangingPunct="0">
              <a:defRPr/>
            </a:pPr>
            <a:r>
              <a:rPr lang="en-US" sz="2400">
                <a:cs typeface="+mn-cs"/>
              </a:rPr>
              <a:t>   (VP (VBZ has) (VP (VBN been) </a:t>
            </a:r>
          </a:p>
          <a:p>
            <a:pPr algn="l" eaLnBrk="0" hangingPunct="0">
              <a:defRPr/>
            </a:pPr>
            <a:r>
              <a:rPr lang="en-US" sz="2400">
                <a:cs typeface="+mn-cs"/>
              </a:rPr>
              <a:t>          (NP (DT a) (JJ local) (NN hero) ) </a:t>
            </a:r>
          </a:p>
          <a:p>
            <a:pPr algn="l" eaLnBrk="0" hangingPunct="0">
              <a:defRPr/>
            </a:pPr>
            <a:r>
              <a:rPr lang="en-US" sz="2400">
                <a:cs typeface="+mn-cs"/>
              </a:rPr>
              <a:t>          (ADVP (RB ever) ) </a:t>
            </a:r>
          </a:p>
          <a:p>
            <a:pPr algn="l" eaLnBrk="0" hangingPunct="0">
              <a:defRPr/>
            </a:pPr>
            <a:r>
              <a:rPr lang="en-US" sz="2400">
                <a:cs typeface="+mn-cs"/>
              </a:rPr>
              <a:t>          (SBAR (IN since) </a:t>
            </a:r>
          </a:p>
          <a:p>
            <a:pPr algn="l" eaLnBrk="0" hangingPunct="0">
              <a:defRPr/>
            </a:pPr>
            <a:r>
              <a:rPr lang="en-US" sz="2400">
                <a:cs typeface="+mn-cs"/>
              </a:rPr>
              <a:t>              (S (NP (DT a) (JJ Russian) (NN tank) ) </a:t>
            </a:r>
          </a:p>
          <a:p>
            <a:pPr algn="l" eaLnBrk="0" hangingPunct="0">
              <a:defRPr/>
            </a:pPr>
            <a:r>
              <a:rPr lang="en-US" sz="2400">
                <a:cs typeface="+mn-cs"/>
              </a:rPr>
              <a:t>          (VP (VBD invaded) (NP (NNP Wisconsin) ) ) ) ) ) ) </a:t>
            </a:r>
          </a:p>
          <a:p>
            <a:pPr algn="l" eaLnBrk="0" hangingPunct="0">
              <a:defRPr/>
            </a:pPr>
            <a:r>
              <a:rPr lang="en-US" sz="2400">
                <a:cs typeface="+mn-cs"/>
              </a:rPr>
              <a:t>   (. .) </a:t>
            </a:r>
          </a:p>
          <a:p>
            <a:pPr algn="l" eaLnBrk="0" hangingPunct="0">
              <a:defRPr/>
            </a:pPr>
            <a:r>
              <a:rPr lang="en-US" sz="2400">
                <a:cs typeface="+mn-cs"/>
              </a:rPr>
              <a:t>   )</a:t>
            </a:r>
          </a:p>
          <a:p>
            <a:pPr algn="l" eaLnBrk="0" hangingPunct="0">
              <a:defRPr/>
            </a:pPr>
            <a:r>
              <a:rPr lang="en-US" sz="2400">
                <a:cs typeface="+mn-cs"/>
              </a:rPr>
              <a:t> )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14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Today</a:t>
            </a:r>
          </a:p>
        </p:txBody>
      </p:sp>
      <p:sp>
        <p:nvSpPr>
          <p:cNvPr id="214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Review - Filtering and TDT</a:t>
            </a:r>
          </a:p>
          <a:p>
            <a:pPr eaLnBrk="1" hangingPunct="1">
              <a:defRPr/>
            </a:pPr>
            <a:endParaRPr lang="en-US" smtClean="0">
              <a:cs typeface="+mn-cs"/>
            </a:endParaRP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Natural Language Processing and IR</a:t>
            </a:r>
          </a:p>
          <a:p>
            <a:pPr lvl="1" eaLnBrk="1" hangingPunct="1">
              <a:defRPr/>
            </a:pPr>
            <a:r>
              <a:rPr lang="en-US" smtClean="0"/>
              <a:t>Based on Papers in Reader and on</a:t>
            </a:r>
          </a:p>
          <a:p>
            <a:pPr lvl="2" eaLnBrk="1" hangingPunct="1">
              <a:defRPr/>
            </a:pPr>
            <a:r>
              <a:rPr lang="en-US" smtClean="0"/>
              <a:t>David Lewis &amp; Karen Sparck Jones </a:t>
            </a:r>
            <a:r>
              <a:rPr lang="ja-JP" altLang="en-US" smtClean="0">
                <a:latin typeface="Arial"/>
              </a:rPr>
              <a:t>“</a:t>
            </a:r>
            <a:r>
              <a:rPr lang="en-US" smtClean="0"/>
              <a:t>Natural Language Processing for Information Retrieval</a:t>
            </a:r>
            <a:r>
              <a:rPr lang="ja-JP" altLang="en-US" smtClean="0">
                <a:latin typeface="Arial"/>
              </a:rPr>
              <a:t>”</a:t>
            </a:r>
            <a:r>
              <a:rPr lang="en-US" smtClean="0"/>
              <a:t> </a:t>
            </a:r>
            <a:r>
              <a:rPr lang="en-US" i="1" smtClean="0"/>
              <a:t>Communications of the ACM</a:t>
            </a:r>
            <a:r>
              <a:rPr lang="en-US" smtClean="0"/>
              <a:t>, 39(1) Jan. 1996</a:t>
            </a:r>
          </a:p>
          <a:p>
            <a:pPr lvl="2" eaLnBrk="1" hangingPunct="1">
              <a:defRPr/>
            </a:pPr>
            <a:r>
              <a:rPr lang="en-US" smtClean="0"/>
              <a:t>Text summarization: Lecture from Ed Hovy (USC)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Watson and Jeopardy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15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Same Sentence, different sys</a:t>
            </a:r>
          </a:p>
        </p:txBody>
      </p:sp>
      <p:sp>
        <p:nvSpPr>
          <p:cNvPr id="2159619" name="Text Box 3"/>
          <p:cNvSpPr txBox="1">
            <a:spLocks noChangeArrowheads="1"/>
          </p:cNvSpPr>
          <p:nvPr/>
        </p:nvSpPr>
        <p:spPr bwMode="auto">
          <a:xfrm>
            <a:off x="685800" y="1417638"/>
            <a:ext cx="9505950" cy="392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r>
              <a:rPr lang="en-US" sz="1400">
                <a:solidFill>
                  <a:srgbClr val="FF3300"/>
                </a:solidFill>
                <a:cs typeface="+mn-cs"/>
              </a:rPr>
              <a:t>Enju Parser</a:t>
            </a:r>
          </a:p>
          <a:p>
            <a:pPr algn="l" eaLnBrk="0" hangingPunct="0">
              <a:defRPr/>
            </a:pPr>
            <a:r>
              <a:rPr lang="en-US" sz="1400">
                <a:cs typeface="+mn-cs"/>
              </a:rPr>
              <a:t>ROOT	ROOT	ROOT	ROOT	-1	ROOT	been	be	VBN	VB	5</a:t>
            </a:r>
          </a:p>
          <a:p>
            <a:pPr algn="l" eaLnBrk="0" hangingPunct="0">
              <a:defRPr/>
            </a:pPr>
            <a:r>
              <a:rPr lang="en-US" sz="1400">
                <a:cs typeface="+mn-cs"/>
              </a:rPr>
              <a:t>been	be	VBN	VB	5	ARG1	President	president	NNP	NNP	3</a:t>
            </a:r>
          </a:p>
          <a:p>
            <a:pPr algn="l" eaLnBrk="0" hangingPunct="0">
              <a:defRPr/>
            </a:pPr>
            <a:r>
              <a:rPr lang="en-US" sz="1400">
                <a:cs typeface="+mn-cs"/>
              </a:rPr>
              <a:t>been	be	VBN	VB	5	ARG2	hero	hero	NN	NN	8</a:t>
            </a:r>
          </a:p>
          <a:p>
            <a:pPr algn="l" eaLnBrk="0" hangingPunct="0">
              <a:defRPr/>
            </a:pPr>
            <a:r>
              <a:rPr lang="en-US" sz="1400">
                <a:cs typeface="+mn-cs"/>
              </a:rPr>
              <a:t>a	a	DT	DT	6	ARG1	hero	hero	NN	NN	8</a:t>
            </a:r>
          </a:p>
          <a:p>
            <a:pPr algn="l" eaLnBrk="0" hangingPunct="0">
              <a:defRPr/>
            </a:pPr>
            <a:r>
              <a:rPr lang="en-US" sz="1400">
                <a:cs typeface="+mn-cs"/>
              </a:rPr>
              <a:t>a	a	DT	DT	11	ARG1	tank	tank	NN	NN	13</a:t>
            </a:r>
          </a:p>
          <a:p>
            <a:pPr algn="l" eaLnBrk="0" hangingPunct="0">
              <a:defRPr/>
            </a:pPr>
            <a:r>
              <a:rPr lang="en-US" sz="1400">
                <a:cs typeface="+mn-cs"/>
              </a:rPr>
              <a:t>local	local	JJ	JJ	7	ARG1	hero	hero	NN	NN	8</a:t>
            </a:r>
          </a:p>
          <a:p>
            <a:pPr algn="l" eaLnBrk="0" hangingPunct="0">
              <a:defRPr/>
            </a:pPr>
            <a:r>
              <a:rPr lang="en-US" sz="1400">
                <a:cs typeface="+mn-cs"/>
              </a:rPr>
              <a:t>The	the	DT	DT	0	ARG1	President	president	NNP	NNP	3</a:t>
            </a:r>
          </a:p>
          <a:p>
            <a:pPr algn="l" eaLnBrk="0" hangingPunct="0">
              <a:defRPr/>
            </a:pPr>
            <a:r>
              <a:rPr lang="en-US" sz="1400">
                <a:cs typeface="+mn-cs"/>
              </a:rPr>
              <a:t>former	former	JJ	JJ	1	ARG1	President	president	NNP	NNP	3</a:t>
            </a:r>
          </a:p>
          <a:p>
            <a:pPr algn="l" eaLnBrk="0" hangingPunct="0">
              <a:defRPr/>
            </a:pPr>
            <a:r>
              <a:rPr lang="en-US" sz="1400">
                <a:cs typeface="+mn-cs"/>
              </a:rPr>
              <a:t>Russian	russian	JJ	JJ	12	ARG1	tank	tank	NN	NN	13</a:t>
            </a:r>
          </a:p>
          <a:p>
            <a:pPr algn="l" eaLnBrk="0" hangingPunct="0">
              <a:defRPr/>
            </a:pPr>
            <a:r>
              <a:rPr lang="en-US" sz="1400">
                <a:cs typeface="+mn-cs"/>
              </a:rPr>
              <a:t>Soviet	soviet	NNP	NNP	2	MOD	President	president	NNP	NNP	3</a:t>
            </a:r>
          </a:p>
          <a:p>
            <a:pPr algn="l" eaLnBrk="0" hangingPunct="0">
              <a:defRPr/>
            </a:pPr>
            <a:r>
              <a:rPr lang="en-US" sz="1400">
                <a:cs typeface="+mn-cs"/>
              </a:rPr>
              <a:t>invaded	invade	VBD	VB	14	ARG1	tank	tank	NN	NN	13</a:t>
            </a:r>
          </a:p>
          <a:p>
            <a:pPr algn="l" eaLnBrk="0" hangingPunct="0">
              <a:defRPr/>
            </a:pPr>
            <a:r>
              <a:rPr lang="en-US" sz="1400">
                <a:cs typeface="+mn-cs"/>
              </a:rPr>
              <a:t>invaded	invade	VBD	VB	14	ARG2	Wisconsin	wisconsin	NNP	NNP	15</a:t>
            </a:r>
          </a:p>
          <a:p>
            <a:pPr algn="l" eaLnBrk="0" hangingPunct="0">
              <a:defRPr/>
            </a:pPr>
            <a:r>
              <a:rPr lang="en-US" sz="1400">
                <a:cs typeface="+mn-cs"/>
              </a:rPr>
              <a:t>has	have	VBZ	VB	4	ARG1	President	president	NNP	NNP	3</a:t>
            </a:r>
          </a:p>
          <a:p>
            <a:pPr algn="l" eaLnBrk="0" hangingPunct="0">
              <a:defRPr/>
            </a:pPr>
            <a:r>
              <a:rPr lang="en-US" sz="1400">
                <a:cs typeface="+mn-cs"/>
              </a:rPr>
              <a:t>has	have	VBZ	VB	4	ARG2	been	be	VBN	VB	5</a:t>
            </a:r>
          </a:p>
          <a:p>
            <a:pPr algn="l" eaLnBrk="0" hangingPunct="0">
              <a:defRPr/>
            </a:pPr>
            <a:r>
              <a:rPr lang="en-US" sz="1400">
                <a:cs typeface="+mn-cs"/>
              </a:rPr>
              <a:t>since	since	IN	IN	10	MOD	been	be	VBN	VB	5</a:t>
            </a:r>
          </a:p>
          <a:p>
            <a:pPr algn="l" eaLnBrk="0" hangingPunct="0">
              <a:defRPr/>
            </a:pPr>
            <a:r>
              <a:rPr lang="en-US" sz="1400">
                <a:cs typeface="+mn-cs"/>
              </a:rPr>
              <a:t>since	since	IN	IN	10	ARG1	invaded	invade	VBD	VB	14</a:t>
            </a:r>
          </a:p>
          <a:p>
            <a:pPr algn="l" eaLnBrk="0" hangingPunct="0">
              <a:defRPr/>
            </a:pPr>
            <a:r>
              <a:rPr lang="en-US" sz="1400">
                <a:cs typeface="+mn-cs"/>
              </a:rPr>
              <a:t>ever	ever	RB	RB	9	ARG1	since	since	IN	IN	10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15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NLP &amp; IR</a:t>
            </a:r>
          </a:p>
        </p:txBody>
      </p:sp>
      <p:sp>
        <p:nvSpPr>
          <p:cNvPr id="215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Indexing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Use of NLP methods to identify phrases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mtClean="0"/>
              <a:t>Test weighting schemes for phrases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Use of more sophisticated morphological analysis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Searching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Use of two-stage retrieval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mtClean="0"/>
              <a:t>Statistical retrieval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mtClean="0"/>
              <a:t>Followed by more sophisticated NLP filtering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15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NPL &amp; IR</a:t>
            </a:r>
          </a:p>
        </p:txBody>
      </p:sp>
      <p:sp>
        <p:nvSpPr>
          <p:cNvPr id="215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cs typeface="+mn-cs"/>
              </a:rPr>
              <a:t>Lewis and Sparck Jones suggest research in three areas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Examination of the words, phrases and sentences that make up a document description and express the combinatory, syntagmatic relations between single terms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The classificatory structure over document collection as a whole, indicating the paradigmatic relations between terms and permitting controlled vocabulary indexing and searching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Using NLP-based methods for searching and matching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15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NLP &amp; IR Issues</a:t>
            </a:r>
          </a:p>
        </p:txBody>
      </p:sp>
      <p:sp>
        <p:nvSpPr>
          <p:cNvPr id="215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Is natural language indexing using more NLP knowledge needed?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Or, should controlled vocabularies be used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Can NLP in its current state provide the improvements needed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How to test</a:t>
            </a:r>
          </a:p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15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NLP &amp; IR</a:t>
            </a:r>
          </a:p>
        </p:txBody>
      </p:sp>
      <p:sp>
        <p:nvSpPr>
          <p:cNvPr id="215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New </a:t>
            </a:r>
            <a:r>
              <a:rPr lang="ja-JP" altLang="en-US" smtClean="0">
                <a:latin typeface="Arial"/>
                <a:cs typeface="+mn-cs"/>
              </a:rPr>
              <a:t>“</a:t>
            </a:r>
            <a:r>
              <a:rPr lang="en-US" smtClean="0">
                <a:cs typeface="+mn-cs"/>
              </a:rPr>
              <a:t>Question Answering</a:t>
            </a:r>
            <a:r>
              <a:rPr lang="ja-JP" altLang="en-US" smtClean="0">
                <a:latin typeface="Arial"/>
                <a:cs typeface="+mn-cs"/>
              </a:rPr>
              <a:t>”</a:t>
            </a:r>
            <a:r>
              <a:rPr lang="en-US" smtClean="0">
                <a:cs typeface="+mn-cs"/>
              </a:rPr>
              <a:t> track at TREC has been exploring these areas</a:t>
            </a:r>
          </a:p>
          <a:p>
            <a:pPr lvl="1" eaLnBrk="1" hangingPunct="1">
              <a:defRPr/>
            </a:pPr>
            <a:r>
              <a:rPr lang="en-US" smtClean="0"/>
              <a:t>Usually statistical methods are used to retrieve candidate documents</a:t>
            </a:r>
          </a:p>
          <a:p>
            <a:pPr lvl="1" eaLnBrk="1" hangingPunct="1">
              <a:defRPr/>
            </a:pPr>
            <a:r>
              <a:rPr lang="en-US" smtClean="0"/>
              <a:t>NLP techniques are used to extract the likely answers from the text of the documents</a:t>
            </a:r>
          </a:p>
          <a:p>
            <a:pPr lvl="1"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29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Mark’s idle speculation</a:t>
            </a:r>
          </a:p>
        </p:txBody>
      </p:sp>
      <p:sp>
        <p:nvSpPr>
          <p:cNvPr id="229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n-cs"/>
              </a:rPr>
              <a:t>What people think is going on always</a:t>
            </a:r>
          </a:p>
        </p:txBody>
      </p:sp>
      <p:graphicFrame>
        <p:nvGraphicFramePr>
          <p:cNvPr id="93188" name="Object 4"/>
          <p:cNvGraphicFramePr>
            <a:graphicFrameLocks noChangeAspect="1"/>
          </p:cNvGraphicFramePr>
          <p:nvPr/>
        </p:nvGraphicFramePr>
        <p:xfrm>
          <a:off x="838200" y="3200400"/>
          <a:ext cx="1511300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3" name="Clip" r:id="rId4" imgW="4584700" imgH="3225800" progId="MS_ClipArt_Gallery.2">
                  <p:embed/>
                </p:oleObj>
              </mc:Choice>
              <mc:Fallback>
                <p:oleObj name="Clip" r:id="rId4" imgW="4584700" imgH="32258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200400"/>
                        <a:ext cx="1511300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9" name="Object 5"/>
          <p:cNvGraphicFramePr>
            <a:graphicFrameLocks noChangeAspect="1"/>
          </p:cNvGraphicFramePr>
          <p:nvPr/>
        </p:nvGraphicFramePr>
        <p:xfrm>
          <a:off x="4495800" y="2590800"/>
          <a:ext cx="4289425" cy="347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4" name="Clip" r:id="rId6" imgW="4292600" imgH="3467100" progId="MS_ClipArt_Gallery.2">
                  <p:embed/>
                </p:oleObj>
              </mc:Choice>
              <mc:Fallback>
                <p:oleObj name="Clip" r:id="rId6" imgW="4292600" imgH="346710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590800"/>
                        <a:ext cx="4289425" cy="347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97862" name="Text Box 6"/>
          <p:cNvSpPr txBox="1">
            <a:spLocks noChangeArrowheads="1"/>
          </p:cNvSpPr>
          <p:nvPr/>
        </p:nvSpPr>
        <p:spPr bwMode="auto">
          <a:xfrm>
            <a:off x="914400" y="4343400"/>
            <a:ext cx="143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r>
              <a:rPr lang="en-GB" sz="2400">
                <a:cs typeface="+mn-cs"/>
              </a:rPr>
              <a:t>Keywords</a:t>
            </a:r>
          </a:p>
        </p:txBody>
      </p:sp>
      <p:sp>
        <p:nvSpPr>
          <p:cNvPr id="2297863" name="Text Box 7"/>
          <p:cNvSpPr txBox="1">
            <a:spLocks noChangeArrowheads="1"/>
          </p:cNvSpPr>
          <p:nvPr/>
        </p:nvSpPr>
        <p:spPr bwMode="auto">
          <a:xfrm>
            <a:off x="6781800" y="6096000"/>
            <a:ext cx="760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r>
              <a:rPr lang="en-GB" sz="2400">
                <a:cs typeface="+mn-cs"/>
              </a:rPr>
              <a:t>NLP</a:t>
            </a:r>
          </a:p>
        </p:txBody>
      </p:sp>
      <p:sp>
        <p:nvSpPr>
          <p:cNvPr id="2297864" name="Text Box 8"/>
          <p:cNvSpPr txBox="1">
            <a:spLocks noChangeArrowheads="1"/>
          </p:cNvSpPr>
          <p:nvPr/>
        </p:nvSpPr>
        <p:spPr bwMode="auto">
          <a:xfrm>
            <a:off x="839788" y="6019800"/>
            <a:ext cx="30368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3300"/>
                </a:solidFill>
                <a:cs typeface="+mn-cs"/>
              </a:rPr>
              <a:t>From Mark Sanderson, University of Sheffield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graphicFrame>
        <p:nvGraphicFramePr>
          <p:cNvPr id="95234" name="Object 2"/>
          <p:cNvGraphicFramePr>
            <a:graphicFrameLocks noChangeAspect="1"/>
          </p:cNvGraphicFramePr>
          <p:nvPr/>
        </p:nvGraphicFramePr>
        <p:xfrm>
          <a:off x="7848600" y="3733800"/>
          <a:ext cx="1073150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6" name="Clip" r:id="rId4" imgW="4292600" imgH="3467100" progId="MS_ClipArt_Gallery.2">
                  <p:embed/>
                </p:oleObj>
              </mc:Choice>
              <mc:Fallback>
                <p:oleObj name="Clip" r:id="rId4" imgW="4292600" imgH="34671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3733800"/>
                        <a:ext cx="1073150" cy="86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35" name="Object 3"/>
          <p:cNvGraphicFramePr>
            <a:graphicFrameLocks noChangeAspect="1"/>
          </p:cNvGraphicFramePr>
          <p:nvPr/>
        </p:nvGraphicFramePr>
        <p:xfrm>
          <a:off x="7315200" y="3276600"/>
          <a:ext cx="1073150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7" name="Clip" r:id="rId6" imgW="4292600" imgH="3467100" progId="MS_ClipArt_Gallery.2">
                  <p:embed/>
                </p:oleObj>
              </mc:Choice>
              <mc:Fallback>
                <p:oleObj name="Clip" r:id="rId6" imgW="4292600" imgH="346710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3276600"/>
                        <a:ext cx="1073150" cy="86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36" name="Object 4"/>
          <p:cNvGraphicFramePr>
            <a:graphicFrameLocks noChangeAspect="1"/>
          </p:cNvGraphicFramePr>
          <p:nvPr/>
        </p:nvGraphicFramePr>
        <p:xfrm>
          <a:off x="6553200" y="3581400"/>
          <a:ext cx="1073150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8" name="Clip" r:id="rId7" imgW="4292600" imgH="3467100" progId="MS_ClipArt_Gallery.2">
                  <p:embed/>
                </p:oleObj>
              </mc:Choice>
              <mc:Fallback>
                <p:oleObj name="Clip" r:id="rId7" imgW="4292600" imgH="34671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3581400"/>
                        <a:ext cx="1073150" cy="86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9990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Mark’s idle speculation</a:t>
            </a:r>
          </a:p>
        </p:txBody>
      </p:sp>
      <p:sp>
        <p:nvSpPr>
          <p:cNvPr id="229991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n-cs"/>
              </a:rPr>
              <a:t>What’s usually actually going on</a:t>
            </a:r>
          </a:p>
        </p:txBody>
      </p:sp>
      <p:graphicFrame>
        <p:nvGraphicFramePr>
          <p:cNvPr id="95239" name="Object 7"/>
          <p:cNvGraphicFramePr>
            <a:graphicFrameLocks noChangeAspect="1"/>
          </p:cNvGraphicFramePr>
          <p:nvPr/>
        </p:nvGraphicFramePr>
        <p:xfrm>
          <a:off x="5638800" y="3581400"/>
          <a:ext cx="1073150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9" name="Clip" r:id="rId8" imgW="4292600" imgH="3467100" progId="MS_ClipArt_Gallery.2">
                  <p:embed/>
                </p:oleObj>
              </mc:Choice>
              <mc:Fallback>
                <p:oleObj name="Clip" r:id="rId8" imgW="4292600" imgH="3467100" progId="MS_ClipArt_Gallery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581400"/>
                        <a:ext cx="1073150" cy="86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5240" name="Group 8"/>
          <p:cNvGrpSpPr>
            <a:grpSpLocks/>
          </p:cNvGrpSpPr>
          <p:nvPr/>
        </p:nvGrpSpPr>
        <p:grpSpPr bwMode="auto">
          <a:xfrm>
            <a:off x="381000" y="2590800"/>
            <a:ext cx="4581525" cy="3733800"/>
            <a:chOff x="240" y="1680"/>
            <a:chExt cx="2886" cy="2352"/>
          </a:xfrm>
        </p:grpSpPr>
        <p:graphicFrame>
          <p:nvGraphicFramePr>
            <p:cNvPr id="95254" name="Object 9"/>
            <p:cNvGraphicFramePr>
              <a:graphicFrameLocks noChangeAspect="1"/>
            </p:cNvGraphicFramePr>
            <p:nvPr/>
          </p:nvGraphicFramePr>
          <p:xfrm>
            <a:off x="240" y="1680"/>
            <a:ext cx="2886" cy="20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260" name="Clip" r:id="rId9" imgW="4584700" imgH="3225800" progId="MS_ClipArt_Gallery.2">
                    <p:embed/>
                  </p:oleObj>
                </mc:Choice>
                <mc:Fallback>
                  <p:oleObj name="Clip" r:id="rId9" imgW="4584700" imgH="3225800" progId="MS_ClipArt_Gallery.2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" y="1680"/>
                          <a:ext cx="2886" cy="20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99914" name="Text Box 10"/>
            <p:cNvSpPr txBox="1">
              <a:spLocks noChangeArrowheads="1"/>
            </p:cNvSpPr>
            <p:nvPr/>
          </p:nvSpPr>
          <p:spPr bwMode="auto">
            <a:xfrm>
              <a:off x="1230" y="3744"/>
              <a:ext cx="90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defRPr/>
              </a:pPr>
              <a:r>
                <a:rPr lang="en-GB" sz="2400">
                  <a:cs typeface="+mn-cs"/>
                </a:rPr>
                <a:t>Keywords</a:t>
              </a:r>
            </a:p>
          </p:txBody>
        </p:sp>
      </p:grpSp>
      <p:sp>
        <p:nvSpPr>
          <p:cNvPr id="2299915" name="Text Box 11"/>
          <p:cNvSpPr txBox="1">
            <a:spLocks noChangeArrowheads="1"/>
          </p:cNvSpPr>
          <p:nvPr/>
        </p:nvSpPr>
        <p:spPr bwMode="auto">
          <a:xfrm>
            <a:off x="6781800" y="6096000"/>
            <a:ext cx="760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r>
              <a:rPr lang="en-GB" sz="2400">
                <a:cs typeface="+mn-cs"/>
              </a:rPr>
              <a:t>NLP</a:t>
            </a:r>
          </a:p>
        </p:txBody>
      </p:sp>
      <p:graphicFrame>
        <p:nvGraphicFramePr>
          <p:cNvPr id="95242" name="Object 12"/>
          <p:cNvGraphicFramePr>
            <a:graphicFrameLocks noChangeAspect="1"/>
          </p:cNvGraphicFramePr>
          <p:nvPr/>
        </p:nvGraphicFramePr>
        <p:xfrm>
          <a:off x="7162800" y="4191000"/>
          <a:ext cx="1073150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61" name="Clip" r:id="rId11" imgW="4292600" imgH="3467100" progId="MS_ClipArt_Gallery.2">
                  <p:embed/>
                </p:oleObj>
              </mc:Choice>
              <mc:Fallback>
                <p:oleObj name="Clip" r:id="rId11" imgW="4292600" imgH="3467100" progId="MS_ClipArt_Gallery.2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4191000"/>
                        <a:ext cx="1073150" cy="86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43" name="Object 13"/>
          <p:cNvGraphicFramePr>
            <a:graphicFrameLocks noChangeAspect="1"/>
          </p:cNvGraphicFramePr>
          <p:nvPr/>
        </p:nvGraphicFramePr>
        <p:xfrm>
          <a:off x="6705600" y="2667000"/>
          <a:ext cx="1073150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62" name="Clip" r:id="rId12" imgW="4292600" imgH="3467100" progId="MS_ClipArt_Gallery.2">
                  <p:embed/>
                </p:oleObj>
              </mc:Choice>
              <mc:Fallback>
                <p:oleObj name="Clip" r:id="rId12" imgW="4292600" imgH="3467100" progId="MS_ClipArt_Gallery.2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2667000"/>
                        <a:ext cx="1073150" cy="86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44" name="Object 14"/>
          <p:cNvGraphicFramePr>
            <a:graphicFrameLocks noChangeAspect="1"/>
          </p:cNvGraphicFramePr>
          <p:nvPr/>
        </p:nvGraphicFramePr>
        <p:xfrm>
          <a:off x="5867400" y="4724400"/>
          <a:ext cx="1073150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63" name="Clip" r:id="rId13" imgW="4292600" imgH="3467100" progId="MS_ClipArt_Gallery.2">
                  <p:embed/>
                </p:oleObj>
              </mc:Choice>
              <mc:Fallback>
                <p:oleObj name="Clip" r:id="rId13" imgW="4292600" imgH="3467100" progId="MS_ClipArt_Gallery.2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724400"/>
                        <a:ext cx="1073150" cy="86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45" name="Object 15"/>
          <p:cNvGraphicFramePr>
            <a:graphicFrameLocks noChangeAspect="1"/>
          </p:cNvGraphicFramePr>
          <p:nvPr/>
        </p:nvGraphicFramePr>
        <p:xfrm>
          <a:off x="7848600" y="4694238"/>
          <a:ext cx="1073150" cy="86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64" name="Clip" r:id="rId14" imgW="4292600" imgH="3467100" progId="MS_ClipArt_Gallery.2">
                  <p:embed/>
                </p:oleObj>
              </mc:Choice>
              <mc:Fallback>
                <p:oleObj name="Clip" r:id="rId14" imgW="4292600" imgH="3467100" progId="MS_ClipArt_Gallery.2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4694238"/>
                        <a:ext cx="1073150" cy="868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46" name="Object 16"/>
          <p:cNvGraphicFramePr>
            <a:graphicFrameLocks noChangeAspect="1"/>
          </p:cNvGraphicFramePr>
          <p:nvPr/>
        </p:nvGraphicFramePr>
        <p:xfrm>
          <a:off x="6781800" y="5029200"/>
          <a:ext cx="1073150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65" name="Clip" r:id="rId15" imgW="4292600" imgH="3467100" progId="MS_ClipArt_Gallery.2">
                  <p:embed/>
                </p:oleObj>
              </mc:Choice>
              <mc:Fallback>
                <p:oleObj name="Clip" r:id="rId15" imgW="4292600" imgH="3467100" progId="MS_ClipArt_Gallery.2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5029200"/>
                        <a:ext cx="1073150" cy="86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47" name="Object 17"/>
          <p:cNvGraphicFramePr>
            <a:graphicFrameLocks noChangeAspect="1"/>
          </p:cNvGraphicFramePr>
          <p:nvPr/>
        </p:nvGraphicFramePr>
        <p:xfrm>
          <a:off x="7772400" y="2286000"/>
          <a:ext cx="1073150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66" name="Clip" r:id="rId16" imgW="4292600" imgH="3467100" progId="MS_ClipArt_Gallery.2">
                  <p:embed/>
                </p:oleObj>
              </mc:Choice>
              <mc:Fallback>
                <p:oleObj name="Clip" r:id="rId16" imgW="4292600" imgH="3467100" progId="MS_ClipArt_Gallery.2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2286000"/>
                        <a:ext cx="1073150" cy="86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48" name="Object 18"/>
          <p:cNvGraphicFramePr>
            <a:graphicFrameLocks noChangeAspect="1"/>
          </p:cNvGraphicFramePr>
          <p:nvPr/>
        </p:nvGraphicFramePr>
        <p:xfrm>
          <a:off x="6553200" y="4114800"/>
          <a:ext cx="1073150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67" name="Clip" r:id="rId17" imgW="4292600" imgH="3467100" progId="MS_ClipArt_Gallery.2">
                  <p:embed/>
                </p:oleObj>
              </mc:Choice>
              <mc:Fallback>
                <p:oleObj name="Clip" r:id="rId17" imgW="4292600" imgH="3467100" progId="MS_ClipArt_Gallery.2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114800"/>
                        <a:ext cx="1073150" cy="86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49" name="Object 19"/>
          <p:cNvGraphicFramePr>
            <a:graphicFrameLocks noChangeAspect="1"/>
          </p:cNvGraphicFramePr>
          <p:nvPr/>
        </p:nvGraphicFramePr>
        <p:xfrm>
          <a:off x="6629400" y="1981200"/>
          <a:ext cx="1073150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68" name="Clip" r:id="rId18" imgW="4292600" imgH="3467100" progId="MS_ClipArt_Gallery.2">
                  <p:embed/>
                </p:oleObj>
              </mc:Choice>
              <mc:Fallback>
                <p:oleObj name="Clip" r:id="rId18" imgW="4292600" imgH="3467100" progId="MS_ClipArt_Gallery.2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1981200"/>
                        <a:ext cx="1073150" cy="86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50" name="Object 20"/>
          <p:cNvGraphicFramePr>
            <a:graphicFrameLocks noChangeAspect="1"/>
          </p:cNvGraphicFramePr>
          <p:nvPr/>
        </p:nvGraphicFramePr>
        <p:xfrm>
          <a:off x="5715000" y="2667000"/>
          <a:ext cx="1073150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69" name="Clip" r:id="rId19" imgW="4292600" imgH="3467100" progId="MS_ClipArt_Gallery.2">
                  <p:embed/>
                </p:oleObj>
              </mc:Choice>
              <mc:Fallback>
                <p:oleObj name="Clip" r:id="rId19" imgW="4292600" imgH="3467100" progId="MS_ClipArt_Gallery.2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667000"/>
                        <a:ext cx="1073150" cy="86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51" name="Object 21"/>
          <p:cNvGraphicFramePr>
            <a:graphicFrameLocks noChangeAspect="1"/>
          </p:cNvGraphicFramePr>
          <p:nvPr/>
        </p:nvGraphicFramePr>
        <p:xfrm>
          <a:off x="5715000" y="5562600"/>
          <a:ext cx="1073150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70" name="Clip" r:id="rId20" imgW="4292600" imgH="3467100" progId="MS_ClipArt_Gallery.2">
                  <p:embed/>
                </p:oleObj>
              </mc:Choice>
              <mc:Fallback>
                <p:oleObj name="Clip" r:id="rId20" imgW="4292600" imgH="3467100" progId="MS_ClipArt_Gallery.2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5562600"/>
                        <a:ext cx="1073150" cy="86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52" name="Object 22"/>
          <p:cNvGraphicFramePr>
            <a:graphicFrameLocks noChangeAspect="1"/>
          </p:cNvGraphicFramePr>
          <p:nvPr/>
        </p:nvGraphicFramePr>
        <p:xfrm>
          <a:off x="7696200" y="5562600"/>
          <a:ext cx="1073150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71" name="Clip" r:id="rId21" imgW="4292600" imgH="3467100" progId="MS_ClipArt_Gallery.2">
                  <p:embed/>
                </p:oleObj>
              </mc:Choice>
              <mc:Fallback>
                <p:oleObj name="Clip" r:id="rId21" imgW="4292600" imgH="3467100" progId="MS_ClipArt_Gallery.2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5562600"/>
                        <a:ext cx="1073150" cy="86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99927" name="Text Box 23"/>
          <p:cNvSpPr txBox="1">
            <a:spLocks noChangeArrowheads="1"/>
          </p:cNvSpPr>
          <p:nvPr/>
        </p:nvSpPr>
        <p:spPr bwMode="auto">
          <a:xfrm>
            <a:off x="1588" y="6248400"/>
            <a:ext cx="30368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3300"/>
                </a:solidFill>
                <a:cs typeface="+mn-cs"/>
              </a:rPr>
              <a:t>From Mark Sanderson, University of Sheffield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30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What we really need is…</a:t>
            </a:r>
          </a:p>
        </p:txBody>
      </p:sp>
      <p:sp>
        <p:nvSpPr>
          <p:cNvPr id="230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The reason NLP fails to help is because the machine lacks the human flexibility of interpretation and knowledge of context and content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So what about AI?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There are many debates on whether human-like AI is or is not possible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mtClean="0">
                <a:latin typeface="Arial"/>
                <a:cs typeface="+mn-cs"/>
              </a:rPr>
              <a:t>“</a:t>
            </a:r>
            <a:r>
              <a:rPr lang="en-US" smtClean="0">
                <a:cs typeface="+mn-cs"/>
              </a:rPr>
              <a:t>the question of whether machines can think is no more interesting than the question of whether submarines can swim</a:t>
            </a:r>
            <a:r>
              <a:rPr lang="ja-JP" altLang="en-US" smtClean="0">
                <a:latin typeface="Arial"/>
                <a:cs typeface="+mn-cs"/>
              </a:rPr>
              <a:t>”</a:t>
            </a:r>
            <a:endParaRPr lang="en-US" smtClean="0">
              <a:cs typeface="+mn-cs"/>
            </a:endParaRP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smtClean="0"/>
              <a:t>Edsger Dijkstra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33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Today</a:t>
            </a:r>
          </a:p>
        </p:txBody>
      </p:sp>
      <p:sp>
        <p:nvSpPr>
          <p:cNvPr id="233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Review - Filtering and TDT</a:t>
            </a:r>
          </a:p>
          <a:p>
            <a:pPr eaLnBrk="1" hangingPunct="1">
              <a:defRPr/>
            </a:pPr>
            <a:endParaRPr lang="en-US" smtClean="0">
              <a:cs typeface="+mn-cs"/>
            </a:endParaRP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Natural Language Processing and IR</a:t>
            </a:r>
          </a:p>
          <a:p>
            <a:pPr lvl="1" eaLnBrk="1" hangingPunct="1">
              <a:defRPr/>
            </a:pPr>
            <a:r>
              <a:rPr lang="en-US" smtClean="0"/>
              <a:t>Based on Papers in Reader and on</a:t>
            </a:r>
          </a:p>
          <a:p>
            <a:pPr lvl="2" eaLnBrk="1" hangingPunct="1">
              <a:defRPr/>
            </a:pPr>
            <a:r>
              <a:rPr lang="en-US" smtClean="0"/>
              <a:t>David Lewis &amp; Karen Sparck Jones </a:t>
            </a:r>
            <a:r>
              <a:rPr lang="ja-JP" altLang="en-US" smtClean="0">
                <a:latin typeface="Arial"/>
              </a:rPr>
              <a:t>“</a:t>
            </a:r>
            <a:r>
              <a:rPr lang="en-US" smtClean="0"/>
              <a:t>Natural Language Processing for Information Retrieval</a:t>
            </a:r>
            <a:r>
              <a:rPr lang="ja-JP" altLang="en-US" smtClean="0">
                <a:latin typeface="Arial"/>
              </a:rPr>
              <a:t>”</a:t>
            </a:r>
            <a:r>
              <a:rPr lang="en-US" smtClean="0"/>
              <a:t> </a:t>
            </a:r>
            <a:r>
              <a:rPr lang="en-US" i="1" smtClean="0"/>
              <a:t>Communications of the ACM</a:t>
            </a:r>
            <a:r>
              <a:rPr lang="en-US" smtClean="0"/>
              <a:t>, 39(1) Jan. 1996</a:t>
            </a:r>
          </a:p>
          <a:p>
            <a:pPr lvl="2" eaLnBrk="1" hangingPunct="1">
              <a:defRPr/>
            </a:pPr>
            <a:r>
              <a:rPr lang="en-US" smtClean="0"/>
              <a:t>Information from Junichi Tsuji, University of Tokyo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Watson and Jeopardy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358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mtClean="0">
                <a:solidFill>
                  <a:schemeClr val="tx1"/>
                </a:solidFill>
                <a:cs typeface="+mj-cs"/>
              </a:rPr>
              <a:t>Building Watson and the Jeopardy Challenge</a:t>
            </a:r>
          </a:p>
        </p:txBody>
      </p:sp>
      <p:sp>
        <p:nvSpPr>
          <p:cNvPr id="23582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Slides based on the article by David Ferrucci, et al.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mtClean="0">
                <a:latin typeface="Arial"/>
                <a:cs typeface="+mn-cs"/>
              </a:rPr>
              <a:t>“</a:t>
            </a:r>
            <a:r>
              <a:rPr lang="en-US" smtClean="0">
                <a:cs typeface="+mn-cs"/>
              </a:rPr>
              <a:t>Building Watson: An Overview of the DeepQA Project</a:t>
            </a:r>
            <a:r>
              <a:rPr lang="ja-JP" altLang="en-US" smtClean="0">
                <a:latin typeface="Arial"/>
                <a:cs typeface="+mn-cs"/>
              </a:rPr>
              <a:t>”</a:t>
            </a:r>
            <a:endParaRPr lang="en-US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In AI Magazine - Fall 2010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14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15000"/>
              </a:lnSpc>
              <a:defRPr/>
            </a:pPr>
            <a:r>
              <a:rPr lang="en-US" sz="3200" smtClean="0">
                <a:cs typeface="+mj-cs"/>
              </a:rPr>
              <a:t>Natural Language Processing and IR</a:t>
            </a:r>
          </a:p>
        </p:txBody>
      </p:sp>
      <p:sp>
        <p:nvSpPr>
          <p:cNvPr id="214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5000"/>
              </a:lnSpc>
              <a:defRPr/>
            </a:pPr>
            <a:r>
              <a:rPr lang="en-US" smtClean="0">
                <a:cs typeface="+mn-cs"/>
              </a:rPr>
              <a:t>The main approach in applying NLP to IR has been to attempt to address</a:t>
            </a:r>
          </a:p>
          <a:p>
            <a:pPr lvl="1" eaLnBrk="1" hangingPunct="1">
              <a:lnSpc>
                <a:spcPct val="115000"/>
              </a:lnSpc>
              <a:defRPr/>
            </a:pPr>
            <a:r>
              <a:rPr lang="en-US" smtClean="0"/>
              <a:t>Phrase usage vs individual terms</a:t>
            </a:r>
          </a:p>
          <a:p>
            <a:pPr lvl="1" eaLnBrk="1" hangingPunct="1">
              <a:lnSpc>
                <a:spcPct val="115000"/>
              </a:lnSpc>
              <a:defRPr/>
            </a:pPr>
            <a:r>
              <a:rPr lang="en-US" smtClean="0"/>
              <a:t>Search expansion using related terms/concepts</a:t>
            </a:r>
          </a:p>
          <a:p>
            <a:pPr lvl="1" eaLnBrk="1" hangingPunct="1">
              <a:lnSpc>
                <a:spcPct val="115000"/>
              </a:lnSpc>
              <a:defRPr/>
            </a:pPr>
            <a:r>
              <a:rPr lang="en-US" smtClean="0"/>
              <a:t>Attempts to automatically exploit or assign controlled vocabularies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33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The Challenge</a:t>
            </a:r>
          </a:p>
        </p:txBody>
      </p:sp>
      <p:sp>
        <p:nvSpPr>
          <p:cNvPr id="233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>
                <a:latin typeface="Arial"/>
                <a:cs typeface="+mn-cs"/>
              </a:rPr>
              <a:t>“</a:t>
            </a:r>
            <a:r>
              <a:rPr lang="en-US" smtClean="0">
                <a:cs typeface="+mn-cs"/>
              </a:rPr>
              <a:t>the open domain QA is attractive as it is one of the most challenging in the realm of computer science and artificial intelligence, requiring a synthesis of information retrieval, natural language processing, knowledge representation and reasoning, machine learning and computer-human interfaces.</a:t>
            </a:r>
            <a:r>
              <a:rPr lang="ja-JP" altLang="en-US" smtClean="0">
                <a:latin typeface="Arial"/>
                <a:cs typeface="+mn-cs"/>
              </a:rPr>
              <a:t>”</a:t>
            </a:r>
            <a:endParaRPr lang="en-US" smtClean="0">
              <a:cs typeface="+mn-cs"/>
            </a:endParaRPr>
          </a:p>
          <a:p>
            <a:pPr lvl="3" eaLnBrk="1" hangingPunct="1">
              <a:defRPr/>
            </a:pPr>
            <a:r>
              <a:rPr lang="ja-JP" altLang="en-US" smtClean="0">
                <a:latin typeface="Arial"/>
              </a:rPr>
              <a:t>“</a:t>
            </a:r>
            <a:r>
              <a:rPr lang="en-US" smtClean="0"/>
              <a:t>Building Watson: An overview of the DeepQA Project</a:t>
            </a:r>
            <a:r>
              <a:rPr lang="ja-JP" altLang="en-US" smtClean="0">
                <a:latin typeface="Arial"/>
              </a:rPr>
              <a:t>”</a:t>
            </a:r>
            <a:r>
              <a:rPr lang="en-US" smtClean="0"/>
              <a:t>,</a:t>
            </a:r>
          </a:p>
          <a:p>
            <a:pPr lvl="3" eaLnBrk="1" hangingPunct="1">
              <a:buFontTx/>
              <a:buNone/>
              <a:defRPr/>
            </a:pPr>
            <a:r>
              <a:rPr lang="en-US" smtClean="0"/>
              <a:t>AI Magazine, Fall 2010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33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Technologies</a:t>
            </a:r>
          </a:p>
        </p:txBody>
      </p:sp>
      <p:sp>
        <p:nvSpPr>
          <p:cNvPr id="2337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Parsing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Question Classification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Question Decomposition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Automatic Source Acquisition and Evaluation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Entity and Relation detection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Logical form generation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Knowledge representation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Reasoning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33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Goals</a:t>
            </a:r>
          </a:p>
        </p:txBody>
      </p:sp>
      <p:sp>
        <p:nvSpPr>
          <p:cNvPr id="233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>
                <a:latin typeface="Arial"/>
                <a:cs typeface="+mn-cs"/>
              </a:rPr>
              <a:t>“</a:t>
            </a:r>
            <a:r>
              <a:rPr lang="en-US" smtClean="0">
                <a:cs typeface="+mn-cs"/>
              </a:rPr>
              <a:t>To create general-purpose, reusable natural language processing (NLP) and knowledge representation and reasoning (KRR) technology that can exploit as-is natural language resources and as-is structured knowledge rather than to curate task-specific knowledge as resources</a:t>
            </a:r>
            <a:r>
              <a:rPr lang="ja-JP" altLang="en-US" smtClean="0">
                <a:latin typeface="Arial"/>
                <a:cs typeface="+mn-cs"/>
              </a:rPr>
              <a:t>”</a:t>
            </a:r>
            <a:endParaRPr lang="en-US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33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Excluded  Jeopardy categories</a:t>
            </a:r>
          </a:p>
        </p:txBody>
      </p:sp>
      <p:sp>
        <p:nvSpPr>
          <p:cNvPr id="233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Audiovisual questions (where part of the clue is a picture, recording, or video)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Special Instruction Questions (where the category or clues require a special verbal explanation from the host)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All others, including </a:t>
            </a:r>
            <a:r>
              <a:rPr lang="ja-JP" altLang="en-US" smtClean="0">
                <a:latin typeface="Arial"/>
                <a:cs typeface="+mn-cs"/>
              </a:rPr>
              <a:t>“</a:t>
            </a:r>
            <a:r>
              <a:rPr lang="en-US" smtClean="0">
                <a:cs typeface="+mn-cs"/>
              </a:rPr>
              <a:t>puzzle</a:t>
            </a:r>
            <a:r>
              <a:rPr lang="ja-JP" altLang="en-US" smtClean="0">
                <a:latin typeface="Arial"/>
                <a:cs typeface="+mn-cs"/>
              </a:rPr>
              <a:t>”</a:t>
            </a:r>
            <a:r>
              <a:rPr lang="en-US" smtClean="0">
                <a:cs typeface="+mn-cs"/>
              </a:rPr>
              <a:t> clues are considered fair game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34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Approaches</a:t>
            </a:r>
          </a:p>
        </p:txBody>
      </p:sp>
      <p:sp>
        <p:nvSpPr>
          <p:cNvPr id="234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Tried adapting and combining systems used for TREC QA task, but never worked adequately for the Jeopardy tests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Started a collaborative effort with academic QA researchers call </a:t>
            </a:r>
            <a:r>
              <a:rPr lang="ja-JP" altLang="en-US" smtClean="0">
                <a:latin typeface="Arial"/>
                <a:cs typeface="+mn-cs"/>
              </a:rPr>
              <a:t>“</a:t>
            </a:r>
            <a:r>
              <a:rPr lang="en-US" smtClean="0">
                <a:cs typeface="+mn-cs"/>
              </a:rPr>
              <a:t>Open Advancement of Question Answering</a:t>
            </a:r>
            <a:r>
              <a:rPr lang="ja-JP" altLang="en-US" smtClean="0">
                <a:latin typeface="Arial"/>
                <a:cs typeface="+mn-cs"/>
              </a:rPr>
              <a:t>”</a:t>
            </a:r>
            <a:r>
              <a:rPr lang="en-US" smtClean="0">
                <a:cs typeface="+mn-cs"/>
              </a:rPr>
              <a:t> OAQA</a:t>
            </a:r>
          </a:p>
          <a:p>
            <a:pPr eaLnBrk="1" hangingPunct="1">
              <a:buFontTx/>
              <a:buNone/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34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DeepQA</a:t>
            </a:r>
          </a:p>
        </p:txBody>
      </p:sp>
      <p:sp>
        <p:nvSpPr>
          <p:cNvPr id="234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The DeepQA system finally developed (and continuing to be developed) is described as: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A massively parallel probabilistic evidence-based architecture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Uses over 100 different techniques for analyzing natural language, identifying sources, finding and generating hypothesis, finding and scoring evidence, and merging and ranking hypotheses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What is important is how these are combined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34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DeepQA</a:t>
            </a:r>
          </a:p>
        </p:txBody>
      </p:sp>
      <p:sp>
        <p:nvSpPr>
          <p:cNvPr id="234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b="1" smtClean="0">
                <a:cs typeface="+mn-cs"/>
              </a:rPr>
              <a:t>Massive parallelism</a:t>
            </a:r>
            <a:r>
              <a:rPr lang="en-US" sz="2800" smtClean="0">
                <a:cs typeface="+mn-cs"/>
              </a:rPr>
              <a:t>: Exploits massive parallelism in the consideration of multiple interpretations and hypotheses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smtClean="0">
                <a:cs typeface="+mn-cs"/>
              </a:rPr>
              <a:t>Many Experts</a:t>
            </a:r>
            <a:r>
              <a:rPr lang="en-US" sz="2800" smtClean="0">
                <a:cs typeface="+mn-cs"/>
              </a:rPr>
              <a:t>: Facilitates the integration, application and contextual evaluation of a wide range of loosely coupled probabilistic question and content analytics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smtClean="0">
                <a:cs typeface="+mn-cs"/>
              </a:rPr>
              <a:t>Pervasive confidence estimation</a:t>
            </a:r>
            <a:r>
              <a:rPr lang="en-US" sz="2800" smtClean="0">
                <a:cs typeface="+mn-cs"/>
              </a:rPr>
              <a:t>: No component commits to an answer; all components produce features and associated confidences, scoring different question and content interpretations. 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sz="1800" smtClean="0"/>
              <a:t>An underlying confidence-processing substrate learns how to stack and combine the scores.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34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DeepQA</a:t>
            </a:r>
          </a:p>
        </p:txBody>
      </p:sp>
      <p:sp>
        <p:nvSpPr>
          <p:cNvPr id="234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cs typeface="+mn-cs"/>
              </a:rPr>
              <a:t>Integrate shallow and deep knowledge</a:t>
            </a:r>
            <a:r>
              <a:rPr lang="en-US" smtClean="0">
                <a:cs typeface="+mn-cs"/>
              </a:rPr>
              <a:t>: Balance the use of strict semantics and shallow semantics, leveraging many loosely formed ontologies</a:t>
            </a:r>
          </a:p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34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DeepQA</a:t>
            </a:r>
          </a:p>
        </p:txBody>
      </p:sp>
      <p:pic>
        <p:nvPicPr>
          <p:cNvPr id="118787" name="Picture 4" descr="Screen shot 2011-03-30 at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914400"/>
            <a:ext cx="9448800" cy="558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44965" name="Text Box 5"/>
          <p:cNvSpPr txBox="1">
            <a:spLocks noChangeArrowheads="1"/>
          </p:cNvSpPr>
          <p:nvPr/>
        </p:nvSpPr>
        <p:spPr bwMode="auto">
          <a:xfrm>
            <a:off x="1752600" y="5562600"/>
            <a:ext cx="59340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latin typeface="Arial" charset="0"/>
                <a:cs typeface="+mn-cs"/>
              </a:rPr>
              <a:t>DeepQA High-Level Architecture from </a:t>
            </a:r>
            <a:r>
              <a:rPr lang="ja-JP" altLang="en-US" b="1">
                <a:latin typeface="Arial" charset="0"/>
                <a:cs typeface="+mn-cs"/>
              </a:rPr>
              <a:t>“</a:t>
            </a:r>
            <a:r>
              <a:rPr lang="en-US" b="1">
                <a:latin typeface="Arial" charset="0"/>
                <a:cs typeface="+mn-cs"/>
              </a:rPr>
              <a:t>Building Watson</a:t>
            </a:r>
            <a:r>
              <a:rPr lang="ja-JP" altLang="en-US" b="1">
                <a:latin typeface="Arial" charset="0"/>
                <a:cs typeface="+mn-cs"/>
              </a:rPr>
              <a:t>”</a:t>
            </a:r>
            <a:r>
              <a:rPr lang="en-US" b="1">
                <a:latin typeface="Arial" charset="0"/>
                <a:cs typeface="+mn-cs"/>
              </a:rPr>
              <a:t> AI Magazine Fall 2010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357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Question Analysis</a:t>
            </a:r>
          </a:p>
        </p:txBody>
      </p:sp>
      <p:sp>
        <p:nvSpPr>
          <p:cNvPr id="235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Attempts to discover what kind of question is being asked (usually meaning the desired type of result  - or LAT Lexical Answer Type)</a:t>
            </a:r>
          </a:p>
          <a:p>
            <a:pPr lvl="1" eaLnBrk="1" hangingPunct="1">
              <a:defRPr/>
            </a:pPr>
            <a:r>
              <a:rPr lang="en-US" smtClean="0"/>
              <a:t>I.e. </a:t>
            </a:r>
            <a:r>
              <a:rPr lang="ja-JP" altLang="en-US" smtClean="0">
                <a:latin typeface="Arial"/>
              </a:rPr>
              <a:t>“</a:t>
            </a:r>
            <a:r>
              <a:rPr lang="en-US" smtClean="0"/>
              <a:t>Who is…</a:t>
            </a:r>
            <a:r>
              <a:rPr lang="ja-JP" altLang="en-US" smtClean="0">
                <a:latin typeface="Arial"/>
              </a:rPr>
              <a:t>”</a:t>
            </a:r>
            <a:r>
              <a:rPr lang="en-US" smtClean="0"/>
              <a:t> needs a person, </a:t>
            </a:r>
            <a:r>
              <a:rPr lang="ja-JP" altLang="en-US" smtClean="0">
                <a:latin typeface="Arial"/>
              </a:rPr>
              <a:t>“</a:t>
            </a:r>
            <a:r>
              <a:rPr lang="en-US" smtClean="0"/>
              <a:t>Where is…</a:t>
            </a:r>
            <a:r>
              <a:rPr lang="ja-JP" altLang="en-US" smtClean="0">
                <a:latin typeface="Arial"/>
              </a:rPr>
              <a:t>”</a:t>
            </a:r>
            <a:r>
              <a:rPr lang="en-US" smtClean="0"/>
              <a:t> needs a location.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DeepQA uses a number of experts and combines the results using the confidence framework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14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NLP and IR</a:t>
            </a:r>
          </a:p>
        </p:txBody>
      </p:sp>
      <p:sp>
        <p:nvSpPr>
          <p:cNvPr id="214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>
                <a:cs typeface="+mn-cs"/>
              </a:rPr>
              <a:t>Much early research showed that (at least in the restricted test databases tested)</a:t>
            </a:r>
          </a:p>
          <a:p>
            <a:pPr lvl="1" eaLnBrk="1" hangingPunct="1">
              <a:defRPr/>
            </a:pPr>
            <a:r>
              <a:rPr lang="en-US" sz="2400" smtClean="0"/>
              <a:t>Indexing documents by individual terms corresponding to words and word stems produces retrieval results at least as good as when indexes use controlled vocabularies (whether applied manually or automatically)</a:t>
            </a:r>
          </a:p>
          <a:p>
            <a:pPr lvl="1" eaLnBrk="1" hangingPunct="1">
              <a:defRPr/>
            </a:pPr>
            <a:r>
              <a:rPr lang="en-US" sz="2400" smtClean="0"/>
              <a:t>Constructing phrases or </a:t>
            </a:r>
            <a:r>
              <a:rPr lang="ja-JP" altLang="en-US" sz="2400" smtClean="0">
                <a:latin typeface="Arial"/>
              </a:rPr>
              <a:t>“</a:t>
            </a:r>
            <a:r>
              <a:rPr lang="en-US" sz="2400" smtClean="0"/>
              <a:t>pre-coordinated</a:t>
            </a:r>
            <a:r>
              <a:rPr lang="ja-JP" altLang="en-US" sz="2400" smtClean="0">
                <a:latin typeface="Arial"/>
              </a:rPr>
              <a:t>”</a:t>
            </a:r>
            <a:r>
              <a:rPr lang="en-US" sz="2400" smtClean="0"/>
              <a:t> terms provides only marginal and inconsistent improvements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36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Hypothesis Generation</a:t>
            </a:r>
          </a:p>
        </p:txBody>
      </p:sp>
      <p:sp>
        <p:nvSpPr>
          <p:cNvPr id="236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>
                <a:cs typeface="+mn-cs"/>
              </a:rPr>
              <a:t>Takes the results of Question Analysis and produces candidate answers by searching the system</a:t>
            </a:r>
            <a:r>
              <a:rPr lang="ja-JP" altLang="en-US" sz="2800" smtClean="0">
                <a:latin typeface="Arial"/>
                <a:cs typeface="+mn-cs"/>
              </a:rPr>
              <a:t>’</a:t>
            </a:r>
            <a:r>
              <a:rPr lang="en-US" sz="2800" smtClean="0">
                <a:cs typeface="+mn-cs"/>
              </a:rPr>
              <a:t>s sources and extracting answer-sized snippets from the search results.</a:t>
            </a:r>
          </a:p>
          <a:p>
            <a:pPr eaLnBrk="1" hangingPunct="1">
              <a:defRPr/>
            </a:pPr>
            <a:r>
              <a:rPr lang="en-US" sz="2800" smtClean="0">
                <a:cs typeface="+mn-cs"/>
              </a:rPr>
              <a:t>Each candidate answer plugged back into the question is considered a hypothesis</a:t>
            </a:r>
          </a:p>
          <a:p>
            <a:pPr eaLnBrk="1" hangingPunct="1">
              <a:defRPr/>
            </a:pPr>
            <a:r>
              <a:rPr lang="en-US" sz="2800" smtClean="0">
                <a:cs typeface="+mn-cs"/>
              </a:rPr>
              <a:t>A </a:t>
            </a:r>
            <a:r>
              <a:rPr lang="ja-JP" altLang="en-US" sz="2800" smtClean="0">
                <a:latin typeface="Arial"/>
                <a:cs typeface="+mn-cs"/>
              </a:rPr>
              <a:t>“</a:t>
            </a:r>
            <a:r>
              <a:rPr lang="en-US" sz="2800" smtClean="0">
                <a:cs typeface="+mn-cs"/>
              </a:rPr>
              <a:t>lightweight scoring</a:t>
            </a:r>
            <a:r>
              <a:rPr lang="ja-JP" altLang="en-US" sz="2800" smtClean="0">
                <a:latin typeface="Arial"/>
                <a:cs typeface="+mn-cs"/>
              </a:rPr>
              <a:t>”</a:t>
            </a:r>
            <a:r>
              <a:rPr lang="en-US" sz="2800" smtClean="0">
                <a:cs typeface="+mn-cs"/>
              </a:rPr>
              <a:t> is performed to trim down the hypothesis set</a:t>
            </a:r>
          </a:p>
          <a:p>
            <a:pPr lvl="1" eaLnBrk="1" hangingPunct="1">
              <a:defRPr/>
            </a:pPr>
            <a:r>
              <a:rPr lang="en-US" sz="2400" smtClean="0"/>
              <a:t>What is the likelihood of the candidate answer being an instance of the LAT from the first stage?</a:t>
            </a:r>
          </a:p>
          <a:p>
            <a:pPr eaLnBrk="1" hangingPunct="1">
              <a:buFontTx/>
              <a:buNone/>
              <a:defRPr/>
            </a:pPr>
            <a:endParaRPr lang="en-US" sz="2800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36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>
                <a:cs typeface="+mj-cs"/>
              </a:rPr>
              <a:t>Hypothesis and Evidence Scoring</a:t>
            </a:r>
          </a:p>
        </p:txBody>
      </p:sp>
      <p:sp>
        <p:nvSpPr>
          <p:cNvPr id="236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>
                <a:cs typeface="+mn-cs"/>
              </a:rPr>
              <a:t>Candidate answers that pass the lightweight scoring  then undergo a rigorous evaluation process that involves gathering additional supporting evidence for each candidate answer, or hypothesis, and applying a wide variety of deep scoring analytics to evaluation the supporting evidence</a:t>
            </a:r>
          </a:p>
          <a:p>
            <a:pPr eaLnBrk="1" hangingPunct="1">
              <a:defRPr/>
            </a:pPr>
            <a:r>
              <a:rPr lang="en-US" sz="2800" smtClean="0">
                <a:cs typeface="+mn-cs"/>
              </a:rPr>
              <a:t>This involves more retrieval and scoring  (one method used involves IDF scores of common words between the hypothesis and the source passage)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36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Final Merging and Ranking</a:t>
            </a:r>
          </a:p>
        </p:txBody>
      </p:sp>
      <p:sp>
        <p:nvSpPr>
          <p:cNvPr id="236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Based on the deep scoring, the hypotheses and their supporting sources are ranked and merged to select the single best-supported hypothesis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Equivalent candidate answers are merged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After merging the system must rank the hypotheses and estimate confidence based on their merged scores. (A machine-learning approach using a set of know training answers is used to build the ranking model)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36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Running DeepQA</a:t>
            </a:r>
          </a:p>
        </p:txBody>
      </p:sp>
      <p:sp>
        <p:nvSpPr>
          <p:cNvPr id="236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A single question on a single processor implementation of DeepQA typically could take up to 2 hours to complete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The Watson system used a massively parallel version of the UIMA framework and Hadoop (both open source from Apache now :) that was running 2500 processors in parallel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They won the public Jeopardy Challenge (easily it seemed)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14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NLP and IR</a:t>
            </a:r>
          </a:p>
        </p:txBody>
      </p:sp>
      <p:sp>
        <p:nvSpPr>
          <p:cNvPr id="214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Not clear why </a:t>
            </a:r>
            <a:r>
              <a:rPr lang="en-US" i="1" smtClean="0">
                <a:cs typeface="+mn-cs"/>
              </a:rPr>
              <a:t>intuitively</a:t>
            </a:r>
            <a:r>
              <a:rPr lang="en-US" smtClean="0">
                <a:cs typeface="+mn-cs"/>
              </a:rPr>
              <a:t> plausible improvements to document representation have had little effect on retrieval results when compared to statistical methods</a:t>
            </a:r>
          </a:p>
          <a:p>
            <a:pPr lvl="1" eaLnBrk="1" hangingPunct="1">
              <a:defRPr/>
            </a:pPr>
            <a:r>
              <a:rPr lang="en-US" smtClean="0"/>
              <a:t>E.g. Use of syntactic role relations between terms has shown no improvement in performance over </a:t>
            </a:r>
            <a:r>
              <a:rPr lang="ja-JP" altLang="en-US" smtClean="0">
                <a:latin typeface="Arial"/>
              </a:rPr>
              <a:t>“</a:t>
            </a:r>
            <a:r>
              <a:rPr lang="en-US" smtClean="0"/>
              <a:t>bag of words</a:t>
            </a:r>
            <a:r>
              <a:rPr lang="ja-JP" altLang="en-US" smtClean="0">
                <a:latin typeface="Arial"/>
              </a:rPr>
              <a:t>”</a:t>
            </a:r>
            <a:r>
              <a:rPr lang="en-US" smtClean="0"/>
              <a:t> approaches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164738" name="Text Box 2"/>
          <p:cNvSpPr txBox="1">
            <a:spLocks noChangeArrowheads="1"/>
          </p:cNvSpPr>
          <p:nvPr/>
        </p:nvSpPr>
        <p:spPr bwMode="auto">
          <a:xfrm>
            <a:off x="1817688" y="3108325"/>
            <a:ext cx="5530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3600" b="1" i="1">
                <a:solidFill>
                  <a:srgbClr val="FF0000"/>
                </a:solidFill>
              </a:rPr>
              <a:t>General Framework of NLP</a:t>
            </a:r>
            <a:endParaRPr kumimoji="1" lang="en-US" altLang="ja-JP" sz="2400"/>
          </a:p>
        </p:txBody>
      </p:sp>
      <p:sp>
        <p:nvSpPr>
          <p:cNvPr id="2164739" name="Text Box 3"/>
          <p:cNvSpPr txBox="1">
            <a:spLocks noChangeArrowheads="1"/>
          </p:cNvSpPr>
          <p:nvPr/>
        </p:nvSpPr>
        <p:spPr bwMode="auto">
          <a:xfrm>
            <a:off x="2365375" y="6096000"/>
            <a:ext cx="42560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accent2"/>
                </a:solidFill>
                <a:cs typeface="+mn-cs"/>
              </a:rPr>
              <a:t>Slides from Prof. J. Tsujii, Univ of Tokyo and Univ of Manchester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 240 – Spring 2013</a:t>
            </a:r>
          </a:p>
        </p:txBody>
      </p:sp>
      <p:sp>
        <p:nvSpPr>
          <p:cNvPr id="2165762" name="Text Box 2"/>
          <p:cNvSpPr txBox="1">
            <a:spLocks noChangeArrowheads="1"/>
          </p:cNvSpPr>
          <p:nvPr/>
        </p:nvSpPr>
        <p:spPr bwMode="auto">
          <a:xfrm>
            <a:off x="2789238" y="838200"/>
            <a:ext cx="3611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General Framework of NLP</a:t>
            </a:r>
          </a:p>
        </p:txBody>
      </p:sp>
      <p:sp>
        <p:nvSpPr>
          <p:cNvPr id="2165763" name="Text Box 3"/>
          <p:cNvSpPr txBox="1">
            <a:spLocks noChangeArrowheads="1"/>
          </p:cNvSpPr>
          <p:nvPr/>
        </p:nvSpPr>
        <p:spPr bwMode="auto">
          <a:xfrm>
            <a:off x="3357563" y="1752600"/>
            <a:ext cx="25114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Morphological and</a:t>
            </a:r>
          </a:p>
          <a:p>
            <a:pPr>
              <a:defRPr/>
            </a:pPr>
            <a:r>
              <a:rPr kumimoji="1" lang="en-US" altLang="ja-JP" sz="2400"/>
              <a:t>Lexical Processing</a:t>
            </a:r>
          </a:p>
        </p:txBody>
      </p:sp>
      <p:sp>
        <p:nvSpPr>
          <p:cNvPr id="2165764" name="Text Box 4"/>
          <p:cNvSpPr txBox="1">
            <a:spLocks noChangeArrowheads="1"/>
          </p:cNvSpPr>
          <p:nvPr/>
        </p:nvSpPr>
        <p:spPr bwMode="auto">
          <a:xfrm>
            <a:off x="3332163" y="3200400"/>
            <a:ext cx="246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Syntactic Analysis</a:t>
            </a:r>
          </a:p>
        </p:txBody>
      </p:sp>
      <p:sp>
        <p:nvSpPr>
          <p:cNvPr id="2165765" name="Text Box 5"/>
          <p:cNvSpPr txBox="1">
            <a:spLocks noChangeArrowheads="1"/>
          </p:cNvSpPr>
          <p:nvPr/>
        </p:nvSpPr>
        <p:spPr bwMode="auto">
          <a:xfrm>
            <a:off x="3311525" y="4267200"/>
            <a:ext cx="246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Semantic Analysis</a:t>
            </a:r>
          </a:p>
        </p:txBody>
      </p:sp>
      <p:sp>
        <p:nvSpPr>
          <p:cNvPr id="2165766" name="Text Box 6"/>
          <p:cNvSpPr txBox="1">
            <a:spLocks noChangeArrowheads="1"/>
          </p:cNvSpPr>
          <p:nvPr/>
        </p:nvSpPr>
        <p:spPr bwMode="auto">
          <a:xfrm>
            <a:off x="3340100" y="5334000"/>
            <a:ext cx="2528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Context processing</a:t>
            </a:r>
          </a:p>
          <a:p>
            <a:pPr>
              <a:defRPr/>
            </a:pPr>
            <a:r>
              <a:rPr kumimoji="1" lang="en-US" altLang="ja-JP" sz="2400"/>
              <a:t>Interpretation</a:t>
            </a:r>
          </a:p>
        </p:txBody>
      </p:sp>
      <p:sp>
        <p:nvSpPr>
          <p:cNvPr id="2165767" name="Rectangle 7"/>
          <p:cNvSpPr>
            <a:spLocks noChangeArrowheads="1"/>
          </p:cNvSpPr>
          <p:nvPr/>
        </p:nvSpPr>
        <p:spPr bwMode="auto">
          <a:xfrm>
            <a:off x="3352800" y="1752600"/>
            <a:ext cx="25146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65768" name="Rectangle 8"/>
          <p:cNvSpPr>
            <a:spLocks noChangeArrowheads="1"/>
          </p:cNvSpPr>
          <p:nvPr/>
        </p:nvSpPr>
        <p:spPr bwMode="auto">
          <a:xfrm>
            <a:off x="3352800" y="3200400"/>
            <a:ext cx="2514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65769" name="Rectangle 9"/>
          <p:cNvSpPr>
            <a:spLocks noChangeArrowheads="1"/>
          </p:cNvSpPr>
          <p:nvPr/>
        </p:nvSpPr>
        <p:spPr bwMode="auto">
          <a:xfrm>
            <a:off x="3276600" y="4267200"/>
            <a:ext cx="2514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65770" name="Rectangle 10"/>
          <p:cNvSpPr>
            <a:spLocks noChangeArrowheads="1"/>
          </p:cNvSpPr>
          <p:nvPr/>
        </p:nvSpPr>
        <p:spPr bwMode="auto">
          <a:xfrm>
            <a:off x="3352800" y="5334000"/>
            <a:ext cx="2514600" cy="8223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65771" name="AutoShape 11"/>
          <p:cNvSpPr>
            <a:spLocks noChangeArrowheads="1"/>
          </p:cNvSpPr>
          <p:nvPr/>
        </p:nvSpPr>
        <p:spPr bwMode="auto">
          <a:xfrm>
            <a:off x="4495800" y="27432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65772" name="AutoShape 12"/>
          <p:cNvSpPr>
            <a:spLocks noChangeArrowheads="1"/>
          </p:cNvSpPr>
          <p:nvPr/>
        </p:nvSpPr>
        <p:spPr bwMode="auto">
          <a:xfrm>
            <a:off x="4495800" y="37338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65773" name="AutoShape 13"/>
          <p:cNvSpPr>
            <a:spLocks noChangeArrowheads="1"/>
          </p:cNvSpPr>
          <p:nvPr/>
        </p:nvSpPr>
        <p:spPr bwMode="auto">
          <a:xfrm>
            <a:off x="4495800" y="48006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65774" name="Text Box 14"/>
          <p:cNvSpPr txBox="1">
            <a:spLocks noChangeArrowheads="1"/>
          </p:cNvSpPr>
          <p:nvPr/>
        </p:nvSpPr>
        <p:spPr bwMode="auto">
          <a:xfrm>
            <a:off x="696913" y="1219200"/>
            <a:ext cx="1436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1" lang="en-US" altLang="ja-JP" sz="2400"/>
              <a:t>John runs.</a:t>
            </a:r>
          </a:p>
        </p:txBody>
      </p:sp>
      <p:sp>
        <p:nvSpPr>
          <p:cNvPr id="2165775" name="Text Box 15"/>
          <p:cNvSpPr txBox="1">
            <a:spLocks noChangeArrowheads="1"/>
          </p:cNvSpPr>
          <p:nvPr/>
        </p:nvSpPr>
        <p:spPr bwMode="auto">
          <a:xfrm>
            <a:off x="4886325" y="6172200"/>
            <a:ext cx="42560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accent2"/>
                </a:solidFill>
                <a:cs typeface="+mn-cs"/>
              </a:rPr>
              <a:t>Slides from Prof. J. Tsujii, Univ of Tokyo and Univ of Manchester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99CC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2DB9"/>
      </a:accent6>
      <a:hlink>
        <a:srgbClr val="CCCCFF"/>
      </a:hlink>
      <a:folHlink>
        <a:srgbClr val="B2B2B2"/>
      </a:folHlink>
    </a:clrScheme>
    <a:fontScheme name="Lecture_template">
      <a:majorFont>
        <a:latin typeface="Futura Md BT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Lecture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Designs\Lecture_template.pot</Template>
  <TotalTime>4603</TotalTime>
  <Words>3989</Words>
  <Application>Microsoft Macintosh PowerPoint</Application>
  <PresentationFormat>On-screen Show (4:3)</PresentationFormat>
  <Paragraphs>770</Paragraphs>
  <Slides>63</Slides>
  <Notes>57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70" baseType="lpstr">
      <vt:lpstr>Times New Roman</vt:lpstr>
      <vt:lpstr>ＭＳ Ｐゴシック</vt:lpstr>
      <vt:lpstr>Arial</vt:lpstr>
      <vt:lpstr>Futura Md BT</vt:lpstr>
      <vt:lpstr>ＤＦＰPOP体</vt:lpstr>
      <vt:lpstr>Lecture_template</vt:lpstr>
      <vt:lpstr>Microsoft Clip Gallery</vt:lpstr>
      <vt:lpstr>Lecture 24: NLP for IR </vt:lpstr>
      <vt:lpstr>Final Term Paper</vt:lpstr>
      <vt:lpstr>Today</vt:lpstr>
      <vt:lpstr>Today</vt:lpstr>
      <vt:lpstr>Natural Language Processing and IR</vt:lpstr>
      <vt:lpstr>NLP and IR</vt:lpstr>
      <vt:lpstr>NLP and IR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Using NLP</vt:lpstr>
      <vt:lpstr>Using NLP</vt:lpstr>
      <vt:lpstr>Using NLP</vt:lpstr>
      <vt:lpstr>Using NLP</vt:lpstr>
      <vt:lpstr>Using NLP</vt:lpstr>
      <vt:lpstr>Same Sentence, different sys</vt:lpstr>
      <vt:lpstr>Same Sentence, different sys</vt:lpstr>
      <vt:lpstr>Same Sentence, different sys</vt:lpstr>
      <vt:lpstr>NLP &amp; IR</vt:lpstr>
      <vt:lpstr>NPL &amp; IR</vt:lpstr>
      <vt:lpstr>NLP &amp; IR Issues</vt:lpstr>
      <vt:lpstr>NLP &amp; IR</vt:lpstr>
      <vt:lpstr>Mark’s idle speculation</vt:lpstr>
      <vt:lpstr>Mark’s idle speculation</vt:lpstr>
      <vt:lpstr>What we really need is…</vt:lpstr>
      <vt:lpstr>Today</vt:lpstr>
      <vt:lpstr>Building Watson and the Jeopardy Challenge</vt:lpstr>
      <vt:lpstr>The Challenge</vt:lpstr>
      <vt:lpstr>Technologies</vt:lpstr>
      <vt:lpstr>Goals</vt:lpstr>
      <vt:lpstr>Excluded  Jeopardy categories</vt:lpstr>
      <vt:lpstr>Approaches</vt:lpstr>
      <vt:lpstr>DeepQA</vt:lpstr>
      <vt:lpstr>DeepQA</vt:lpstr>
      <vt:lpstr>DeepQA</vt:lpstr>
      <vt:lpstr>DeepQA</vt:lpstr>
      <vt:lpstr>Question Analysis</vt:lpstr>
      <vt:lpstr>Hypothesis Generation</vt:lpstr>
      <vt:lpstr>Hypothesis and Evidence Scoring</vt:lpstr>
      <vt:lpstr>Final Merging and Ranking</vt:lpstr>
      <vt:lpstr>Running DeepQA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Ray Larson</cp:lastModifiedBy>
  <cp:revision>355</cp:revision>
  <dcterms:created xsi:type="dcterms:W3CDTF">2002-09-03T03:52:45Z</dcterms:created>
  <dcterms:modified xsi:type="dcterms:W3CDTF">2013-04-01T19:50:57Z</dcterms:modified>
</cp:coreProperties>
</file>