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2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803" r:id="rId3"/>
    <p:sldId id="888" r:id="rId4"/>
    <p:sldId id="744" r:id="rId5"/>
    <p:sldId id="745" r:id="rId6"/>
    <p:sldId id="746" r:id="rId7"/>
    <p:sldId id="747" r:id="rId8"/>
    <p:sldId id="748" r:id="rId9"/>
    <p:sldId id="749" r:id="rId10"/>
    <p:sldId id="750" r:id="rId11"/>
    <p:sldId id="751" r:id="rId12"/>
    <p:sldId id="752" r:id="rId13"/>
    <p:sldId id="753" r:id="rId14"/>
    <p:sldId id="788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4" r:id="rId35"/>
    <p:sldId id="775" r:id="rId36"/>
    <p:sldId id="776" r:id="rId37"/>
    <p:sldId id="777" r:id="rId38"/>
    <p:sldId id="778" r:id="rId39"/>
    <p:sldId id="779" r:id="rId40"/>
    <p:sldId id="780" r:id="rId41"/>
    <p:sldId id="781" r:id="rId42"/>
    <p:sldId id="782" r:id="rId43"/>
    <p:sldId id="783" r:id="rId44"/>
    <p:sldId id="784" r:id="rId45"/>
    <p:sldId id="805" r:id="rId46"/>
    <p:sldId id="806" r:id="rId47"/>
    <p:sldId id="837" r:id="rId48"/>
    <p:sldId id="838" r:id="rId49"/>
    <p:sldId id="839" r:id="rId50"/>
    <p:sldId id="840" r:id="rId51"/>
    <p:sldId id="841" r:id="rId52"/>
    <p:sldId id="842" r:id="rId53"/>
    <p:sldId id="843" r:id="rId54"/>
    <p:sldId id="844" r:id="rId55"/>
    <p:sldId id="808" r:id="rId56"/>
    <p:sldId id="810" r:id="rId57"/>
    <p:sldId id="811" r:id="rId58"/>
    <p:sldId id="812" r:id="rId59"/>
    <p:sldId id="813" r:id="rId60"/>
    <p:sldId id="814" r:id="rId61"/>
    <p:sldId id="815" r:id="rId62"/>
    <p:sldId id="876" r:id="rId63"/>
    <p:sldId id="877" r:id="rId64"/>
    <p:sldId id="878" r:id="rId65"/>
    <p:sldId id="879" r:id="rId66"/>
    <p:sldId id="880" r:id="rId67"/>
    <p:sldId id="881" r:id="rId68"/>
    <p:sldId id="882" r:id="rId69"/>
    <p:sldId id="883" r:id="rId70"/>
    <p:sldId id="884" r:id="rId71"/>
    <p:sldId id="885" r:id="rId72"/>
    <p:sldId id="886" r:id="rId73"/>
    <p:sldId id="887" r:id="rId74"/>
    <p:sldId id="820" r:id="rId75"/>
    <p:sldId id="821" r:id="rId76"/>
    <p:sldId id="822" r:id="rId77"/>
    <p:sldId id="823" r:id="rId78"/>
    <p:sldId id="824" r:id="rId79"/>
    <p:sldId id="825" r:id="rId80"/>
    <p:sldId id="826" r:id="rId81"/>
    <p:sldId id="827" r:id="rId82"/>
    <p:sldId id="828" r:id="rId83"/>
    <p:sldId id="829" r:id="rId84"/>
    <p:sldId id="830" r:id="rId85"/>
    <p:sldId id="831" r:id="rId86"/>
    <p:sldId id="832" r:id="rId87"/>
    <p:sldId id="833" r:id="rId88"/>
    <p:sldId id="834" r:id="rId89"/>
    <p:sldId id="835" r:id="rId90"/>
    <p:sldId id="836" r:id="rId9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FF99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E6198E8-B6AF-9B4D-AA88-4CF78A34B176}" type="datetimeFigureOut">
              <a:rPr lang="en-US"/>
              <a:pPr>
                <a:defRPr/>
              </a:pPr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4768DBF-9CFD-7E4E-BCE9-C9F291FA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9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cs typeface="+mn-cs"/>
              </a:defRPr>
            </a:lvl1pPr>
          </a:lstStyle>
          <a:p>
            <a:pPr>
              <a:defRPr/>
            </a:pPr>
            <a:fld id="{C3DB372E-4186-4D40-B63D-50C9C5F72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6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F64EF-6A22-C741-8008-22E8C70E06A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9060E-EDD6-7241-8D7C-CC116231774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6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D70A5-B57A-A748-BA2E-6FA99E2CF8B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06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30A3F-F989-9643-ABBD-C5170B4D971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0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3EE7E7-6A3C-334D-80E2-93AE8FD0BE1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07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C090C-5698-654D-8CFE-CDE5A598B68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7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CB4867-D1AE-1B4D-866F-23F1C3E254C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7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110E5-F618-BC45-BA5E-8D21F740559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3E121-B9D2-1D44-87DF-01CE8A66B5E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7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2E352-D257-8D48-AD46-D727CE1D37E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7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E6D5F3-658C-B34F-AAA0-F071DBD1412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07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849EF-EC48-5D43-80B2-92214555AA4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6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444E18-52F0-C349-B647-5CBE2E6659A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FC0054-7034-FC44-8FEB-A4EA600AF6E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99046F-128B-AA4E-8EEB-BE7E1F9E7CA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08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EA97B-8C99-DD40-ACDE-635A9DDFD02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08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FD69A-6F33-3643-A1BA-5C26E449A4A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08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EE688E-7A8B-D746-BF77-FE05427D720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08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00B85-60FB-0443-9C0A-FE9C700AE08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08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76D75-911D-434F-9186-DF2DE850B16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08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A2430-9561-5949-AB23-3D447CE256E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08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30BC82-3999-904B-A010-038A23B17DA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08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DE4E11-3BF4-DB40-8427-22284D6706B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11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55E9BE-6D63-7B48-8494-A49509AA58A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08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8C6F3-30AA-B84B-AF0A-407A042CE6E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08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72261-AC44-8C42-9999-B1E42A0771F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09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4C065-C173-344C-9F0C-39864E84EA8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09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E77DB-D6A6-2D4E-8A41-86EF3E9BB9B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0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FB452-6E52-B445-9B34-DF252D057F3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09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998E44-7AD8-6E49-BAAA-9143114FD07E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09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AEABD-D015-B442-8119-96DEB9DB200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09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93E0D-30D0-7648-B067-AF80B9FE4BB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09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0C6E4-A67C-3341-B9DB-B124B951BEC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09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3EF3A-45C0-C347-AEEF-01E09A69FB5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3E202-18E0-4C48-A9F3-27162FA5CF5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09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6807A-A10B-9349-8C1A-0DB2626CA6A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10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1DB26-5455-834A-B24C-D8AE2C5D325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10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5149D-9D4C-0B40-8821-DA2AFB10DE9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10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0B3D0E-5215-B24E-9559-6B4C0B469E0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1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DE4E11-3BF4-DB40-8427-22284D6706BB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11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16B9B-1A39-794D-8616-41AC2E5F7D19}" type="slidenum">
              <a:rPr lang="en-US"/>
              <a:pPr/>
              <a:t>47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458B7-9EEF-5B4A-A367-91D4D629E66D}" type="slidenum">
              <a:rPr lang="en-US"/>
              <a:pPr/>
              <a:t>48</a:t>
            </a:fld>
            <a:endParaRPr 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E7544-ABBD-5948-97DB-FC21D3534A5E}" type="slidenum">
              <a:rPr lang="en-US"/>
              <a:pPr/>
              <a:t>49</a:t>
            </a:fld>
            <a:endParaRPr lang="en-US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7A4D9-BBA9-0740-B53B-45794D959665}" type="slidenum">
              <a:rPr lang="en-US"/>
              <a:pPr/>
              <a:t>50</a:t>
            </a:fld>
            <a:endParaRPr lang="en-U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D35840-525D-344B-9EDD-5F66C694FF5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6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82D5-C776-B74C-83E6-C59149EA4E33}" type="slidenum">
              <a:rPr lang="en-US"/>
              <a:pPr/>
              <a:t>51</a:t>
            </a:fld>
            <a:endParaRPr lang="en-US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1987A-068A-8C4F-9CF0-C0916DA1D98C}" type="slidenum">
              <a:rPr lang="en-US"/>
              <a:pPr/>
              <a:t>52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76734-DA1C-8143-AA44-1753BCF14C5D}" type="slidenum">
              <a:rPr lang="en-US"/>
              <a:pPr/>
              <a:t>53</a:t>
            </a:fld>
            <a:endParaRPr 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DEF5F-1996-8746-BA42-58F55ABFAC69}" type="slidenum">
              <a:rPr lang="en-US"/>
              <a:pPr/>
              <a:t>54</a:t>
            </a:fld>
            <a:endParaRPr 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2BFD2-AEAE-8A4C-A364-C066CD959316}" type="slidenum">
              <a:rPr lang="en-US"/>
              <a:pPr/>
              <a:t>62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96D32-F4E2-7F44-B961-15C7EFBC70BE}" type="slidenum">
              <a:rPr lang="en-US"/>
              <a:pPr/>
              <a:t>63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B75F1-AF75-1444-82DF-F932258E99CB}" type="slidenum">
              <a:rPr lang="en-US"/>
              <a:pPr/>
              <a:t>64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31026-76F0-B947-A0BB-684928D5F2E8}" type="slidenum">
              <a:rPr lang="en-US"/>
              <a:pPr/>
              <a:t>65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8B823-D7F3-4348-A69C-42385E9AAF29}" type="slidenum">
              <a:rPr lang="en-US"/>
              <a:pPr/>
              <a:t>66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E4E73-06A3-D14C-AA75-B6208662BB58}" type="slidenum">
              <a:rPr lang="en-US"/>
              <a:pPr/>
              <a:t>67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F1F2F-7EAA-004A-89B5-1D6F6748FF8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6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AA0B3-60ED-0F41-B816-5966E0971680}" type="slidenum">
              <a:rPr lang="en-US"/>
              <a:pPr/>
              <a:t>68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EF710-FF78-E542-99B3-E67095B728D8}" type="slidenum">
              <a:rPr lang="en-US"/>
              <a:pPr/>
              <a:t>69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A2CB2-EBAC-9F4A-AE58-FDBE0FA18563}" type="slidenum">
              <a:rPr lang="en-US"/>
              <a:pPr/>
              <a:t>70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A831E-1941-8549-9752-DA5F6AA126B8}" type="slidenum">
              <a:rPr lang="en-US"/>
              <a:pPr/>
              <a:t>71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CC61F-6593-EC45-8D1F-1C522D413D41}" type="slidenum">
              <a:rPr lang="en-US"/>
              <a:pPr/>
              <a:t>72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B8317-7FCD-ED45-98B6-92B11263F5A2}" type="slidenum">
              <a:rPr lang="en-US"/>
              <a:pPr/>
              <a:t>73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26A4B2B-A517-9849-9642-3DDB119AB9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D6ECD86-6CA5-A846-95DA-339445DBE8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2302903-F61D-804D-AE26-EE47486517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cs typeface="+mn-cs"/>
              </a:rPr>
              <a:t>Industry wide it is recognized that to manage the complexity of today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s systems, we need to make systems self-managing. IBM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s autonomic computing, Microsoft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s DSI, and Intel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s proactive computing are some of the major efforts in this direction.</a:t>
            </a:r>
          </a:p>
        </p:txBody>
      </p:sp>
      <p:sp>
        <p:nvSpPr>
          <p:cNvPr id="1249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 anchor="b"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39C12303-D2AE-6349-BF1B-5FA796E5BFF8}" type="slidenum">
              <a:rPr lang="en-US" sz="1100">
                <a:solidFill>
                  <a:srgbClr val="000000"/>
                </a:solidFill>
                <a:latin typeface="Calibri" charset="0"/>
              </a:rPr>
              <a:pPr algn="r" eaLnBrk="1" hangingPunct="1"/>
              <a:t>89</a:t>
            </a:fld>
            <a:endParaRPr lang="en-US" sz="11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0A038-BC88-E342-AE48-02452CEE856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6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BB368E-FBBC-7746-BB47-24930ED34E3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6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D2F7-0628-BC4B-B055-35F10E3C8D9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6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9415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227362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224352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403372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181376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269334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147099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343150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373935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333701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182721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241359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6701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</p:spTree>
    <p:extLst>
      <p:ext uri="{BB962C8B-B14F-4D97-AF65-F5344CB8AC3E}">
        <p14:creationId xmlns:p14="http://schemas.microsoft.com/office/powerpoint/2010/main" val="196386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logo_smal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southh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>
              <a:defRPr/>
            </a:pPr>
            <a:endParaRPr lang="en-US" sz="1000" b="1" dirty="0">
              <a:solidFill>
                <a:srgbClr val="FFFFFF"/>
              </a:solidFill>
              <a:latin typeface="Futura Md BT" charset="0"/>
              <a:cs typeface="+mn-cs"/>
            </a:endParaRPr>
          </a:p>
          <a:p>
            <a:pPr algn="r">
              <a:defRPr/>
            </a:pPr>
            <a:r>
              <a:rPr lang="en-US" sz="1000" b="1" dirty="0">
                <a:solidFill>
                  <a:srgbClr val="FFFFFF"/>
                </a:solidFill>
                <a:latin typeface="Futura Md BT" charset="0"/>
                <a:cs typeface="+mn-cs"/>
              </a:rPr>
              <a:t>2013.03.18- SLIDE </a:t>
            </a:r>
            <a:fld id="{12595E83-F82E-5045-BA52-E5007B63EBA9}" type="slidenum">
              <a:rPr lang="en-US" sz="1000" b="1">
                <a:solidFill>
                  <a:srgbClr val="FFFFFF"/>
                </a:solidFill>
                <a:latin typeface="Futura Md BT" charset="0"/>
                <a:cs typeface="+mn-cs"/>
              </a:rPr>
              <a:pPr algn="r">
                <a:defRPr/>
              </a:pPr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  <a:cs typeface="+mn-cs"/>
              </a:rPr>
              <a:t>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 dirty="0" smtClean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8229600" y="-1588"/>
            <a:ext cx="914400" cy="91440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5" name="Picture 24" descr="southhal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5" descr="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i.rutgers.edu/~cfs/472_html/AI_SEARCH/ExhaustiveSearch.htm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i.rutgers.edu/~cfs/472_html/AI_SEARCH/ExhaustiveSearch.htm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8.gif"/><Relationship Id="rId6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i.rutgers.edu/~cfs/472_html/AI_SEARCH/ExhaustiveSearch.html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i.rutgers.edu/~cfs/472_html/AI_SEARCH/ExhaustiveSearch.htm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733800"/>
            <a:ext cx="8229600" cy="1752600"/>
          </a:xfrm>
        </p:spPr>
        <p:txBody>
          <a:bodyPr lIns="92075" tIns="46038" rIns="92075" bIns="46038"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>
                <a:cs typeface="+mn-cs"/>
              </a:rPr>
              <a:t>Prof. Ray Larson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>
                <a:cs typeface="+mn-cs"/>
              </a:rPr>
              <a:t>University of California, Berkeley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smtClean="0">
                <a:cs typeface="+mn-cs"/>
              </a:rPr>
              <a:t>School of Information</a:t>
            </a: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defRPr/>
            </a:pPr>
            <a:r>
              <a:rPr lang="en-US" sz="4000" b="1" dirty="0" smtClean="0">
                <a:latin typeface="Arial" charset="0"/>
                <a:cs typeface="+mn-cs"/>
              </a:rPr>
              <a:t>Principles </a:t>
            </a:r>
            <a:r>
              <a:rPr lang="en-US" sz="4000" b="1" dirty="0">
                <a:latin typeface="Arial" charset="0"/>
                <a:cs typeface="+mn-cs"/>
              </a:rPr>
              <a:t>of Information Retrieval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Lecture 15: Web </a:t>
            </a:r>
            <a:r>
              <a:rPr lang="en-US" sz="3200" dirty="0" smtClean="0">
                <a:cs typeface="+mj-cs"/>
              </a:rPr>
              <a:t>Search &amp; </a:t>
            </a:r>
            <a:r>
              <a:rPr lang="en-US" sz="3200" dirty="0" err="1" smtClean="0">
                <a:cs typeface="+mj-cs"/>
              </a:rPr>
              <a:t>MapReduce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1682" name="Rectangle 2"/>
          <p:cNvSpPr>
            <a:spLocks noChangeArrowheads="1"/>
          </p:cNvSpPr>
          <p:nvPr/>
        </p:nvSpPr>
        <p:spPr bwMode="auto">
          <a:xfrm>
            <a:off x="381000" y="2590800"/>
            <a:ext cx="8763000" cy="388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9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 Visit Order</a:t>
            </a:r>
          </a:p>
        </p:txBody>
      </p:sp>
      <p:sp>
        <p:nvSpPr>
          <p:cNvPr id="19916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smtClean="0">
                <a:cs typeface="+mn-cs"/>
              </a:rPr>
              <a:t>Animated examples of breadth-first vs depth-first search on trees:</a:t>
            </a:r>
          </a:p>
          <a:p>
            <a:pPr lvl="1" eaLnBrk="1" hangingPunct="1">
              <a:defRPr/>
            </a:pPr>
            <a:r>
              <a:rPr lang="en-US" sz="1600" smtClean="0">
                <a:hlinkClick r:id="rId3"/>
              </a:rPr>
              <a:t>http://www.rci.rutgers.edu/~cfs/472_html/AI_SEARCH/ExhaustiveSearch.html</a:t>
            </a:r>
            <a:endParaRPr lang="en-US" sz="1600" smtClean="0"/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</p:txBody>
      </p:sp>
      <p:pic>
        <p:nvPicPr>
          <p:cNvPr id="21509" name="Picture 5" descr="Tot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D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1687" name="Rectangle 7"/>
          <p:cNvSpPr>
            <a:spLocks noChangeArrowheads="1"/>
          </p:cNvSpPr>
          <p:nvPr/>
        </p:nvSpPr>
        <p:spPr bwMode="auto">
          <a:xfrm>
            <a:off x="457200" y="4724400"/>
            <a:ext cx="41910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  <a:cs typeface="+mn-cs"/>
              </a:rPr>
              <a:t>Depth-first search </a:t>
            </a:r>
          </a:p>
          <a:p>
            <a:pPr algn="l" eaLnBrk="0" hangingPunct="0">
              <a:defRPr/>
            </a:pPr>
            <a:r>
              <a:rPr lang="en-US" sz="1400">
                <a:solidFill>
                  <a:schemeClr val="bg1"/>
                </a:solidFill>
                <a:latin typeface="Arial" charset="0"/>
                <a:cs typeface="+mn-cs"/>
              </a:rPr>
              <a:t>(must be in presentation mode to see this animation)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2706" name="Rectangle 2"/>
          <p:cNvSpPr>
            <a:spLocks noChangeArrowheads="1"/>
          </p:cNvSpPr>
          <p:nvPr/>
        </p:nvSpPr>
        <p:spPr bwMode="auto">
          <a:xfrm>
            <a:off x="381000" y="2590800"/>
            <a:ext cx="8763000" cy="388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9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 Visit Order</a:t>
            </a:r>
          </a:p>
        </p:txBody>
      </p:sp>
      <p:sp>
        <p:nvSpPr>
          <p:cNvPr id="19927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+mn-cs"/>
              </a:rPr>
              <a:t>Animated examples of breadth-first vs depth-first search on trees:</a:t>
            </a:r>
          </a:p>
          <a:p>
            <a:pPr lvl="1" eaLnBrk="1" hangingPunct="1">
              <a:buFontTx/>
              <a:buNone/>
              <a:defRPr/>
            </a:pPr>
            <a:r>
              <a:rPr lang="en-US" sz="1400" smtClean="0">
                <a:hlinkClick r:id="rId3"/>
              </a:rPr>
              <a:t>http://www.rci.rutgers.edu/~cfs/472_html/AI_SEARCH/ExhaustiveSearch.html</a:t>
            </a:r>
            <a:endParaRPr lang="en-US" sz="1400" smtClean="0"/>
          </a:p>
          <a:p>
            <a:pPr eaLnBrk="1" hangingPunct="1">
              <a:buFontTx/>
              <a:buNone/>
              <a:defRPr/>
            </a:pPr>
            <a:endParaRPr lang="en-US" sz="1600" smtClean="0">
              <a:cs typeface="+mn-cs"/>
            </a:endParaRPr>
          </a:p>
          <a:p>
            <a:pPr eaLnBrk="1" hangingPunct="1">
              <a:defRPr/>
            </a:pPr>
            <a:endParaRPr lang="en-US" sz="1400" smtClean="0">
              <a:cs typeface="+mn-cs"/>
            </a:endParaRPr>
          </a:p>
        </p:txBody>
      </p:sp>
      <p:pic>
        <p:nvPicPr>
          <p:cNvPr id="23557" name="Picture 5" descr="Tot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BFSearc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Sites Are Complex Graphs, Not Just Trees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990600" y="1066800"/>
            <a:ext cx="7086600" cy="5029200"/>
            <a:chOff x="144" y="864"/>
            <a:chExt cx="4464" cy="3168"/>
          </a:xfrm>
        </p:grpSpPr>
        <p:sp>
          <p:nvSpPr>
            <p:cNvPr id="1993732" name="Oval 4"/>
            <p:cNvSpPr>
              <a:spLocks noChangeArrowheads="1"/>
            </p:cNvSpPr>
            <p:nvPr/>
          </p:nvSpPr>
          <p:spPr bwMode="auto">
            <a:xfrm>
              <a:off x="480" y="1104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33" name="Oval 5"/>
            <p:cNvSpPr>
              <a:spLocks noChangeArrowheads="1"/>
            </p:cNvSpPr>
            <p:nvPr/>
          </p:nvSpPr>
          <p:spPr bwMode="auto">
            <a:xfrm>
              <a:off x="1056" y="1824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3</a:t>
              </a:r>
            </a:p>
          </p:txBody>
        </p:sp>
        <p:sp>
          <p:nvSpPr>
            <p:cNvPr id="1993734" name="Oval 6"/>
            <p:cNvSpPr>
              <a:spLocks noChangeArrowheads="1"/>
            </p:cNvSpPr>
            <p:nvPr/>
          </p:nvSpPr>
          <p:spPr bwMode="auto">
            <a:xfrm>
              <a:off x="240" y="1968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2</a:t>
              </a:r>
            </a:p>
          </p:txBody>
        </p:sp>
        <p:sp>
          <p:nvSpPr>
            <p:cNvPr id="1993735" name="Oval 7"/>
            <p:cNvSpPr>
              <a:spLocks noChangeArrowheads="1"/>
            </p:cNvSpPr>
            <p:nvPr/>
          </p:nvSpPr>
          <p:spPr bwMode="auto">
            <a:xfrm>
              <a:off x="1968" y="3264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36" name="Oval 8"/>
            <p:cNvSpPr>
              <a:spLocks noChangeArrowheads="1"/>
            </p:cNvSpPr>
            <p:nvPr/>
          </p:nvSpPr>
          <p:spPr bwMode="auto">
            <a:xfrm>
              <a:off x="2304" y="1776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2</a:t>
              </a:r>
            </a:p>
          </p:txBody>
        </p:sp>
        <p:sp>
          <p:nvSpPr>
            <p:cNvPr id="1993737" name="Oval 9"/>
            <p:cNvSpPr>
              <a:spLocks noChangeArrowheads="1"/>
            </p:cNvSpPr>
            <p:nvPr/>
          </p:nvSpPr>
          <p:spPr bwMode="auto">
            <a:xfrm>
              <a:off x="2880" y="1200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38" name="Oval 10"/>
            <p:cNvSpPr>
              <a:spLocks noChangeArrowheads="1"/>
            </p:cNvSpPr>
            <p:nvPr/>
          </p:nvSpPr>
          <p:spPr bwMode="auto">
            <a:xfrm>
              <a:off x="1536" y="2496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5</a:t>
              </a:r>
            </a:p>
          </p:txBody>
        </p:sp>
        <p:sp>
          <p:nvSpPr>
            <p:cNvPr id="1993739" name="Oval 11"/>
            <p:cNvSpPr>
              <a:spLocks noChangeArrowheads="1"/>
            </p:cNvSpPr>
            <p:nvPr/>
          </p:nvSpPr>
          <p:spPr bwMode="auto">
            <a:xfrm>
              <a:off x="1008" y="3264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6</a:t>
              </a:r>
            </a:p>
          </p:txBody>
        </p:sp>
        <p:sp>
          <p:nvSpPr>
            <p:cNvPr id="1993740" name="Oval 12"/>
            <p:cNvSpPr>
              <a:spLocks noChangeArrowheads="1"/>
            </p:cNvSpPr>
            <p:nvPr/>
          </p:nvSpPr>
          <p:spPr bwMode="auto">
            <a:xfrm>
              <a:off x="336" y="2736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4</a:t>
              </a:r>
            </a:p>
          </p:txBody>
        </p:sp>
        <p:sp>
          <p:nvSpPr>
            <p:cNvPr id="1993741" name="Oval 13"/>
            <p:cNvSpPr>
              <a:spLocks noChangeArrowheads="1"/>
            </p:cNvSpPr>
            <p:nvPr/>
          </p:nvSpPr>
          <p:spPr bwMode="auto">
            <a:xfrm>
              <a:off x="2736" y="2496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42" name="Oval 14"/>
            <p:cNvSpPr>
              <a:spLocks noChangeArrowheads="1"/>
            </p:cNvSpPr>
            <p:nvPr/>
          </p:nvSpPr>
          <p:spPr bwMode="auto">
            <a:xfrm>
              <a:off x="3072" y="3312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2</a:t>
              </a:r>
            </a:p>
          </p:txBody>
        </p:sp>
        <p:sp>
          <p:nvSpPr>
            <p:cNvPr id="1993743" name="Oval 15"/>
            <p:cNvSpPr>
              <a:spLocks noChangeArrowheads="1"/>
            </p:cNvSpPr>
            <p:nvPr/>
          </p:nvSpPr>
          <p:spPr bwMode="auto">
            <a:xfrm>
              <a:off x="3984" y="2880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1</a:t>
              </a:r>
            </a:p>
          </p:txBody>
        </p:sp>
        <p:sp>
          <p:nvSpPr>
            <p:cNvPr id="1993744" name="Oval 16"/>
            <p:cNvSpPr>
              <a:spLocks noChangeArrowheads="1"/>
            </p:cNvSpPr>
            <p:nvPr/>
          </p:nvSpPr>
          <p:spPr bwMode="auto">
            <a:xfrm>
              <a:off x="3744" y="1872"/>
              <a:ext cx="624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+mn-cs"/>
                </a:rPr>
                <a:t>Page 3</a:t>
              </a:r>
            </a:p>
          </p:txBody>
        </p:sp>
        <p:sp>
          <p:nvSpPr>
            <p:cNvPr id="1993745" name="Line 17"/>
            <p:cNvSpPr>
              <a:spLocks noChangeShapeType="1"/>
            </p:cNvSpPr>
            <p:nvPr/>
          </p:nvSpPr>
          <p:spPr bwMode="auto">
            <a:xfrm>
              <a:off x="1008" y="16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46" name="Line 18"/>
            <p:cNvSpPr>
              <a:spLocks noChangeShapeType="1"/>
            </p:cNvSpPr>
            <p:nvPr/>
          </p:nvSpPr>
          <p:spPr bwMode="auto">
            <a:xfrm flipH="1">
              <a:off x="576" y="168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47" name="Line 19"/>
            <p:cNvSpPr>
              <a:spLocks noChangeShapeType="1"/>
            </p:cNvSpPr>
            <p:nvPr/>
          </p:nvSpPr>
          <p:spPr bwMode="auto">
            <a:xfrm>
              <a:off x="864" y="1680"/>
              <a:ext cx="384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48" name="Line 20"/>
            <p:cNvSpPr>
              <a:spLocks noChangeShapeType="1"/>
            </p:cNvSpPr>
            <p:nvPr/>
          </p:nvSpPr>
          <p:spPr bwMode="auto">
            <a:xfrm>
              <a:off x="576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49" name="Line 21"/>
            <p:cNvSpPr>
              <a:spLocks noChangeShapeType="1"/>
            </p:cNvSpPr>
            <p:nvPr/>
          </p:nvSpPr>
          <p:spPr bwMode="auto">
            <a:xfrm>
              <a:off x="1632" y="35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0" name="Line 22"/>
            <p:cNvSpPr>
              <a:spLocks noChangeShapeType="1"/>
            </p:cNvSpPr>
            <p:nvPr/>
          </p:nvSpPr>
          <p:spPr bwMode="auto">
            <a:xfrm>
              <a:off x="1584" y="235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1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2" name="Line 24"/>
            <p:cNvSpPr>
              <a:spLocks noChangeShapeType="1"/>
            </p:cNvSpPr>
            <p:nvPr/>
          </p:nvSpPr>
          <p:spPr bwMode="auto">
            <a:xfrm>
              <a:off x="2592" y="35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3" name="Line 25"/>
            <p:cNvSpPr>
              <a:spLocks noChangeShapeType="1"/>
            </p:cNvSpPr>
            <p:nvPr/>
          </p:nvSpPr>
          <p:spPr bwMode="auto">
            <a:xfrm flipV="1">
              <a:off x="2448" y="292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4" name="Oval 26"/>
            <p:cNvSpPr>
              <a:spLocks noChangeArrowheads="1"/>
            </p:cNvSpPr>
            <p:nvPr/>
          </p:nvSpPr>
          <p:spPr bwMode="auto">
            <a:xfrm>
              <a:off x="144" y="864"/>
              <a:ext cx="2064" cy="30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5" name="Line 27"/>
            <p:cNvSpPr>
              <a:spLocks noChangeShapeType="1"/>
            </p:cNvSpPr>
            <p:nvPr/>
          </p:nvSpPr>
          <p:spPr bwMode="auto">
            <a:xfrm flipH="1">
              <a:off x="2832" y="168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6" name="Line 28"/>
            <p:cNvSpPr>
              <a:spLocks noChangeShapeType="1"/>
            </p:cNvSpPr>
            <p:nvPr/>
          </p:nvSpPr>
          <p:spPr bwMode="auto">
            <a:xfrm>
              <a:off x="3408" y="1728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7" name="Line 29"/>
            <p:cNvSpPr>
              <a:spLocks noChangeShapeType="1"/>
            </p:cNvSpPr>
            <p:nvPr/>
          </p:nvSpPr>
          <p:spPr bwMode="auto">
            <a:xfrm flipH="1">
              <a:off x="3264" y="23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8" name="Line 30"/>
            <p:cNvSpPr>
              <a:spLocks noChangeShapeType="1"/>
            </p:cNvSpPr>
            <p:nvPr/>
          </p:nvSpPr>
          <p:spPr bwMode="auto">
            <a:xfrm>
              <a:off x="3360" y="283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59" name="Line 31"/>
            <p:cNvSpPr>
              <a:spLocks noChangeShapeType="1"/>
            </p:cNvSpPr>
            <p:nvPr/>
          </p:nvSpPr>
          <p:spPr bwMode="auto">
            <a:xfrm>
              <a:off x="3216" y="30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60" name="Oval 32"/>
            <p:cNvSpPr>
              <a:spLocks noChangeArrowheads="1"/>
            </p:cNvSpPr>
            <p:nvPr/>
          </p:nvSpPr>
          <p:spPr bwMode="auto">
            <a:xfrm>
              <a:off x="2208" y="1056"/>
              <a:ext cx="2352" cy="163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61" name="Oval 33"/>
            <p:cNvSpPr>
              <a:spLocks noChangeArrowheads="1"/>
            </p:cNvSpPr>
            <p:nvPr/>
          </p:nvSpPr>
          <p:spPr bwMode="auto">
            <a:xfrm>
              <a:off x="2640" y="2304"/>
              <a:ext cx="1152" cy="1728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762" name="Text Box 34"/>
            <p:cNvSpPr txBox="1">
              <a:spLocks noChangeArrowheads="1"/>
            </p:cNvSpPr>
            <p:nvPr/>
          </p:nvSpPr>
          <p:spPr bwMode="auto">
            <a:xfrm>
              <a:off x="4032" y="3437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6</a:t>
              </a:r>
            </a:p>
          </p:txBody>
        </p:sp>
        <p:sp>
          <p:nvSpPr>
            <p:cNvPr id="1993763" name="Text Box 35"/>
            <p:cNvSpPr txBox="1">
              <a:spLocks noChangeArrowheads="1"/>
            </p:cNvSpPr>
            <p:nvPr/>
          </p:nvSpPr>
          <p:spPr bwMode="auto">
            <a:xfrm>
              <a:off x="3216" y="3005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5</a:t>
              </a:r>
            </a:p>
          </p:txBody>
        </p:sp>
        <p:sp>
          <p:nvSpPr>
            <p:cNvPr id="1993764" name="Text Box 36"/>
            <p:cNvSpPr txBox="1">
              <a:spLocks noChangeArrowheads="1"/>
            </p:cNvSpPr>
            <p:nvPr/>
          </p:nvSpPr>
          <p:spPr bwMode="auto">
            <a:xfrm>
              <a:off x="2016" y="3773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3</a:t>
              </a:r>
            </a:p>
          </p:txBody>
        </p:sp>
        <p:sp>
          <p:nvSpPr>
            <p:cNvPr id="1993765" name="Text Box 37"/>
            <p:cNvSpPr txBox="1">
              <a:spLocks noChangeArrowheads="1"/>
            </p:cNvSpPr>
            <p:nvPr/>
          </p:nvSpPr>
          <p:spPr bwMode="auto">
            <a:xfrm>
              <a:off x="1200" y="1373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1</a:t>
              </a:r>
            </a:p>
          </p:txBody>
        </p:sp>
        <p:sp>
          <p:nvSpPr>
            <p:cNvPr id="1993766" name="Text Box 38"/>
            <p:cNvSpPr txBox="1">
              <a:spLocks noChangeArrowheads="1"/>
            </p:cNvSpPr>
            <p:nvPr/>
          </p:nvSpPr>
          <p:spPr bwMode="auto">
            <a:xfrm>
              <a:off x="3600" y="1421"/>
              <a:ext cx="5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>
                  <a:latin typeface="Arial" charset="0"/>
                  <a:cs typeface="+mn-cs"/>
                </a:rPr>
                <a:t>Site 2</a:t>
              </a:r>
            </a:p>
          </p:txBody>
        </p:sp>
        <p:sp>
          <p:nvSpPr>
            <p:cNvPr id="1993767" name="Line 39"/>
            <p:cNvSpPr>
              <a:spLocks noChangeShapeType="1"/>
            </p:cNvSpPr>
            <p:nvPr/>
          </p:nvSpPr>
          <p:spPr bwMode="auto">
            <a:xfrm flipH="1">
              <a:off x="2304" y="2304"/>
              <a:ext cx="19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Crawling Issues</a:t>
            </a:r>
          </a:p>
        </p:txBody>
      </p:sp>
      <p:sp>
        <p:nvSpPr>
          <p:cNvPr id="199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Keep out signs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A file called robots.txt tells the crawler which directories are off limits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Freshness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Figure out which pages change often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Recrawl these often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Duplicates, virtual hosts, etc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Convert page contents with a hash function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Compare new pages to the hash table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Lots of problems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Server unavailable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Incorrect html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Missing links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400" smtClean="0"/>
              <a:t>Infinite loops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smtClean="0">
                <a:cs typeface="+mn-cs"/>
              </a:rPr>
              <a:t>Web crawling is difficult to do robustly!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3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Today </a:t>
            </a:r>
          </a:p>
        </p:txBody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Web Crawling and Search Issues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CCCCCC"/>
                </a:solidFill>
              </a:rPr>
              <a:t>Web Crawling</a:t>
            </a:r>
          </a:p>
          <a:p>
            <a:pPr lvl="1" eaLnBrk="1" hangingPunct="1">
              <a:defRPr/>
            </a:pPr>
            <a:r>
              <a:rPr lang="en-US" dirty="0" smtClean="0"/>
              <a:t>Web Search Engines and Algorithms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BFBFBF"/>
                </a:solidFill>
              </a:rPr>
              <a:t>MapReduce</a:t>
            </a:r>
            <a:r>
              <a:rPr lang="en-US" dirty="0" smtClean="0">
                <a:solidFill>
                  <a:srgbClr val="BFBFBF"/>
                </a:solidFill>
              </a:rPr>
              <a:t> and </a:t>
            </a:r>
            <a:r>
              <a:rPr lang="en-US" dirty="0" err="1" smtClean="0">
                <a:solidFill>
                  <a:srgbClr val="BFBFBF"/>
                </a:solidFill>
              </a:rPr>
              <a:t>Hadoop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2031620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530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3300"/>
                </a:solidFill>
                <a:latin typeface="Arial" charset="0"/>
                <a:cs typeface="+mn-cs"/>
              </a:rPr>
              <a:t>Credit for some of the slides in this lecture goes to </a:t>
            </a:r>
            <a:endParaRPr lang="en-US" sz="1800" dirty="0" smtClean="0">
              <a:solidFill>
                <a:srgbClr val="FF33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3300"/>
                </a:solidFill>
                <a:latin typeface="Arial" charset="0"/>
                <a:cs typeface="+mn-cs"/>
              </a:rPr>
              <a:t>Marti Hearst, Doug Cutting and Dan Weld</a:t>
            </a:r>
            <a:endParaRPr lang="en-US" sz="1800" dirty="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Searching the Web</a:t>
            </a:r>
          </a:p>
        </p:txBody>
      </p:sp>
      <p:sp>
        <p:nvSpPr>
          <p:cNvPr id="19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Web Directories versus Search Engines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Some statistics about Web searching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Challenges for Web Searching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Search Engines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Crawling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Indexing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Querying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3300"/>
                </a:solidFill>
                <a:cs typeface="+mn-cs"/>
              </a:rPr>
              <a:t>Note: This is full of old data. The search companies are less forthcoming with exact numbers than they were a few years ago.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Directories vs. Search Engines</a:t>
            </a:r>
          </a:p>
        </p:txBody>
      </p:sp>
      <p:sp>
        <p:nvSpPr>
          <p:cNvPr id="199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Directories</a:t>
            </a:r>
          </a:p>
          <a:p>
            <a:pPr lvl="1" eaLnBrk="1" hangingPunct="1">
              <a:defRPr/>
            </a:pPr>
            <a:r>
              <a:rPr lang="en-US" smtClean="0"/>
              <a:t>Hand-selected sites</a:t>
            </a:r>
          </a:p>
          <a:p>
            <a:pPr lvl="1" eaLnBrk="1" hangingPunct="1">
              <a:defRPr/>
            </a:pPr>
            <a:r>
              <a:rPr lang="en-US" smtClean="0"/>
              <a:t>Search over the contents of the descriptions of the pages</a:t>
            </a:r>
          </a:p>
          <a:p>
            <a:pPr lvl="1" eaLnBrk="1" hangingPunct="1">
              <a:defRPr/>
            </a:pPr>
            <a:r>
              <a:rPr lang="en-US" smtClean="0"/>
              <a:t>Organized in advance into categories</a:t>
            </a:r>
          </a:p>
        </p:txBody>
      </p:sp>
      <p:sp>
        <p:nvSpPr>
          <p:cNvPr id="19978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Search Engines</a:t>
            </a:r>
          </a:p>
          <a:p>
            <a:pPr lvl="1" eaLnBrk="1" hangingPunct="1">
              <a:defRPr/>
            </a:pPr>
            <a:r>
              <a:rPr lang="en-US" smtClean="0"/>
              <a:t>All pages in all sites </a:t>
            </a:r>
          </a:p>
          <a:p>
            <a:pPr lvl="1" eaLnBrk="1" hangingPunct="1">
              <a:defRPr/>
            </a:pPr>
            <a:r>
              <a:rPr lang="en-US" smtClean="0"/>
              <a:t>Search over the contents of the pages themselves</a:t>
            </a:r>
          </a:p>
          <a:p>
            <a:pPr lvl="1" eaLnBrk="1" hangingPunct="1">
              <a:defRPr/>
            </a:pPr>
            <a:r>
              <a:rPr lang="en-US" smtClean="0"/>
              <a:t>Organized after the query by relevance rankings or other scores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827" grpId="0" build="p" bldLvl="2" autoUpdateAnimBg="0"/>
      <p:bldP spid="1997828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Search Engines vs. Internal Engines</a:t>
            </a:r>
          </a:p>
        </p:txBody>
      </p:sp>
      <p:sp>
        <p:nvSpPr>
          <p:cNvPr id="199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 the late 1990’s </a:t>
            </a:r>
            <a:r>
              <a:rPr lang="en-US" dirty="0" err="1" smtClean="0">
                <a:cs typeface="+mn-cs"/>
              </a:rPr>
              <a:t>HotBot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GoTo</a:t>
            </a:r>
            <a:r>
              <a:rPr lang="en-US" dirty="0" smtClean="0">
                <a:cs typeface="+mn-cs"/>
              </a:rPr>
              <a:t>, Yahoo and Microsoft were all powered by </a:t>
            </a:r>
            <a:r>
              <a:rPr lang="en-US" dirty="0" err="1" smtClean="0">
                <a:cs typeface="+mn-cs"/>
              </a:rPr>
              <a:t>Inktomi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Today Google is the search engine behind many other search services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Statistics from Inktomi</a:t>
            </a:r>
          </a:p>
        </p:txBody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400" smtClean="0">
                <a:cs typeface="+mn-cs"/>
              </a:rPr>
              <a:t>Statistics from Inktomi, August 2000, for one client, one week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Total # queries:                                     1315040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Number of repeated queries:                  771085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Number of queries with repeated words:  12301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Average words/ query:                                  2.39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Query type: All words: 0.3036; Any words: 0.6886; Some words:0.0078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Boolean: 0.0015 (0.9777 AND / 0.0252 OR / 0.0054 NOT)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Phrase searches: 0.198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URL searches: 0.066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URL searches w/http: 0.000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email searches: 0.001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000" smtClean="0"/>
              <a:t>Wildcards:      0.0011 (0.7042 '?'s )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sz="1800" smtClean="0"/>
              <a:t> frac '?' at end of query: 0.6753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sz="1800" smtClean="0"/>
              <a:t>interrogatives when '?' at end: 0.8456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sz="1800" smtClean="0"/>
              <a:t>composed of:</a:t>
            </a:r>
          </a:p>
          <a:p>
            <a:pPr lvl="3" eaLnBrk="1" hangingPunct="1">
              <a:lnSpc>
                <a:spcPct val="70000"/>
              </a:lnSpc>
              <a:defRPr/>
            </a:pPr>
            <a:r>
              <a:rPr lang="en-US" sz="1600" smtClean="0"/>
              <a:t>who: 0.0783 what: 0.2835 when: 0.0139 why: 0.0052 how: 0.2174 where 0.1826 where-MIS 0.0000 can,etc.: 0.0139 do(es)/did: 0.0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0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What Do People Search for on the Web? </a:t>
            </a:r>
          </a:p>
        </p:txBody>
      </p:sp>
      <p:sp>
        <p:nvSpPr>
          <p:cNvPr id="200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Topics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Genealogy/Public Figure:		12%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Computer related:			12%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Business:				12%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Entertainment:			             8%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Medical:				  8%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Politics &amp; Government	 	  7%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News				 	  7%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Hobbies			 	  6%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General info/surfing		 	  6%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Science				  6%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Travel			  	             5%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Arts/education/shopping/images 	14%</a:t>
            </a:r>
          </a:p>
        </p:txBody>
      </p:sp>
      <p:sp>
        <p:nvSpPr>
          <p:cNvPr id="2000900" name="Text Box 4"/>
          <p:cNvSpPr txBox="1">
            <a:spLocks noChangeArrowheads="1"/>
          </p:cNvSpPr>
          <p:nvPr/>
        </p:nvSpPr>
        <p:spPr bwMode="auto">
          <a:xfrm>
            <a:off x="6934200" y="6096000"/>
            <a:ext cx="2005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(from Spink et al. 98 study)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5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Today </a:t>
            </a:r>
          </a:p>
        </p:txBody>
      </p:sp>
      <p:sp>
        <p:nvSpPr>
          <p:cNvPr id="205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Web Crawling and Search Issues</a:t>
            </a:r>
          </a:p>
          <a:p>
            <a:pPr lvl="1" eaLnBrk="1" hangingPunct="1">
              <a:defRPr/>
            </a:pPr>
            <a:r>
              <a:rPr lang="en-US" dirty="0" smtClean="0"/>
              <a:t>Web Crawling</a:t>
            </a:r>
          </a:p>
          <a:p>
            <a:pPr lvl="1" eaLnBrk="1" hangingPunct="1">
              <a:defRPr/>
            </a:pPr>
            <a:r>
              <a:rPr lang="en-US" dirty="0" smtClean="0"/>
              <a:t>Web Search Engines and Algorithms</a:t>
            </a:r>
          </a:p>
          <a:p>
            <a:pPr lvl="1" eaLnBrk="1" hangingPunct="1"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and </a:t>
            </a:r>
            <a:r>
              <a:rPr lang="en-US" dirty="0" err="1" smtClean="0"/>
              <a:t>Hadoop</a:t>
            </a:r>
            <a:endParaRPr lang="en-US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530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3300"/>
                </a:solidFill>
                <a:latin typeface="Arial" charset="0"/>
                <a:cs typeface="+mn-cs"/>
              </a:rPr>
              <a:t>Credit for some of the slides in this lecture goes to </a:t>
            </a:r>
            <a:endParaRPr lang="en-US" sz="1800" dirty="0" smtClean="0">
              <a:solidFill>
                <a:srgbClr val="FF33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3300"/>
                </a:solidFill>
                <a:latin typeface="Arial" charset="0"/>
                <a:cs typeface="+mn-cs"/>
              </a:rPr>
              <a:t>Marti Hearst, Doug Cutting and Dan Weld</a:t>
            </a:r>
            <a:endParaRPr lang="en-US" sz="1800" dirty="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pic>
        <p:nvPicPr>
          <p:cNvPr id="41986" name="Picture 2" descr="searchengine-siz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962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pic>
        <p:nvPicPr>
          <p:cNvPr id="44034" name="Picture 2" descr="searchengine-current-siz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3"/>
            <a:ext cx="7391400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Searches Per Day (2000)</a:t>
            </a:r>
          </a:p>
        </p:txBody>
      </p:sp>
      <p:pic>
        <p:nvPicPr>
          <p:cNvPr id="200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724525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pic>
        <p:nvPicPr>
          <p:cNvPr id="48130" name="Picture 2" descr="searchengine-qu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60198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Searches Per Day (2001)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0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Searches per day (current)</a:t>
            </a:r>
          </a:p>
        </p:txBody>
      </p:sp>
      <p:sp>
        <p:nvSpPr>
          <p:cNvPr id="200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Don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t have exact numbers for Google, but they have stated in their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press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section that they handle 200 Million searches </a:t>
            </a:r>
            <a:r>
              <a:rPr lang="en-US" b="1" smtClean="0">
                <a:cs typeface="+mn-cs"/>
              </a:rPr>
              <a:t>per day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They index over 8 Billion web pages </a:t>
            </a:r>
          </a:p>
          <a:p>
            <a:pPr lvl="1" eaLnBrk="1" hangingPunct="1">
              <a:defRPr/>
            </a:pPr>
            <a:r>
              <a:rPr lang="en-US" smtClean="0"/>
              <a:t>http://www.google.com/press/funfacts.html</a:t>
            </a:r>
          </a:p>
          <a:p>
            <a:pPr lvl="2" eaLnBrk="1" hangingPunct="1">
              <a:defRPr/>
            </a:pPr>
            <a:r>
              <a:rPr lang="en-US" smtClean="0"/>
              <a:t>Now just says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Billions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- maybe they have stopped counting…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0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Challenges for Web Searching: Data</a:t>
            </a:r>
          </a:p>
        </p:txBody>
      </p:sp>
      <p:sp>
        <p:nvSpPr>
          <p:cNvPr id="200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Distributed data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Volatile data/</a:t>
            </a:r>
            <a:r>
              <a:rPr lang="ja-JP" altLang="en-US" sz="2800" smtClean="0">
                <a:latin typeface="Arial"/>
                <a:cs typeface="+mn-cs"/>
              </a:rPr>
              <a:t>”</a:t>
            </a:r>
            <a:r>
              <a:rPr lang="en-US" sz="2800" smtClean="0">
                <a:cs typeface="+mn-cs"/>
              </a:rPr>
              <a:t>Freshness</a:t>
            </a:r>
            <a:r>
              <a:rPr lang="ja-JP" altLang="en-US" sz="2800" smtClean="0">
                <a:latin typeface="Arial"/>
                <a:cs typeface="+mn-cs"/>
              </a:rPr>
              <a:t>”</a:t>
            </a:r>
            <a:r>
              <a:rPr lang="en-US" sz="2800" smtClean="0">
                <a:cs typeface="+mn-cs"/>
              </a:rPr>
              <a:t>: 40% of the web changes every month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Exponential growth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Unstructured and redundant data: 30% of web pages are near duplicates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Unedited data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Multiple formats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Commercial biases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Hidden data</a:t>
            </a: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0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smtClean="0">
                <a:cs typeface="+mj-cs"/>
              </a:rPr>
              <a:t>Challenges for Web Searching: Users</a:t>
            </a:r>
          </a:p>
        </p:txBody>
      </p:sp>
      <p:sp>
        <p:nvSpPr>
          <p:cNvPr id="200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Users unfamiliar with search engine interfaces (e.g., Does the query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apples oranges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mean the same thing on all of the search engines?)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Users unfamiliar with the logical view of the data (e.g., Is a search for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Oranges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the same things as a search for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oranges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?)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Many different kinds of users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0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Search Queries</a:t>
            </a:r>
          </a:p>
        </p:txBody>
      </p:sp>
      <p:sp>
        <p:nvSpPr>
          <p:cNvPr id="200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Web search queries are SHORT</a:t>
            </a:r>
          </a:p>
          <a:p>
            <a:pPr lvl="1" eaLnBrk="1" hangingPunct="1">
              <a:defRPr/>
            </a:pPr>
            <a:r>
              <a:rPr lang="en-US" smtClean="0"/>
              <a:t>~2.4 words on average (Aug 2000)</a:t>
            </a:r>
          </a:p>
          <a:p>
            <a:pPr lvl="1" eaLnBrk="1" hangingPunct="1">
              <a:defRPr/>
            </a:pPr>
            <a:r>
              <a:rPr lang="en-US" smtClean="0"/>
              <a:t>Has increased, was 1.7 (~1997)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User Expectations</a:t>
            </a:r>
          </a:p>
          <a:p>
            <a:pPr lvl="1" eaLnBrk="1" hangingPunct="1">
              <a:defRPr/>
            </a:pPr>
            <a:r>
              <a:rPr lang="en-US" smtClean="0"/>
              <a:t>Many say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the first item shown should be what I want to see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!</a:t>
            </a:r>
          </a:p>
          <a:p>
            <a:pPr lvl="1" eaLnBrk="1" hangingPunct="1">
              <a:defRPr/>
            </a:pPr>
            <a:r>
              <a:rPr lang="en-US" smtClean="0"/>
              <a:t>This works if the user has the most popular/common notion in mind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 Engines</a:t>
            </a:r>
          </a:p>
        </p:txBody>
      </p:sp>
      <p:sp>
        <p:nvSpPr>
          <p:cNvPr id="201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Crawling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Indexing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Querying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Search Engine Layers</a:t>
            </a:r>
          </a:p>
        </p:txBody>
      </p:sp>
      <p:pic>
        <p:nvPicPr>
          <p:cNvPr id="201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7912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1140" name="Text Box 4"/>
          <p:cNvSpPr txBox="1">
            <a:spLocks noChangeArrowheads="1"/>
          </p:cNvSpPr>
          <p:nvPr/>
        </p:nvSpPr>
        <p:spPr bwMode="auto">
          <a:xfrm>
            <a:off x="1905000" y="6096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From description of the FAST search engine, by Knut Risvik</a:t>
            </a:r>
            <a:br>
              <a:rPr lang="en-US" b="1">
                <a:latin typeface="Arial" charset="0"/>
                <a:cs typeface="+mn-cs"/>
              </a:rPr>
            </a:br>
            <a:r>
              <a:rPr lang="en-US" b="1">
                <a:latin typeface="Arial" charset="0"/>
                <a:cs typeface="+mn-cs"/>
              </a:rPr>
              <a:t>http://www.infonortics.com/searchengines/sh00/risvik_files/frame.htm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Today </a:t>
            </a:r>
          </a:p>
        </p:txBody>
      </p:sp>
      <p:sp>
        <p:nvSpPr>
          <p:cNvPr id="210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Web Crawling and Search Issues</a:t>
            </a:r>
          </a:p>
          <a:p>
            <a:pPr lvl="1" eaLnBrk="1" hangingPunct="1">
              <a:defRPr/>
            </a:pPr>
            <a:r>
              <a:rPr lang="en-US" dirty="0" smtClean="0"/>
              <a:t>Web Crawling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Web Search Engines and Algorithms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Hadoop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530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3300"/>
                </a:solidFill>
                <a:latin typeface="Arial" charset="0"/>
                <a:cs typeface="+mn-cs"/>
              </a:rPr>
              <a:t>Credit for some of the slides in this lecture goes to </a:t>
            </a:r>
            <a:endParaRPr lang="en-US" sz="1800" dirty="0" smtClean="0">
              <a:solidFill>
                <a:srgbClr val="FF33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3300"/>
                </a:solidFill>
                <a:latin typeface="Arial" charset="0"/>
                <a:cs typeface="+mn-cs"/>
              </a:rPr>
              <a:t>Marti Hearst, Doug Cutting and Dan Weld</a:t>
            </a:r>
            <a:endParaRPr lang="en-US" sz="1800" dirty="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70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Standard Web Search Engine Architecture</a:t>
            </a:r>
          </a:p>
        </p:txBody>
      </p:sp>
      <p:sp>
        <p:nvSpPr>
          <p:cNvPr id="20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012164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5626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5" name="AutoShape 5"/>
          <p:cNvSpPr>
            <a:spLocks noChangeArrowheads="1"/>
          </p:cNvSpPr>
          <p:nvPr/>
        </p:nvSpPr>
        <p:spPr bwMode="auto">
          <a:xfrm>
            <a:off x="228600" y="1600200"/>
            <a:ext cx="1752600" cy="1447800"/>
          </a:xfrm>
          <a:prstGeom prst="irregularSeal2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6" name="AutoShape 6"/>
          <p:cNvSpPr>
            <a:spLocks noChangeArrowheads="1"/>
          </p:cNvSpPr>
          <p:nvPr/>
        </p:nvSpPr>
        <p:spPr bwMode="auto">
          <a:xfrm rot="-10800000">
            <a:off x="3048000" y="16764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7" name="AutoShape 7"/>
          <p:cNvSpPr>
            <a:spLocks noChangeArrowheads="1"/>
          </p:cNvSpPr>
          <p:nvPr/>
        </p:nvSpPr>
        <p:spPr bwMode="auto">
          <a:xfrm rot="-10800000">
            <a:off x="3200400" y="18288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8" name="AutoShape 8"/>
          <p:cNvSpPr>
            <a:spLocks noChangeArrowheads="1"/>
          </p:cNvSpPr>
          <p:nvPr/>
        </p:nvSpPr>
        <p:spPr bwMode="auto">
          <a:xfrm rot="-10800000">
            <a:off x="3352800" y="19812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69" name="AutoShape 9"/>
          <p:cNvSpPr>
            <a:spLocks noChangeArrowheads="1"/>
          </p:cNvSpPr>
          <p:nvPr/>
        </p:nvSpPr>
        <p:spPr bwMode="auto">
          <a:xfrm rot="-10800000">
            <a:off x="3505200" y="21336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70" name="AutoShape 10"/>
          <p:cNvSpPr>
            <a:spLocks noChangeArrowheads="1"/>
          </p:cNvSpPr>
          <p:nvPr/>
        </p:nvSpPr>
        <p:spPr bwMode="auto">
          <a:xfrm rot="-10800000">
            <a:off x="3657600" y="22860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71" name="Line 11"/>
          <p:cNvSpPr>
            <a:spLocks noChangeShapeType="1"/>
          </p:cNvSpPr>
          <p:nvPr/>
        </p:nvSpPr>
        <p:spPr bwMode="auto">
          <a:xfrm>
            <a:off x="19050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72" name="Oval 12"/>
          <p:cNvSpPr>
            <a:spLocks noChangeArrowheads="1"/>
          </p:cNvSpPr>
          <p:nvPr/>
        </p:nvSpPr>
        <p:spPr bwMode="auto">
          <a:xfrm>
            <a:off x="1905000" y="1447800"/>
            <a:ext cx="1066800" cy="838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crawl the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web</a:t>
            </a:r>
          </a:p>
        </p:txBody>
      </p:sp>
      <p:sp>
        <p:nvSpPr>
          <p:cNvPr id="2012173" name="Oval 13"/>
          <p:cNvSpPr>
            <a:spLocks noChangeArrowheads="1"/>
          </p:cNvSpPr>
          <p:nvPr/>
        </p:nvSpPr>
        <p:spPr bwMode="auto">
          <a:xfrm>
            <a:off x="7010400" y="3276600"/>
            <a:ext cx="1447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create an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inverted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index</a:t>
            </a:r>
          </a:p>
        </p:txBody>
      </p:sp>
      <p:sp>
        <p:nvSpPr>
          <p:cNvPr id="2012174" name="Line 14"/>
          <p:cNvSpPr>
            <a:spLocks noChangeShapeType="1"/>
          </p:cNvSpPr>
          <p:nvPr/>
        </p:nvSpPr>
        <p:spPr bwMode="auto">
          <a:xfrm>
            <a:off x="4343400" y="2438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75" name="Oval 15"/>
          <p:cNvSpPr>
            <a:spLocks noChangeArrowheads="1"/>
          </p:cNvSpPr>
          <p:nvPr/>
        </p:nvSpPr>
        <p:spPr bwMode="auto">
          <a:xfrm>
            <a:off x="3581400" y="1219200"/>
            <a:ext cx="2514600" cy="1066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Check for duplicates,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store the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documents</a:t>
            </a:r>
          </a:p>
        </p:txBody>
      </p:sp>
      <p:sp>
        <p:nvSpPr>
          <p:cNvPr id="2012176" name="AutoShape 16"/>
          <p:cNvSpPr>
            <a:spLocks noChangeArrowheads="1"/>
          </p:cNvSpPr>
          <p:nvPr/>
        </p:nvSpPr>
        <p:spPr bwMode="auto">
          <a:xfrm>
            <a:off x="7162800" y="45339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Inverted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index</a:t>
            </a:r>
          </a:p>
        </p:txBody>
      </p:sp>
      <p:sp>
        <p:nvSpPr>
          <p:cNvPr id="2012177" name="Line 17"/>
          <p:cNvSpPr>
            <a:spLocks noChangeShapeType="1"/>
          </p:cNvSpPr>
          <p:nvPr/>
        </p:nvSpPr>
        <p:spPr bwMode="auto">
          <a:xfrm rot="14830975" flipH="1">
            <a:off x="5829300" y="3695700"/>
            <a:ext cx="1676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01217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12192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2179" name="AutoShape 19"/>
          <p:cNvSpPr>
            <a:spLocks noChangeArrowheads="1"/>
          </p:cNvSpPr>
          <p:nvPr/>
        </p:nvSpPr>
        <p:spPr bwMode="auto">
          <a:xfrm>
            <a:off x="4572000" y="4800600"/>
            <a:ext cx="1447800" cy="12192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Search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engine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servers</a:t>
            </a:r>
          </a:p>
        </p:txBody>
      </p:sp>
      <p:sp>
        <p:nvSpPr>
          <p:cNvPr id="2012180" name="AutoShape 20"/>
          <p:cNvSpPr>
            <a:spLocks noChangeArrowheads="1"/>
          </p:cNvSpPr>
          <p:nvPr/>
        </p:nvSpPr>
        <p:spPr bwMode="auto">
          <a:xfrm>
            <a:off x="457200" y="3200400"/>
            <a:ext cx="14478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cs typeface="+mn-cs"/>
              </a:rPr>
              <a:t>user</a:t>
            </a:r>
          </a:p>
          <a:p>
            <a:pPr eaLnBrk="0" hangingPunct="0">
              <a:defRPr/>
            </a:pPr>
            <a:r>
              <a:rPr lang="en-US" sz="2800">
                <a:cs typeface="+mn-cs"/>
              </a:rPr>
              <a:t>query</a:t>
            </a:r>
          </a:p>
        </p:txBody>
      </p:sp>
      <p:pic>
        <p:nvPicPr>
          <p:cNvPr id="201218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1752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2182" name="Line 22"/>
          <p:cNvSpPr>
            <a:spLocks noChangeShapeType="1"/>
          </p:cNvSpPr>
          <p:nvPr/>
        </p:nvSpPr>
        <p:spPr bwMode="auto">
          <a:xfrm rot="2711386" flipH="1">
            <a:off x="1752600" y="38862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3" name="Line 23"/>
          <p:cNvSpPr>
            <a:spLocks noChangeShapeType="1"/>
          </p:cNvSpPr>
          <p:nvPr/>
        </p:nvSpPr>
        <p:spPr bwMode="auto">
          <a:xfrm rot="2711386" flipH="1">
            <a:off x="3467100" y="46101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4" name="Line 24"/>
          <p:cNvSpPr>
            <a:spLocks noChangeShapeType="1"/>
          </p:cNvSpPr>
          <p:nvPr/>
        </p:nvSpPr>
        <p:spPr bwMode="auto">
          <a:xfrm rot="2711386" flipH="1">
            <a:off x="6352381" y="5003007"/>
            <a:ext cx="642937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5" name="Line 25"/>
          <p:cNvSpPr>
            <a:spLocks noChangeShapeType="1"/>
          </p:cNvSpPr>
          <p:nvPr/>
        </p:nvSpPr>
        <p:spPr bwMode="auto">
          <a:xfrm rot="2711386" flipH="1">
            <a:off x="2906713" y="5253038"/>
            <a:ext cx="1066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6" name="Oval 26"/>
          <p:cNvSpPr>
            <a:spLocks noChangeArrowheads="1"/>
          </p:cNvSpPr>
          <p:nvPr/>
        </p:nvSpPr>
        <p:spPr bwMode="auto">
          <a:xfrm>
            <a:off x="1981200" y="5257800"/>
            <a:ext cx="1981200" cy="6096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Show results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To user</a:t>
            </a:r>
          </a:p>
        </p:txBody>
      </p:sp>
      <p:sp>
        <p:nvSpPr>
          <p:cNvPr id="2012187" name="Line 27"/>
          <p:cNvSpPr>
            <a:spLocks noChangeShapeType="1"/>
          </p:cNvSpPr>
          <p:nvPr/>
        </p:nvSpPr>
        <p:spPr bwMode="auto">
          <a:xfrm rot="2711386" flipH="1" flipV="1">
            <a:off x="5187950" y="3003551"/>
            <a:ext cx="788987" cy="1617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8" name="Freeform 28"/>
          <p:cNvSpPr>
            <a:spLocks/>
          </p:cNvSpPr>
          <p:nvPr/>
        </p:nvSpPr>
        <p:spPr bwMode="auto">
          <a:xfrm>
            <a:off x="4191000" y="2514600"/>
            <a:ext cx="1346200" cy="317500"/>
          </a:xfrm>
          <a:custGeom>
            <a:avLst/>
            <a:gdLst>
              <a:gd name="T0" fmla="*/ 816 w 848"/>
              <a:gd name="T1" fmla="*/ 0 h 200"/>
              <a:gd name="T2" fmla="*/ 768 w 848"/>
              <a:gd name="T3" fmla="*/ 48 h 200"/>
              <a:gd name="T4" fmla="*/ 336 w 848"/>
              <a:gd name="T5" fmla="*/ 192 h 200"/>
              <a:gd name="T6" fmla="*/ 0 w 848"/>
              <a:gd name="T7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8" h="200">
                <a:moveTo>
                  <a:pt x="816" y="0"/>
                </a:moveTo>
                <a:cubicBezTo>
                  <a:pt x="832" y="8"/>
                  <a:pt x="848" y="16"/>
                  <a:pt x="768" y="48"/>
                </a:cubicBezTo>
                <a:cubicBezTo>
                  <a:pt x="688" y="80"/>
                  <a:pt x="464" y="200"/>
                  <a:pt x="336" y="192"/>
                </a:cubicBezTo>
                <a:cubicBezTo>
                  <a:pt x="208" y="184"/>
                  <a:pt x="104" y="92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2189" name="AutoShape 29"/>
          <p:cNvSpPr>
            <a:spLocks noChangeArrowheads="1"/>
          </p:cNvSpPr>
          <p:nvPr/>
        </p:nvSpPr>
        <p:spPr bwMode="auto">
          <a:xfrm>
            <a:off x="5638800" y="12954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DocIds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514600" y="228600"/>
          <a:ext cx="5621338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Photo Editor Photo" r:id="rId4" imgW="5706272" imgH="6342857" progId="MSPhotoEd.3">
                  <p:embed/>
                </p:oleObj>
              </mc:Choice>
              <mc:Fallback>
                <p:oleObj name="Photo Editor Photo" r:id="rId4" imgW="5706272" imgH="634285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"/>
                        <a:ext cx="5621338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3187" name="Text Box 3"/>
          <p:cNvSpPr txBox="1">
            <a:spLocks noChangeArrowheads="1"/>
          </p:cNvSpPr>
          <p:nvPr/>
        </p:nvSpPr>
        <p:spPr bwMode="auto">
          <a:xfrm>
            <a:off x="0" y="1752600"/>
            <a:ext cx="2743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latin typeface="Arial" charset="0"/>
                <a:cs typeface="+mn-cs"/>
              </a:rPr>
              <a:t>More detailed architecture,</a:t>
            </a:r>
            <a:br>
              <a:rPr lang="en-US" sz="1800" b="1">
                <a:latin typeface="Arial" charset="0"/>
                <a:cs typeface="+mn-cs"/>
              </a:rPr>
            </a:br>
            <a:r>
              <a:rPr lang="en-US" sz="1800" b="1">
                <a:latin typeface="Arial" charset="0"/>
                <a:cs typeface="+mn-cs"/>
              </a:rPr>
              <a:t>from Brin &amp; Page 98.</a:t>
            </a:r>
            <a:br>
              <a:rPr lang="en-US" sz="1800" b="1">
                <a:latin typeface="Arial" charset="0"/>
                <a:cs typeface="+mn-cs"/>
              </a:rPr>
            </a:br>
            <a:r>
              <a:rPr lang="en-US" sz="1800" b="1">
                <a:latin typeface="Arial" charset="0"/>
                <a:cs typeface="+mn-cs"/>
              </a:rPr>
              <a:t/>
            </a:r>
            <a:br>
              <a:rPr lang="en-US" sz="1800" b="1">
                <a:latin typeface="Arial" charset="0"/>
                <a:cs typeface="+mn-cs"/>
              </a:rPr>
            </a:br>
            <a:r>
              <a:rPr lang="en-US" sz="1800" b="1">
                <a:latin typeface="Arial" charset="0"/>
                <a:cs typeface="+mn-cs"/>
              </a:rPr>
              <a:t>Only covers the preprocessing in detail, not the query serving.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Indexes for Web Search Engines</a:t>
            </a:r>
          </a:p>
        </p:txBody>
      </p:sp>
      <p:sp>
        <p:nvSpPr>
          <p:cNvPr id="201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Inverted indexes are still used, even though the web is so huge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Most current web search systems partition the indexes across different machines</a:t>
            </a:r>
          </a:p>
          <a:p>
            <a:pPr lvl="1" eaLnBrk="1" hangingPunct="1">
              <a:defRPr/>
            </a:pPr>
            <a:r>
              <a:rPr lang="en-US" sz="2400" smtClean="0"/>
              <a:t>Each machine handles different parts of the data (Google uses thousands of PC-class processors and keeps most things in main memory)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Other systems duplicate the data across many machines</a:t>
            </a:r>
          </a:p>
          <a:p>
            <a:pPr lvl="1" eaLnBrk="1" hangingPunct="1">
              <a:defRPr/>
            </a:pPr>
            <a:r>
              <a:rPr lang="en-US" sz="2400" smtClean="0"/>
              <a:t>Queries are distributed among the machines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Most do a combination of these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 Engine Querying</a:t>
            </a:r>
          </a:p>
        </p:txBody>
      </p:sp>
      <p:pic>
        <p:nvPicPr>
          <p:cNvPr id="201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5943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5236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23018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600">
                <a:latin typeface="Arial" charset="0"/>
                <a:cs typeface="+mn-cs"/>
              </a:rPr>
              <a:t>In this example, the data for the pages is partitioned across machines.  Additionally, each partition is allocated multiple machines to handle the queries.</a:t>
            </a:r>
          </a:p>
          <a:p>
            <a:pPr algn="l" eaLnBrk="0" hangingPunct="0">
              <a:defRPr/>
            </a:pPr>
            <a:endParaRPr lang="en-US" sz="1600">
              <a:latin typeface="Arial" charset="0"/>
              <a:cs typeface="+mn-cs"/>
            </a:endParaRPr>
          </a:p>
          <a:p>
            <a:pPr algn="l" eaLnBrk="0" hangingPunct="0">
              <a:defRPr/>
            </a:pPr>
            <a:r>
              <a:rPr lang="en-US" sz="1600">
                <a:latin typeface="Arial" charset="0"/>
                <a:cs typeface="+mn-cs"/>
              </a:rPr>
              <a:t>Each row can handle 120 queries per second</a:t>
            </a:r>
          </a:p>
          <a:p>
            <a:pPr algn="l" eaLnBrk="0" hangingPunct="0">
              <a:defRPr/>
            </a:pPr>
            <a:endParaRPr lang="en-US" sz="1600">
              <a:latin typeface="Arial" charset="0"/>
              <a:cs typeface="+mn-cs"/>
            </a:endParaRPr>
          </a:p>
          <a:p>
            <a:pPr algn="l" eaLnBrk="0" hangingPunct="0">
              <a:defRPr/>
            </a:pPr>
            <a:r>
              <a:rPr lang="en-US" sz="1600">
                <a:latin typeface="Arial" charset="0"/>
                <a:cs typeface="+mn-cs"/>
              </a:rPr>
              <a:t>Each column can handle 7M pages</a:t>
            </a:r>
          </a:p>
          <a:p>
            <a:pPr algn="l" eaLnBrk="0" hangingPunct="0">
              <a:defRPr/>
            </a:pPr>
            <a:endParaRPr lang="en-US" sz="1600">
              <a:latin typeface="Arial" charset="0"/>
              <a:cs typeface="+mn-cs"/>
            </a:endParaRPr>
          </a:p>
          <a:p>
            <a:pPr algn="l" eaLnBrk="0" hangingPunct="0">
              <a:defRPr/>
            </a:pPr>
            <a:r>
              <a:rPr lang="en-US" sz="1600">
                <a:latin typeface="Arial" charset="0"/>
                <a:cs typeface="+mn-cs"/>
              </a:rPr>
              <a:t>To handle more queries, add another row.</a:t>
            </a:r>
          </a:p>
        </p:txBody>
      </p:sp>
      <p:sp>
        <p:nvSpPr>
          <p:cNvPr id="2015237" name="Text Box 5"/>
          <p:cNvSpPr txBox="1">
            <a:spLocks noChangeArrowheads="1"/>
          </p:cNvSpPr>
          <p:nvPr/>
        </p:nvSpPr>
        <p:spPr bwMode="auto">
          <a:xfrm>
            <a:off x="3276600" y="6096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From description of the FAST search engine, by Knut Risvik</a:t>
            </a:r>
            <a:br>
              <a:rPr lang="en-US" b="1">
                <a:latin typeface="Arial" charset="0"/>
                <a:cs typeface="+mn-cs"/>
              </a:rPr>
            </a:br>
            <a:r>
              <a:rPr lang="en-US" b="1">
                <a:latin typeface="Arial" charset="0"/>
                <a:cs typeface="+mn-cs"/>
              </a:rPr>
              <a:t>http://www.infonortics.com/searchengines/sh00/risvik_files/frame.htm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Querying: Cascading Allocation of CPUs</a:t>
            </a:r>
          </a:p>
        </p:txBody>
      </p:sp>
      <p:sp>
        <p:nvSpPr>
          <p:cNvPr id="201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 variation on this that produces a cost-savings:</a:t>
            </a:r>
          </a:p>
          <a:p>
            <a:pPr lvl="1" eaLnBrk="1" hangingPunct="1">
              <a:defRPr/>
            </a:pPr>
            <a:r>
              <a:rPr lang="en-US" smtClean="0"/>
              <a:t>Put high-quality/common pages on many machines</a:t>
            </a:r>
          </a:p>
          <a:p>
            <a:pPr lvl="1" eaLnBrk="1" hangingPunct="1">
              <a:defRPr/>
            </a:pPr>
            <a:r>
              <a:rPr lang="en-US" smtClean="0"/>
              <a:t>Put lower quality/less common pages on fewer machines</a:t>
            </a:r>
          </a:p>
          <a:p>
            <a:pPr lvl="1" eaLnBrk="1" hangingPunct="1">
              <a:defRPr/>
            </a:pPr>
            <a:r>
              <a:rPr lang="en-US" smtClean="0"/>
              <a:t>Query goes to high quality machines first</a:t>
            </a:r>
          </a:p>
          <a:p>
            <a:pPr lvl="1" eaLnBrk="1" hangingPunct="1">
              <a:defRPr/>
            </a:pPr>
            <a:r>
              <a:rPr lang="en-US" smtClean="0"/>
              <a:t>If no hits found there, go to other machines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Google </a:t>
            </a:r>
          </a:p>
        </p:txBody>
      </p:sp>
      <p:sp>
        <p:nvSpPr>
          <p:cNvPr id="201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Google maintains (probably) the worlds largest Linux cluster (over 15,000 servers)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These are partitioned between index servers and page servers</a:t>
            </a:r>
          </a:p>
          <a:p>
            <a:pPr lvl="1" eaLnBrk="1" hangingPunct="1">
              <a:defRPr/>
            </a:pPr>
            <a:r>
              <a:rPr lang="en-US" smtClean="0"/>
              <a:t>Index servers resolve the queries (massively parallel processing)</a:t>
            </a:r>
          </a:p>
          <a:p>
            <a:pPr lvl="1" eaLnBrk="1" hangingPunct="1">
              <a:defRPr/>
            </a:pPr>
            <a:r>
              <a:rPr lang="en-US" smtClean="0"/>
              <a:t>Page servers deliver the results of the queries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Over 8 Billion web pages are indexed and served by Google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 Engine Indexes</a:t>
            </a:r>
          </a:p>
        </p:txBody>
      </p:sp>
      <p:sp>
        <p:nvSpPr>
          <p:cNvPr id="201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Starting Points for Users include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Manually compiled lists</a:t>
            </a:r>
          </a:p>
          <a:p>
            <a:pPr lvl="1" eaLnBrk="1" hangingPunct="1">
              <a:defRPr/>
            </a:pPr>
            <a:r>
              <a:rPr lang="en-US" smtClean="0"/>
              <a:t>Directories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Page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popularity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endParaRPr lang="en-US" smtClean="0">
              <a:cs typeface="+mn-cs"/>
            </a:endParaRPr>
          </a:p>
          <a:p>
            <a:pPr lvl="1" eaLnBrk="1" hangingPunct="1">
              <a:defRPr/>
            </a:pPr>
            <a:r>
              <a:rPr lang="en-US" smtClean="0"/>
              <a:t>Frequently visited pages (in general)</a:t>
            </a:r>
          </a:p>
          <a:p>
            <a:pPr lvl="1" eaLnBrk="1" hangingPunct="1">
              <a:defRPr/>
            </a:pPr>
            <a:r>
              <a:rPr lang="en-US" smtClean="0"/>
              <a:t>Frequently visited pages as a result of a query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Link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co-citation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endParaRPr lang="en-US" smtClean="0">
              <a:cs typeface="+mn-cs"/>
            </a:endParaRPr>
          </a:p>
          <a:p>
            <a:pPr lvl="1" eaLnBrk="1" hangingPunct="1">
              <a:defRPr/>
            </a:pPr>
            <a:r>
              <a:rPr lang="en-US" smtClean="0"/>
              <a:t>Which sites are linked to by other sites?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1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Starting Points: What is Really Being Used?</a:t>
            </a:r>
          </a:p>
        </p:txBody>
      </p:sp>
      <p:sp>
        <p:nvSpPr>
          <p:cNvPr id="201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Todays search engines combine these methods in various ways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Integration of Directories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Today most web search engines integrate categories into the results listings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Lycos, MSN, Google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Link analysis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Google uses it; others are also using 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Words on the links seems to be especially useful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Page popularity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Many use DirectHit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popularity rankings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Page Ranking</a:t>
            </a:r>
          </a:p>
        </p:txBody>
      </p:sp>
      <p:sp>
        <p:nvSpPr>
          <p:cNvPr id="202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Varies by search engine</a:t>
            </a:r>
          </a:p>
          <a:p>
            <a:pPr lvl="1" eaLnBrk="1" hangingPunct="1">
              <a:defRPr/>
            </a:pPr>
            <a:r>
              <a:rPr lang="en-US" sz="2400" smtClean="0"/>
              <a:t>Pretty messy in many cases</a:t>
            </a:r>
          </a:p>
          <a:p>
            <a:pPr lvl="1" eaLnBrk="1" hangingPunct="1">
              <a:defRPr/>
            </a:pPr>
            <a:r>
              <a:rPr lang="en-US" sz="2400" smtClean="0"/>
              <a:t>Details usually proprietary and fluctuating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Combining subsets of:</a:t>
            </a:r>
          </a:p>
          <a:p>
            <a:pPr lvl="1" eaLnBrk="1" hangingPunct="1">
              <a:defRPr/>
            </a:pPr>
            <a:r>
              <a:rPr lang="en-US" sz="2400" smtClean="0"/>
              <a:t>Term frequencies</a:t>
            </a:r>
          </a:p>
          <a:p>
            <a:pPr lvl="1" eaLnBrk="1" hangingPunct="1">
              <a:defRPr/>
            </a:pPr>
            <a:r>
              <a:rPr lang="en-US" sz="2400" smtClean="0"/>
              <a:t>Term proximities</a:t>
            </a:r>
          </a:p>
          <a:p>
            <a:pPr lvl="1" eaLnBrk="1" hangingPunct="1">
              <a:defRPr/>
            </a:pPr>
            <a:r>
              <a:rPr lang="en-US" sz="2400" smtClean="0"/>
              <a:t>Term position (title, top of page, etc)</a:t>
            </a:r>
          </a:p>
          <a:p>
            <a:pPr lvl="1" eaLnBrk="1" hangingPunct="1">
              <a:defRPr/>
            </a:pPr>
            <a:r>
              <a:rPr lang="en-US" sz="2400" smtClean="0"/>
              <a:t>Term characteristics (boldface, capitalized, etc)</a:t>
            </a:r>
          </a:p>
          <a:p>
            <a:pPr lvl="1" eaLnBrk="1" hangingPunct="1">
              <a:defRPr/>
            </a:pPr>
            <a:r>
              <a:rPr lang="en-US" sz="2400" smtClean="0"/>
              <a:t>Link analysis information</a:t>
            </a:r>
          </a:p>
          <a:p>
            <a:pPr lvl="1" eaLnBrk="1" hangingPunct="1">
              <a:defRPr/>
            </a:pPr>
            <a:r>
              <a:rPr lang="en-US" sz="2400" smtClean="0"/>
              <a:t>Category information</a:t>
            </a:r>
          </a:p>
          <a:p>
            <a:pPr lvl="1" eaLnBrk="1" hangingPunct="1">
              <a:defRPr/>
            </a:pPr>
            <a:r>
              <a:rPr lang="en-US" sz="2400" smtClean="0"/>
              <a:t>Popularity information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Ranking: Hearst </a:t>
            </a:r>
            <a:r>
              <a:rPr lang="ja-JP" altLang="en-US" smtClean="0">
                <a:latin typeface="Arial"/>
                <a:cs typeface="+mj-cs"/>
              </a:rPr>
              <a:t>‘</a:t>
            </a:r>
            <a:r>
              <a:rPr lang="en-US" smtClean="0">
                <a:cs typeface="+mj-cs"/>
              </a:rPr>
              <a:t>96</a:t>
            </a:r>
          </a:p>
        </p:txBody>
      </p:sp>
      <p:sp>
        <p:nvSpPr>
          <p:cNvPr id="202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Proximity search can help get high-precision results if &gt;1 term</a:t>
            </a:r>
          </a:p>
          <a:p>
            <a:pPr lvl="1" eaLnBrk="1" hangingPunct="1">
              <a:defRPr/>
            </a:pPr>
            <a:r>
              <a:rPr lang="en-US" smtClean="0"/>
              <a:t>Combine Boolean and passage-level proximity</a:t>
            </a:r>
          </a:p>
          <a:p>
            <a:pPr lvl="1" eaLnBrk="1" hangingPunct="1">
              <a:defRPr/>
            </a:pPr>
            <a:r>
              <a:rPr lang="en-US" smtClean="0"/>
              <a:t>Proves significant improvements when retrieving top 5, 10, 20, 30 documents</a:t>
            </a:r>
          </a:p>
          <a:p>
            <a:pPr lvl="1" eaLnBrk="1" hangingPunct="1">
              <a:defRPr/>
            </a:pPr>
            <a:r>
              <a:rPr lang="en-US" smtClean="0"/>
              <a:t>Results reproduced by Mitra et al. 98</a:t>
            </a:r>
          </a:p>
          <a:p>
            <a:pPr lvl="1" eaLnBrk="1" hangingPunct="1">
              <a:defRPr/>
            </a:pPr>
            <a:r>
              <a:rPr lang="en-US" smtClean="0"/>
              <a:t>Google uses something similar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8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Standard Web Search Engine Architecture</a:t>
            </a:r>
          </a:p>
        </p:txBody>
      </p:sp>
      <p:sp>
        <p:nvSpPr>
          <p:cNvPr id="19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985540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5626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41" name="AutoShape 5"/>
          <p:cNvSpPr>
            <a:spLocks noChangeArrowheads="1"/>
          </p:cNvSpPr>
          <p:nvPr/>
        </p:nvSpPr>
        <p:spPr bwMode="auto">
          <a:xfrm>
            <a:off x="228600" y="1600200"/>
            <a:ext cx="1752600" cy="1447800"/>
          </a:xfrm>
          <a:prstGeom prst="irregularSeal2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42" name="AutoShape 6"/>
          <p:cNvSpPr>
            <a:spLocks noChangeArrowheads="1"/>
          </p:cNvSpPr>
          <p:nvPr/>
        </p:nvSpPr>
        <p:spPr bwMode="auto">
          <a:xfrm rot="-10800000">
            <a:off x="3048000" y="16764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43" name="AutoShape 7"/>
          <p:cNvSpPr>
            <a:spLocks noChangeArrowheads="1"/>
          </p:cNvSpPr>
          <p:nvPr/>
        </p:nvSpPr>
        <p:spPr bwMode="auto">
          <a:xfrm rot="-10800000">
            <a:off x="3200400" y="18288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44" name="AutoShape 8"/>
          <p:cNvSpPr>
            <a:spLocks noChangeArrowheads="1"/>
          </p:cNvSpPr>
          <p:nvPr/>
        </p:nvSpPr>
        <p:spPr bwMode="auto">
          <a:xfrm rot="-10800000">
            <a:off x="3352800" y="19812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45" name="AutoShape 9"/>
          <p:cNvSpPr>
            <a:spLocks noChangeArrowheads="1"/>
          </p:cNvSpPr>
          <p:nvPr/>
        </p:nvSpPr>
        <p:spPr bwMode="auto">
          <a:xfrm rot="-10800000">
            <a:off x="3505200" y="21336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46" name="AutoShape 10"/>
          <p:cNvSpPr>
            <a:spLocks noChangeArrowheads="1"/>
          </p:cNvSpPr>
          <p:nvPr/>
        </p:nvSpPr>
        <p:spPr bwMode="auto">
          <a:xfrm rot="-10800000">
            <a:off x="3657600" y="22860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47" name="Line 11"/>
          <p:cNvSpPr>
            <a:spLocks noChangeShapeType="1"/>
          </p:cNvSpPr>
          <p:nvPr/>
        </p:nvSpPr>
        <p:spPr bwMode="auto">
          <a:xfrm>
            <a:off x="19050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48" name="Oval 12"/>
          <p:cNvSpPr>
            <a:spLocks noChangeArrowheads="1"/>
          </p:cNvSpPr>
          <p:nvPr/>
        </p:nvSpPr>
        <p:spPr bwMode="auto">
          <a:xfrm>
            <a:off x="1905000" y="1447800"/>
            <a:ext cx="1066800" cy="838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crawl the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web</a:t>
            </a:r>
          </a:p>
        </p:txBody>
      </p:sp>
      <p:sp>
        <p:nvSpPr>
          <p:cNvPr id="1985549" name="Oval 13"/>
          <p:cNvSpPr>
            <a:spLocks noChangeArrowheads="1"/>
          </p:cNvSpPr>
          <p:nvPr/>
        </p:nvSpPr>
        <p:spPr bwMode="auto">
          <a:xfrm>
            <a:off x="7010400" y="3276600"/>
            <a:ext cx="1447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create an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inverted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index</a:t>
            </a:r>
          </a:p>
        </p:txBody>
      </p:sp>
      <p:sp>
        <p:nvSpPr>
          <p:cNvPr id="1985550" name="Line 14"/>
          <p:cNvSpPr>
            <a:spLocks noChangeShapeType="1"/>
          </p:cNvSpPr>
          <p:nvPr/>
        </p:nvSpPr>
        <p:spPr bwMode="auto">
          <a:xfrm>
            <a:off x="4343400" y="2438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51" name="Oval 15"/>
          <p:cNvSpPr>
            <a:spLocks noChangeArrowheads="1"/>
          </p:cNvSpPr>
          <p:nvPr/>
        </p:nvSpPr>
        <p:spPr bwMode="auto">
          <a:xfrm>
            <a:off x="3581400" y="1219200"/>
            <a:ext cx="2514600" cy="1066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Check for duplicates,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store the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documents</a:t>
            </a:r>
          </a:p>
        </p:txBody>
      </p:sp>
      <p:sp>
        <p:nvSpPr>
          <p:cNvPr id="1985552" name="AutoShape 16"/>
          <p:cNvSpPr>
            <a:spLocks noChangeArrowheads="1"/>
          </p:cNvSpPr>
          <p:nvPr/>
        </p:nvSpPr>
        <p:spPr bwMode="auto">
          <a:xfrm>
            <a:off x="7162800" y="45339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Inverted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index</a:t>
            </a:r>
          </a:p>
        </p:txBody>
      </p:sp>
      <p:sp>
        <p:nvSpPr>
          <p:cNvPr id="1985553" name="Line 17"/>
          <p:cNvSpPr>
            <a:spLocks noChangeShapeType="1"/>
          </p:cNvSpPr>
          <p:nvPr/>
        </p:nvSpPr>
        <p:spPr bwMode="auto">
          <a:xfrm rot="14830975" flipH="1">
            <a:off x="5829300" y="3695700"/>
            <a:ext cx="1676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9855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12192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5555" name="AutoShape 19"/>
          <p:cNvSpPr>
            <a:spLocks noChangeArrowheads="1"/>
          </p:cNvSpPr>
          <p:nvPr/>
        </p:nvSpPr>
        <p:spPr bwMode="auto">
          <a:xfrm>
            <a:off x="4572000" y="4800600"/>
            <a:ext cx="1447800" cy="12192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Search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engine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servers</a:t>
            </a:r>
          </a:p>
        </p:txBody>
      </p:sp>
      <p:sp>
        <p:nvSpPr>
          <p:cNvPr id="1985556" name="AutoShape 20"/>
          <p:cNvSpPr>
            <a:spLocks noChangeArrowheads="1"/>
          </p:cNvSpPr>
          <p:nvPr/>
        </p:nvSpPr>
        <p:spPr bwMode="auto">
          <a:xfrm>
            <a:off x="457200" y="3200400"/>
            <a:ext cx="14478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cs typeface="+mn-cs"/>
              </a:rPr>
              <a:t>user</a:t>
            </a:r>
          </a:p>
          <a:p>
            <a:pPr eaLnBrk="0" hangingPunct="0">
              <a:defRPr/>
            </a:pPr>
            <a:r>
              <a:rPr lang="en-US" sz="2800">
                <a:cs typeface="+mn-cs"/>
              </a:rPr>
              <a:t>query</a:t>
            </a:r>
          </a:p>
        </p:txBody>
      </p:sp>
      <p:pic>
        <p:nvPicPr>
          <p:cNvPr id="198555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1752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5558" name="Line 22"/>
          <p:cNvSpPr>
            <a:spLocks noChangeShapeType="1"/>
          </p:cNvSpPr>
          <p:nvPr/>
        </p:nvSpPr>
        <p:spPr bwMode="auto">
          <a:xfrm rot="2711386" flipH="1">
            <a:off x="1752600" y="38862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59" name="Line 23"/>
          <p:cNvSpPr>
            <a:spLocks noChangeShapeType="1"/>
          </p:cNvSpPr>
          <p:nvPr/>
        </p:nvSpPr>
        <p:spPr bwMode="auto">
          <a:xfrm rot="2711386" flipH="1">
            <a:off x="3467100" y="46101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60" name="Line 24"/>
          <p:cNvSpPr>
            <a:spLocks noChangeShapeType="1"/>
          </p:cNvSpPr>
          <p:nvPr/>
        </p:nvSpPr>
        <p:spPr bwMode="auto">
          <a:xfrm rot="2711386" flipH="1">
            <a:off x="6352381" y="5003007"/>
            <a:ext cx="642937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61" name="Line 25"/>
          <p:cNvSpPr>
            <a:spLocks noChangeShapeType="1"/>
          </p:cNvSpPr>
          <p:nvPr/>
        </p:nvSpPr>
        <p:spPr bwMode="auto">
          <a:xfrm rot="2711386" flipH="1">
            <a:off x="2906713" y="5253038"/>
            <a:ext cx="1066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62" name="Oval 26"/>
          <p:cNvSpPr>
            <a:spLocks noChangeArrowheads="1"/>
          </p:cNvSpPr>
          <p:nvPr/>
        </p:nvSpPr>
        <p:spPr bwMode="auto">
          <a:xfrm>
            <a:off x="1981200" y="5257800"/>
            <a:ext cx="1981200" cy="6096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Show results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To user</a:t>
            </a:r>
          </a:p>
        </p:txBody>
      </p:sp>
      <p:sp>
        <p:nvSpPr>
          <p:cNvPr id="1985563" name="Line 27"/>
          <p:cNvSpPr>
            <a:spLocks noChangeShapeType="1"/>
          </p:cNvSpPr>
          <p:nvPr/>
        </p:nvSpPr>
        <p:spPr bwMode="auto">
          <a:xfrm rot="2711386" flipH="1" flipV="1">
            <a:off x="5187950" y="3003551"/>
            <a:ext cx="788987" cy="1617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64" name="Freeform 28"/>
          <p:cNvSpPr>
            <a:spLocks/>
          </p:cNvSpPr>
          <p:nvPr/>
        </p:nvSpPr>
        <p:spPr bwMode="auto">
          <a:xfrm>
            <a:off x="4191000" y="2514600"/>
            <a:ext cx="1346200" cy="317500"/>
          </a:xfrm>
          <a:custGeom>
            <a:avLst/>
            <a:gdLst>
              <a:gd name="T0" fmla="*/ 816 w 848"/>
              <a:gd name="T1" fmla="*/ 0 h 200"/>
              <a:gd name="T2" fmla="*/ 768 w 848"/>
              <a:gd name="T3" fmla="*/ 48 h 200"/>
              <a:gd name="T4" fmla="*/ 336 w 848"/>
              <a:gd name="T5" fmla="*/ 192 h 200"/>
              <a:gd name="T6" fmla="*/ 0 w 848"/>
              <a:gd name="T7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8" h="200">
                <a:moveTo>
                  <a:pt x="816" y="0"/>
                </a:moveTo>
                <a:cubicBezTo>
                  <a:pt x="832" y="8"/>
                  <a:pt x="848" y="16"/>
                  <a:pt x="768" y="48"/>
                </a:cubicBezTo>
                <a:cubicBezTo>
                  <a:pt x="688" y="80"/>
                  <a:pt x="464" y="200"/>
                  <a:pt x="336" y="192"/>
                </a:cubicBezTo>
                <a:cubicBezTo>
                  <a:pt x="208" y="184"/>
                  <a:pt x="104" y="92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5565" name="AutoShape 29"/>
          <p:cNvSpPr>
            <a:spLocks noChangeArrowheads="1"/>
          </p:cNvSpPr>
          <p:nvPr/>
        </p:nvSpPr>
        <p:spPr bwMode="auto">
          <a:xfrm>
            <a:off x="5638800" y="12954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DocIds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Ranking: Link Analysis</a:t>
            </a:r>
          </a:p>
        </p:txBody>
      </p:sp>
      <p:sp>
        <p:nvSpPr>
          <p:cNvPr id="202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Assumptions:</a:t>
            </a:r>
          </a:p>
          <a:p>
            <a:pPr lvl="1" eaLnBrk="1" hangingPunct="1">
              <a:defRPr/>
            </a:pPr>
            <a:r>
              <a:rPr lang="en-US" smtClean="0"/>
              <a:t>If the pages pointing to this page are good, then this is also a good page</a:t>
            </a:r>
          </a:p>
          <a:p>
            <a:pPr lvl="1" eaLnBrk="1" hangingPunct="1">
              <a:defRPr/>
            </a:pPr>
            <a:r>
              <a:rPr lang="en-US" smtClean="0"/>
              <a:t>The words on the links pointing to this page are useful indicators of what this page is about</a:t>
            </a:r>
          </a:p>
          <a:p>
            <a:pPr lvl="1" eaLnBrk="1" hangingPunct="1">
              <a:defRPr/>
            </a:pPr>
            <a:r>
              <a:rPr lang="en-US" smtClean="0"/>
              <a:t>References: Page et al. 98, Kleinberg 98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Ranking: Link Analysis</a:t>
            </a:r>
          </a:p>
        </p:txBody>
      </p:sp>
      <p:sp>
        <p:nvSpPr>
          <p:cNvPr id="202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Why does this work?</a:t>
            </a:r>
          </a:p>
          <a:p>
            <a:pPr lvl="1" eaLnBrk="1" hangingPunct="1">
              <a:defRPr/>
            </a:pPr>
            <a:r>
              <a:rPr lang="en-US" smtClean="0"/>
              <a:t>The official Toyota site will be linked to by lots of other official (or high-quality) sites</a:t>
            </a:r>
          </a:p>
          <a:p>
            <a:pPr lvl="1" eaLnBrk="1" hangingPunct="1">
              <a:defRPr/>
            </a:pPr>
            <a:r>
              <a:rPr lang="en-US" smtClean="0"/>
              <a:t>The best Toyota fan-club site probably also has many links pointing to it</a:t>
            </a:r>
          </a:p>
          <a:p>
            <a:pPr lvl="1" eaLnBrk="1" hangingPunct="1">
              <a:defRPr/>
            </a:pPr>
            <a:r>
              <a:rPr lang="en-US" smtClean="0"/>
              <a:t>Less high-quality sites do not have as many high-quality sites linking to them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Ranking: PageRank</a:t>
            </a:r>
          </a:p>
        </p:txBody>
      </p:sp>
      <p:sp>
        <p:nvSpPr>
          <p:cNvPr id="202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Google uses the PageRank for ranking docs: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We assume page </a:t>
            </a:r>
            <a:r>
              <a:rPr lang="en-US" sz="2400" i="1" smtClean="0">
                <a:cs typeface="+mn-cs"/>
              </a:rPr>
              <a:t>p</a:t>
            </a:r>
            <a:r>
              <a:rPr lang="en-US" sz="2400" i="1" baseline="-25000" smtClean="0">
                <a:cs typeface="+mn-cs"/>
              </a:rPr>
              <a:t>i</a:t>
            </a:r>
            <a:r>
              <a:rPr lang="en-US" sz="2400" smtClean="0">
                <a:cs typeface="+mn-cs"/>
              </a:rPr>
              <a:t> has pages </a:t>
            </a:r>
            <a:r>
              <a:rPr lang="en-US" sz="2400" i="1" smtClean="0">
                <a:cs typeface="+mn-cs"/>
              </a:rPr>
              <a:t>p</a:t>
            </a:r>
            <a:r>
              <a:rPr lang="en-US" sz="2400" i="1" baseline="-25000" smtClean="0">
                <a:cs typeface="+mn-cs"/>
              </a:rPr>
              <a:t>j</a:t>
            </a:r>
            <a:r>
              <a:rPr lang="en-US" sz="2400" i="1" smtClean="0">
                <a:cs typeface="+mn-cs"/>
              </a:rPr>
              <a:t>...p</a:t>
            </a:r>
            <a:r>
              <a:rPr lang="en-US" sz="2400" i="1" baseline="-25000" smtClean="0">
                <a:cs typeface="+mn-cs"/>
              </a:rPr>
              <a:t>N</a:t>
            </a:r>
            <a:r>
              <a:rPr lang="en-US" sz="2400" smtClean="0">
                <a:cs typeface="+mn-cs"/>
              </a:rPr>
              <a:t> which point to it (i.e., are citations). The parameter </a:t>
            </a:r>
            <a:r>
              <a:rPr lang="en-US" sz="2400" i="1" smtClean="0">
                <a:cs typeface="+mn-cs"/>
              </a:rPr>
              <a:t>d</a:t>
            </a:r>
            <a:r>
              <a:rPr lang="en-US" sz="2400" smtClean="0">
                <a:cs typeface="+mn-cs"/>
              </a:rPr>
              <a:t> is a damping factor which can be set between 0 and 1. </a:t>
            </a:r>
            <a:r>
              <a:rPr lang="en-US" sz="2400" i="1" smtClean="0">
                <a:cs typeface="+mn-cs"/>
              </a:rPr>
              <a:t>d</a:t>
            </a:r>
            <a:r>
              <a:rPr lang="en-US" sz="2400" smtClean="0">
                <a:cs typeface="+mn-cs"/>
              </a:rPr>
              <a:t> is usually set to 0.85. </a:t>
            </a:r>
            <a:r>
              <a:rPr lang="en-US" sz="2400" i="1" smtClean="0">
                <a:cs typeface="+mn-cs"/>
              </a:rPr>
              <a:t>L(p</a:t>
            </a:r>
            <a:r>
              <a:rPr lang="en-US" sz="2400" i="1" baseline="-25000" smtClean="0">
                <a:cs typeface="+mn-cs"/>
              </a:rPr>
              <a:t>i</a:t>
            </a:r>
            <a:r>
              <a:rPr lang="en-US" sz="2400" i="1" smtClean="0">
                <a:cs typeface="+mn-cs"/>
              </a:rPr>
              <a:t>)</a:t>
            </a:r>
            <a:r>
              <a:rPr lang="en-US" sz="2400" smtClean="0">
                <a:cs typeface="+mn-cs"/>
              </a:rPr>
              <a:t> is defined as the number of links going out of page </a:t>
            </a:r>
            <a:r>
              <a:rPr lang="en-US" sz="2400" i="1" smtClean="0">
                <a:cs typeface="+mn-cs"/>
              </a:rPr>
              <a:t>p</a:t>
            </a:r>
            <a:r>
              <a:rPr lang="en-US" sz="2400" i="1" baseline="-25000" smtClean="0">
                <a:cs typeface="+mn-cs"/>
              </a:rPr>
              <a:t>i</a:t>
            </a:r>
            <a:r>
              <a:rPr lang="en-US" sz="2400" smtClean="0">
                <a:cs typeface="+mn-cs"/>
              </a:rPr>
              <a:t>. The PageRank (</a:t>
            </a:r>
            <a:r>
              <a:rPr lang="en-US" sz="2400" i="1" smtClean="0">
                <a:cs typeface="+mn-cs"/>
              </a:rPr>
              <a:t>PR</a:t>
            </a:r>
            <a:r>
              <a:rPr lang="en-US" sz="2400" smtClean="0">
                <a:cs typeface="+mn-cs"/>
              </a:rPr>
              <a:t>) of a page p</a:t>
            </a:r>
            <a:r>
              <a:rPr lang="en-US" sz="2400" baseline="-25000" smtClean="0">
                <a:cs typeface="+mn-cs"/>
              </a:rPr>
              <a:t>i</a:t>
            </a:r>
            <a:r>
              <a:rPr lang="en-US" sz="2400" smtClean="0">
                <a:cs typeface="+mn-cs"/>
              </a:rPr>
              <a:t> is given as follows: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Note that the PageRanks form a probability distribution over web pages, so the sum of all web pages' PageRanks will be one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286000" y="3733800"/>
          <a:ext cx="4038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4" imgW="1993900" imgH="482600" progId="Equation.3">
                  <p:embed/>
                </p:oleObj>
              </mc:Choice>
              <mc:Fallback>
                <p:oleObj name="Equation" r:id="rId4" imgW="19939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40386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PageRank (from Wikipedia) </a:t>
            </a:r>
          </a:p>
        </p:txBody>
      </p:sp>
      <p:pic>
        <p:nvPicPr>
          <p:cNvPr id="89091" name="Picture 29" descr="400px-PageRanks-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9342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02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PageRank</a:t>
            </a:r>
          </a:p>
        </p:txBody>
      </p:sp>
      <p:sp>
        <p:nvSpPr>
          <p:cNvPr id="202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Similar to calculations used in scientific citation analysis (e.g., Garfield et al.) and social network analysis (e.g., Waserman et al.)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Similar to other work on ranking (e.g., the hubs and authorities of Kleinberg et al.)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How is Amazon similar to Google in terms of the basic insights and techniques of PageRank?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How could PageRank be applied to other problems and domains?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Today </a:t>
            </a:r>
          </a:p>
        </p:txBody>
      </p:sp>
      <p:sp>
        <p:nvSpPr>
          <p:cNvPr id="210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Web Crawling and Search Issues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FBFBF"/>
                </a:solidFill>
              </a:rPr>
              <a:t>Web Crawling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FBFBF"/>
                </a:solidFill>
              </a:rPr>
              <a:t>Web Search Engines and Algorithms</a:t>
            </a:r>
          </a:p>
          <a:p>
            <a:pPr lvl="1" eaLnBrk="1" hangingPunct="1"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and </a:t>
            </a:r>
            <a:r>
              <a:rPr lang="en-US" dirty="0" err="1" smtClean="0"/>
              <a:t>Hadoop</a:t>
            </a:r>
            <a:endParaRPr lang="en-US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530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3300"/>
                </a:solidFill>
                <a:latin typeface="Arial" charset="0"/>
                <a:cs typeface="+mn-cs"/>
              </a:rPr>
              <a:t>Credit for some of the slides in this lecture goes to </a:t>
            </a:r>
            <a:endParaRPr lang="en-US" sz="1800" dirty="0" smtClean="0">
              <a:solidFill>
                <a:srgbClr val="FF33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3300"/>
                </a:solidFill>
                <a:latin typeface="Arial" charset="0"/>
                <a:cs typeface="+mn-cs"/>
              </a:rPr>
              <a:t>Marti Hearst, Doug Cutting and Dan Weld</a:t>
            </a:r>
            <a:endParaRPr lang="en-US" sz="1800" dirty="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MapReduce</a:t>
            </a:r>
            <a:r>
              <a:rPr lang="en-US" dirty="0" smtClean="0">
                <a:cs typeface="+mj-cs"/>
              </a:rPr>
              <a:t> and </a:t>
            </a:r>
            <a:r>
              <a:rPr lang="en-US" dirty="0" err="1" smtClean="0">
                <a:cs typeface="+mj-cs"/>
              </a:rPr>
              <a:t>Hadoop</a:t>
            </a:r>
            <a:endParaRPr lang="en-US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MapReduce</a:t>
            </a:r>
            <a:r>
              <a:rPr lang="en-US" dirty="0" smtClean="0">
                <a:cs typeface="+mn-cs"/>
              </a:rPr>
              <a:t> developed at Google</a:t>
            </a: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MapReduce</a:t>
            </a:r>
            <a:r>
              <a:rPr lang="en-US" dirty="0" smtClean="0">
                <a:cs typeface="+mn-cs"/>
              </a:rPr>
              <a:t> implemented </a:t>
            </a:r>
            <a:r>
              <a:rPr lang="en-US" dirty="0" smtClean="0">
                <a:cs typeface="+mn-cs"/>
              </a:rPr>
              <a:t>in </a:t>
            </a:r>
            <a:r>
              <a:rPr lang="en-US" dirty="0" err="1" smtClean="0">
                <a:cs typeface="+mn-cs"/>
              </a:rPr>
              <a:t>Nutch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Doug </a:t>
            </a:r>
            <a:r>
              <a:rPr lang="en-US" dirty="0" smtClean="0">
                <a:cs typeface="+mn-cs"/>
              </a:rPr>
              <a:t>Cutting at Yahoo!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Became </a:t>
            </a:r>
            <a:r>
              <a:rPr lang="en-US" dirty="0" err="1" smtClean="0">
                <a:cs typeface="+mn-cs"/>
              </a:rPr>
              <a:t>Hadoop</a:t>
            </a:r>
            <a:r>
              <a:rPr lang="en-US" dirty="0" smtClean="0">
                <a:cs typeface="+mn-cs"/>
              </a:rPr>
              <a:t> (named for Doug’s child’s stuffed elephant toy)</a:t>
            </a:r>
            <a:endParaRPr lang="en-US" dirty="0" smtClean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Large-Scale Data Processing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Want to use 1000s of CPUs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want hassle of </a:t>
            </a:r>
            <a:r>
              <a:rPr lang="en-US" b="1" i="1" dirty="0"/>
              <a:t>managing</a:t>
            </a:r>
            <a:r>
              <a:rPr lang="en-US" dirty="0"/>
              <a:t> things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MapReduce</a:t>
            </a:r>
            <a:r>
              <a:rPr lang="en-US" dirty="0"/>
              <a:t> provides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Automatic parallelization &amp; distribution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Fault tolerance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I/O scheduling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Monitoring &amp; status updates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30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Map/Reduce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264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Map/Reduce </a:t>
            </a:r>
          </a:p>
          <a:p>
            <a:pPr lvl="1">
              <a:lnSpc>
                <a:spcPct val="90000"/>
              </a:lnSpc>
            </a:pPr>
            <a:r>
              <a:rPr lang="en-US"/>
              <a:t>Programming model from Lisp </a:t>
            </a:r>
          </a:p>
          <a:p>
            <a:pPr lvl="1">
              <a:lnSpc>
                <a:spcPct val="90000"/>
              </a:lnSpc>
            </a:pPr>
            <a:r>
              <a:rPr lang="en-US"/>
              <a:t>(and other functional languages)</a:t>
            </a:r>
          </a:p>
          <a:p>
            <a:pPr>
              <a:lnSpc>
                <a:spcPct val="90000"/>
              </a:lnSpc>
            </a:pPr>
            <a:r>
              <a:rPr lang="en-US"/>
              <a:t>Many problems can be phrased this way</a:t>
            </a:r>
          </a:p>
          <a:p>
            <a:pPr>
              <a:lnSpc>
                <a:spcPct val="90000"/>
              </a:lnSpc>
            </a:pPr>
            <a:r>
              <a:rPr lang="en-US"/>
              <a:t>Easy to distribute across nodes</a:t>
            </a:r>
          </a:p>
          <a:p>
            <a:pPr>
              <a:lnSpc>
                <a:spcPct val="90000"/>
              </a:lnSpc>
            </a:pPr>
            <a:r>
              <a:rPr lang="en-US"/>
              <a:t>Nice retry/failure semantics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751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in Lisp (Scheme)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(map </a:t>
            </a:r>
            <a:r>
              <a:rPr lang="en-US" b="1" i="1"/>
              <a:t>f</a:t>
            </a:r>
            <a:r>
              <a:rPr lang="en-US"/>
              <a:t> </a:t>
            </a:r>
            <a:r>
              <a:rPr lang="en-US" b="1" i="1"/>
              <a:t>list [list</a:t>
            </a:r>
            <a:r>
              <a:rPr lang="en-US" b="1" i="1" baseline="-25000"/>
              <a:t>2</a:t>
            </a:r>
            <a:r>
              <a:rPr lang="en-US" b="1" i="1"/>
              <a:t> list</a:t>
            </a:r>
            <a:r>
              <a:rPr lang="en-US" b="1" i="1" baseline="-25000"/>
              <a:t>3</a:t>
            </a:r>
            <a:r>
              <a:rPr lang="en-US" b="1" i="1"/>
              <a:t> …]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(map square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(1 2 3 4))</a:t>
            </a:r>
          </a:p>
          <a:p>
            <a:pPr lvl="1"/>
            <a:r>
              <a:rPr lang="en-US"/>
              <a:t>(1 4 9 16)</a:t>
            </a:r>
          </a:p>
          <a:p>
            <a:pPr lvl="1"/>
            <a:endParaRPr lang="en-US"/>
          </a:p>
          <a:p>
            <a:r>
              <a:rPr lang="en-US"/>
              <a:t>(reduce +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(1 4 9 16))</a:t>
            </a:r>
          </a:p>
          <a:p>
            <a:pPr lvl="1"/>
            <a:r>
              <a:rPr lang="en-US"/>
              <a:t>(+ 16 (+ 9 (+ 4 1) ) )</a:t>
            </a:r>
          </a:p>
          <a:p>
            <a:pPr lvl="1"/>
            <a:r>
              <a:rPr lang="en-US"/>
              <a:t>30</a:t>
            </a:r>
          </a:p>
          <a:p>
            <a:r>
              <a:rPr lang="en-US"/>
              <a:t>(reduce + (map square (map – l</a:t>
            </a:r>
            <a:r>
              <a:rPr lang="en-US" baseline="-25000"/>
              <a:t>1</a:t>
            </a:r>
            <a:r>
              <a:rPr lang="en-US"/>
              <a:t> l</a:t>
            </a:r>
            <a:r>
              <a:rPr lang="en-US" baseline="-25000"/>
              <a:t>2</a:t>
            </a:r>
            <a:r>
              <a:rPr lang="en-US"/>
              <a:t>))))</a:t>
            </a:r>
          </a:p>
          <a:p>
            <a:endParaRPr lang="en-US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 rot="-1389819">
            <a:off x="5943600" y="1295400"/>
            <a:ext cx="2360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charset="0"/>
              </a:rPr>
              <a:t>Unary operator</a:t>
            </a:r>
          </a:p>
        </p:txBody>
      </p:sp>
      <p:sp>
        <p:nvSpPr>
          <p:cNvPr id="155653" name="Arc 5"/>
          <p:cNvSpPr>
            <a:spLocks/>
          </p:cNvSpPr>
          <p:nvPr/>
        </p:nvSpPr>
        <p:spPr bwMode="auto">
          <a:xfrm flipH="1">
            <a:off x="2438400" y="1371600"/>
            <a:ext cx="43434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 rot="-1389819">
            <a:off x="5865813" y="2808288"/>
            <a:ext cx="2414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charset="0"/>
              </a:rPr>
              <a:t>Binary operator</a:t>
            </a:r>
          </a:p>
        </p:txBody>
      </p:sp>
      <p:sp>
        <p:nvSpPr>
          <p:cNvPr id="155655" name="Arc 7"/>
          <p:cNvSpPr>
            <a:spLocks/>
          </p:cNvSpPr>
          <p:nvPr/>
        </p:nvSpPr>
        <p:spPr bwMode="auto">
          <a:xfrm flipH="1">
            <a:off x="2362200" y="2895600"/>
            <a:ext cx="43434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2667000" y="46482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1905000" y="46482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733800" y="46482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4038600" y="46482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685800" y="46482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025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 animBg="1"/>
      <p:bldP spid="155654" grpId="0"/>
      <p:bldP spid="155655" grpId="0" animBg="1"/>
      <p:bldP spid="155656" grpId="0" animBg="1"/>
      <p:bldP spid="155657" grpId="0" animBg="1"/>
      <p:bldP spid="155658" grpId="0" animBg="1"/>
      <p:bldP spid="155659" grpId="0" animBg="1"/>
      <p:bldP spid="1556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8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Standard Web Search Engine Architecture</a:t>
            </a:r>
          </a:p>
        </p:txBody>
      </p:sp>
      <p:sp>
        <p:nvSpPr>
          <p:cNvPr id="198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986564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6388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5" name="AutoShape 5"/>
          <p:cNvSpPr>
            <a:spLocks noChangeArrowheads="1"/>
          </p:cNvSpPr>
          <p:nvPr/>
        </p:nvSpPr>
        <p:spPr bwMode="auto">
          <a:xfrm>
            <a:off x="228600" y="1600200"/>
            <a:ext cx="1752600" cy="1447800"/>
          </a:xfrm>
          <a:prstGeom prst="irregularSeal2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6" name="AutoShape 6"/>
          <p:cNvSpPr>
            <a:spLocks noChangeArrowheads="1"/>
          </p:cNvSpPr>
          <p:nvPr/>
        </p:nvSpPr>
        <p:spPr bwMode="auto">
          <a:xfrm rot="-10800000">
            <a:off x="3048000" y="16764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7" name="AutoShape 7"/>
          <p:cNvSpPr>
            <a:spLocks noChangeArrowheads="1"/>
          </p:cNvSpPr>
          <p:nvPr/>
        </p:nvSpPr>
        <p:spPr bwMode="auto">
          <a:xfrm rot="-10800000">
            <a:off x="3200400" y="18288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8" name="AutoShape 8"/>
          <p:cNvSpPr>
            <a:spLocks noChangeArrowheads="1"/>
          </p:cNvSpPr>
          <p:nvPr/>
        </p:nvSpPr>
        <p:spPr bwMode="auto">
          <a:xfrm rot="-10800000">
            <a:off x="3352800" y="19812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69" name="AutoShape 9"/>
          <p:cNvSpPr>
            <a:spLocks noChangeArrowheads="1"/>
          </p:cNvSpPr>
          <p:nvPr/>
        </p:nvSpPr>
        <p:spPr bwMode="auto">
          <a:xfrm rot="-10800000">
            <a:off x="3505200" y="21336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70" name="AutoShape 10"/>
          <p:cNvSpPr>
            <a:spLocks noChangeArrowheads="1"/>
          </p:cNvSpPr>
          <p:nvPr/>
        </p:nvSpPr>
        <p:spPr bwMode="auto">
          <a:xfrm rot="-10800000">
            <a:off x="3657600" y="2286000"/>
            <a:ext cx="381000" cy="609600"/>
          </a:xfrm>
          <a:prstGeom prst="foldedCorner">
            <a:avLst>
              <a:gd name="adj" fmla="val 125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71" name="Line 11"/>
          <p:cNvSpPr>
            <a:spLocks noChangeShapeType="1"/>
          </p:cNvSpPr>
          <p:nvPr/>
        </p:nvSpPr>
        <p:spPr bwMode="auto">
          <a:xfrm>
            <a:off x="1905000" y="2362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72" name="Oval 12"/>
          <p:cNvSpPr>
            <a:spLocks noChangeArrowheads="1"/>
          </p:cNvSpPr>
          <p:nvPr/>
        </p:nvSpPr>
        <p:spPr bwMode="auto">
          <a:xfrm>
            <a:off x="1905000" y="1447800"/>
            <a:ext cx="1066800" cy="838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crawl the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web</a:t>
            </a:r>
          </a:p>
        </p:txBody>
      </p:sp>
      <p:sp>
        <p:nvSpPr>
          <p:cNvPr id="1986573" name="Oval 13"/>
          <p:cNvSpPr>
            <a:spLocks noChangeArrowheads="1"/>
          </p:cNvSpPr>
          <p:nvPr/>
        </p:nvSpPr>
        <p:spPr bwMode="auto">
          <a:xfrm>
            <a:off x="7010400" y="3276600"/>
            <a:ext cx="1447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create an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inverted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index</a:t>
            </a:r>
          </a:p>
        </p:txBody>
      </p:sp>
      <p:sp>
        <p:nvSpPr>
          <p:cNvPr id="1986574" name="Line 14"/>
          <p:cNvSpPr>
            <a:spLocks noChangeShapeType="1"/>
          </p:cNvSpPr>
          <p:nvPr/>
        </p:nvSpPr>
        <p:spPr bwMode="auto">
          <a:xfrm>
            <a:off x="4343400" y="2438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75" name="Oval 15"/>
          <p:cNvSpPr>
            <a:spLocks noChangeArrowheads="1"/>
          </p:cNvSpPr>
          <p:nvPr/>
        </p:nvSpPr>
        <p:spPr bwMode="auto">
          <a:xfrm>
            <a:off x="3581400" y="1219200"/>
            <a:ext cx="2514600" cy="10668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Check for duplicates,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store the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documents</a:t>
            </a:r>
          </a:p>
        </p:txBody>
      </p:sp>
      <p:sp>
        <p:nvSpPr>
          <p:cNvPr id="1986576" name="AutoShape 16"/>
          <p:cNvSpPr>
            <a:spLocks noChangeArrowheads="1"/>
          </p:cNvSpPr>
          <p:nvPr/>
        </p:nvSpPr>
        <p:spPr bwMode="auto">
          <a:xfrm>
            <a:off x="7162800" y="45339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Inverted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index</a:t>
            </a:r>
          </a:p>
        </p:txBody>
      </p:sp>
      <p:sp>
        <p:nvSpPr>
          <p:cNvPr id="1986577" name="Line 17"/>
          <p:cNvSpPr>
            <a:spLocks noChangeShapeType="1"/>
          </p:cNvSpPr>
          <p:nvPr/>
        </p:nvSpPr>
        <p:spPr bwMode="auto">
          <a:xfrm rot="14830975" flipH="1">
            <a:off x="5829300" y="3695700"/>
            <a:ext cx="1676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98657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12192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6579" name="AutoShape 19"/>
          <p:cNvSpPr>
            <a:spLocks noChangeArrowheads="1"/>
          </p:cNvSpPr>
          <p:nvPr/>
        </p:nvSpPr>
        <p:spPr bwMode="auto">
          <a:xfrm>
            <a:off x="4572000" y="4800600"/>
            <a:ext cx="1447800" cy="12192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Search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engine </a:t>
            </a:r>
          </a:p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servers</a:t>
            </a:r>
          </a:p>
        </p:txBody>
      </p:sp>
      <p:sp>
        <p:nvSpPr>
          <p:cNvPr id="1986580" name="AutoShape 20"/>
          <p:cNvSpPr>
            <a:spLocks noChangeArrowheads="1"/>
          </p:cNvSpPr>
          <p:nvPr/>
        </p:nvSpPr>
        <p:spPr bwMode="auto">
          <a:xfrm>
            <a:off x="457200" y="3200400"/>
            <a:ext cx="14478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>
                <a:cs typeface="+mn-cs"/>
              </a:rPr>
              <a:t>user</a:t>
            </a:r>
          </a:p>
          <a:p>
            <a:pPr eaLnBrk="0" hangingPunct="0">
              <a:defRPr/>
            </a:pPr>
            <a:r>
              <a:rPr lang="en-US" sz="2800">
                <a:cs typeface="+mn-cs"/>
              </a:rPr>
              <a:t>query</a:t>
            </a:r>
          </a:p>
        </p:txBody>
      </p:sp>
      <p:pic>
        <p:nvPicPr>
          <p:cNvPr id="198658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1752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86582" name="Line 22"/>
          <p:cNvSpPr>
            <a:spLocks noChangeShapeType="1"/>
          </p:cNvSpPr>
          <p:nvPr/>
        </p:nvSpPr>
        <p:spPr bwMode="auto">
          <a:xfrm rot="2711386" flipH="1">
            <a:off x="1752600" y="38862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3" name="Line 23"/>
          <p:cNvSpPr>
            <a:spLocks noChangeShapeType="1"/>
          </p:cNvSpPr>
          <p:nvPr/>
        </p:nvSpPr>
        <p:spPr bwMode="auto">
          <a:xfrm rot="2711386" flipH="1">
            <a:off x="3467100" y="46101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4" name="Line 24"/>
          <p:cNvSpPr>
            <a:spLocks noChangeShapeType="1"/>
          </p:cNvSpPr>
          <p:nvPr/>
        </p:nvSpPr>
        <p:spPr bwMode="auto">
          <a:xfrm rot="2711386" flipH="1">
            <a:off x="6352381" y="5003007"/>
            <a:ext cx="642937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5" name="Line 25"/>
          <p:cNvSpPr>
            <a:spLocks noChangeShapeType="1"/>
          </p:cNvSpPr>
          <p:nvPr/>
        </p:nvSpPr>
        <p:spPr bwMode="auto">
          <a:xfrm rot="2711386" flipH="1">
            <a:off x="3009900" y="5295900"/>
            <a:ext cx="914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6" name="Oval 26"/>
          <p:cNvSpPr>
            <a:spLocks noChangeArrowheads="1"/>
          </p:cNvSpPr>
          <p:nvPr/>
        </p:nvSpPr>
        <p:spPr bwMode="auto">
          <a:xfrm>
            <a:off x="1981200" y="5257800"/>
            <a:ext cx="1981200" cy="6096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Show results </a:t>
            </a:r>
          </a:p>
          <a:p>
            <a:pPr eaLnBrk="0" hangingPunct="0">
              <a:defRPr/>
            </a:pPr>
            <a:r>
              <a:rPr lang="en-US" sz="1800">
                <a:latin typeface="Tahoma" charset="0"/>
                <a:cs typeface="+mn-cs"/>
              </a:rPr>
              <a:t>To user</a:t>
            </a:r>
          </a:p>
        </p:txBody>
      </p:sp>
      <p:sp>
        <p:nvSpPr>
          <p:cNvPr id="1986587" name="Line 27"/>
          <p:cNvSpPr>
            <a:spLocks noChangeShapeType="1"/>
          </p:cNvSpPr>
          <p:nvPr/>
        </p:nvSpPr>
        <p:spPr bwMode="auto">
          <a:xfrm rot="2711386" flipH="1" flipV="1">
            <a:off x="5187950" y="3003551"/>
            <a:ext cx="788987" cy="1617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8" name="Freeform 28"/>
          <p:cNvSpPr>
            <a:spLocks/>
          </p:cNvSpPr>
          <p:nvPr/>
        </p:nvSpPr>
        <p:spPr bwMode="auto">
          <a:xfrm>
            <a:off x="4191000" y="2514600"/>
            <a:ext cx="1346200" cy="317500"/>
          </a:xfrm>
          <a:custGeom>
            <a:avLst/>
            <a:gdLst>
              <a:gd name="T0" fmla="*/ 816 w 848"/>
              <a:gd name="T1" fmla="*/ 0 h 200"/>
              <a:gd name="T2" fmla="*/ 768 w 848"/>
              <a:gd name="T3" fmla="*/ 48 h 200"/>
              <a:gd name="T4" fmla="*/ 336 w 848"/>
              <a:gd name="T5" fmla="*/ 192 h 200"/>
              <a:gd name="T6" fmla="*/ 0 w 848"/>
              <a:gd name="T7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8" h="200">
                <a:moveTo>
                  <a:pt x="816" y="0"/>
                </a:moveTo>
                <a:cubicBezTo>
                  <a:pt x="832" y="8"/>
                  <a:pt x="848" y="16"/>
                  <a:pt x="768" y="48"/>
                </a:cubicBezTo>
                <a:cubicBezTo>
                  <a:pt x="688" y="80"/>
                  <a:pt x="464" y="200"/>
                  <a:pt x="336" y="192"/>
                </a:cubicBezTo>
                <a:cubicBezTo>
                  <a:pt x="208" y="184"/>
                  <a:pt x="104" y="92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589" name="AutoShape 29"/>
          <p:cNvSpPr>
            <a:spLocks noChangeArrowheads="1"/>
          </p:cNvSpPr>
          <p:nvPr/>
        </p:nvSpPr>
        <p:spPr bwMode="auto">
          <a:xfrm>
            <a:off x="5638800" y="1295400"/>
            <a:ext cx="1143000" cy="1524000"/>
          </a:xfrm>
          <a:prstGeom prst="flowChartMagneticDisk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DocIds</a:t>
            </a:r>
          </a:p>
        </p:txBody>
      </p:sp>
      <p:sp>
        <p:nvSpPr>
          <p:cNvPr id="1986590" name="Oval 30"/>
          <p:cNvSpPr>
            <a:spLocks noChangeArrowheads="1"/>
          </p:cNvSpPr>
          <p:nvPr/>
        </p:nvSpPr>
        <p:spPr bwMode="auto">
          <a:xfrm>
            <a:off x="304800" y="1066800"/>
            <a:ext cx="8229600" cy="251460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Map/Reduce ala Google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2648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map(key, val)</a:t>
            </a:r>
            <a:r>
              <a:rPr lang="en-US"/>
              <a:t> is run on each item in set</a:t>
            </a:r>
          </a:p>
          <a:p>
            <a:pPr lvl="1">
              <a:lnSpc>
                <a:spcPct val="90000"/>
              </a:lnSpc>
            </a:pPr>
            <a:r>
              <a:rPr lang="en-US"/>
              <a:t>emits new-key / new-val pairs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reduce(key, vals)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is run for each unique key emitted by </a:t>
            </a:r>
            <a:r>
              <a:rPr lang="en-US">
                <a:solidFill>
                  <a:srgbClr val="FF0000"/>
                </a:solidFill>
              </a:rPr>
              <a:t>map()</a:t>
            </a:r>
          </a:p>
          <a:p>
            <a:pPr lvl="1">
              <a:lnSpc>
                <a:spcPct val="90000"/>
              </a:lnSpc>
            </a:pPr>
            <a:r>
              <a:rPr lang="en-US"/>
              <a:t>emits final output</a:t>
            </a: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318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 words in docs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Input consists of (url, contents) pairs</a:t>
            </a:r>
          </a:p>
          <a:p>
            <a:pPr lvl="2"/>
            <a:endParaRPr lang="en-US"/>
          </a:p>
          <a:p>
            <a:pPr lvl="1"/>
            <a:r>
              <a:rPr lang="en-US">
                <a:solidFill>
                  <a:srgbClr val="9900CC"/>
                </a:solidFill>
              </a:rPr>
              <a:t>map(key=url, val=contents):</a:t>
            </a:r>
          </a:p>
          <a:p>
            <a:pPr lvl="2"/>
            <a:r>
              <a:rPr lang="en-US">
                <a:solidFill>
                  <a:srgbClr val="9900CC"/>
                </a:solidFill>
              </a:rPr>
              <a:t>For each word </a:t>
            </a:r>
            <a:r>
              <a:rPr lang="en-US" i="1">
                <a:solidFill>
                  <a:srgbClr val="9900CC"/>
                </a:solidFill>
              </a:rPr>
              <a:t>w</a:t>
            </a:r>
            <a:r>
              <a:rPr lang="en-US">
                <a:solidFill>
                  <a:srgbClr val="9900CC"/>
                </a:solidFill>
              </a:rPr>
              <a:t> in contents, emit (w, 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“</a:t>
            </a:r>
            <a:r>
              <a:rPr lang="en-US">
                <a:solidFill>
                  <a:srgbClr val="9900CC"/>
                </a:solidFill>
              </a:rPr>
              <a:t>1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”</a:t>
            </a:r>
            <a:r>
              <a:rPr lang="en-US">
                <a:solidFill>
                  <a:srgbClr val="9900CC"/>
                </a:solidFill>
              </a:rPr>
              <a:t>)</a:t>
            </a:r>
          </a:p>
          <a:p>
            <a:pPr lvl="2"/>
            <a:endParaRPr lang="en-US">
              <a:solidFill>
                <a:srgbClr val="9900CC"/>
              </a:solidFill>
            </a:endParaRPr>
          </a:p>
          <a:p>
            <a:pPr lvl="1"/>
            <a:r>
              <a:rPr lang="en-US">
                <a:solidFill>
                  <a:srgbClr val="9900CC"/>
                </a:solidFill>
              </a:rPr>
              <a:t>reduce(key=word, values=uniq_counts):</a:t>
            </a:r>
          </a:p>
          <a:p>
            <a:pPr lvl="2"/>
            <a:r>
              <a:rPr lang="en-US">
                <a:solidFill>
                  <a:srgbClr val="9900CC"/>
                </a:solidFill>
              </a:rPr>
              <a:t>Sum all 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“</a:t>
            </a:r>
            <a:r>
              <a:rPr lang="en-US">
                <a:solidFill>
                  <a:srgbClr val="9900CC"/>
                </a:solidFill>
              </a:rPr>
              <a:t>1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”</a:t>
            </a:r>
            <a:r>
              <a:rPr lang="en-US">
                <a:solidFill>
                  <a:srgbClr val="9900CC"/>
                </a:solidFill>
              </a:rPr>
              <a:t>s in values list</a:t>
            </a:r>
          </a:p>
          <a:p>
            <a:pPr lvl="2"/>
            <a:r>
              <a:rPr lang="en-US">
                <a:solidFill>
                  <a:srgbClr val="9900CC"/>
                </a:solidFill>
              </a:rPr>
              <a:t>Emit result 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“</a:t>
            </a:r>
            <a:r>
              <a:rPr lang="en-US">
                <a:solidFill>
                  <a:srgbClr val="9900CC"/>
                </a:solidFill>
              </a:rPr>
              <a:t>(word, sum)</a:t>
            </a:r>
            <a:r>
              <a:rPr lang="ja-JP" altLang="en-US">
                <a:solidFill>
                  <a:srgbClr val="9900CC"/>
                </a:solidFill>
                <a:latin typeface="Arial"/>
              </a:rPr>
              <a:t>”</a:t>
            </a:r>
            <a:endParaRPr lang="en-US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6200001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51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81"/>
            <a:ext cx="8229600" cy="897619"/>
          </a:xfrm>
        </p:spPr>
        <p:txBody>
          <a:bodyPr/>
          <a:lstStyle/>
          <a:p>
            <a:pPr algn="l"/>
            <a:r>
              <a:rPr lang="en-US" sz="4000" dirty="0"/>
              <a:t>Count, </a:t>
            </a:r>
            <a:r>
              <a:rPr lang="en-US" sz="4000" dirty="0" smtClean="0"/>
              <a:t>Illustrated</a:t>
            </a:r>
            <a:endParaRPr lang="en-US" sz="4000" dirty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0" y="1066800"/>
            <a:ext cx="6324600" cy="2057400"/>
          </a:xfrm>
          <a:noFill/>
          <a:ln/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map(key=</a:t>
            </a:r>
            <a:r>
              <a:rPr lang="en-US" sz="2400" dirty="0" err="1">
                <a:solidFill>
                  <a:srgbClr val="FF0000"/>
                </a:solidFill>
              </a:rPr>
              <a:t>url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val</a:t>
            </a:r>
            <a:r>
              <a:rPr lang="en-US" sz="2400" dirty="0">
                <a:solidFill>
                  <a:srgbClr val="FF0000"/>
                </a:solidFill>
              </a:rPr>
              <a:t>=contents):</a:t>
            </a:r>
          </a:p>
          <a:p>
            <a:pPr lvl="2"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For each word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 in contents, emit (w, 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solidFill>
                  <a:srgbClr val="9900CC"/>
                </a:solidFill>
              </a:rPr>
              <a:t>reduce(key=word, values=</a:t>
            </a:r>
            <a:r>
              <a:rPr lang="en-US" sz="2400" dirty="0" err="1">
                <a:solidFill>
                  <a:srgbClr val="9900CC"/>
                </a:solidFill>
              </a:rPr>
              <a:t>uniq_counts</a:t>
            </a:r>
            <a:r>
              <a:rPr lang="en-US" sz="2400" dirty="0">
                <a:solidFill>
                  <a:srgbClr val="9900CC"/>
                </a:solidFill>
              </a:rPr>
              <a:t>):</a:t>
            </a:r>
          </a:p>
          <a:p>
            <a:pPr lvl="2">
              <a:buFont typeface="Arial" charset="0"/>
              <a:buNone/>
            </a:pPr>
            <a:r>
              <a:rPr lang="en-US" sz="2000" dirty="0">
                <a:solidFill>
                  <a:srgbClr val="9900CC"/>
                </a:solidFill>
              </a:rPr>
              <a:t>Sum all 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9900CC"/>
                </a:solidFill>
              </a:rPr>
              <a:t>1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9900CC"/>
                </a:solidFill>
              </a:rPr>
              <a:t>s in values list</a:t>
            </a:r>
          </a:p>
          <a:p>
            <a:pPr lvl="2">
              <a:buFont typeface="Arial" charset="0"/>
              <a:buNone/>
            </a:pPr>
            <a:r>
              <a:rPr lang="en-US" sz="2000" dirty="0">
                <a:solidFill>
                  <a:srgbClr val="9900CC"/>
                </a:solidFill>
              </a:rPr>
              <a:t>Emit result 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9900CC"/>
                </a:solidFill>
              </a:rPr>
              <a:t>(word, sum)</a:t>
            </a:r>
            <a:r>
              <a:rPr lang="ja-JP" altLang="en-US" sz="2000" dirty="0">
                <a:solidFill>
                  <a:srgbClr val="9900CC"/>
                </a:solidFill>
                <a:latin typeface="Arial"/>
              </a:rPr>
              <a:t>”</a:t>
            </a:r>
            <a:endParaRPr lang="en-US" sz="2000" dirty="0">
              <a:solidFill>
                <a:srgbClr val="9900CC"/>
              </a:solidFill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52400" y="3276600"/>
            <a:ext cx="2819400" cy="1447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latin typeface="Comic Sans MS" charset="0"/>
              </a:rPr>
              <a:t>see bob throw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 dirty="0">
                <a:latin typeface="Comic Sans MS" charset="0"/>
              </a:rPr>
              <a:t>see spot run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3276600" y="31242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see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bob	1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run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see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spot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throw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FF0000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6324600" y="31242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bob	1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run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see 	2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spot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r>
              <a:rPr lang="en-US" sz="2400">
                <a:solidFill>
                  <a:srgbClr val="9900CC"/>
                </a:solidFill>
                <a:latin typeface="Comic Sans MS" charset="0"/>
              </a:rPr>
              <a:t>throw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9900CC"/>
              </a:solidFill>
              <a:latin typeface="Comic Sans MS" charset="0"/>
            </a:endParaRPr>
          </a:p>
          <a:p>
            <a:pPr marL="742950" lvl="1" indent="-285750">
              <a:spcBef>
                <a:spcPct val="20000"/>
              </a:spcBef>
              <a:buSzPct val="50000"/>
              <a:buFont typeface="Wingdings" charset="0"/>
              <a:buNone/>
            </a:pPr>
            <a:endParaRPr lang="en-US" sz="2400">
              <a:solidFill>
                <a:srgbClr val="9900CC"/>
              </a:solidFill>
              <a:latin typeface="Comic Sans MS" charset="0"/>
            </a:endParaRPr>
          </a:p>
        </p:txBody>
      </p: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2895600" y="38862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5791200" y="39624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99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3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utoUpdateAnimBg="0"/>
      <p:bldP spid="156679" grpId="0" autoUpdateAnimBg="0"/>
      <p:bldP spid="156680" grpId="0" animBg="1"/>
      <p:bldP spid="15668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Grep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Input consists of (url+offset, single line)</a:t>
            </a:r>
          </a:p>
          <a:p>
            <a:pPr lvl="1"/>
            <a:r>
              <a:rPr lang="en-US"/>
              <a:t>map(key=url+offset, val=line):</a:t>
            </a:r>
          </a:p>
          <a:p>
            <a:pPr lvl="2"/>
            <a:r>
              <a:rPr lang="en-US"/>
              <a:t>If contents matches regexp, emit (line,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1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</a:t>
            </a:r>
          </a:p>
          <a:p>
            <a:pPr lvl="2"/>
            <a:endParaRPr lang="en-US"/>
          </a:p>
          <a:p>
            <a:pPr lvl="1"/>
            <a:r>
              <a:rPr lang="en-US"/>
              <a:t>reduce(key=line, values=uniq_counts):</a:t>
            </a:r>
          </a:p>
          <a:p>
            <a:pPr lvl="2"/>
            <a:r>
              <a:rPr lang="en-US"/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do anything; just emit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9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Web-Link Graph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Map</a:t>
            </a:r>
          </a:p>
          <a:p>
            <a:pPr lvl="1"/>
            <a:r>
              <a:rPr lang="en-US"/>
              <a:t>For each URL linking to target, …</a:t>
            </a:r>
          </a:p>
          <a:p>
            <a:pPr lvl="1"/>
            <a:r>
              <a:rPr lang="en-US"/>
              <a:t>Output &lt;target, source&gt; pairs </a:t>
            </a:r>
          </a:p>
          <a:p>
            <a:r>
              <a:rPr lang="en-US"/>
              <a:t>Reduce</a:t>
            </a:r>
          </a:p>
          <a:p>
            <a:pPr lvl="1"/>
            <a:r>
              <a:rPr lang="en-US"/>
              <a:t>Concatenate list of all source URLs</a:t>
            </a:r>
          </a:p>
          <a:p>
            <a:pPr lvl="1"/>
            <a:r>
              <a:rPr lang="en-US"/>
              <a:t>Outputs: &lt;target, </a:t>
            </a:r>
            <a:r>
              <a:rPr lang="en-US" b="1" i="1"/>
              <a:t>list </a:t>
            </a:r>
            <a:r>
              <a:rPr lang="en-US"/>
              <a:t>(source)&gt; pairs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6172200"/>
            <a:ext cx="2593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From 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MapReduce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…” by Dan Weld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063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MapReduce</a:t>
            </a:r>
            <a:r>
              <a:rPr lang="en-US" dirty="0" smtClean="0">
                <a:cs typeface="+mj-cs"/>
              </a:rPr>
              <a:t> Diagram</a:t>
            </a:r>
          </a:p>
        </p:txBody>
      </p:sp>
      <p:pic>
        <p:nvPicPr>
          <p:cNvPr id="5" name="Content Placeholder 4" descr="Screen Shot 2013-03-18 at 9.18.5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9066" r="-1021" b="-785"/>
          <a:stretch/>
        </p:blipFill>
        <p:spPr>
          <a:xfrm>
            <a:off x="457200" y="1219200"/>
            <a:ext cx="8220075" cy="497681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29028" name="TextBox 5"/>
          <p:cNvSpPr txBox="1">
            <a:spLocks noChangeArrowheads="1"/>
          </p:cNvSpPr>
          <p:nvPr/>
        </p:nvSpPr>
        <p:spPr bwMode="auto">
          <a:xfrm>
            <a:off x="5381625" y="6248400"/>
            <a:ext cx="376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 in Nutch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Doug Cutting 20 July 2005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Programming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Input &amp; Output: each a set of key/value pairs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Programmer specifies two functions: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cs typeface="+mn-cs"/>
              </a:rPr>
              <a:t>map 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in_key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in_value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) -&gt; list(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out_key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intermediate_value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Processes input key/value pair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Produces set of intermediate pairs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cs typeface="+mn-cs"/>
              </a:rPr>
              <a:t>reduce 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out_key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, list(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intermediate_value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)) -&gt; list(</a:t>
            </a:r>
            <a:r>
              <a:rPr lang="en-US" sz="2400" dirty="0" err="1" smtClean="0">
                <a:solidFill>
                  <a:srgbClr val="FF0000"/>
                </a:solidFill>
                <a:cs typeface="+mn-cs"/>
              </a:rPr>
              <a:t>out_value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Combines all intermediate values for a particular key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Produces a set of merged output values (usually just one)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95235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Page 1: the weather is good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Page 2: today is good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Page 3: good weather is good.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Map output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Worker 1: </a:t>
            </a:r>
          </a:p>
          <a:p>
            <a:pPr lvl="1" eaLnBrk="1" hangingPunct="1">
              <a:defRPr/>
            </a:pPr>
            <a:r>
              <a:rPr lang="en-US" smtClean="0"/>
              <a:t>(the 1), (weather 1), (is 1), (good 1).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Worker 2: </a:t>
            </a:r>
          </a:p>
          <a:p>
            <a:pPr lvl="1" eaLnBrk="1" hangingPunct="1">
              <a:defRPr/>
            </a:pPr>
            <a:r>
              <a:rPr lang="en-US" smtClean="0"/>
              <a:t>(today 1), (is 1), (good 1).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Worker 3: </a:t>
            </a:r>
          </a:p>
          <a:p>
            <a:pPr lvl="1" eaLnBrk="1" hangingPunct="1">
              <a:defRPr/>
            </a:pPr>
            <a:r>
              <a:rPr lang="en-US" smtClean="0"/>
              <a:t>(good 1), (weather 1), (is 1), (good 1).</a:t>
            </a:r>
          </a:p>
        </p:txBody>
      </p:sp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Reduce Input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1: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(the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2: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(is 1), (is 1), (is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3: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(weather 1), (weather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4: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(today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5: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(good 1), (good 1), (good 1), (good 1)</a:t>
            </a:r>
          </a:p>
        </p:txBody>
      </p:sp>
      <p:sp>
        <p:nvSpPr>
          <p:cNvPr id="98307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8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Crawling</a:t>
            </a:r>
          </a:p>
        </p:txBody>
      </p:sp>
      <p:sp>
        <p:nvSpPr>
          <p:cNvPr id="198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How do the web search engines get all of the items they index?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Main idea: </a:t>
            </a:r>
          </a:p>
          <a:p>
            <a:pPr lvl="1" eaLnBrk="1" hangingPunct="1">
              <a:defRPr/>
            </a:pPr>
            <a:r>
              <a:rPr lang="en-US" smtClean="0"/>
              <a:t>Start with known sites</a:t>
            </a:r>
          </a:p>
          <a:p>
            <a:pPr lvl="1" eaLnBrk="1" hangingPunct="1">
              <a:defRPr/>
            </a:pPr>
            <a:r>
              <a:rPr lang="en-US" smtClean="0"/>
              <a:t>Record information for these sites</a:t>
            </a:r>
          </a:p>
          <a:p>
            <a:pPr lvl="1" eaLnBrk="1" hangingPunct="1">
              <a:defRPr/>
            </a:pPr>
            <a:r>
              <a:rPr lang="en-US" smtClean="0"/>
              <a:t>Follow the links from each site</a:t>
            </a:r>
          </a:p>
          <a:p>
            <a:pPr lvl="1" eaLnBrk="1" hangingPunct="1">
              <a:defRPr/>
            </a:pPr>
            <a:r>
              <a:rPr lang="en-US" smtClean="0"/>
              <a:t>Record information found at new sites</a:t>
            </a:r>
          </a:p>
          <a:p>
            <a:pPr lvl="1" eaLnBrk="1" hangingPunct="1">
              <a:defRPr/>
            </a:pPr>
            <a:r>
              <a:rPr lang="en-US" smtClean="0"/>
              <a:t>Repeat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Reduce Output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1: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(the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2: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(is 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3: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(weather 2)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4: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(today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Worker 5: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(good 4)</a:t>
            </a:r>
          </a:p>
        </p:txBody>
      </p:sp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100355" name="Picture 4" descr="index-auto-0007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5136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Box 4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/>
            <a:r>
              <a:rPr lang="en-US" sz="4000" b="1"/>
              <a:t>Task Granularity &amp; Pipelining</a:t>
            </a:r>
            <a:r>
              <a:rPr lang="en-US" sz="2000" b="1"/>
              <a:t/>
            </a:r>
            <a:br>
              <a:rPr lang="en-US" sz="2000" b="1"/>
            </a:br>
            <a:endParaRPr lang="en-US" sz="280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Fine granularity tasks:   map tasks &gt;&gt; machines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Minimizes time for fault recovery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pipeline shuffling with map execution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Better dynamic load balancing </a:t>
            </a:r>
          </a:p>
          <a:p>
            <a:pPr>
              <a:lnSpc>
                <a:spcPct val="90000"/>
              </a:lnSpc>
            </a:pPr>
            <a:r>
              <a:rPr lang="en-US" sz="2800"/>
              <a:t>Often use 200,000 map  &amp;  5000 reduce tasks </a:t>
            </a:r>
          </a:p>
          <a:p>
            <a:pPr>
              <a:lnSpc>
                <a:spcPct val="90000"/>
              </a:lnSpc>
            </a:pPr>
            <a:r>
              <a:rPr lang="en-US" sz="2800"/>
              <a:t>Running on 2000 machines</a:t>
            </a:r>
            <a:r>
              <a:rPr lang="en-US"/>
              <a:t> </a:t>
            </a:r>
          </a:p>
        </p:txBody>
      </p:sp>
      <p:pic>
        <p:nvPicPr>
          <p:cNvPr id="13318" name="Picture 6" descr="index-auto-0009-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753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2286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293688" algn="l"/>
                <a:tab pos="457200" algn="l"/>
              </a:tabLst>
            </a:pPr>
            <a:endParaRPr lang="en-US" b="1">
              <a:solidFill>
                <a:srgbClr val="0000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1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mrstat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628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4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mrstatu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628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mrstatu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360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1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mrstatu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360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1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mrstatu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360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8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mrstatus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290449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mrstatus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70578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8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Crawlers</a:t>
            </a:r>
          </a:p>
        </p:txBody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How do the web search engines get all of the items they index?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More precisely:</a:t>
            </a:r>
          </a:p>
          <a:p>
            <a:pPr lvl="1" eaLnBrk="1" hangingPunct="1">
              <a:defRPr/>
            </a:pPr>
            <a:r>
              <a:rPr lang="en-US" sz="2400" smtClean="0"/>
              <a:t>Put a set of known sites on a queue</a:t>
            </a:r>
          </a:p>
          <a:p>
            <a:pPr lvl="1" eaLnBrk="1" hangingPunct="1">
              <a:defRPr/>
            </a:pPr>
            <a:r>
              <a:rPr lang="en-US" sz="2400" smtClean="0"/>
              <a:t>Repeat the following until the queue is empty:</a:t>
            </a:r>
          </a:p>
          <a:p>
            <a:pPr lvl="2" eaLnBrk="1" hangingPunct="1">
              <a:defRPr/>
            </a:pPr>
            <a:r>
              <a:rPr lang="en-US" sz="2000" smtClean="0"/>
              <a:t>Take the first page off of the queue</a:t>
            </a:r>
          </a:p>
          <a:p>
            <a:pPr lvl="2" eaLnBrk="1" hangingPunct="1">
              <a:defRPr/>
            </a:pPr>
            <a:r>
              <a:rPr lang="en-US" sz="2000" smtClean="0"/>
              <a:t>If this page has not yet been processed:</a:t>
            </a:r>
          </a:p>
          <a:p>
            <a:pPr lvl="3" eaLnBrk="1" hangingPunct="1">
              <a:defRPr/>
            </a:pPr>
            <a:r>
              <a:rPr lang="en-US" sz="1800" smtClean="0"/>
              <a:t>Record the information found on this page</a:t>
            </a:r>
          </a:p>
          <a:p>
            <a:pPr lvl="4" eaLnBrk="1" hangingPunct="1">
              <a:defRPr/>
            </a:pPr>
            <a:r>
              <a:rPr lang="en-US" sz="1800" smtClean="0"/>
              <a:t>Positions of words, links going out, etc</a:t>
            </a:r>
          </a:p>
          <a:p>
            <a:pPr lvl="3" eaLnBrk="1" hangingPunct="1">
              <a:defRPr/>
            </a:pPr>
            <a:r>
              <a:rPr lang="en-US" sz="1800" smtClean="0"/>
              <a:t>Add each link on the current page to the queue</a:t>
            </a:r>
          </a:p>
          <a:p>
            <a:pPr lvl="3" eaLnBrk="1" hangingPunct="1">
              <a:defRPr/>
            </a:pPr>
            <a:r>
              <a:rPr lang="en-US" sz="1800" smtClean="0"/>
              <a:t>Record that this page has been processed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In what order should the links be followed?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mrstatus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418748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mrstatus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333734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mrstatus1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365869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 descr="mrstatus1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  <p:extLst>
      <p:ext uri="{BB962C8B-B14F-4D97-AF65-F5344CB8AC3E}">
        <p14:creationId xmlns:p14="http://schemas.microsoft.com/office/powerpoint/2010/main" val="172095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Fault tolerance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On worker failure: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Detect failure via periodic heartbeats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Re-execute completed and in-progress </a:t>
            </a:r>
            <a:r>
              <a:rPr lang="en-US" i="1" smtClean="0"/>
              <a:t>map</a:t>
            </a:r>
            <a:r>
              <a:rPr lang="en-US" smtClean="0"/>
              <a:t> tasks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Re-execute in progress </a:t>
            </a:r>
            <a:r>
              <a:rPr lang="en-US" i="1" smtClean="0"/>
              <a:t>reduce</a:t>
            </a:r>
            <a:r>
              <a:rPr lang="en-US" smtClean="0"/>
              <a:t> tasks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Task completion committed through master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Master failure: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Could handle, but don't yet (master failure unlikely)</a:t>
            </a:r>
          </a:p>
        </p:txBody>
      </p:sp>
      <p:sp>
        <p:nvSpPr>
          <p:cNvPr id="105475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Refinement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Different partitioning functions.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Combiner function.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Different input/output types.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Skipping bad records.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Local execution.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Status info.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Counters.</a:t>
            </a:r>
          </a:p>
        </p:txBody>
      </p:sp>
      <p:sp>
        <p:nvSpPr>
          <p:cNvPr id="106499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Scan 10^10 100-byte records to extract records matching a rare pattern (92K matching records) : 150 seconds.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Sort 10^10 100-byte records (modeled after TeraSort benchmark) : normal 839 seconds.</a:t>
            </a:r>
          </a:p>
        </p:txBody>
      </p:sp>
      <p:sp>
        <p:nvSpPr>
          <p:cNvPr id="107523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More and more mapreduce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108547" name="Picture 4" descr="index-auto-0005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912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4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From “</a:t>
            </a:r>
            <a:r>
              <a:rPr lang="en-US" altLang="ja-JP">
                <a:solidFill>
                  <a:srgbClr val="FF0000"/>
                </a:solidFill>
              </a:rPr>
              <a:t>MapReduce: Simplified data Processing… </a:t>
            </a:r>
            <a:r>
              <a:rPr 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, Jeffrey Dean and Sanjay Ghemawat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Conclusion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MapReduce has proven to be a useful abstraction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Greatly simplifies large-scale computations at Google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Fun to use: focus on problem, let library deal w/ messy details </a:t>
            </a:r>
          </a:p>
        </p:txBody>
      </p:sp>
      <p:sp>
        <p:nvSpPr>
          <p:cNvPr id="109571" name="TextBox 3"/>
          <p:cNvSpPr txBox="1">
            <a:spLocks noChangeArrowheads="1"/>
          </p:cNvSpPr>
          <p:nvPr/>
        </p:nvSpPr>
        <p:spPr bwMode="auto">
          <a:xfrm>
            <a:off x="3482975" y="6172200"/>
            <a:ext cx="566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From “</a:t>
            </a:r>
            <a:r>
              <a:rPr lang="en-US" altLang="ja-JP" dirty="0" err="1">
                <a:solidFill>
                  <a:srgbClr val="FF0000"/>
                </a:solidFill>
              </a:rPr>
              <a:t>MapReduce</a:t>
            </a:r>
            <a:r>
              <a:rPr lang="en-US" altLang="ja-JP" dirty="0">
                <a:solidFill>
                  <a:srgbClr val="FF0000"/>
                </a:solidFill>
              </a:rPr>
              <a:t>: Simplified data Processing… 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en-US" altLang="ja-JP" dirty="0">
                <a:solidFill>
                  <a:srgbClr val="FF0000"/>
                </a:solidFill>
              </a:rPr>
              <a:t>, Jeffrey Dean and Sanjay </a:t>
            </a:r>
            <a:r>
              <a:rPr lang="en-US" altLang="ja-JP" dirty="0" err="1">
                <a:solidFill>
                  <a:srgbClr val="FF0000"/>
                </a:solidFill>
              </a:rPr>
              <a:t>Ghemawat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  <a:cs typeface="+mj-cs"/>
              </a:rPr>
              <a:t>Word Count over a Given Set of Web Pages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52400" y="2362200"/>
            <a:ext cx="2819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000000"/>
                </a:solidFill>
                <a:cs typeface="+mn-cs"/>
              </a:rPr>
              <a:t>see bob throw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276600" y="22098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see	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           1</a:t>
            </a:r>
            <a:endParaRPr lang="en-US" sz="2400" dirty="0">
              <a:solidFill>
                <a:srgbClr val="FF0000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bob	1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throw   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     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see 	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spot 	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run  	1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6324600" y="2209800"/>
            <a:ext cx="2819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bob	1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run	           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see 	2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spot 	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9900CC"/>
                </a:solidFill>
                <a:cs typeface="+mn-cs"/>
              </a:rPr>
              <a:t>throw	1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2400">
              <a:solidFill>
                <a:srgbClr val="9900CC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US" sz="2400">
              <a:solidFill>
                <a:srgbClr val="9900CC"/>
              </a:solidFill>
              <a:cs typeface="+mn-cs"/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895600" y="29718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5791200" y="30480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9900CC"/>
              </a:solidFill>
              <a:cs typeface="+mn-cs"/>
            </a:endParaRP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152400" y="3581400"/>
            <a:ext cx="2819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2400">
                <a:solidFill>
                  <a:srgbClr val="000000"/>
                </a:solidFill>
                <a:cs typeface="+mn-cs"/>
              </a:rPr>
              <a:t>see spot run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524000" y="5348288"/>
            <a:ext cx="624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solidFill>
                  <a:srgbClr val="000000"/>
                </a:solidFill>
                <a:cs typeface="+mn-cs"/>
              </a:rPr>
              <a:t>Can we do word count in parallel?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74493" y="6172200"/>
            <a:ext cx="3877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rgbClr val="FF0000"/>
                </a:solidFill>
              </a:rPr>
              <a:t>“Intro to </a:t>
            </a:r>
            <a:r>
              <a:rPr lang="en-US" dirty="0" err="1" smtClean="0">
                <a:solidFill>
                  <a:srgbClr val="FF0000"/>
                </a:solidFill>
              </a:rPr>
              <a:t>Mapreduce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Hadoop</a:t>
            </a:r>
            <a:r>
              <a:rPr lang="en-US" dirty="0" smtClean="0">
                <a:solidFill>
                  <a:srgbClr val="FF0000"/>
                </a:solidFill>
              </a:rPr>
              <a:t>” by </a:t>
            </a:r>
            <a:r>
              <a:rPr lang="en-US" dirty="0" err="1" smtClean="0">
                <a:solidFill>
                  <a:srgbClr val="FF0000"/>
                </a:solidFill>
              </a:rPr>
              <a:t>Shivnath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Babu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utoUpdateAnimBg="0"/>
      <p:bldP spid="49158" grpId="0" autoUpdateAnimBg="0"/>
      <p:bldP spid="49159" grpId="0" animBg="1"/>
      <p:bldP spid="49160" grpId="0" animBg="1"/>
      <p:bldP spid="49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89634" name="Rectangle 2"/>
          <p:cNvSpPr>
            <a:spLocks noChangeArrowheads="1"/>
          </p:cNvSpPr>
          <p:nvPr/>
        </p:nvSpPr>
        <p:spPr bwMode="auto">
          <a:xfrm>
            <a:off x="152400" y="2209800"/>
            <a:ext cx="8763000" cy="388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chemeClr val="bg2"/>
              </a:solidFill>
              <a:cs typeface="+mn-cs"/>
            </a:endParaRPr>
          </a:p>
        </p:txBody>
      </p:sp>
      <p:sp>
        <p:nvSpPr>
          <p:cNvPr id="198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 Visit Order</a:t>
            </a:r>
          </a:p>
        </p:txBody>
      </p:sp>
      <p:sp>
        <p:nvSpPr>
          <p:cNvPr id="1989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smtClean="0">
                <a:cs typeface="+mn-cs"/>
              </a:rPr>
              <a:t>Animated examples of breadth-first vs depth-first search on trees:</a:t>
            </a:r>
          </a:p>
          <a:p>
            <a:pPr lvl="1" eaLnBrk="1" hangingPunct="1">
              <a:defRPr/>
            </a:pPr>
            <a:r>
              <a:rPr lang="en-US" sz="1600" smtClean="0">
                <a:hlinkClick r:id="rId3"/>
              </a:rPr>
              <a:t>http://www.rci.rutgers.edu/~cfs/472_html/AI_SEARCH/ExhaustiveSearch.html</a:t>
            </a:r>
            <a:endParaRPr lang="en-US" sz="1600" smtClean="0"/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</p:txBody>
      </p:sp>
      <p:pic>
        <p:nvPicPr>
          <p:cNvPr id="17413" name="Picture 5" descr="Tot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9638" name="Rectangle 6"/>
          <p:cNvSpPr>
            <a:spLocks noChangeArrowheads="1"/>
          </p:cNvSpPr>
          <p:nvPr/>
        </p:nvSpPr>
        <p:spPr bwMode="auto">
          <a:xfrm>
            <a:off x="2971800" y="4419600"/>
            <a:ext cx="353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  <a:cs typeface="+mn-cs"/>
              </a:rPr>
              <a:t>Structure to be traversed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  <a:cs typeface="+mj-cs"/>
              </a:rPr>
              <a:t>The </a:t>
            </a:r>
            <a:r>
              <a:rPr lang="en-US" sz="3200" dirty="0" err="1" smtClean="0">
                <a:latin typeface="Arial" charset="0"/>
                <a:cs typeface="+mj-cs"/>
              </a:rPr>
              <a:t>MapReduce</a:t>
            </a:r>
            <a:r>
              <a:rPr lang="en-US" sz="3200" dirty="0" smtClean="0">
                <a:latin typeface="Arial" charset="0"/>
                <a:cs typeface="+mj-cs"/>
              </a:rPr>
              <a:t> Framework (pioneered by Google)</a:t>
            </a:r>
            <a:r>
              <a:rPr lang="en-US" sz="1800" dirty="0" smtClean="0">
                <a:latin typeface="Arial" charset="0"/>
                <a:cs typeface="+mj-cs"/>
              </a:rPr>
              <a:t> 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4580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  <a:cs typeface="+mj-cs"/>
              </a:rPr>
              <a:t>Automatic Parallel Execution in </a:t>
            </a:r>
            <a:r>
              <a:rPr lang="en-US" sz="3200" dirty="0" err="1" smtClean="0">
                <a:latin typeface="Arial" charset="0"/>
                <a:cs typeface="+mj-cs"/>
              </a:rPr>
              <a:t>MapReduce</a:t>
            </a:r>
            <a:r>
              <a:rPr lang="en-US" sz="3200" dirty="0" smtClean="0">
                <a:latin typeface="Arial" charset="0"/>
                <a:cs typeface="+mj-cs"/>
              </a:rPr>
              <a:t> (Google)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914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78882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  Handles failures automatically, e.g., restarts tasks if a node fails; runs multiples copies of the same task to avoid a slow task slowing down the whole job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cs typeface="+mj-cs"/>
              </a:rPr>
              <a:t>MapReduce in Hadoop (1)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600200"/>
            <a:ext cx="7366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cs typeface="+mj-cs"/>
              </a:rPr>
              <a:t>MapReduce in Hadoop (2)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9929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  <a:cs typeface="+mj-cs"/>
              </a:rPr>
              <a:t>MapReduce in Hadoop (3)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353300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  <a:cs typeface="+mj-cs"/>
              </a:rPr>
              <a:t>Data Flow in a </a:t>
            </a:r>
            <a:r>
              <a:rPr lang="en-US" sz="3200" dirty="0" err="1" smtClean="0">
                <a:latin typeface="Arial" charset="0"/>
                <a:cs typeface="+mj-cs"/>
              </a:rPr>
              <a:t>MapReduce</a:t>
            </a:r>
            <a:r>
              <a:rPr lang="en-US" sz="3200" dirty="0" smtClean="0">
                <a:latin typeface="Arial" charset="0"/>
                <a:cs typeface="+mj-cs"/>
              </a:rPr>
              <a:t> Program in </a:t>
            </a:r>
            <a:r>
              <a:rPr lang="en-US" sz="3200" dirty="0" err="1" smtClean="0">
                <a:latin typeface="Arial" charset="0"/>
                <a:cs typeface="+mj-cs"/>
              </a:rPr>
              <a:t>Hadoop</a:t>
            </a:r>
            <a:endParaRPr lang="en-US" sz="3200" dirty="0" smtClean="0">
              <a:latin typeface="Arial" charset="0"/>
              <a:cs typeface="+mj-cs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InputFormat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Map function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Partitioner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Sorting &amp; Merging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Combiner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Shuffling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Merging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Reduce function</a:t>
            </a:r>
          </a:p>
          <a:p>
            <a:pPr eaLnBrk="1" hangingPunct="1">
              <a:defRPr/>
            </a:pPr>
            <a:r>
              <a:rPr lang="en-US" sz="2800" smtClean="0">
                <a:latin typeface="Arial" charset="0"/>
                <a:cs typeface="+mn-cs"/>
              </a:rPr>
              <a:t>OutputFormat</a:t>
            </a:r>
          </a:p>
          <a:p>
            <a:pPr eaLnBrk="1" hangingPunct="1">
              <a:defRPr/>
            </a:pPr>
            <a:endParaRPr lang="en-US" smtClean="0">
              <a:latin typeface="Arial" charset="0"/>
              <a:cs typeface="+mn-cs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4" r="-5760" b="-421"/>
          <a:stretch/>
        </p:blipFill>
        <p:spPr bwMode="auto">
          <a:xfrm>
            <a:off x="4267200" y="1079500"/>
            <a:ext cx="457517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9812" name="TextBox 1"/>
          <p:cNvSpPr txBox="1">
            <a:spLocks noChangeArrowheads="1"/>
          </p:cNvSpPr>
          <p:nvPr/>
        </p:nvSpPr>
        <p:spPr bwMode="auto">
          <a:xfrm>
            <a:off x="7010400" y="990600"/>
            <a:ext cx="2133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  <a:sym typeface="Wingdings" charset="0"/>
              </a:rPr>
              <a:t> 1:many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23188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Lifecycle of a MapReduce Job</a:t>
            </a:r>
          </a:p>
        </p:txBody>
      </p:sp>
      <p:pic>
        <p:nvPicPr>
          <p:cNvPr id="121858" name="Picture 4" descr="mapred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0364" name="Group 12"/>
          <p:cNvGrpSpPr>
            <a:grpSpLocks/>
          </p:cNvGrpSpPr>
          <p:nvPr/>
        </p:nvGrpSpPr>
        <p:grpSpPr bwMode="auto">
          <a:xfrm>
            <a:off x="1981200" y="1828800"/>
            <a:ext cx="5948363" cy="685800"/>
            <a:chOff x="1248" y="1152"/>
            <a:chExt cx="3747" cy="432"/>
          </a:xfrm>
        </p:grpSpPr>
        <p:sp>
          <p:nvSpPr>
            <p:cNvPr id="36875" name="Text Box 7"/>
            <p:cNvSpPr txBox="1">
              <a:spLocks noChangeArrowheads="1"/>
            </p:cNvSpPr>
            <p:nvPr/>
          </p:nvSpPr>
          <p:spPr bwMode="auto">
            <a:xfrm>
              <a:off x="3840" y="1152"/>
              <a:ext cx="11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Map function</a:t>
              </a:r>
            </a:p>
          </p:txBody>
        </p:sp>
        <p:sp>
          <p:nvSpPr>
            <p:cNvPr id="36876" name="Rectangle 9"/>
            <p:cNvSpPr>
              <a:spLocks noChangeArrowheads="1"/>
            </p:cNvSpPr>
            <p:nvPr/>
          </p:nvSpPr>
          <p:spPr bwMode="auto">
            <a:xfrm>
              <a:off x="1248" y="1392"/>
              <a:ext cx="3360" cy="192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0365" name="Group 13"/>
          <p:cNvGrpSpPr>
            <a:grpSpLocks/>
          </p:cNvGrpSpPr>
          <p:nvPr/>
        </p:nvGrpSpPr>
        <p:grpSpPr bwMode="auto">
          <a:xfrm>
            <a:off x="1981200" y="3200400"/>
            <a:ext cx="6302375" cy="685800"/>
            <a:chOff x="1248" y="2016"/>
            <a:chExt cx="3970" cy="432"/>
          </a:xfrm>
        </p:grpSpPr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3840" y="2016"/>
              <a:ext cx="13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Reduce function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248" y="2256"/>
              <a:ext cx="3360" cy="192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0366" name="Group 14"/>
          <p:cNvGrpSpPr>
            <a:grpSpLocks/>
          </p:cNvGrpSpPr>
          <p:nvPr/>
        </p:nvGrpSpPr>
        <p:grpSpPr bwMode="auto">
          <a:xfrm>
            <a:off x="3657600" y="5562600"/>
            <a:ext cx="4953000" cy="822325"/>
            <a:chOff x="2304" y="3504"/>
            <a:chExt cx="3120" cy="518"/>
          </a:xfrm>
        </p:grpSpPr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3624" y="3504"/>
              <a:ext cx="18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Run this program as a</a:t>
              </a:r>
            </a:p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MapReduce job</a:t>
              </a:r>
            </a:p>
          </p:txBody>
        </p:sp>
        <p:sp>
          <p:nvSpPr>
            <p:cNvPr id="36872" name="Line 11"/>
            <p:cNvSpPr>
              <a:spLocks noChangeShapeType="1"/>
            </p:cNvSpPr>
            <p:nvPr/>
          </p:nvSpPr>
          <p:spPr bwMode="auto">
            <a:xfrm flipH="1">
              <a:off x="2304" y="3840"/>
              <a:ext cx="153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Lifecycle of a MapReduce Job</a:t>
            </a:r>
          </a:p>
        </p:txBody>
      </p:sp>
      <p:pic>
        <p:nvPicPr>
          <p:cNvPr id="752643" name="Picture 3" descr="mapred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19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2644" name="Group 4"/>
          <p:cNvGrpSpPr>
            <a:grpSpLocks/>
          </p:cNvGrpSpPr>
          <p:nvPr/>
        </p:nvGrpSpPr>
        <p:grpSpPr bwMode="auto">
          <a:xfrm>
            <a:off x="1981200" y="1828800"/>
            <a:ext cx="5948363" cy="685800"/>
            <a:chOff x="1248" y="1152"/>
            <a:chExt cx="3747" cy="432"/>
          </a:xfrm>
        </p:grpSpPr>
        <p:sp>
          <p:nvSpPr>
            <p:cNvPr id="37900" name="Text Box 5"/>
            <p:cNvSpPr txBox="1">
              <a:spLocks noChangeArrowheads="1"/>
            </p:cNvSpPr>
            <p:nvPr/>
          </p:nvSpPr>
          <p:spPr bwMode="auto">
            <a:xfrm>
              <a:off x="3840" y="1152"/>
              <a:ext cx="11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Map function</a:t>
              </a:r>
            </a:p>
          </p:txBody>
        </p:sp>
        <p:sp>
          <p:nvSpPr>
            <p:cNvPr id="37901" name="Rectangle 6"/>
            <p:cNvSpPr>
              <a:spLocks noChangeArrowheads="1"/>
            </p:cNvSpPr>
            <p:nvPr/>
          </p:nvSpPr>
          <p:spPr bwMode="auto">
            <a:xfrm>
              <a:off x="1248" y="1392"/>
              <a:ext cx="3360" cy="192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52647" name="Group 7"/>
          <p:cNvGrpSpPr>
            <a:grpSpLocks/>
          </p:cNvGrpSpPr>
          <p:nvPr/>
        </p:nvGrpSpPr>
        <p:grpSpPr bwMode="auto">
          <a:xfrm>
            <a:off x="1981200" y="3200400"/>
            <a:ext cx="6302375" cy="685800"/>
            <a:chOff x="1248" y="2016"/>
            <a:chExt cx="3970" cy="432"/>
          </a:xfrm>
        </p:grpSpPr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3840" y="2016"/>
              <a:ext cx="13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Reduce function</a:t>
              </a:r>
            </a:p>
          </p:txBody>
        </p:sp>
        <p:sp>
          <p:nvSpPr>
            <p:cNvPr id="37899" name="Rectangle 9"/>
            <p:cNvSpPr>
              <a:spLocks noChangeArrowheads="1"/>
            </p:cNvSpPr>
            <p:nvPr/>
          </p:nvSpPr>
          <p:spPr bwMode="auto">
            <a:xfrm>
              <a:off x="1248" y="2256"/>
              <a:ext cx="3360" cy="192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52650" name="Group 10"/>
          <p:cNvGrpSpPr>
            <a:grpSpLocks/>
          </p:cNvGrpSpPr>
          <p:nvPr/>
        </p:nvGrpSpPr>
        <p:grpSpPr bwMode="auto">
          <a:xfrm>
            <a:off x="3657600" y="5562600"/>
            <a:ext cx="4953000" cy="822325"/>
            <a:chOff x="2304" y="3504"/>
            <a:chExt cx="3120" cy="518"/>
          </a:xfrm>
        </p:grpSpPr>
        <p:sp>
          <p:nvSpPr>
            <p:cNvPr id="37896" name="Text Box 11"/>
            <p:cNvSpPr txBox="1">
              <a:spLocks noChangeArrowheads="1"/>
            </p:cNvSpPr>
            <p:nvPr/>
          </p:nvSpPr>
          <p:spPr bwMode="auto">
            <a:xfrm>
              <a:off x="3624" y="3504"/>
              <a:ext cx="18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Run this program as a</a:t>
              </a:r>
            </a:p>
            <a:p>
              <a:pPr>
                <a:defRPr/>
              </a:pPr>
              <a:r>
                <a:rPr lang="en-US" sz="2400" smtClean="0">
                  <a:solidFill>
                    <a:srgbClr val="A13B39"/>
                  </a:solidFill>
                  <a:latin typeface="Times New Roman" charset="0"/>
                  <a:cs typeface="+mn-cs"/>
                </a:rPr>
                <a:t>MapReduce job</a:t>
              </a:r>
            </a:p>
          </p:txBody>
        </p:sp>
        <p:sp>
          <p:nvSpPr>
            <p:cNvPr id="37897" name="Line 12"/>
            <p:cNvSpPr>
              <a:spLocks noChangeShapeType="1"/>
            </p:cNvSpPr>
            <p:nvPr/>
          </p:nvSpPr>
          <p:spPr bwMode="auto">
            <a:xfrm flipH="1">
              <a:off x="2304" y="3840"/>
              <a:ext cx="1536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752653" name="Picture 13" descr="mapred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1064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75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5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ChangeArrowheads="1"/>
          </p:cNvSpPr>
          <p:nvPr/>
        </p:nvSpPr>
        <p:spPr bwMode="auto">
          <a:xfrm>
            <a:off x="2708275" y="1981200"/>
            <a:ext cx="685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2708275" y="2514600"/>
            <a:ext cx="10668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52" name="Rectangle 4"/>
          <p:cNvSpPr>
            <a:spLocks noChangeArrowheads="1"/>
          </p:cNvSpPr>
          <p:nvPr/>
        </p:nvSpPr>
        <p:spPr bwMode="auto">
          <a:xfrm>
            <a:off x="2479675" y="3048000"/>
            <a:ext cx="9144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53" name="Rectangle 5"/>
          <p:cNvSpPr>
            <a:spLocks noChangeArrowheads="1"/>
          </p:cNvSpPr>
          <p:nvPr/>
        </p:nvSpPr>
        <p:spPr bwMode="auto">
          <a:xfrm>
            <a:off x="2479675" y="3581400"/>
            <a:ext cx="9144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54" name="Text Box 6"/>
          <p:cNvSpPr txBox="1">
            <a:spLocks noChangeArrowheads="1"/>
          </p:cNvSpPr>
          <p:nvPr/>
        </p:nvSpPr>
        <p:spPr bwMode="auto">
          <a:xfrm>
            <a:off x="2701925" y="4022725"/>
            <a:ext cx="103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charset="0"/>
                <a:cs typeface="+mn-cs"/>
              </a:rPr>
              <a:t>Map </a:t>
            </a:r>
          </a:p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charset="0"/>
                <a:cs typeface="+mn-cs"/>
              </a:rPr>
              <a:t>Wave 1</a:t>
            </a:r>
          </a:p>
        </p:txBody>
      </p:sp>
      <p:sp>
        <p:nvSpPr>
          <p:cNvPr id="744455" name="Rectangle 7"/>
          <p:cNvSpPr>
            <a:spLocks noChangeArrowheads="1"/>
          </p:cNvSpPr>
          <p:nvPr/>
        </p:nvSpPr>
        <p:spPr bwMode="auto">
          <a:xfrm>
            <a:off x="3581400" y="19812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44509" name="Group 61"/>
          <p:cNvGrpSpPr>
            <a:grpSpLocks/>
          </p:cNvGrpSpPr>
          <p:nvPr/>
        </p:nvGrpSpPr>
        <p:grpSpPr bwMode="auto">
          <a:xfrm>
            <a:off x="6248400" y="2286000"/>
            <a:ext cx="1108075" cy="2454275"/>
            <a:chOff x="3936" y="1440"/>
            <a:chExt cx="698" cy="1546"/>
          </a:xfrm>
        </p:grpSpPr>
        <p:sp>
          <p:nvSpPr>
            <p:cNvPr id="38976" name="Rectangle 8"/>
            <p:cNvSpPr>
              <a:spLocks noChangeArrowheads="1"/>
            </p:cNvSpPr>
            <p:nvPr/>
          </p:nvSpPr>
          <p:spPr bwMode="auto">
            <a:xfrm>
              <a:off x="4010" y="1440"/>
              <a:ext cx="528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7" name="Rectangle 9"/>
            <p:cNvSpPr>
              <a:spLocks noChangeArrowheads="1"/>
            </p:cNvSpPr>
            <p:nvPr/>
          </p:nvSpPr>
          <p:spPr bwMode="auto">
            <a:xfrm>
              <a:off x="4010" y="1776"/>
              <a:ext cx="624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8" name="Rectangle 10"/>
            <p:cNvSpPr>
              <a:spLocks noChangeArrowheads="1"/>
            </p:cNvSpPr>
            <p:nvPr/>
          </p:nvSpPr>
          <p:spPr bwMode="auto">
            <a:xfrm>
              <a:off x="4010" y="2112"/>
              <a:ext cx="576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9" name="Text Box 11"/>
            <p:cNvSpPr txBox="1">
              <a:spLocks noChangeArrowheads="1"/>
            </p:cNvSpPr>
            <p:nvPr/>
          </p:nvSpPr>
          <p:spPr bwMode="auto">
            <a:xfrm>
              <a:off x="3936" y="2544"/>
              <a:ext cx="6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Reduce</a:t>
              </a:r>
            </a:p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Wave 1</a:t>
              </a:r>
            </a:p>
          </p:txBody>
        </p:sp>
      </p:grpSp>
      <p:sp>
        <p:nvSpPr>
          <p:cNvPr id="744460" name="Rectangle 12"/>
          <p:cNvSpPr>
            <a:spLocks noChangeArrowheads="1"/>
          </p:cNvSpPr>
          <p:nvPr/>
        </p:nvSpPr>
        <p:spPr bwMode="auto">
          <a:xfrm>
            <a:off x="3927475" y="25146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1" name="Rectangle 13"/>
          <p:cNvSpPr>
            <a:spLocks noChangeArrowheads="1"/>
          </p:cNvSpPr>
          <p:nvPr/>
        </p:nvSpPr>
        <p:spPr bwMode="auto">
          <a:xfrm>
            <a:off x="3546475" y="30480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2" name="Rectangle 14"/>
          <p:cNvSpPr>
            <a:spLocks noChangeArrowheads="1"/>
          </p:cNvSpPr>
          <p:nvPr/>
        </p:nvSpPr>
        <p:spPr bwMode="auto">
          <a:xfrm>
            <a:off x="3546475" y="35814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3" name="Rectangle 15"/>
          <p:cNvSpPr>
            <a:spLocks noChangeArrowheads="1"/>
          </p:cNvSpPr>
          <p:nvPr/>
        </p:nvSpPr>
        <p:spPr bwMode="auto">
          <a:xfrm>
            <a:off x="3657600" y="19812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4" name="Rectangle 16"/>
          <p:cNvSpPr>
            <a:spLocks noChangeArrowheads="1"/>
          </p:cNvSpPr>
          <p:nvPr/>
        </p:nvSpPr>
        <p:spPr bwMode="auto">
          <a:xfrm>
            <a:off x="3657600" y="19812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5" name="Rectangle 17"/>
          <p:cNvSpPr>
            <a:spLocks noChangeArrowheads="1"/>
          </p:cNvSpPr>
          <p:nvPr/>
        </p:nvSpPr>
        <p:spPr bwMode="auto">
          <a:xfrm>
            <a:off x="4038600" y="25146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6" name="Rectangle 18"/>
          <p:cNvSpPr>
            <a:spLocks noChangeArrowheads="1"/>
          </p:cNvSpPr>
          <p:nvPr/>
        </p:nvSpPr>
        <p:spPr bwMode="auto">
          <a:xfrm>
            <a:off x="4038600" y="25146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7" name="Rectangle 19"/>
          <p:cNvSpPr>
            <a:spLocks noChangeArrowheads="1"/>
          </p:cNvSpPr>
          <p:nvPr/>
        </p:nvSpPr>
        <p:spPr bwMode="auto">
          <a:xfrm>
            <a:off x="4038600" y="25146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8" name="Rectangle 20"/>
          <p:cNvSpPr>
            <a:spLocks noChangeArrowheads="1"/>
          </p:cNvSpPr>
          <p:nvPr/>
        </p:nvSpPr>
        <p:spPr bwMode="auto">
          <a:xfrm>
            <a:off x="4038600" y="25146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69" name="Rectangle 21"/>
          <p:cNvSpPr>
            <a:spLocks noChangeArrowheads="1"/>
          </p:cNvSpPr>
          <p:nvPr/>
        </p:nvSpPr>
        <p:spPr bwMode="auto">
          <a:xfrm>
            <a:off x="3657600" y="30480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0" name="Rectangle 22"/>
          <p:cNvSpPr>
            <a:spLocks noChangeArrowheads="1"/>
          </p:cNvSpPr>
          <p:nvPr/>
        </p:nvSpPr>
        <p:spPr bwMode="auto">
          <a:xfrm>
            <a:off x="3657600" y="30480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1" name="Rectangle 23"/>
          <p:cNvSpPr>
            <a:spLocks noChangeArrowheads="1"/>
          </p:cNvSpPr>
          <p:nvPr/>
        </p:nvSpPr>
        <p:spPr bwMode="auto">
          <a:xfrm>
            <a:off x="3657600" y="30480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2" name="Rectangle 24"/>
          <p:cNvSpPr>
            <a:spLocks noChangeArrowheads="1"/>
          </p:cNvSpPr>
          <p:nvPr/>
        </p:nvSpPr>
        <p:spPr bwMode="auto">
          <a:xfrm>
            <a:off x="3581400" y="35814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3" name="Rectangle 25"/>
          <p:cNvSpPr>
            <a:spLocks noChangeArrowheads="1"/>
          </p:cNvSpPr>
          <p:nvPr/>
        </p:nvSpPr>
        <p:spPr bwMode="auto">
          <a:xfrm>
            <a:off x="3657600" y="35814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4" name="Rectangle 26"/>
          <p:cNvSpPr>
            <a:spLocks noChangeArrowheads="1"/>
          </p:cNvSpPr>
          <p:nvPr/>
        </p:nvSpPr>
        <p:spPr bwMode="auto">
          <a:xfrm>
            <a:off x="3657600" y="3581400"/>
            <a:ext cx="762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solidFill>
                <a:srgbClr val="000000"/>
              </a:solidFill>
              <a:cs typeface="+mn-cs"/>
            </a:endParaRPr>
          </a:p>
        </p:txBody>
      </p:sp>
      <p:sp>
        <p:nvSpPr>
          <p:cNvPr id="744475" name="Text Box 27"/>
          <p:cNvSpPr txBox="1">
            <a:spLocks noChangeArrowheads="1"/>
          </p:cNvSpPr>
          <p:nvPr/>
        </p:nvSpPr>
        <p:spPr bwMode="auto">
          <a:xfrm>
            <a:off x="4343400" y="4038600"/>
            <a:ext cx="1073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charset="0"/>
                <a:cs typeface="+mn-cs"/>
              </a:rPr>
              <a:t>Map </a:t>
            </a:r>
          </a:p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charset="0"/>
                <a:cs typeface="+mn-cs"/>
              </a:rPr>
              <a:t>Wave 2</a:t>
            </a:r>
          </a:p>
        </p:txBody>
      </p:sp>
      <p:grpSp>
        <p:nvGrpSpPr>
          <p:cNvPr id="744476" name="Group 28"/>
          <p:cNvGrpSpPr>
            <a:grpSpLocks/>
          </p:cNvGrpSpPr>
          <p:nvPr/>
        </p:nvGrpSpPr>
        <p:grpSpPr bwMode="auto">
          <a:xfrm>
            <a:off x="3962400" y="1905000"/>
            <a:ext cx="1752600" cy="304800"/>
            <a:chOff x="2496" y="1968"/>
            <a:chExt cx="1104" cy="192"/>
          </a:xfrm>
        </p:grpSpPr>
        <p:sp>
          <p:nvSpPr>
            <p:cNvPr id="38973" name="Rectangle 29"/>
            <p:cNvSpPr>
              <a:spLocks noChangeArrowheads="1"/>
            </p:cNvSpPr>
            <p:nvPr/>
          </p:nvSpPr>
          <p:spPr bwMode="auto">
            <a:xfrm>
              <a:off x="2736" y="2016"/>
              <a:ext cx="624" cy="1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4" name="Rectangle 30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5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4480" name="Group 32"/>
          <p:cNvGrpSpPr>
            <a:grpSpLocks/>
          </p:cNvGrpSpPr>
          <p:nvPr/>
        </p:nvGrpSpPr>
        <p:grpSpPr bwMode="auto">
          <a:xfrm>
            <a:off x="4267200" y="2438400"/>
            <a:ext cx="1752600" cy="304800"/>
            <a:chOff x="2688" y="2304"/>
            <a:chExt cx="1104" cy="192"/>
          </a:xfrm>
        </p:grpSpPr>
        <p:sp>
          <p:nvSpPr>
            <p:cNvPr id="38970" name="Rectangle 33"/>
            <p:cNvSpPr>
              <a:spLocks noChangeArrowheads="1"/>
            </p:cNvSpPr>
            <p:nvPr/>
          </p:nvSpPr>
          <p:spPr bwMode="auto">
            <a:xfrm>
              <a:off x="2928" y="2352"/>
              <a:ext cx="624" cy="1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1" name="Rectangle 34"/>
            <p:cNvSpPr>
              <a:spLocks noChangeArrowheads="1"/>
            </p:cNvSpPr>
            <p:nvPr/>
          </p:nvSpPr>
          <p:spPr bwMode="auto">
            <a:xfrm>
              <a:off x="3648" y="2352"/>
              <a:ext cx="144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72" name="Rectangle 35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4484" name="Group 36"/>
          <p:cNvGrpSpPr>
            <a:grpSpLocks/>
          </p:cNvGrpSpPr>
          <p:nvPr/>
        </p:nvGrpSpPr>
        <p:grpSpPr bwMode="auto">
          <a:xfrm>
            <a:off x="3886200" y="2971800"/>
            <a:ext cx="1905000" cy="838200"/>
            <a:chOff x="2448" y="2640"/>
            <a:chExt cx="1200" cy="528"/>
          </a:xfrm>
        </p:grpSpPr>
        <p:sp>
          <p:nvSpPr>
            <p:cNvPr id="38964" name="Rectangle 37"/>
            <p:cNvSpPr>
              <a:spLocks noChangeArrowheads="1"/>
            </p:cNvSpPr>
            <p:nvPr/>
          </p:nvSpPr>
          <p:spPr bwMode="auto">
            <a:xfrm>
              <a:off x="2688" y="3024"/>
              <a:ext cx="720" cy="1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5" name="Rectangle 38"/>
            <p:cNvSpPr>
              <a:spLocks noChangeArrowheads="1"/>
            </p:cNvSpPr>
            <p:nvPr/>
          </p:nvSpPr>
          <p:spPr bwMode="auto">
            <a:xfrm>
              <a:off x="2736" y="2688"/>
              <a:ext cx="576" cy="144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6" name="Rectangle 39"/>
            <p:cNvSpPr>
              <a:spLocks noChangeArrowheads="1"/>
            </p:cNvSpPr>
            <p:nvPr/>
          </p:nvSpPr>
          <p:spPr bwMode="auto">
            <a:xfrm>
              <a:off x="3504" y="3024"/>
              <a:ext cx="144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7" name="Rectangle 40"/>
            <p:cNvSpPr>
              <a:spLocks noChangeArrowheads="1"/>
            </p:cNvSpPr>
            <p:nvPr/>
          </p:nvSpPr>
          <p:spPr bwMode="auto">
            <a:xfrm>
              <a:off x="3408" y="2688"/>
              <a:ext cx="144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8" name="Rectangle 41"/>
            <p:cNvSpPr>
              <a:spLocks noChangeArrowheads="1"/>
            </p:cNvSpPr>
            <p:nvPr/>
          </p:nvSpPr>
          <p:spPr bwMode="auto">
            <a:xfrm>
              <a:off x="2448" y="2976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9" name="Rectangle 42"/>
            <p:cNvSpPr>
              <a:spLocks noChangeArrowheads="1"/>
            </p:cNvSpPr>
            <p:nvPr/>
          </p:nvSpPr>
          <p:spPr bwMode="auto">
            <a:xfrm>
              <a:off x="2448" y="2640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44491" name="Group 43"/>
          <p:cNvGrpSpPr>
            <a:grpSpLocks/>
          </p:cNvGrpSpPr>
          <p:nvPr/>
        </p:nvGrpSpPr>
        <p:grpSpPr bwMode="auto">
          <a:xfrm>
            <a:off x="7315200" y="2286000"/>
            <a:ext cx="1600200" cy="2454275"/>
            <a:chOff x="4608" y="2208"/>
            <a:chExt cx="1008" cy="1546"/>
          </a:xfrm>
        </p:grpSpPr>
        <p:sp>
          <p:nvSpPr>
            <p:cNvPr id="38954" name="Rectangle 44"/>
            <p:cNvSpPr>
              <a:spLocks noChangeArrowheads="1"/>
            </p:cNvSpPr>
            <p:nvPr/>
          </p:nvSpPr>
          <p:spPr bwMode="auto">
            <a:xfrm>
              <a:off x="4800" y="2208"/>
              <a:ext cx="480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5" name="Rectangle 45"/>
            <p:cNvSpPr>
              <a:spLocks noChangeArrowheads="1"/>
            </p:cNvSpPr>
            <p:nvPr/>
          </p:nvSpPr>
          <p:spPr bwMode="auto">
            <a:xfrm>
              <a:off x="4896" y="2544"/>
              <a:ext cx="528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6" name="Rectangle 46"/>
            <p:cNvSpPr>
              <a:spLocks noChangeArrowheads="1"/>
            </p:cNvSpPr>
            <p:nvPr/>
          </p:nvSpPr>
          <p:spPr bwMode="auto">
            <a:xfrm>
              <a:off x="4896" y="2880"/>
              <a:ext cx="624" cy="144"/>
            </a:xfrm>
            <a:prstGeom prst="rect">
              <a:avLst/>
            </a:prstGeom>
            <a:solidFill>
              <a:srgbClr val="3399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7" name="Text Box 47"/>
            <p:cNvSpPr txBox="1">
              <a:spLocks noChangeArrowheads="1"/>
            </p:cNvSpPr>
            <p:nvPr/>
          </p:nvSpPr>
          <p:spPr bwMode="auto">
            <a:xfrm>
              <a:off x="4796" y="3312"/>
              <a:ext cx="6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Reduce</a:t>
              </a:r>
            </a:p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Wave 2</a:t>
              </a:r>
            </a:p>
          </p:txBody>
        </p:sp>
        <p:sp>
          <p:nvSpPr>
            <p:cNvPr id="38958" name="Rectangle 48"/>
            <p:cNvSpPr>
              <a:spLocks noChangeArrowheads="1"/>
            </p:cNvSpPr>
            <p:nvPr/>
          </p:nvSpPr>
          <p:spPr bwMode="auto">
            <a:xfrm>
              <a:off x="4608" y="2208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9" name="Rectangle 49"/>
            <p:cNvSpPr>
              <a:spLocks noChangeArrowheads="1"/>
            </p:cNvSpPr>
            <p:nvPr/>
          </p:nvSpPr>
          <p:spPr bwMode="auto">
            <a:xfrm>
              <a:off x="4704" y="2544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0" name="Rectangle 50"/>
            <p:cNvSpPr>
              <a:spLocks noChangeArrowheads="1"/>
            </p:cNvSpPr>
            <p:nvPr/>
          </p:nvSpPr>
          <p:spPr bwMode="auto">
            <a:xfrm>
              <a:off x="4656" y="2880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1" name="Rectangle 51"/>
            <p:cNvSpPr>
              <a:spLocks noChangeArrowheads="1"/>
            </p:cNvSpPr>
            <p:nvPr/>
          </p:nvSpPr>
          <p:spPr bwMode="auto">
            <a:xfrm>
              <a:off x="5328" y="2208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2" name="Rectangle 52"/>
            <p:cNvSpPr>
              <a:spLocks noChangeArrowheads="1"/>
            </p:cNvSpPr>
            <p:nvPr/>
          </p:nvSpPr>
          <p:spPr bwMode="auto">
            <a:xfrm>
              <a:off x="5472" y="2544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63" name="Rectangle 53"/>
            <p:cNvSpPr>
              <a:spLocks noChangeArrowheads="1"/>
            </p:cNvSpPr>
            <p:nvPr/>
          </p:nvSpPr>
          <p:spPr bwMode="auto">
            <a:xfrm>
              <a:off x="5568" y="2880"/>
              <a:ext cx="48" cy="144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123932" name="Group 54"/>
          <p:cNvGrpSpPr>
            <a:grpSpLocks/>
          </p:cNvGrpSpPr>
          <p:nvPr/>
        </p:nvGrpSpPr>
        <p:grpSpPr bwMode="auto">
          <a:xfrm>
            <a:off x="1676400" y="1905000"/>
            <a:ext cx="919163" cy="2819400"/>
            <a:chOff x="1056" y="1968"/>
            <a:chExt cx="579" cy="1776"/>
          </a:xfrm>
        </p:grpSpPr>
        <p:sp>
          <p:nvSpPr>
            <p:cNvPr id="38949" name="Rectangle 55"/>
            <p:cNvSpPr>
              <a:spLocks noChangeArrowheads="1"/>
            </p:cNvSpPr>
            <p:nvPr/>
          </p:nvSpPr>
          <p:spPr bwMode="auto">
            <a:xfrm>
              <a:off x="1296" y="2976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0" name="Rectangle 56"/>
            <p:cNvSpPr>
              <a:spLocks noChangeArrowheads="1"/>
            </p:cNvSpPr>
            <p:nvPr/>
          </p:nvSpPr>
          <p:spPr bwMode="auto">
            <a:xfrm>
              <a:off x="1296" y="2640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1" name="Rectangle 57"/>
            <p:cNvSpPr>
              <a:spLocks noChangeArrowheads="1"/>
            </p:cNvSpPr>
            <p:nvPr/>
          </p:nvSpPr>
          <p:spPr bwMode="auto">
            <a:xfrm>
              <a:off x="1296" y="2304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2" name="Rectangle 58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8953" name="Text Box 59"/>
            <p:cNvSpPr txBox="1">
              <a:spLocks noChangeArrowheads="1"/>
            </p:cNvSpPr>
            <p:nvPr/>
          </p:nvSpPr>
          <p:spPr bwMode="auto">
            <a:xfrm>
              <a:off x="1056" y="3302"/>
              <a:ext cx="57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Input </a:t>
              </a:r>
            </a:p>
            <a:p>
              <a:pPr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Comic Sans MS" charset="0"/>
                  <a:cs typeface="+mn-cs"/>
                </a:rPr>
                <a:t>Splits</a:t>
              </a:r>
            </a:p>
          </p:txBody>
        </p:sp>
      </p:grpSp>
      <p:sp>
        <p:nvSpPr>
          <p:cNvPr id="123933" name="Rectangle 60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0070C0"/>
                </a:solidFill>
              </a:rPr>
              <a:t>Lifecycle of a MapReduce Job</a:t>
            </a:r>
          </a:p>
        </p:txBody>
      </p:sp>
      <p:pic>
        <p:nvPicPr>
          <p:cNvPr id="123934" name="Picture 63" descr="mapred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1064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4515" name="Group 67"/>
          <p:cNvGrpSpPr>
            <a:grpSpLocks/>
          </p:cNvGrpSpPr>
          <p:nvPr/>
        </p:nvGrpSpPr>
        <p:grpSpPr bwMode="auto">
          <a:xfrm>
            <a:off x="2438400" y="990600"/>
            <a:ext cx="5791200" cy="457200"/>
            <a:chOff x="1536" y="624"/>
            <a:chExt cx="3648" cy="288"/>
          </a:xfrm>
        </p:grpSpPr>
        <p:sp>
          <p:nvSpPr>
            <p:cNvPr id="38947" name="Line 65"/>
            <p:cNvSpPr>
              <a:spLocks noChangeShapeType="1"/>
            </p:cNvSpPr>
            <p:nvPr/>
          </p:nvSpPr>
          <p:spPr bwMode="auto">
            <a:xfrm>
              <a:off x="1536" y="91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948" name="Text Box 66"/>
            <p:cNvSpPr txBox="1">
              <a:spLocks noChangeArrowheads="1"/>
            </p:cNvSpPr>
            <p:nvPr/>
          </p:nvSpPr>
          <p:spPr bwMode="auto">
            <a:xfrm>
              <a:off x="4464" y="624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solidFill>
                    <a:srgbClr val="000000"/>
                  </a:solidFill>
                  <a:cs typeface="+mn-cs"/>
                </a:rPr>
                <a:t>Time</a:t>
              </a:r>
            </a:p>
          </p:txBody>
        </p:sp>
      </p:grpSp>
      <p:sp>
        <p:nvSpPr>
          <p:cNvPr id="38945" name="Line 68"/>
          <p:cNvSpPr>
            <a:spLocks noChangeShapeType="1"/>
          </p:cNvSpPr>
          <p:nvPr/>
        </p:nvSpPr>
        <p:spPr bwMode="auto">
          <a:xfrm>
            <a:off x="1295400" y="28194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4517" name="Text Box 69"/>
          <p:cNvSpPr txBox="1">
            <a:spLocks noChangeArrowheads="1"/>
          </p:cNvSpPr>
          <p:nvPr/>
        </p:nvSpPr>
        <p:spPr bwMode="auto">
          <a:xfrm>
            <a:off x="638175" y="5121275"/>
            <a:ext cx="7896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A13B39"/>
                </a:solidFill>
                <a:cs typeface="+mn-cs"/>
              </a:rPr>
              <a:t>How are the number of splits, number of map and reduce</a:t>
            </a:r>
          </a:p>
          <a:p>
            <a:pPr>
              <a:defRPr/>
            </a:pPr>
            <a:r>
              <a:rPr lang="en-US" sz="2400" smtClean="0">
                <a:solidFill>
                  <a:srgbClr val="A13B39"/>
                </a:solidFill>
                <a:cs typeface="+mn-cs"/>
              </a:rPr>
              <a:t>tasks, memory allocation to tasks, etc., determined?</a:t>
            </a:r>
            <a:r>
              <a:rPr lang="en-US" sz="2400" smtClean="0">
                <a:solidFill>
                  <a:srgbClr val="1F497D"/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4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4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4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875 0.0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667 L 0.2875 0.20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4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94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7222 L 0.24584 0.0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611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4584 -0.0277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44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38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4584 0.0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4584 0.127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6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-0.1055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527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-0.0277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38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0.0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44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5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3.33333E-6 L 0.29167 -0.1833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916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-0.1055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44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527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-0.027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44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4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4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4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4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4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4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0" grpId="0" animBg="1"/>
      <p:bldP spid="744451" grpId="0" animBg="1"/>
      <p:bldP spid="744452" grpId="0" animBg="1"/>
      <p:bldP spid="744453" grpId="0" animBg="1"/>
      <p:bldP spid="744454" grpId="0"/>
      <p:bldP spid="744455" grpId="0" animBg="1"/>
      <p:bldP spid="744460" grpId="0" animBg="1"/>
      <p:bldP spid="744461" grpId="0" animBg="1"/>
      <p:bldP spid="744462" grpId="0" animBg="1"/>
      <p:bldP spid="744463" grpId="0" animBg="1"/>
      <p:bldP spid="744463" grpId="1" animBg="1"/>
      <p:bldP spid="744464" grpId="0" animBg="1"/>
      <p:bldP spid="744464" grpId="1" animBg="1"/>
      <p:bldP spid="744465" grpId="0" animBg="1"/>
      <p:bldP spid="744465" grpId="1" animBg="1"/>
      <p:bldP spid="744466" grpId="0" animBg="1"/>
      <p:bldP spid="744466" grpId="1" animBg="1"/>
      <p:bldP spid="744467" grpId="0" animBg="1"/>
      <p:bldP spid="744467" grpId="1" animBg="1"/>
      <p:bldP spid="744468" grpId="0" animBg="1"/>
      <p:bldP spid="744468" grpId="1" animBg="1"/>
      <p:bldP spid="744469" grpId="0" animBg="1"/>
      <p:bldP spid="744469" grpId="1" animBg="1"/>
      <p:bldP spid="744470" grpId="0" animBg="1"/>
      <p:bldP spid="744470" grpId="1" animBg="1"/>
      <p:bldP spid="744471" grpId="0" animBg="1"/>
      <p:bldP spid="744471" grpId="1" animBg="1"/>
      <p:bldP spid="744472" grpId="0" animBg="1"/>
      <p:bldP spid="744472" grpId="1" animBg="1"/>
      <p:bldP spid="744473" grpId="0" animBg="1"/>
      <p:bldP spid="744473" grpId="1" animBg="1"/>
      <p:bldP spid="744474" grpId="0" animBg="1"/>
      <p:bldP spid="744474" grpId="1" animBg="1"/>
      <p:bldP spid="744475" grpId="0"/>
      <p:bldP spid="7445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 240 – Spring 2013</a:t>
            </a:r>
          </a:p>
        </p:txBody>
      </p:sp>
      <p:sp>
        <p:nvSpPr>
          <p:cNvPr id="1990658" name="Rectangle 2"/>
          <p:cNvSpPr>
            <a:spLocks noChangeArrowheads="1"/>
          </p:cNvSpPr>
          <p:nvPr/>
        </p:nvSpPr>
        <p:spPr bwMode="auto">
          <a:xfrm>
            <a:off x="228600" y="2209800"/>
            <a:ext cx="8763000" cy="411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9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Page Visit Order</a:t>
            </a:r>
          </a:p>
        </p:txBody>
      </p:sp>
      <p:sp>
        <p:nvSpPr>
          <p:cNvPr id="19906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smtClean="0">
                <a:cs typeface="+mn-cs"/>
              </a:rPr>
              <a:t>Animated examples of breadth-first vs depth-first search on trees:</a:t>
            </a:r>
          </a:p>
          <a:p>
            <a:pPr lvl="1" eaLnBrk="1" hangingPunct="1">
              <a:defRPr/>
            </a:pPr>
            <a:r>
              <a:rPr lang="en-US" sz="1600" smtClean="0">
                <a:hlinkClick r:id="rId3"/>
              </a:rPr>
              <a:t>http://www.rci.rutgers.edu/~cfs/472_html/AI_SEARCH/ExhaustiveSearch.html</a:t>
            </a:r>
            <a:endParaRPr lang="en-US" sz="1600" smtClean="0"/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</p:txBody>
      </p:sp>
      <p:pic>
        <p:nvPicPr>
          <p:cNvPr id="19461" name="Picture 5" descr="Tot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BFSearc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374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0663" name="Rectangle 7"/>
          <p:cNvSpPr>
            <a:spLocks noChangeArrowheads="1"/>
          </p:cNvSpPr>
          <p:nvPr/>
        </p:nvSpPr>
        <p:spPr bwMode="auto">
          <a:xfrm>
            <a:off x="4800600" y="4648200"/>
            <a:ext cx="41910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  <a:cs typeface="+mn-cs"/>
              </a:rPr>
              <a:t>Breadth-first search </a:t>
            </a:r>
          </a:p>
          <a:p>
            <a:pPr algn="l" eaLnBrk="0" hangingPunct="0">
              <a:defRPr/>
            </a:pPr>
            <a:r>
              <a:rPr lang="en-US" sz="1400">
                <a:solidFill>
                  <a:schemeClr val="bg1"/>
                </a:solidFill>
                <a:latin typeface="Arial" charset="0"/>
                <a:cs typeface="+mn-cs"/>
              </a:rPr>
              <a:t>(must be in presentation mode to see this animation)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j-cs"/>
              </a:rPr>
              <a:t>Job Configuration Parameters</a:t>
            </a:r>
          </a:p>
        </p:txBody>
      </p:sp>
      <p:sp>
        <p:nvSpPr>
          <p:cNvPr id="39939" name="Rectangle 6"/>
          <p:cNvSpPr>
            <a:spLocks noGrp="1"/>
          </p:cNvSpPr>
          <p:nvPr>
            <p:ph type="body" sz="half" idx="2"/>
          </p:nvPr>
        </p:nvSpPr>
        <p:spPr>
          <a:xfrm>
            <a:off x="5334000" y="1371600"/>
            <a:ext cx="358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Times New Roman" charset="0"/>
                <a:cs typeface="+mn-cs"/>
              </a:rPr>
              <a:t>190+ parameters in Hadoop</a:t>
            </a:r>
          </a:p>
          <a:p>
            <a:pPr eaLnBrk="1" hangingPunct="1">
              <a:defRPr/>
            </a:pPr>
            <a:r>
              <a:rPr lang="en-US" sz="2400" smtClean="0">
                <a:latin typeface="Times New Roman" charset="0"/>
                <a:cs typeface="+mn-cs"/>
              </a:rPr>
              <a:t>Set manually or defaults are used</a:t>
            </a:r>
          </a:p>
        </p:txBody>
      </p:sp>
      <p:pic>
        <p:nvPicPr>
          <p:cNvPr id="125955" name="Picture 7" descr="co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953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_template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Lecture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Designs\Lecture_template.pot</Template>
  <TotalTime>4282</TotalTime>
  <Words>3737</Words>
  <Application>Microsoft Macintosh PowerPoint</Application>
  <PresentationFormat>On-screen Show (4:3)</PresentationFormat>
  <Paragraphs>689</Paragraphs>
  <Slides>90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101" baseType="lpstr">
      <vt:lpstr>Times New Roman</vt:lpstr>
      <vt:lpstr>ＭＳ Ｐゴシック</vt:lpstr>
      <vt:lpstr>Arial</vt:lpstr>
      <vt:lpstr>Futura Md BT</vt:lpstr>
      <vt:lpstr>Tahoma</vt:lpstr>
      <vt:lpstr>Wingdings</vt:lpstr>
      <vt:lpstr>Comic Sans MS</vt:lpstr>
      <vt:lpstr>Calibri</vt:lpstr>
      <vt:lpstr>Lecture_template</vt:lpstr>
      <vt:lpstr>Microsoft Photo Editor 3.0 Photo</vt:lpstr>
      <vt:lpstr>Microsoft Equation 3.0</vt:lpstr>
      <vt:lpstr>Lecture 15: Web Search &amp; MapReduce</vt:lpstr>
      <vt:lpstr>Today </vt:lpstr>
      <vt:lpstr>Today </vt:lpstr>
      <vt:lpstr>Standard Web Search Engine Architecture</vt:lpstr>
      <vt:lpstr>Standard Web Search Engine Architecture</vt:lpstr>
      <vt:lpstr>Web Crawling</vt:lpstr>
      <vt:lpstr>Web Crawlers</vt:lpstr>
      <vt:lpstr>Page Visit Order</vt:lpstr>
      <vt:lpstr>Page Visit Order</vt:lpstr>
      <vt:lpstr>Page Visit Order</vt:lpstr>
      <vt:lpstr>Page Visit Order</vt:lpstr>
      <vt:lpstr>Sites Are Complex Graphs, Not Just Trees</vt:lpstr>
      <vt:lpstr>Web Crawling Issues</vt:lpstr>
      <vt:lpstr>Today </vt:lpstr>
      <vt:lpstr>Searching the Web</vt:lpstr>
      <vt:lpstr>Directories vs. Search Engines</vt:lpstr>
      <vt:lpstr>Search Engines vs. Internal Engines</vt:lpstr>
      <vt:lpstr>Statistics from Inktomi</vt:lpstr>
      <vt:lpstr>What Do People Search for on the Web? </vt:lpstr>
      <vt:lpstr>PowerPoint Presentation</vt:lpstr>
      <vt:lpstr>PowerPoint Presentation</vt:lpstr>
      <vt:lpstr>Searches Per Day (2000)</vt:lpstr>
      <vt:lpstr>Searches Per Day (2001)</vt:lpstr>
      <vt:lpstr>Searches per day (current)</vt:lpstr>
      <vt:lpstr>Challenges for Web Searching: Data</vt:lpstr>
      <vt:lpstr>Challenges for Web Searching: Users</vt:lpstr>
      <vt:lpstr>Web Search Queries</vt:lpstr>
      <vt:lpstr>Search Engines</vt:lpstr>
      <vt:lpstr>Web Search Engine Layers</vt:lpstr>
      <vt:lpstr>Standard Web Search Engine Architecture</vt:lpstr>
      <vt:lpstr>PowerPoint Presentation</vt:lpstr>
      <vt:lpstr>Indexes for Web Search Engines</vt:lpstr>
      <vt:lpstr>Search Engine Querying</vt:lpstr>
      <vt:lpstr>Querying: Cascading Allocation of CPUs</vt:lpstr>
      <vt:lpstr>Google </vt:lpstr>
      <vt:lpstr>Search Engine Indexes</vt:lpstr>
      <vt:lpstr>Starting Points: What is Really Being Used?</vt:lpstr>
      <vt:lpstr>Web Page Ranking</vt:lpstr>
      <vt:lpstr>Ranking: Hearst ‘96</vt:lpstr>
      <vt:lpstr>Ranking: Link Analysis</vt:lpstr>
      <vt:lpstr>Ranking: Link Analysis</vt:lpstr>
      <vt:lpstr>Ranking: PageRank</vt:lpstr>
      <vt:lpstr>PageRank (from Wikipedia) </vt:lpstr>
      <vt:lpstr>PageRank</vt:lpstr>
      <vt:lpstr>Today </vt:lpstr>
      <vt:lpstr>MapReduce and Hadoop</vt:lpstr>
      <vt:lpstr>Motivation</vt:lpstr>
      <vt:lpstr>Map/Reduce</vt:lpstr>
      <vt:lpstr>Map in Lisp (Scheme)</vt:lpstr>
      <vt:lpstr>Map/Reduce ala Google</vt:lpstr>
      <vt:lpstr>count words in docs</vt:lpstr>
      <vt:lpstr>Count, Illustrated</vt:lpstr>
      <vt:lpstr>Grep</vt:lpstr>
      <vt:lpstr>Reverse Web-Link Graph</vt:lpstr>
      <vt:lpstr>MapReduce Diagram</vt:lpstr>
      <vt:lpstr>Programming model</vt:lpstr>
      <vt:lpstr>Example</vt:lpstr>
      <vt:lpstr>Map output</vt:lpstr>
      <vt:lpstr>Reduce Input</vt:lpstr>
      <vt:lpstr>Reduce Output</vt:lpstr>
      <vt:lpstr>PowerPoint Presentation</vt:lpstr>
      <vt:lpstr>Task Granularity &amp; Pipelining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Fault tolerance</vt:lpstr>
      <vt:lpstr>Refinement</vt:lpstr>
      <vt:lpstr>Performance</vt:lpstr>
      <vt:lpstr>More and more mapreduce</vt:lpstr>
      <vt:lpstr>Conclusion</vt:lpstr>
      <vt:lpstr>Word Count over a Given Set of Web Pages</vt:lpstr>
      <vt:lpstr>The MapReduce Framework (pioneered by Google) </vt:lpstr>
      <vt:lpstr>Automatic Parallel Execution in MapReduce (Google)</vt:lpstr>
      <vt:lpstr>MapReduce in Hadoop (1)</vt:lpstr>
      <vt:lpstr>MapReduce in Hadoop (2)</vt:lpstr>
      <vt:lpstr>MapReduce in Hadoop (3)</vt:lpstr>
      <vt:lpstr>Data Flow in a MapReduce Program in Hadoop</vt:lpstr>
      <vt:lpstr>PowerPoint Presentation</vt:lpstr>
      <vt:lpstr>Lifecycle of a MapReduce Job</vt:lpstr>
      <vt:lpstr>Lifecycle of a MapReduce Job</vt:lpstr>
      <vt:lpstr>PowerPoint Presentation</vt:lpstr>
      <vt:lpstr>Job Configuration Parameters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347</cp:revision>
  <dcterms:created xsi:type="dcterms:W3CDTF">2002-09-03T03:52:45Z</dcterms:created>
  <dcterms:modified xsi:type="dcterms:W3CDTF">2013-03-18T17:30:01Z</dcterms:modified>
</cp:coreProperties>
</file>