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.bin" ContentType="application/vnd.openxmlformats-officedocument.oleObject"/>
  <Override PartName="/ppt/notesSlides/notesSlide18.xml" ContentType="application/vnd.openxmlformats-officedocument.presentationml.notesSlide+xml"/>
  <Override PartName="/ppt/embeddings/oleObject6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7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8.bin" ContentType="application/vnd.openxmlformats-officedocument.oleObject"/>
  <Override PartName="/ppt/notesSlides/notesSlide32.xml" ContentType="application/vnd.openxmlformats-officedocument.presentationml.notesSlide+xml"/>
  <Override PartName="/ppt/embeddings/oleObject9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35" r:id="rId3"/>
    <p:sldId id="509" r:id="rId4"/>
    <p:sldId id="510" r:id="rId5"/>
    <p:sldId id="511" r:id="rId6"/>
    <p:sldId id="580" r:id="rId7"/>
    <p:sldId id="581" r:id="rId8"/>
    <p:sldId id="515" r:id="rId9"/>
    <p:sldId id="516" r:id="rId10"/>
    <p:sldId id="517" r:id="rId11"/>
    <p:sldId id="518" r:id="rId12"/>
    <p:sldId id="519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52" r:id="rId29"/>
    <p:sldId id="653" r:id="rId30"/>
    <p:sldId id="654" r:id="rId31"/>
    <p:sldId id="655" r:id="rId32"/>
    <p:sldId id="656" r:id="rId33"/>
    <p:sldId id="657" r:id="rId34"/>
    <p:sldId id="651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94" r:id="rId48"/>
    <p:sldId id="595" r:id="rId49"/>
    <p:sldId id="596" r:id="rId50"/>
    <p:sldId id="597" r:id="rId51"/>
    <p:sldId id="598" r:id="rId52"/>
    <p:sldId id="599" r:id="rId53"/>
    <p:sldId id="600" r:id="rId54"/>
    <p:sldId id="601" r:id="rId55"/>
    <p:sldId id="602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99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B99FD-4152-A241-BF7C-0248CEF65427}" type="datetimeFigureOut">
              <a:rPr lang="en-US" smtClean="0"/>
              <a:t>3/13/13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FA9C-537D-9E40-9203-6FE2871CC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859755-7C60-9142-A661-5EDC88B00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72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DF801-DDE6-8249-B029-935BB667526F}" type="slidenum">
              <a:rPr lang="en-US"/>
              <a:pPr/>
              <a:t>1</a:t>
            </a:fld>
            <a:endParaRPr lang="en-US"/>
          </a:p>
        </p:txBody>
      </p:sp>
      <p:sp>
        <p:nvSpPr>
          <p:cNvPr id="181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74F98-B942-F442-B5D2-B614F20C8CCB}" type="slidenum">
              <a:rPr lang="en-US"/>
              <a:pPr/>
              <a:t>10</a:t>
            </a:fld>
            <a:endParaRPr lang="en-US"/>
          </a:p>
        </p:txBody>
      </p:sp>
      <p:sp>
        <p:nvSpPr>
          <p:cNvPr id="182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8513-FEF2-2B47-A84F-61184E0A4739}" type="slidenum">
              <a:rPr lang="en-US"/>
              <a:pPr/>
              <a:t>11</a:t>
            </a:fld>
            <a:endParaRPr lang="en-US"/>
          </a:p>
        </p:txBody>
      </p:sp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7F82-6CB0-B647-89FB-715FAC5ABEE0}" type="slidenum">
              <a:rPr lang="en-US"/>
              <a:pPr/>
              <a:t>12</a:t>
            </a:fld>
            <a:endParaRPr lang="en-US"/>
          </a:p>
        </p:txBody>
      </p:sp>
      <p:sp>
        <p:nvSpPr>
          <p:cNvPr id="18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69768-9991-9440-B9EC-908B81DA2831}" type="slidenum">
              <a:rPr lang="en-US"/>
              <a:pPr/>
              <a:t>13</a:t>
            </a:fld>
            <a:endParaRPr lang="en-US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68235-D79E-9A49-BFC3-16E5BE0BE253}" type="slidenum">
              <a:rPr lang="en-US"/>
              <a:pPr/>
              <a:t>14</a:t>
            </a:fld>
            <a:endParaRPr lang="en-US"/>
          </a:p>
        </p:txBody>
      </p:sp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15C1E-B2C5-5847-BC81-E563BA2E9EE8}" type="slidenum">
              <a:rPr lang="en-US"/>
              <a:pPr/>
              <a:t>15</a:t>
            </a:fld>
            <a:endParaRPr lang="en-US"/>
          </a:p>
        </p:txBody>
      </p:sp>
      <p:sp>
        <p:nvSpPr>
          <p:cNvPr id="188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BED84-B0F6-B14B-9B6E-1AE7D4957594}" type="slidenum">
              <a:rPr lang="en-US"/>
              <a:pPr/>
              <a:t>16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5E79-7E3D-FE4B-9962-422A92A32994}" type="slidenum">
              <a:rPr lang="en-US"/>
              <a:pPr/>
              <a:t>17</a:t>
            </a:fld>
            <a:endParaRPr lang="en-US"/>
          </a:p>
        </p:txBody>
      </p:sp>
      <p:sp>
        <p:nvSpPr>
          <p:cNvPr id="18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88E23-FB45-AB4A-B0D1-181E14BAD332}" type="slidenum">
              <a:rPr lang="en-US"/>
              <a:pPr/>
              <a:t>18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4CC7-67EC-044B-95A5-6DEAC1D23C44}" type="slidenum">
              <a:rPr lang="en-US"/>
              <a:pPr/>
              <a:t>19</a:t>
            </a:fld>
            <a:endParaRPr lang="en-US"/>
          </a:p>
        </p:txBody>
      </p:sp>
      <p:sp>
        <p:nvSpPr>
          <p:cNvPr id="188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23D84-D636-BC46-95A9-95AA8CA5ACD8}" type="slidenum">
              <a:rPr lang="en-US"/>
              <a:pPr/>
              <a:t>2</a:t>
            </a:fld>
            <a:endParaRPr lang="en-US"/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5C925-D39D-8546-9F26-BCC60FAF5949}" type="slidenum">
              <a:rPr lang="en-US"/>
              <a:pPr/>
              <a:t>20</a:t>
            </a:fld>
            <a:endParaRPr lang="en-US"/>
          </a:p>
        </p:txBody>
      </p:sp>
      <p:sp>
        <p:nvSpPr>
          <p:cNvPr id="189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A93B8-01F1-4944-8DAB-A5417331FD45}" type="slidenum">
              <a:rPr lang="en-US"/>
              <a:pPr/>
              <a:t>21</a:t>
            </a:fld>
            <a:endParaRPr lang="en-US"/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77D2D-C68A-C64D-B6AB-1B72A2A57145}" type="slidenum">
              <a:rPr lang="en-US"/>
              <a:pPr/>
              <a:t>22</a:t>
            </a:fld>
            <a:endParaRPr lang="en-US"/>
          </a:p>
        </p:txBody>
      </p:sp>
      <p:sp>
        <p:nvSpPr>
          <p:cNvPr id="19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06188-A9C7-554B-B223-53F12E81F2E8}" type="slidenum">
              <a:rPr lang="en-US"/>
              <a:pPr/>
              <a:t>23</a:t>
            </a:fld>
            <a:endParaRPr lang="en-US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EB5C-8BB0-F542-A258-3FDEAA372287}" type="slidenum">
              <a:rPr lang="en-US"/>
              <a:pPr/>
              <a:t>24</a:t>
            </a:fld>
            <a:endParaRPr lang="en-US"/>
          </a:p>
        </p:txBody>
      </p:sp>
      <p:sp>
        <p:nvSpPr>
          <p:cNvPr id="191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4F717-C781-CD46-9417-2A88AC0FBA15}" type="slidenum">
              <a:rPr lang="en-US"/>
              <a:pPr/>
              <a:t>25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4E09D-2826-1640-8DD3-867E71435D69}" type="slidenum">
              <a:rPr lang="en-US"/>
              <a:pPr/>
              <a:t>26</a:t>
            </a:fld>
            <a:endParaRPr lang="en-US"/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EC2DB-161C-244D-A21D-C3B2E718C72E}" type="slidenum">
              <a:rPr lang="en-US"/>
              <a:pPr/>
              <a:t>27</a:t>
            </a:fld>
            <a:endParaRPr lang="en-US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98C37-44EB-6A4B-AD31-94B14CB26028}" type="slidenum">
              <a:rPr lang="en-US"/>
              <a:pPr/>
              <a:t>28</a:t>
            </a:fld>
            <a:endParaRPr lang="en-US"/>
          </a:p>
        </p:txBody>
      </p:sp>
      <p:sp>
        <p:nvSpPr>
          <p:cNvPr id="19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56C3F-13CB-C44A-B6A8-B0FC2E5F89A8}" type="slidenum">
              <a:rPr lang="en-US"/>
              <a:pPr/>
              <a:t>29</a:t>
            </a:fld>
            <a:endParaRPr lang="en-US"/>
          </a:p>
        </p:txBody>
      </p:sp>
      <p:sp>
        <p:nvSpPr>
          <p:cNvPr id="193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E4387-4A0F-7F48-8965-39330F8A29DA}" type="slidenum">
              <a:rPr lang="en-US"/>
              <a:pPr/>
              <a:t>3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D4BE4-F14A-6A42-8E8B-768CE9D00A5E}" type="slidenum">
              <a:rPr lang="en-US"/>
              <a:pPr/>
              <a:t>30</a:t>
            </a:fld>
            <a:endParaRPr lang="en-US"/>
          </a:p>
        </p:txBody>
      </p:sp>
      <p:sp>
        <p:nvSpPr>
          <p:cNvPr id="19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832DF-1787-3C49-883E-8E350A39138E}" type="slidenum">
              <a:rPr lang="en-US"/>
              <a:pPr/>
              <a:t>31</a:t>
            </a:fld>
            <a:endParaRPr lang="en-US"/>
          </a:p>
        </p:txBody>
      </p:sp>
      <p:sp>
        <p:nvSpPr>
          <p:cNvPr id="19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C6418-8902-614D-9284-2D6FC0092CCE}" type="slidenum">
              <a:rPr lang="en-US"/>
              <a:pPr/>
              <a:t>32</a:t>
            </a:fld>
            <a:endParaRPr lang="en-US"/>
          </a:p>
        </p:txBody>
      </p:sp>
      <p:sp>
        <p:nvSpPr>
          <p:cNvPr id="194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6F2FB-110B-8347-A8BA-48E68971CE4D}" type="slidenum">
              <a:rPr lang="en-US"/>
              <a:pPr/>
              <a:t>33</a:t>
            </a:fld>
            <a:endParaRPr lang="en-US"/>
          </a:p>
        </p:txBody>
      </p:sp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B3A5A-92DE-FB43-A5E4-4D506888EBA7}" type="slidenum">
              <a:rPr lang="en-US"/>
              <a:pPr/>
              <a:t>34</a:t>
            </a:fld>
            <a:endParaRPr lang="en-US"/>
          </a:p>
        </p:txBody>
      </p:sp>
      <p:sp>
        <p:nvSpPr>
          <p:cNvPr id="193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4F6FA-CFF8-964E-A42D-05046A8A9D79}" type="slidenum">
              <a:rPr lang="en-US"/>
              <a:pPr/>
              <a:t>35</a:t>
            </a:fld>
            <a:endParaRPr lang="en-US"/>
          </a:p>
        </p:txBody>
      </p:sp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C3F9-9C2A-3344-A986-F1658FB0B113}" type="slidenum">
              <a:rPr lang="en-US"/>
              <a:pPr/>
              <a:t>36</a:t>
            </a:fld>
            <a:endParaRPr lang="en-US"/>
          </a:p>
        </p:txBody>
      </p:sp>
      <p:sp>
        <p:nvSpPr>
          <p:cNvPr id="185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F59C2-C7EB-2A43-84F5-0CEAC8C27D91}" type="slidenum">
              <a:rPr lang="en-US"/>
              <a:pPr/>
              <a:t>37</a:t>
            </a:fld>
            <a:endParaRPr lang="en-US"/>
          </a:p>
        </p:txBody>
      </p:sp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066D8-8217-054B-A9DC-B34180C366C0}" type="slidenum">
              <a:rPr lang="en-US"/>
              <a:pPr/>
              <a:t>38</a:t>
            </a:fld>
            <a:endParaRPr lang="en-US"/>
          </a:p>
        </p:txBody>
      </p:sp>
      <p:sp>
        <p:nvSpPr>
          <p:cNvPr id="185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B5D1A-9932-F147-BEE9-8508D338B821}" type="slidenum">
              <a:rPr lang="en-US"/>
              <a:pPr/>
              <a:t>39</a:t>
            </a:fld>
            <a:endParaRPr lang="en-US"/>
          </a:p>
        </p:txBody>
      </p:sp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4F31-110C-0941-A2F3-D9A0829F4CA4}" type="slidenum">
              <a:rPr lang="en-US"/>
              <a:pPr/>
              <a:t>4</a:t>
            </a:fld>
            <a:endParaRPr lang="en-US"/>
          </a:p>
        </p:txBody>
      </p:sp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B8058-AF86-7145-ADF6-197B4BA99B86}" type="slidenum">
              <a:rPr lang="en-US"/>
              <a:pPr/>
              <a:t>40</a:t>
            </a:fld>
            <a:endParaRPr lang="en-US"/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3587-5E2E-444E-B553-A72BB4D532FF}" type="slidenum">
              <a:rPr lang="en-US"/>
              <a:pPr/>
              <a:t>41</a:t>
            </a:fld>
            <a:endParaRPr lang="en-US"/>
          </a:p>
        </p:txBody>
      </p:sp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87ABB-5707-C74E-924A-7E424C17316B}" type="slidenum">
              <a:rPr lang="en-US"/>
              <a:pPr/>
              <a:t>42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7C3F0-DD52-494D-842B-4537E8D6099C}" type="slidenum">
              <a:rPr lang="en-US"/>
              <a:pPr/>
              <a:t>43</a:t>
            </a:fld>
            <a:endParaRPr lang="en-US"/>
          </a:p>
        </p:txBody>
      </p:sp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9BA1-67E0-254D-B9B8-CA8177B4233E}" type="slidenum">
              <a:rPr lang="en-US"/>
              <a:pPr/>
              <a:t>44</a:t>
            </a:fld>
            <a:endParaRPr lang="en-US"/>
          </a:p>
        </p:txBody>
      </p:sp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506BF-1745-1E45-823E-8D702AF0030B}" type="slidenum">
              <a:rPr lang="en-US"/>
              <a:pPr/>
              <a:t>45</a:t>
            </a:fld>
            <a:endParaRPr lang="en-US"/>
          </a:p>
        </p:txBody>
      </p:sp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35A60-D7BF-6B4D-A64D-DA4A84A10252}" type="slidenum">
              <a:rPr lang="en-US"/>
              <a:pPr/>
              <a:t>46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1C4BA-5C7B-454C-BDD5-758829F8A8B7}" type="slidenum">
              <a:rPr lang="en-US"/>
              <a:pPr/>
              <a:t>47</a:t>
            </a:fld>
            <a:endParaRPr lang="en-US"/>
          </a:p>
        </p:txBody>
      </p:sp>
      <p:sp>
        <p:nvSpPr>
          <p:cNvPr id="18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69C17-EF32-8547-8DA9-2D1F31208F0A}" type="slidenum">
              <a:rPr lang="en-US"/>
              <a:pPr/>
              <a:t>48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55C0-96AE-EE48-83E7-442EA1B7A7D3}" type="slidenum">
              <a:rPr lang="en-US"/>
              <a:pPr/>
              <a:t>49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4F178-9D6C-2C4B-A22A-0D06350C27B3}" type="slidenum">
              <a:rPr lang="en-US"/>
              <a:pPr/>
              <a:t>5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DA70E-C803-ED41-AC17-32C092ADE6C1}" type="slidenum">
              <a:rPr lang="en-US"/>
              <a:pPr/>
              <a:t>50</a:t>
            </a:fld>
            <a:endParaRPr lang="en-US"/>
          </a:p>
        </p:txBody>
      </p:sp>
      <p:sp>
        <p:nvSpPr>
          <p:cNvPr id="186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4D71-1F64-A043-A0F4-F5AF91CF67BF}" type="slidenum">
              <a:rPr lang="en-US"/>
              <a:pPr/>
              <a:t>51</a:t>
            </a:fld>
            <a:endParaRPr lang="en-US"/>
          </a:p>
        </p:txBody>
      </p:sp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819BA-52F4-B546-8A63-EF4343D53CDC}" type="slidenum">
              <a:rPr lang="en-US"/>
              <a:pPr/>
              <a:t>52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84FD6-EF34-D34D-9E0B-90172F19E98F}" type="slidenum">
              <a:rPr lang="en-US"/>
              <a:pPr/>
              <a:t>53</a:t>
            </a:fld>
            <a:endParaRPr lang="en-US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5A66-4591-D843-B8F8-F8E9BB73E980}" type="slidenum">
              <a:rPr lang="en-US"/>
              <a:pPr/>
              <a:t>54</a:t>
            </a:fld>
            <a:endParaRPr lang="en-US"/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C9AB2-6ACE-8D4E-B1AD-3BB39DCF569D}" type="slidenum">
              <a:rPr lang="en-US"/>
              <a:pPr/>
              <a:t>55</a:t>
            </a:fld>
            <a:endParaRPr lang="en-US"/>
          </a:p>
        </p:txBody>
      </p:sp>
      <p:sp>
        <p:nvSpPr>
          <p:cNvPr id="18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EB70F-ACF1-A54D-A667-78C239C0F4A1}" type="slidenum">
              <a:rPr lang="en-US"/>
              <a:pPr/>
              <a:t>6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62C16-F3D1-7B48-BE2D-70DF7717A276}" type="slidenum">
              <a:rPr lang="en-US"/>
              <a:pPr/>
              <a:t>7</a:t>
            </a:fld>
            <a:endParaRPr lang="en-US"/>
          </a:p>
        </p:txBody>
      </p:sp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6786F-19BF-1345-8AF6-0DBE0AE9C659}" type="slidenum">
              <a:rPr lang="en-US"/>
              <a:pPr/>
              <a:t>8</a:t>
            </a:fld>
            <a:endParaRPr lang="en-US"/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D7147-C21B-144A-8FFE-33224C4E78C7}" type="slidenum">
              <a:rPr lang="en-US"/>
              <a:pPr/>
              <a:t>9</a:t>
            </a:fld>
            <a:endParaRPr 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0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2013.03.13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8BC5D0E1-0B33-9440-B1ED-C3B0905B4105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229600" y="-1588"/>
            <a:ext cx="914400" cy="9144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" name="Picture 24" descr="southh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33800"/>
            <a:ext cx="8229600" cy="1752600"/>
          </a:xfrm>
          <a:noFill/>
          <a:ln/>
        </p:spPr>
        <p:txBody>
          <a:bodyPr lIns="92075" tIns="46038" rIns="92075" bIns="46038"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Prof. Ray Larson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University of California, Berkeley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/>
              <a:t>School of Information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endParaRPr lang="en-US" sz="4000" b="1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4000" b="1">
                <a:latin typeface="Arial" charset="0"/>
              </a:rPr>
              <a:t>Principles of Information Retrieval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Lecture </a:t>
            </a:r>
            <a:r>
              <a:rPr lang="en-US" sz="3200" dirty="0" smtClean="0"/>
              <a:t>14: </a:t>
            </a:r>
            <a:r>
              <a:rPr lang="en-US" sz="3200" dirty="0"/>
              <a:t>Latent Semantic Indexing </a:t>
            </a:r>
            <a:r>
              <a:rPr lang="en-US" sz="3200" dirty="0" smtClean="0"/>
              <a:t>+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Probabilistic Relevance Feedback</a:t>
            </a:r>
            <a:endParaRPr lang="en-US" sz="2800"/>
          </a:p>
        </p:txBody>
      </p:sp>
      <p:grpSp>
        <p:nvGrpSpPr>
          <p:cNvPr id="1692687" name="Group 15"/>
          <p:cNvGrpSpPr>
            <a:grpSpLocks/>
          </p:cNvGrpSpPr>
          <p:nvPr/>
        </p:nvGrpSpPr>
        <p:grpSpPr bwMode="auto">
          <a:xfrm>
            <a:off x="152400" y="1600200"/>
            <a:ext cx="8316913" cy="4375150"/>
            <a:chOff x="144" y="1296"/>
            <a:chExt cx="5239" cy="2756"/>
          </a:xfrm>
        </p:grpSpPr>
        <p:sp>
          <p:nvSpPr>
            <p:cNvPr id="1692675" name="Text Box 3"/>
            <p:cNvSpPr txBox="1">
              <a:spLocks noChangeArrowheads="1"/>
            </p:cNvSpPr>
            <p:nvPr/>
          </p:nvSpPr>
          <p:spPr bwMode="auto">
            <a:xfrm>
              <a:off x="2160" y="1296"/>
              <a:ext cx="17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Document Relevance</a:t>
              </a:r>
            </a:p>
          </p:txBody>
        </p:sp>
        <p:sp>
          <p:nvSpPr>
            <p:cNvPr id="1692676" name="Text Box 4"/>
            <p:cNvSpPr txBox="1">
              <a:spLocks noChangeArrowheads="1"/>
            </p:cNvSpPr>
            <p:nvPr/>
          </p:nvSpPr>
          <p:spPr bwMode="auto">
            <a:xfrm>
              <a:off x="240" y="2400"/>
              <a:ext cx="9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Document</a:t>
              </a:r>
            </a:p>
            <a:p>
              <a:pPr algn="l" eaLnBrk="0" hangingPunct="0"/>
              <a:r>
                <a:rPr lang="en-US" sz="2400"/>
                <a:t>indexing</a:t>
              </a:r>
            </a:p>
          </p:txBody>
        </p:sp>
        <p:sp>
          <p:nvSpPr>
            <p:cNvPr id="1692677" name="Text Box 5"/>
            <p:cNvSpPr txBox="1">
              <a:spLocks noChangeArrowheads="1"/>
            </p:cNvSpPr>
            <p:nvPr/>
          </p:nvSpPr>
          <p:spPr bwMode="auto">
            <a:xfrm>
              <a:off x="144" y="1344"/>
              <a:ext cx="1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Given a query term </a:t>
              </a:r>
              <a:r>
                <a:rPr lang="en-US" sz="2400" i="1"/>
                <a:t>t </a:t>
              </a:r>
              <a:endParaRPr lang="en-US" sz="2400"/>
            </a:p>
          </p:txBody>
        </p:sp>
        <p:sp>
          <p:nvSpPr>
            <p:cNvPr id="1692678" name="Text Box 6"/>
            <p:cNvSpPr txBox="1">
              <a:spLocks noChangeArrowheads="1"/>
            </p:cNvSpPr>
            <p:nvPr/>
          </p:nvSpPr>
          <p:spPr bwMode="auto">
            <a:xfrm>
              <a:off x="1440" y="1680"/>
              <a:ext cx="3391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+             -               </a:t>
              </a:r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+             </a:t>
              </a:r>
              <a:r>
                <a:rPr lang="en-US" sz="3200" b="1" i="1"/>
                <a:t>r            n-r           n    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-            </a:t>
              </a:r>
              <a:r>
                <a:rPr lang="en-US" sz="3200" b="1" i="1"/>
                <a:t>R-r      N-n-R+r    N-n</a:t>
              </a: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endParaRPr lang="en-US" sz="3200" b="1"/>
            </a:p>
            <a:p>
              <a:pPr algn="l" eaLnBrk="0" hangingPunct="0">
                <a:lnSpc>
                  <a:spcPct val="80000"/>
                </a:lnSpc>
              </a:pPr>
              <a:r>
                <a:rPr lang="en-US" sz="3200" b="1"/>
                <a:t>                </a:t>
              </a:r>
              <a:r>
                <a:rPr lang="en-US" sz="3200" b="1" i="1"/>
                <a:t>R           N-R         N</a:t>
              </a:r>
              <a:endParaRPr lang="en-US" sz="3200" b="1"/>
            </a:p>
          </p:txBody>
        </p:sp>
        <p:sp>
          <p:nvSpPr>
            <p:cNvPr id="1692679" name="Line 7"/>
            <p:cNvSpPr>
              <a:spLocks noChangeShapeType="1"/>
            </p:cNvSpPr>
            <p:nvPr/>
          </p:nvSpPr>
          <p:spPr bwMode="auto">
            <a:xfrm>
              <a:off x="1440" y="206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0" name="Line 8"/>
            <p:cNvSpPr>
              <a:spLocks noChangeShapeType="1"/>
            </p:cNvSpPr>
            <p:nvPr/>
          </p:nvSpPr>
          <p:spPr bwMode="auto">
            <a:xfrm>
              <a:off x="1440" y="2544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1" name="Line 9"/>
            <p:cNvSpPr>
              <a:spLocks noChangeShapeType="1"/>
            </p:cNvSpPr>
            <p:nvPr/>
          </p:nvSpPr>
          <p:spPr bwMode="auto">
            <a:xfrm>
              <a:off x="1440" y="3072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2" name="Line 10"/>
            <p:cNvSpPr>
              <a:spLocks noChangeShapeType="1"/>
            </p:cNvSpPr>
            <p:nvPr/>
          </p:nvSpPr>
          <p:spPr bwMode="auto">
            <a:xfrm>
              <a:off x="2112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3" name="Line 11"/>
            <p:cNvSpPr>
              <a:spLocks noChangeShapeType="1"/>
            </p:cNvSpPr>
            <p:nvPr/>
          </p:nvSpPr>
          <p:spPr bwMode="auto">
            <a:xfrm>
              <a:off x="4176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4" name="Line 12"/>
            <p:cNvSpPr>
              <a:spLocks noChangeShapeType="1"/>
            </p:cNvSpPr>
            <p:nvPr/>
          </p:nvSpPr>
          <p:spPr bwMode="auto">
            <a:xfrm>
              <a:off x="2976" y="172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2685" name="Text Box 13"/>
            <p:cNvSpPr txBox="1">
              <a:spLocks noChangeArrowheads="1"/>
            </p:cNvSpPr>
            <p:nvPr/>
          </p:nvSpPr>
          <p:spPr bwMode="auto">
            <a:xfrm>
              <a:off x="1238" y="3578"/>
              <a:ext cx="3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Where N is the number of documents </a:t>
              </a:r>
              <a:r>
                <a:rPr lang="en-US" sz="2400">
                  <a:solidFill>
                    <a:srgbClr val="FF3300"/>
                  </a:solidFill>
                </a:rPr>
                <a:t>seen</a:t>
              </a:r>
            </a:p>
          </p:txBody>
        </p:sp>
        <p:sp>
          <p:nvSpPr>
            <p:cNvPr id="1692686" name="Text Box 14"/>
            <p:cNvSpPr txBox="1">
              <a:spLocks noChangeArrowheads="1"/>
            </p:cNvSpPr>
            <p:nvPr/>
          </p:nvSpPr>
          <p:spPr bwMode="auto">
            <a:xfrm>
              <a:off x="3744" y="3840"/>
              <a:ext cx="16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Robertson &amp; Sparck Jones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Robertson-Spark Jones Weights</a:t>
            </a:r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Retrospective formulation --</a:t>
            </a:r>
          </a:p>
        </p:txBody>
      </p:sp>
      <p:graphicFrame>
        <p:nvGraphicFramePr>
          <p:cNvPr id="1693700" name="Object 4"/>
          <p:cNvGraphicFramePr>
            <a:graphicFrameLocks noChangeAspect="1"/>
          </p:cNvGraphicFramePr>
          <p:nvPr/>
        </p:nvGraphicFramePr>
        <p:xfrm>
          <a:off x="1066800" y="2209800"/>
          <a:ext cx="6392863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704" name="Equation" r:id="rId4" imgW="1638696" imgH="838597" progId="Equation.3">
                  <p:embed/>
                </p:oleObj>
              </mc:Choice>
              <mc:Fallback>
                <p:oleObj name="Equation" r:id="rId4" imgW="1638696" imgH="83859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6392863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Robertson-Sparck Jones Weights</a:t>
            </a:r>
          </a:p>
        </p:txBody>
      </p:sp>
      <p:graphicFrame>
        <p:nvGraphicFramePr>
          <p:cNvPr id="1694723" name="Object 3"/>
          <p:cNvGraphicFramePr>
            <a:graphicFrameLocks noChangeAspect="1"/>
          </p:cNvGraphicFramePr>
          <p:nvPr/>
        </p:nvGraphicFramePr>
        <p:xfrm>
          <a:off x="838200" y="2514600"/>
          <a:ext cx="753268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28" name="Equation" r:id="rId4" imgW="1930796" imgH="838597" progId="Equation.3">
                  <p:embed/>
                </p:oleObj>
              </mc:Choice>
              <mc:Fallback>
                <p:oleObj name="Equation" r:id="rId4" imgW="1930796" imgH="83859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7532688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4724" name="Text Box 4"/>
          <p:cNvSpPr txBox="1">
            <a:spLocks noChangeArrowheads="1"/>
          </p:cNvSpPr>
          <p:nvPr/>
        </p:nvSpPr>
        <p:spPr bwMode="auto">
          <a:xfrm>
            <a:off x="1050925" y="1946275"/>
            <a:ext cx="293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Predictive formulation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Koenemann and Belkin</a:t>
            </a: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 of user interaction in relevance feedback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7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Relevance Feedback Summary</a:t>
            </a:r>
          </a:p>
        </p:txBody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Iterative query modification can improve precision and recall for a standing query</a:t>
            </a:r>
          </a:p>
          <a:p>
            <a:r>
              <a:rPr lang="en-US"/>
              <a:t>In at least one study, users were able to make good choices by seeing which terms were suggested for R.F. and selecting among them</a:t>
            </a:r>
          </a:p>
          <a:p>
            <a:r>
              <a:rPr lang="en-US"/>
              <a:t>So …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more like this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can be useful!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Alternative Notions of </a:t>
            </a:r>
            <a:br>
              <a:rPr lang="en-US" sz="2800"/>
            </a:br>
            <a:r>
              <a:rPr lang="en-US" sz="2800"/>
              <a:t>Relevance Feedback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people whose taste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similar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to yours.  Will you like what they like?</a:t>
            </a:r>
          </a:p>
          <a:p>
            <a:r>
              <a:rPr lang="en-US"/>
              <a:t>Follow a users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actions in the background.  Can this be used to predict what the user will want to see next?</a:t>
            </a:r>
          </a:p>
          <a:p>
            <a:r>
              <a:rPr lang="en-US"/>
              <a:t>Track what lots of people are doing.  Does this implicitly indicate what they think is good and not good?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 Notions of </a:t>
            </a:r>
            <a:br>
              <a:rPr lang="en-US" sz="3200"/>
            </a:br>
            <a:r>
              <a:rPr lang="en-US" sz="3200"/>
              <a:t>Relevance Feedback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Several different criteria to consider:</a:t>
            </a:r>
          </a:p>
          <a:p>
            <a:pPr lvl="1"/>
            <a:r>
              <a:rPr lang="en-US"/>
              <a:t>Implicit vs. Explicit judgements </a:t>
            </a:r>
          </a:p>
          <a:p>
            <a:pPr lvl="1"/>
            <a:r>
              <a:rPr lang="en-US"/>
              <a:t>Individual vs. Group judgements</a:t>
            </a:r>
          </a:p>
          <a:p>
            <a:pPr lvl="1"/>
            <a:r>
              <a:rPr lang="en-US"/>
              <a:t>Standing vs. Dynamic topics</a:t>
            </a:r>
          </a:p>
          <a:p>
            <a:pPr lvl="1"/>
            <a:r>
              <a:rPr lang="en-US"/>
              <a:t>Similarity of the items being judged vs. similarity of the judges themselves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Collaborative Filtering </a:t>
            </a:r>
            <a:br>
              <a:rPr lang="en-US" sz="3200"/>
            </a:br>
            <a:r>
              <a:rPr lang="en-US" sz="3200"/>
              <a:t>(social filtering)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Pam liked the paper, I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like the paper</a:t>
            </a:r>
          </a:p>
          <a:p>
            <a:r>
              <a:rPr lang="en-US"/>
              <a:t>If you liked Star Wars, you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like Independence Day</a:t>
            </a:r>
          </a:p>
          <a:p>
            <a:r>
              <a:rPr lang="en-US"/>
              <a:t>Rating based on ratings of similar people</a:t>
            </a:r>
          </a:p>
          <a:p>
            <a:pPr lvl="1"/>
            <a:r>
              <a:rPr lang="en-US"/>
              <a:t>Ignores the text, so works on text, sound, pictures etc.</a:t>
            </a:r>
          </a:p>
          <a:p>
            <a:pPr lvl="1"/>
            <a:r>
              <a:rPr lang="en-US"/>
              <a:t>But: Initial users can bias ratings of future users</a:t>
            </a:r>
          </a:p>
        </p:txBody>
      </p:sp>
      <p:graphicFrame>
        <p:nvGraphicFramePr>
          <p:cNvPr id="18841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4953000"/>
          <a:ext cx="73787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68" name="Document" r:id="rId4" imgW="7404100" imgH="1612900" progId="Word.Document.8">
                  <p:embed/>
                </p:oleObj>
              </mc:Choice>
              <mc:Fallback>
                <p:oleObj name="Document" r:id="rId4" imgW="7404100" imgH="161290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73787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Ringo Collaborative Filtering (Shardanand &amp; Maes 95)</a:t>
            </a:r>
          </a:p>
        </p:txBody>
      </p:sp>
      <p:sp>
        <p:nvSpPr>
          <p:cNvPr id="188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Users rate musical artists from like to dislike</a:t>
            </a:r>
          </a:p>
          <a:p>
            <a:pPr lvl="1"/>
            <a:r>
              <a:rPr lang="en-US" sz="2000"/>
              <a:t>1 = detest 7 = can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live without 4 = ambivalent</a:t>
            </a:r>
          </a:p>
          <a:p>
            <a:pPr lvl="1"/>
            <a:r>
              <a:rPr lang="en-US" sz="2000"/>
              <a:t>There is a normal distribution around 4</a:t>
            </a:r>
          </a:p>
          <a:p>
            <a:pPr lvl="1"/>
            <a:r>
              <a:rPr lang="en-US" sz="2000"/>
              <a:t>However, what matters are the extremes</a:t>
            </a:r>
          </a:p>
          <a:p>
            <a:r>
              <a:rPr lang="en-US" sz="2400"/>
              <a:t>Nearest Neighbors Strategy:  Find similar users and predicted (weighted) average of user ratings</a:t>
            </a:r>
          </a:p>
          <a:p>
            <a:r>
              <a:rPr lang="en-US" sz="2400"/>
              <a:t>Pearson r algorithm: weight by degree of correlation between user U and user J</a:t>
            </a:r>
          </a:p>
          <a:p>
            <a:pPr lvl="1"/>
            <a:r>
              <a:rPr lang="en-US" sz="2000"/>
              <a:t>1 means very similar, 0 means no correlation, -1 dissimilar</a:t>
            </a:r>
          </a:p>
          <a:p>
            <a:pPr lvl="1"/>
            <a:r>
              <a:rPr lang="en-US" sz="2000"/>
              <a:t>Works better to compare against the ambivalent rating (4), rather than the individual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average score</a:t>
            </a:r>
          </a:p>
        </p:txBody>
      </p:sp>
      <p:graphicFrame>
        <p:nvGraphicFramePr>
          <p:cNvPr id="1886212" name="Object 4"/>
          <p:cNvGraphicFramePr>
            <a:graphicFrameLocks noChangeAspect="1"/>
          </p:cNvGraphicFramePr>
          <p:nvPr/>
        </p:nvGraphicFramePr>
        <p:xfrm>
          <a:off x="1752600" y="5486400"/>
          <a:ext cx="102870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216" name="Document" r:id="rId4" imgW="5489448" imgH="548640" progId="Word.Document.8">
                  <p:embed/>
                </p:oleObj>
              </mc:Choice>
              <mc:Fallback>
                <p:oleObj name="Document" r:id="rId4" imgW="5489448" imgH="5486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102870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Filtering</a:t>
            </a:r>
          </a:p>
        </p:txBody>
      </p:sp>
      <p:sp>
        <p:nvSpPr>
          <p:cNvPr id="188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Ignores the content, only looks at who judges things similarly</a:t>
            </a:r>
          </a:p>
          <a:p>
            <a:pPr>
              <a:lnSpc>
                <a:spcPct val="90000"/>
              </a:lnSpc>
            </a:pPr>
            <a:r>
              <a:rPr lang="en-US"/>
              <a:t>Works well on data relating to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taste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something that people are good at predicting about each other too</a:t>
            </a:r>
          </a:p>
          <a:p>
            <a:pPr>
              <a:lnSpc>
                <a:spcPct val="90000"/>
              </a:lnSpc>
            </a:pPr>
            <a:r>
              <a:rPr lang="en-US"/>
              <a:t>Does it work for topic? </a:t>
            </a:r>
          </a:p>
          <a:p>
            <a:pPr lvl="1">
              <a:lnSpc>
                <a:spcPct val="90000"/>
              </a:lnSpc>
            </a:pPr>
            <a:r>
              <a:rPr lang="en-US"/>
              <a:t>GroupLens results suggest otherwise (preliminary)</a:t>
            </a:r>
          </a:p>
          <a:p>
            <a:pPr lvl="1">
              <a:lnSpc>
                <a:spcPct val="90000"/>
              </a:lnSpc>
            </a:pPr>
            <a:r>
              <a:rPr lang="en-US"/>
              <a:t>Perhaps for quality assessments</a:t>
            </a:r>
          </a:p>
          <a:p>
            <a:pPr lvl="1">
              <a:lnSpc>
                <a:spcPct val="90000"/>
              </a:lnSpc>
            </a:pPr>
            <a:r>
              <a:rPr lang="en-US"/>
              <a:t>What about for assessing if a document is about a topic?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59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98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Review</a:t>
            </a:r>
          </a:p>
          <a:p>
            <a:pPr lvl="1"/>
            <a:r>
              <a:rPr lang="en-US"/>
              <a:t>Relevance Feedback</a:t>
            </a:r>
          </a:p>
          <a:p>
            <a:r>
              <a:rPr lang="en-US"/>
              <a:t>More of Relevance Feedback </a:t>
            </a:r>
          </a:p>
          <a:p>
            <a:r>
              <a:rPr lang="en-US"/>
              <a:t>Latent Semantic Indexing (LSI)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interface agents</a:t>
            </a:r>
          </a:p>
        </p:txBody>
      </p:sp>
      <p:sp>
        <p:nvSpPr>
          <p:cNvPr id="189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Add agents in the UI, delegate tasks to them</a:t>
            </a:r>
          </a:p>
          <a:p>
            <a:r>
              <a:rPr lang="en-US" sz="2800"/>
              <a:t>Use machine learning to improve performance</a:t>
            </a:r>
          </a:p>
          <a:p>
            <a:pPr lvl="1"/>
            <a:r>
              <a:rPr lang="en-US" sz="2400"/>
              <a:t>learn user behavior, preferences</a:t>
            </a:r>
          </a:p>
          <a:p>
            <a:r>
              <a:rPr lang="en-US" sz="2800"/>
              <a:t>Useful when:</a:t>
            </a:r>
          </a:p>
          <a:p>
            <a:pPr lvl="1"/>
            <a:r>
              <a:rPr lang="en-US" sz="2400"/>
              <a:t>1) past behavior is a useful predictor of the future</a:t>
            </a:r>
          </a:p>
          <a:p>
            <a:pPr lvl="1"/>
            <a:r>
              <a:rPr lang="en-US" sz="2400"/>
              <a:t>2) wide variety of behaviors amongst users</a:t>
            </a:r>
          </a:p>
          <a:p>
            <a:r>
              <a:rPr lang="en-US" sz="2800"/>
              <a:t>Examples: </a:t>
            </a:r>
          </a:p>
          <a:p>
            <a:pPr lvl="1"/>
            <a:r>
              <a:rPr lang="en-US" sz="2400"/>
              <a:t>mail clerk: sort incoming messages in right mailboxes</a:t>
            </a:r>
          </a:p>
          <a:p>
            <a:pPr lvl="1"/>
            <a:r>
              <a:rPr lang="en-US" sz="2400"/>
              <a:t>calendar manager: automatically schedule meeting times?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</a:t>
            </a:r>
          </a:p>
        </p:txBody>
      </p:sp>
      <p:sp>
        <p:nvSpPr>
          <p:cNvPr id="190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work for user and application writer</a:t>
            </a:r>
          </a:p>
          <a:p>
            <a:pPr lvl="1"/>
            <a:r>
              <a:rPr lang="en-US"/>
              <a:t>compare w/ other agent approaches</a:t>
            </a:r>
          </a:p>
          <a:p>
            <a:pPr lvl="2"/>
            <a:r>
              <a:rPr lang="en-US"/>
              <a:t>no user programming</a:t>
            </a:r>
          </a:p>
          <a:p>
            <a:pPr lvl="2"/>
            <a:r>
              <a:rPr lang="en-US"/>
              <a:t>significant a priori domain-specific and user knowledge not required</a:t>
            </a:r>
          </a:p>
          <a:p>
            <a:r>
              <a:rPr lang="en-US"/>
              <a:t>Adaptive behavior</a:t>
            </a:r>
          </a:p>
          <a:p>
            <a:pPr lvl="1"/>
            <a:r>
              <a:rPr lang="en-US"/>
              <a:t>agent learns user behavior, preferences over time</a:t>
            </a:r>
          </a:p>
          <a:p>
            <a:r>
              <a:rPr lang="en-US"/>
              <a:t>Model built gradually</a:t>
            </a:r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passiveness</a:t>
            </a:r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Weak heuristics</a:t>
            </a:r>
          </a:p>
          <a:p>
            <a:pPr lvl="1"/>
            <a:r>
              <a:rPr lang="en-US"/>
              <a:t>click through multiple uninteresting pages en route to interestingness</a:t>
            </a:r>
          </a:p>
          <a:p>
            <a:pPr lvl="1"/>
            <a:r>
              <a:rPr lang="en-US"/>
              <a:t>user browses to uninteresting page, heads to nefeli for a coffee</a:t>
            </a:r>
          </a:p>
          <a:p>
            <a:pPr lvl="1"/>
            <a:r>
              <a:rPr lang="en-US"/>
              <a:t>hierarchies tend to get more hits near root</a:t>
            </a:r>
          </a:p>
          <a:p>
            <a:r>
              <a:rPr lang="en-US"/>
              <a:t>No ability to fine-tune profile or express interest without visiting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appropriate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pages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issues</a:t>
            </a:r>
          </a:p>
        </p:txBody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How far can passive observation get you?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what types of applications is passiveness sufficient?</a:t>
            </a:r>
          </a:p>
          <a:p>
            <a:pPr>
              <a:lnSpc>
                <a:spcPct val="90000"/>
              </a:lnSpc>
            </a:pPr>
            <a:r>
              <a:rPr lang="en-US" sz="2800"/>
              <a:t>Profiles are maintained internally and used only by the application.  some possibilities: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the user (e.g. fine tune profile) 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other applications (e.g. reinforce belief)?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other users/agents (e.g. collaborative filtering)?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expose to web server (e.g. cnn.com custom news)?</a:t>
            </a:r>
          </a:p>
          <a:p>
            <a:pPr>
              <a:lnSpc>
                <a:spcPct val="90000"/>
              </a:lnSpc>
            </a:pPr>
            <a:r>
              <a:rPr lang="en-US" sz="2800"/>
              <a:t>Personalization vs. closed applications</a:t>
            </a:r>
          </a:p>
          <a:p>
            <a:pPr>
              <a:lnSpc>
                <a:spcPct val="90000"/>
              </a:lnSpc>
            </a:pPr>
            <a:r>
              <a:rPr lang="en-US" sz="2800"/>
              <a:t>Others?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Relevance Feedback on </a:t>
            </a:r>
            <a:br>
              <a:rPr lang="en-US" sz="3200"/>
            </a:br>
            <a:r>
              <a:rPr lang="en-US" sz="3200"/>
              <a:t>Non-Textual Information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Retrieval</a:t>
            </a:r>
          </a:p>
          <a:p>
            <a:r>
              <a:rPr lang="en-US"/>
              <a:t>Time-series Patterns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162800" cy="914400"/>
          </a:xfrm>
        </p:spPr>
        <p:txBody>
          <a:bodyPr/>
          <a:lstStyle/>
          <a:p>
            <a:r>
              <a:rPr lang="en-US"/>
              <a:t>MARS (Riu et al. 97)</a:t>
            </a:r>
          </a:p>
        </p:txBody>
      </p:sp>
      <p:pic>
        <p:nvPicPr>
          <p:cNvPr id="19169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33600"/>
            <a:ext cx="7162800" cy="4114800"/>
          </a:xfrm>
        </p:spPr>
      </p:pic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1219200" y="1447800"/>
            <a:ext cx="67770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</a:pPr>
            <a:r>
              <a:rPr lang="en-US" sz="2800"/>
              <a:t>Relevance feedback based on image similarity</a:t>
            </a:r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BlobWorld (Carson, et al.)</a:t>
            </a:r>
          </a:p>
        </p:txBody>
      </p:sp>
      <p:graphicFrame>
        <p:nvGraphicFramePr>
          <p:cNvPr id="1918979" name="Object 3"/>
          <p:cNvGraphicFramePr>
            <a:graphicFrameLocks noChangeAspect="1"/>
          </p:cNvGraphicFramePr>
          <p:nvPr/>
        </p:nvGraphicFramePr>
        <p:xfrm>
          <a:off x="1676400" y="762000"/>
          <a:ext cx="5889625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983" name="Photo Editor Photo" r:id="rId4" imgW="6752381" imgH="6628571" progId="MSPhotoEd.3">
                  <p:embed/>
                </p:oleObj>
              </mc:Choice>
              <mc:Fallback>
                <p:oleObj name="Photo Editor Photo" r:id="rId4" imgW="6752381" imgH="662857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762000"/>
                        <a:ext cx="5889625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Series R.F. (</a:t>
            </a:r>
            <a:r>
              <a:rPr lang="en-US" sz="2400"/>
              <a:t>Keogh &amp; Pazzani 98</a:t>
            </a:r>
            <a:r>
              <a:rPr lang="en-US" sz="3600"/>
              <a:t>)</a:t>
            </a:r>
          </a:p>
        </p:txBody>
      </p:sp>
      <p:pic>
        <p:nvPicPr>
          <p:cNvPr id="1921027" name="Picture 3" descr="relfeedbac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59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28" name="Picture 4" descr="relfeedbac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592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Relevance Feedback</a:t>
            </a:r>
          </a:p>
        </p:txBody>
      </p:sp>
      <p:sp>
        <p:nvSpPr>
          <p:cNvPr id="193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Known to improve results</a:t>
            </a:r>
          </a:p>
          <a:p>
            <a:pPr lvl="1"/>
            <a:r>
              <a:rPr lang="en-US"/>
              <a:t>in TREC-like conditions (no user involved)</a:t>
            </a:r>
          </a:p>
          <a:p>
            <a:pPr lvl="1"/>
            <a:r>
              <a:rPr lang="en-US"/>
              <a:t>So-called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Blind Relevance Feedback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typically uses the Rocchio algorithm with the assumption that the top </a:t>
            </a:r>
            <a:r>
              <a:rPr lang="en-US" i="1"/>
              <a:t>N</a:t>
            </a:r>
            <a:r>
              <a:rPr lang="en-US"/>
              <a:t> documents in an initial retrieval are relevant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</a:t>
            </a:r>
          </a:p>
        </p:txBody>
      </p:sp>
      <p:sp>
        <p:nvSpPr>
          <p:cNvPr id="193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 10 new terms taken from top 10 documents</a:t>
            </a:r>
          </a:p>
          <a:p>
            <a:pPr lvl="1"/>
            <a:r>
              <a:rPr lang="en-US"/>
              <a:t>Term selection is based on the classic Robertson/Sparck Jones probabilistic model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451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Relevance Feedback in an IR System</a:t>
            </a:r>
          </a:p>
        </p:txBody>
      </p:sp>
      <p:sp>
        <p:nvSpPr>
          <p:cNvPr id="1684483" name="AutoShape 3"/>
          <p:cNvSpPr>
            <a:spLocks noChangeArrowheads="1"/>
          </p:cNvSpPr>
          <p:nvPr/>
        </p:nvSpPr>
        <p:spPr bwMode="auto">
          <a:xfrm>
            <a:off x="768350" y="1536700"/>
            <a:ext cx="1435100" cy="444500"/>
          </a:xfrm>
          <a:prstGeom prst="parallelogram">
            <a:avLst>
              <a:gd name="adj" fmla="val 80699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Interest profiles</a:t>
            </a:r>
          </a:p>
          <a:p>
            <a:pPr eaLnBrk="0" hangingPunct="0"/>
            <a:r>
              <a:rPr lang="en-US" sz="1000">
                <a:latin typeface="Arial" charset="0"/>
              </a:rPr>
              <a:t>&amp; Queries</a:t>
            </a:r>
          </a:p>
        </p:txBody>
      </p:sp>
      <p:sp>
        <p:nvSpPr>
          <p:cNvPr id="1684484" name="AutoShape 4"/>
          <p:cNvSpPr>
            <a:spLocks noChangeArrowheads="1"/>
          </p:cNvSpPr>
          <p:nvPr/>
        </p:nvSpPr>
        <p:spPr bwMode="auto">
          <a:xfrm>
            <a:off x="6788150" y="1536700"/>
            <a:ext cx="1435100" cy="444500"/>
          </a:xfrm>
          <a:prstGeom prst="parallelogram">
            <a:avLst>
              <a:gd name="adj" fmla="val 8069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Documents </a:t>
            </a:r>
          </a:p>
          <a:p>
            <a:pPr eaLnBrk="0" hangingPunct="0"/>
            <a:r>
              <a:rPr lang="en-US" sz="1000">
                <a:latin typeface="Arial" charset="0"/>
              </a:rPr>
              <a:t>&amp; data</a:t>
            </a:r>
          </a:p>
        </p:txBody>
      </p:sp>
      <p:sp>
        <p:nvSpPr>
          <p:cNvPr id="1684485" name="AutoShape 5"/>
          <p:cNvSpPr>
            <a:spLocks noChangeArrowheads="1"/>
          </p:cNvSpPr>
          <p:nvPr/>
        </p:nvSpPr>
        <p:spPr bwMode="auto">
          <a:xfrm rot="-10800000" flipH="1" flipV="1">
            <a:off x="3359150" y="2222500"/>
            <a:ext cx="2273300" cy="1739900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Rules of the game =</a:t>
            </a:r>
          </a:p>
          <a:p>
            <a:pPr eaLnBrk="0" hangingPunct="0"/>
            <a:r>
              <a:rPr lang="en-US" sz="1000">
                <a:latin typeface="Arial" charset="0"/>
              </a:rPr>
              <a:t>Rules for subject indexing +</a:t>
            </a:r>
          </a:p>
          <a:p>
            <a:pPr eaLnBrk="0" hangingPunct="0"/>
            <a:r>
              <a:rPr lang="en-US" sz="1000">
                <a:latin typeface="Arial" charset="0"/>
              </a:rPr>
              <a:t>Thesaurus (which consists of</a:t>
            </a:r>
          </a:p>
          <a:p>
            <a:pPr eaLnBrk="0" hangingPunct="0"/>
            <a:endParaRPr lang="en-US" sz="1000">
              <a:latin typeface="Arial" charset="0"/>
            </a:endParaRPr>
          </a:p>
          <a:p>
            <a:pPr eaLnBrk="0" hangingPunct="0"/>
            <a:r>
              <a:rPr lang="en-US" sz="1000">
                <a:latin typeface="Arial" charset="0"/>
              </a:rPr>
              <a:t>Lead-In</a:t>
            </a:r>
          </a:p>
          <a:p>
            <a:pPr eaLnBrk="0" hangingPunct="0"/>
            <a:r>
              <a:rPr lang="en-US" sz="1000">
                <a:latin typeface="Arial" charset="0"/>
              </a:rPr>
              <a:t>Vocabulary</a:t>
            </a:r>
          </a:p>
          <a:p>
            <a:pPr eaLnBrk="0" hangingPunct="0"/>
            <a:r>
              <a:rPr lang="en-US" sz="1000">
                <a:latin typeface="Arial" charset="0"/>
              </a:rPr>
              <a:t>and</a:t>
            </a:r>
          </a:p>
          <a:p>
            <a:pPr eaLnBrk="0" hangingPunct="0"/>
            <a:r>
              <a:rPr lang="en-US" sz="1000">
                <a:latin typeface="Arial" charset="0"/>
              </a:rPr>
              <a:t>Indexing</a:t>
            </a:r>
          </a:p>
          <a:p>
            <a:pPr eaLnBrk="0" hangingPunct="0"/>
            <a:r>
              <a:rPr lang="en-US" sz="1000">
                <a:latin typeface="Arial" charset="0"/>
              </a:rPr>
              <a:t>Language </a:t>
            </a:r>
          </a:p>
        </p:txBody>
      </p:sp>
      <p:sp>
        <p:nvSpPr>
          <p:cNvPr id="1684486" name="Rectangle 6"/>
          <p:cNvSpPr>
            <a:spLocks noChangeArrowheads="1"/>
          </p:cNvSpPr>
          <p:nvPr/>
        </p:nvSpPr>
        <p:spPr bwMode="auto">
          <a:xfrm>
            <a:off x="8367713" y="1447800"/>
            <a:ext cx="625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Storage</a:t>
            </a:r>
          </a:p>
          <a:p>
            <a:pPr algn="l" eaLnBrk="0" hangingPunct="0"/>
            <a:r>
              <a:rPr lang="en-US" sz="1000">
                <a:latin typeface="Arial" charset="0"/>
              </a:rPr>
              <a:t>Line</a:t>
            </a:r>
          </a:p>
        </p:txBody>
      </p:sp>
      <p:sp>
        <p:nvSpPr>
          <p:cNvPr id="1684487" name="Rectangle 7"/>
          <p:cNvSpPr>
            <a:spLocks noChangeArrowheads="1"/>
          </p:cNvSpPr>
          <p:nvPr/>
        </p:nvSpPr>
        <p:spPr bwMode="auto">
          <a:xfrm>
            <a:off x="3968750" y="5880100"/>
            <a:ext cx="1206500" cy="596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Potentially </a:t>
            </a:r>
          </a:p>
          <a:p>
            <a:pPr eaLnBrk="0" hangingPunct="0"/>
            <a:r>
              <a:rPr lang="en-US" sz="1000">
                <a:latin typeface="Arial" charset="0"/>
              </a:rPr>
              <a:t>Relevant</a:t>
            </a:r>
          </a:p>
          <a:p>
            <a:pPr eaLnBrk="0" hangingPunct="0"/>
            <a:r>
              <a:rPr lang="en-US" sz="1000">
                <a:latin typeface="Arial" charset="0"/>
              </a:rPr>
              <a:t>Documents</a:t>
            </a:r>
          </a:p>
        </p:txBody>
      </p:sp>
      <p:sp>
        <p:nvSpPr>
          <p:cNvPr id="1684488" name="Rectangle 8"/>
          <p:cNvSpPr>
            <a:spLocks noChangeArrowheads="1"/>
          </p:cNvSpPr>
          <p:nvPr/>
        </p:nvSpPr>
        <p:spPr bwMode="auto">
          <a:xfrm>
            <a:off x="3892550" y="4889500"/>
            <a:ext cx="1206500" cy="596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Comparison/</a:t>
            </a:r>
          </a:p>
          <a:p>
            <a:pPr eaLnBrk="0" hangingPunct="0"/>
            <a:r>
              <a:rPr lang="en-US" sz="1000">
                <a:latin typeface="Arial" charset="0"/>
              </a:rPr>
              <a:t>Matching</a:t>
            </a:r>
          </a:p>
        </p:txBody>
      </p:sp>
      <p:sp>
        <p:nvSpPr>
          <p:cNvPr id="1684489" name="Line 9"/>
          <p:cNvSpPr>
            <a:spLocks noChangeShapeType="1"/>
          </p:cNvSpPr>
          <p:nvPr/>
        </p:nvSpPr>
        <p:spPr bwMode="auto">
          <a:xfrm>
            <a:off x="539750" y="2063750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0" name="AutoShape 10"/>
          <p:cNvSpPr>
            <a:spLocks noChangeArrowheads="1"/>
          </p:cNvSpPr>
          <p:nvPr/>
        </p:nvSpPr>
        <p:spPr bwMode="auto">
          <a:xfrm>
            <a:off x="692150" y="4813300"/>
            <a:ext cx="1358900" cy="673100"/>
          </a:xfrm>
          <a:prstGeom prst="parallelogram">
            <a:avLst>
              <a:gd name="adj" fmla="val 50462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Store1: Profiles/</a:t>
            </a:r>
          </a:p>
          <a:p>
            <a:pPr eaLnBrk="0" hangingPunct="0"/>
            <a:r>
              <a:rPr lang="en-US" sz="1000">
                <a:latin typeface="Arial" charset="0"/>
              </a:rPr>
              <a:t>Search requests</a:t>
            </a:r>
          </a:p>
        </p:txBody>
      </p:sp>
      <p:sp>
        <p:nvSpPr>
          <p:cNvPr id="1684491" name="AutoShape 11"/>
          <p:cNvSpPr>
            <a:spLocks noChangeArrowheads="1"/>
          </p:cNvSpPr>
          <p:nvPr/>
        </p:nvSpPr>
        <p:spPr bwMode="auto">
          <a:xfrm>
            <a:off x="6864350" y="4813300"/>
            <a:ext cx="1358900" cy="673100"/>
          </a:xfrm>
          <a:prstGeom prst="parallelogram">
            <a:avLst>
              <a:gd name="adj" fmla="val 5046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Store2: Document</a:t>
            </a:r>
          </a:p>
          <a:p>
            <a:pPr eaLnBrk="0" hangingPunct="0"/>
            <a:r>
              <a:rPr lang="en-US" sz="1000">
                <a:latin typeface="Arial" charset="0"/>
              </a:rPr>
              <a:t>representations</a:t>
            </a:r>
          </a:p>
        </p:txBody>
      </p:sp>
      <p:sp>
        <p:nvSpPr>
          <p:cNvPr id="1684492" name="Line 12"/>
          <p:cNvSpPr>
            <a:spLocks noChangeShapeType="1"/>
          </p:cNvSpPr>
          <p:nvPr/>
        </p:nvSpPr>
        <p:spPr bwMode="auto">
          <a:xfrm flipH="1">
            <a:off x="2051050" y="3054350"/>
            <a:ext cx="15367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3" name="Line 13"/>
          <p:cNvSpPr>
            <a:spLocks noChangeShapeType="1"/>
          </p:cNvSpPr>
          <p:nvPr/>
        </p:nvSpPr>
        <p:spPr bwMode="auto">
          <a:xfrm>
            <a:off x="5416550" y="305435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4" name="Line 14"/>
          <p:cNvSpPr>
            <a:spLocks noChangeShapeType="1"/>
          </p:cNvSpPr>
          <p:nvPr/>
        </p:nvSpPr>
        <p:spPr bwMode="auto">
          <a:xfrm>
            <a:off x="533400" y="2070100"/>
            <a:ext cx="0" cy="364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5" name="Line 15"/>
          <p:cNvSpPr>
            <a:spLocks noChangeShapeType="1"/>
          </p:cNvSpPr>
          <p:nvPr/>
        </p:nvSpPr>
        <p:spPr bwMode="auto">
          <a:xfrm>
            <a:off x="539750" y="5721350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6" name="Line 16"/>
          <p:cNvSpPr>
            <a:spLocks noChangeShapeType="1"/>
          </p:cNvSpPr>
          <p:nvPr/>
        </p:nvSpPr>
        <p:spPr bwMode="auto">
          <a:xfrm flipV="1">
            <a:off x="8610600" y="2057400"/>
            <a:ext cx="0" cy="367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7" name="Line 17"/>
          <p:cNvSpPr>
            <a:spLocks noChangeShapeType="1"/>
          </p:cNvSpPr>
          <p:nvPr/>
        </p:nvSpPr>
        <p:spPr bwMode="auto">
          <a:xfrm>
            <a:off x="1447800" y="19939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8" name="Line 18"/>
          <p:cNvSpPr>
            <a:spLocks noChangeShapeType="1"/>
          </p:cNvSpPr>
          <p:nvPr/>
        </p:nvSpPr>
        <p:spPr bwMode="auto">
          <a:xfrm>
            <a:off x="7543800" y="30607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499" name="Line 19"/>
          <p:cNvSpPr>
            <a:spLocks noChangeShapeType="1"/>
          </p:cNvSpPr>
          <p:nvPr/>
        </p:nvSpPr>
        <p:spPr bwMode="auto">
          <a:xfrm>
            <a:off x="7467600" y="19939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0" name="Line 20"/>
          <p:cNvSpPr>
            <a:spLocks noChangeShapeType="1"/>
          </p:cNvSpPr>
          <p:nvPr/>
        </p:nvSpPr>
        <p:spPr bwMode="auto">
          <a:xfrm>
            <a:off x="1447800" y="41275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1" name="Line 21"/>
          <p:cNvSpPr>
            <a:spLocks noChangeShapeType="1"/>
          </p:cNvSpPr>
          <p:nvPr/>
        </p:nvSpPr>
        <p:spPr bwMode="auto">
          <a:xfrm>
            <a:off x="1447800" y="29845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2" name="Rectangle 22"/>
          <p:cNvSpPr>
            <a:spLocks noChangeArrowheads="1"/>
          </p:cNvSpPr>
          <p:nvPr/>
        </p:nvSpPr>
        <p:spPr bwMode="auto">
          <a:xfrm>
            <a:off x="6940550" y="2679700"/>
            <a:ext cx="12065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Indexing </a:t>
            </a:r>
          </a:p>
          <a:p>
            <a:pPr eaLnBrk="0" hangingPunct="0"/>
            <a:r>
              <a:rPr lang="en-US" sz="1000">
                <a:latin typeface="Arial" charset="0"/>
              </a:rPr>
              <a:t>(Descriptive and </a:t>
            </a:r>
          </a:p>
          <a:p>
            <a:pPr eaLnBrk="0" hangingPunct="0"/>
            <a:r>
              <a:rPr lang="en-US" sz="1000">
                <a:latin typeface="Arial" charset="0"/>
              </a:rPr>
              <a:t>Subject)</a:t>
            </a:r>
          </a:p>
        </p:txBody>
      </p:sp>
      <p:sp>
        <p:nvSpPr>
          <p:cNvPr id="1684503" name="Rectangle 23"/>
          <p:cNvSpPr>
            <a:spLocks noChangeArrowheads="1"/>
          </p:cNvSpPr>
          <p:nvPr/>
        </p:nvSpPr>
        <p:spPr bwMode="auto">
          <a:xfrm>
            <a:off x="844550" y="2679700"/>
            <a:ext cx="1206500" cy="596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Formulating query in </a:t>
            </a:r>
          </a:p>
          <a:p>
            <a:pPr eaLnBrk="0" hangingPunct="0"/>
            <a:r>
              <a:rPr lang="en-US" sz="1000">
                <a:latin typeface="Arial" charset="0"/>
              </a:rPr>
              <a:t>terms of </a:t>
            </a:r>
          </a:p>
          <a:p>
            <a:pPr eaLnBrk="0" hangingPunct="0"/>
            <a:r>
              <a:rPr lang="en-US" sz="1000">
                <a:latin typeface="Arial" charset="0"/>
              </a:rPr>
              <a:t>descriptors</a:t>
            </a:r>
          </a:p>
        </p:txBody>
      </p:sp>
      <p:sp>
        <p:nvSpPr>
          <p:cNvPr id="1684504" name="Rectangle 24"/>
          <p:cNvSpPr>
            <a:spLocks noChangeArrowheads="1"/>
          </p:cNvSpPr>
          <p:nvPr/>
        </p:nvSpPr>
        <p:spPr bwMode="auto">
          <a:xfrm>
            <a:off x="844550" y="3670300"/>
            <a:ext cx="1206500" cy="5969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Storage of </a:t>
            </a:r>
          </a:p>
          <a:p>
            <a:pPr eaLnBrk="0" hangingPunct="0"/>
            <a:r>
              <a:rPr lang="en-US" sz="1000">
                <a:latin typeface="Arial" charset="0"/>
              </a:rPr>
              <a:t>profiles</a:t>
            </a:r>
          </a:p>
        </p:txBody>
      </p:sp>
      <p:sp>
        <p:nvSpPr>
          <p:cNvPr id="1684505" name="Line 25"/>
          <p:cNvSpPr>
            <a:spLocks noChangeShapeType="1"/>
          </p:cNvSpPr>
          <p:nvPr/>
        </p:nvSpPr>
        <p:spPr bwMode="auto">
          <a:xfrm>
            <a:off x="3663950" y="2978150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6" name="Line 26"/>
          <p:cNvSpPr>
            <a:spLocks noChangeShapeType="1"/>
          </p:cNvSpPr>
          <p:nvPr/>
        </p:nvSpPr>
        <p:spPr bwMode="auto">
          <a:xfrm>
            <a:off x="4495800" y="3975100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7" name="Line 27"/>
          <p:cNvSpPr>
            <a:spLocks noChangeShapeType="1"/>
          </p:cNvSpPr>
          <p:nvPr/>
        </p:nvSpPr>
        <p:spPr bwMode="auto">
          <a:xfrm flipH="1">
            <a:off x="2127250" y="3975100"/>
            <a:ext cx="1765300" cy="825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8" name="Line 28"/>
          <p:cNvSpPr>
            <a:spLocks noChangeShapeType="1"/>
          </p:cNvSpPr>
          <p:nvPr/>
        </p:nvSpPr>
        <p:spPr bwMode="auto">
          <a:xfrm>
            <a:off x="5111750" y="3975100"/>
            <a:ext cx="1739900" cy="825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09" name="Line 29"/>
          <p:cNvSpPr>
            <a:spLocks noChangeShapeType="1"/>
          </p:cNvSpPr>
          <p:nvPr/>
        </p:nvSpPr>
        <p:spPr bwMode="auto">
          <a:xfrm>
            <a:off x="7543800" y="41275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10" name="Rectangle 30"/>
          <p:cNvSpPr>
            <a:spLocks noChangeArrowheads="1"/>
          </p:cNvSpPr>
          <p:nvPr/>
        </p:nvSpPr>
        <p:spPr bwMode="auto">
          <a:xfrm>
            <a:off x="6940550" y="3746500"/>
            <a:ext cx="12065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sz="1000">
                <a:latin typeface="Arial" charset="0"/>
              </a:rPr>
              <a:t>Storage of </a:t>
            </a:r>
          </a:p>
          <a:p>
            <a:pPr eaLnBrk="0" hangingPunct="0"/>
            <a:r>
              <a:rPr lang="en-US" sz="1000">
                <a:latin typeface="Arial" charset="0"/>
              </a:rPr>
              <a:t>Documents</a:t>
            </a:r>
          </a:p>
        </p:txBody>
      </p:sp>
      <p:sp>
        <p:nvSpPr>
          <p:cNvPr id="1684511" name="Line 31"/>
          <p:cNvSpPr>
            <a:spLocks noChangeShapeType="1"/>
          </p:cNvSpPr>
          <p:nvPr/>
        </p:nvSpPr>
        <p:spPr bwMode="auto">
          <a:xfrm>
            <a:off x="1911350" y="5187950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12" name="Line 32"/>
          <p:cNvSpPr>
            <a:spLocks noChangeShapeType="1"/>
          </p:cNvSpPr>
          <p:nvPr/>
        </p:nvSpPr>
        <p:spPr bwMode="auto">
          <a:xfrm flipH="1">
            <a:off x="5099050" y="5187950"/>
            <a:ext cx="191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13" name="Line 33"/>
          <p:cNvSpPr>
            <a:spLocks noChangeShapeType="1"/>
          </p:cNvSpPr>
          <p:nvPr/>
        </p:nvSpPr>
        <p:spPr bwMode="auto">
          <a:xfrm>
            <a:off x="4495800" y="54991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4514" name="Rectangle 34"/>
          <p:cNvSpPr>
            <a:spLocks noChangeArrowheads="1"/>
          </p:cNvSpPr>
          <p:nvPr/>
        </p:nvSpPr>
        <p:spPr bwMode="auto">
          <a:xfrm>
            <a:off x="3262313" y="1828800"/>
            <a:ext cx="25384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Information Storage and Retrieval System</a:t>
            </a:r>
          </a:p>
        </p:txBody>
      </p:sp>
      <p:sp>
        <p:nvSpPr>
          <p:cNvPr id="1684515" name="Line 35"/>
          <p:cNvSpPr>
            <a:spLocks noChangeShapeType="1"/>
          </p:cNvSpPr>
          <p:nvPr/>
        </p:nvSpPr>
        <p:spPr bwMode="auto">
          <a:xfrm flipH="1">
            <a:off x="381000" y="6172200"/>
            <a:ext cx="3581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516" name="Line 36"/>
          <p:cNvSpPr>
            <a:spLocks noChangeShapeType="1"/>
          </p:cNvSpPr>
          <p:nvPr/>
        </p:nvSpPr>
        <p:spPr bwMode="auto">
          <a:xfrm flipV="1">
            <a:off x="381000" y="1676400"/>
            <a:ext cx="0" cy="44958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517" name="Line 37"/>
          <p:cNvSpPr>
            <a:spLocks noChangeShapeType="1"/>
          </p:cNvSpPr>
          <p:nvPr/>
        </p:nvSpPr>
        <p:spPr bwMode="auto">
          <a:xfrm>
            <a:off x="381000" y="1676400"/>
            <a:ext cx="53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518" name="Text Box 38"/>
          <p:cNvSpPr txBox="1">
            <a:spLocks noChangeArrowheads="1"/>
          </p:cNvSpPr>
          <p:nvPr/>
        </p:nvSpPr>
        <p:spPr bwMode="auto">
          <a:xfrm>
            <a:off x="609600" y="6096000"/>
            <a:ext cx="290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Selected relevant docs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Blind Feedback in Cheshire II</a:t>
            </a:r>
          </a:p>
        </p:txBody>
      </p:sp>
      <p:sp>
        <p:nvSpPr>
          <p:cNvPr id="193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 initial search (using TREC2 Probabilistic Algorithm) </a:t>
            </a:r>
            <a:r>
              <a:rPr lang="en-US" i="1"/>
              <a:t>next slide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TREC2 Algorithm</a:t>
            </a:r>
          </a:p>
        </p:txBody>
      </p:sp>
      <p:graphicFrame>
        <p:nvGraphicFramePr>
          <p:cNvPr id="1937411" name="Object 3"/>
          <p:cNvGraphicFramePr>
            <a:graphicFrameLocks noChangeAspect="1"/>
          </p:cNvGraphicFramePr>
          <p:nvPr/>
        </p:nvGraphicFramePr>
        <p:xfrm>
          <a:off x="1828800" y="914400"/>
          <a:ext cx="54864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416" name="Equation" r:id="rId4" imgW="2857500" imgH="1828800" progId="Equation.3">
                  <p:embed/>
                </p:oleObj>
              </mc:Choice>
              <mc:Fallback>
                <p:oleObj name="Equation" r:id="rId4" imgW="2857500" imgH="182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54864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7412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72342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|</a:t>
            </a:r>
            <a:r>
              <a:rPr lang="en-US" i="1">
                <a:latin typeface="Arial" charset="0"/>
              </a:rPr>
              <a:t>Q</a:t>
            </a:r>
            <a:r>
              <a:rPr lang="en-US" i="1" baseline="-25000">
                <a:latin typeface="Arial" charset="0"/>
              </a:rPr>
              <a:t>c</a:t>
            </a:r>
            <a:r>
              <a:rPr lang="en-US">
                <a:latin typeface="Arial" charset="0"/>
              </a:rPr>
              <a:t>|  is the number of terms in common between the query and the component</a:t>
            </a:r>
          </a:p>
          <a:p>
            <a:pPr algn="l"/>
            <a:r>
              <a:rPr lang="en-US" i="1">
                <a:latin typeface="Arial" charset="0"/>
              </a:rPr>
              <a:t>qtf    </a:t>
            </a:r>
            <a:r>
              <a:rPr lang="en-US">
                <a:latin typeface="Arial" charset="0"/>
              </a:rPr>
              <a:t>is the query term frequency</a:t>
            </a:r>
          </a:p>
          <a:p>
            <a:pPr algn="l"/>
            <a:r>
              <a:rPr lang="en-US" i="1">
                <a:latin typeface="Arial" charset="0"/>
              </a:rPr>
              <a:t>ql</a:t>
            </a:r>
            <a:r>
              <a:rPr lang="en-US">
                <a:latin typeface="Arial" charset="0"/>
              </a:rPr>
              <a:t>     is the query length (number of tokens)</a:t>
            </a:r>
          </a:p>
          <a:p>
            <a:pPr algn="l"/>
            <a:r>
              <a:rPr lang="en-US" i="1">
                <a:latin typeface="Arial" charset="0"/>
              </a:rPr>
              <a:t>tf</a:t>
            </a:r>
            <a:r>
              <a:rPr lang="en-US" i="1" baseline="-25000">
                <a:latin typeface="Arial" charset="0"/>
              </a:rPr>
              <a:t>i</a:t>
            </a:r>
            <a:r>
              <a:rPr lang="en-US" i="1">
                <a:latin typeface="Arial" charset="0"/>
              </a:rPr>
              <a:t>     </a:t>
            </a:r>
            <a:r>
              <a:rPr lang="en-US">
                <a:latin typeface="Arial" charset="0"/>
              </a:rPr>
              <a:t>is the term frequency in the component/document</a:t>
            </a:r>
          </a:p>
          <a:p>
            <a:pPr algn="l"/>
            <a:r>
              <a:rPr lang="en-US" i="1">
                <a:latin typeface="Arial" charset="0"/>
              </a:rPr>
              <a:t>cl</a:t>
            </a:r>
            <a:r>
              <a:rPr lang="en-US">
                <a:latin typeface="Arial" charset="0"/>
              </a:rPr>
              <a:t>     is the number of terms in the component/document</a:t>
            </a:r>
          </a:p>
          <a:p>
            <a:pPr algn="l"/>
            <a:r>
              <a:rPr lang="en-US" i="1">
                <a:latin typeface="Arial" charset="0"/>
              </a:rPr>
              <a:t>ctf</a:t>
            </a:r>
            <a:r>
              <a:rPr lang="en-US" i="1" baseline="-25000">
                <a:latin typeface="Arial" charset="0"/>
              </a:rPr>
              <a:t>i</a:t>
            </a:r>
            <a:r>
              <a:rPr lang="en-US">
                <a:latin typeface="Arial" charset="0"/>
              </a:rPr>
              <a:t>   is the collection term frequency (number of occurrences in collection)</a:t>
            </a:r>
          </a:p>
          <a:p>
            <a:pPr algn="l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t</a:t>
            </a:r>
            <a:r>
              <a:rPr lang="en-US" i="1">
                <a:latin typeface="Arial" charset="0"/>
              </a:rPr>
              <a:t>     </a:t>
            </a:r>
            <a:r>
              <a:rPr lang="en-US">
                <a:latin typeface="Arial" charset="0"/>
              </a:rPr>
              <a:t>is the number of terms in the entire collection</a:t>
            </a:r>
            <a:endParaRPr lang="en-US" i="1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3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 in Cheshire II</a:t>
            </a:r>
          </a:p>
        </p:txBody>
      </p:sp>
      <p:sp>
        <p:nvSpPr>
          <p:cNvPr id="193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 top N documents and get the term vectors for those documents</a:t>
            </a:r>
          </a:p>
          <a:p>
            <a:pPr>
              <a:lnSpc>
                <a:spcPct val="90000"/>
              </a:lnSpc>
            </a:pPr>
            <a:r>
              <a:rPr lang="en-US" sz="2400"/>
              <a:t>Calculate the Robertson/Sparck Jones weights for each term in the vectors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Note that collection stats are used for non-rel documents (i.e. </a:t>
            </a:r>
            <a:r>
              <a:rPr lang="en-US" sz="2000" i="1"/>
              <a:t>n, n-m, etc)</a:t>
            </a:r>
            <a:endParaRPr lang="en-US" sz="2000"/>
          </a:p>
        </p:txBody>
      </p:sp>
      <p:graphicFrame>
        <p:nvGraphicFramePr>
          <p:cNvPr id="19394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1295400"/>
          <a:ext cx="450850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470" name="Equation" r:id="rId4" imgW="2756296" imgH="2210196" progId="Equation.3">
                  <p:embed/>
                </p:oleObj>
              </mc:Choice>
              <mc:Fallback>
                <p:oleObj name="Equation" r:id="rId4" imgW="2756296" imgH="22101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50850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9461" name="Line 5"/>
          <p:cNvSpPr>
            <a:spLocks noChangeShapeType="1"/>
          </p:cNvSpPr>
          <p:nvPr/>
        </p:nvSpPr>
        <p:spPr bwMode="auto">
          <a:xfrm>
            <a:off x="4343400" y="16002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2" name="Line 6"/>
          <p:cNvSpPr>
            <a:spLocks noChangeShapeType="1"/>
          </p:cNvSpPr>
          <p:nvPr/>
        </p:nvSpPr>
        <p:spPr bwMode="auto">
          <a:xfrm>
            <a:off x="4343400" y="2057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3" name="Line 7"/>
          <p:cNvSpPr>
            <a:spLocks noChangeShapeType="1"/>
          </p:cNvSpPr>
          <p:nvPr/>
        </p:nvSpPr>
        <p:spPr bwMode="auto">
          <a:xfrm>
            <a:off x="4343400" y="2514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4" name="Line 8"/>
          <p:cNvSpPr>
            <a:spLocks noChangeShapeType="1"/>
          </p:cNvSpPr>
          <p:nvPr/>
        </p:nvSpPr>
        <p:spPr bwMode="auto">
          <a:xfrm>
            <a:off x="56388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5" name="Line 9"/>
          <p:cNvSpPr>
            <a:spLocks noChangeShapeType="1"/>
          </p:cNvSpPr>
          <p:nvPr/>
        </p:nvSpPr>
        <p:spPr bwMode="auto">
          <a:xfrm>
            <a:off x="65532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9466" name="Line 10"/>
          <p:cNvSpPr>
            <a:spLocks noChangeShapeType="1"/>
          </p:cNvSpPr>
          <p:nvPr/>
        </p:nvSpPr>
        <p:spPr bwMode="auto">
          <a:xfrm>
            <a:off x="81534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4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Feedback in Cheshire II</a:t>
            </a:r>
          </a:p>
        </p:txBody>
      </p:sp>
      <p:sp>
        <p:nvSpPr>
          <p:cNvPr id="194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Rank the terms by </a:t>
            </a:r>
            <a:r>
              <a:rPr lang="en-US" sz="2400" i="1"/>
              <a:t>w</a:t>
            </a:r>
            <a:r>
              <a:rPr lang="en-US" sz="2400" i="1" baseline="-25000"/>
              <a:t>t</a:t>
            </a:r>
            <a:r>
              <a:rPr lang="en-US" sz="2400" i="1"/>
              <a:t> </a:t>
            </a:r>
            <a:r>
              <a:rPr lang="en-US" sz="2400"/>
              <a:t>and take the top M terms (ignoring those that occur in less than 3 of the top ranked docs)</a:t>
            </a:r>
          </a:p>
          <a:p>
            <a:r>
              <a:rPr lang="en-US" sz="2400"/>
              <a:t>For the new query:</a:t>
            </a:r>
          </a:p>
          <a:p>
            <a:pPr lvl="1"/>
            <a:r>
              <a:rPr lang="en-US" sz="2000"/>
              <a:t>Use original freq weight * 0.5 as the weight for </a:t>
            </a:r>
            <a:r>
              <a:rPr lang="en-US" sz="2000" b="1"/>
              <a:t>old</a:t>
            </a:r>
            <a:r>
              <a:rPr lang="en-US" sz="2000"/>
              <a:t> terms</a:t>
            </a:r>
          </a:p>
          <a:p>
            <a:pPr lvl="1"/>
            <a:r>
              <a:rPr lang="en-US" sz="2000"/>
              <a:t>Add </a:t>
            </a:r>
            <a:r>
              <a:rPr lang="en-US" sz="2000" i="1"/>
              <a:t>w</a:t>
            </a:r>
            <a:r>
              <a:rPr lang="en-US" sz="2000" i="1" baseline="-25000"/>
              <a:t>t</a:t>
            </a:r>
            <a:r>
              <a:rPr lang="en-US" sz="2000"/>
              <a:t> to the new query length for old terms</a:t>
            </a:r>
          </a:p>
          <a:p>
            <a:pPr lvl="1"/>
            <a:r>
              <a:rPr lang="en-US" sz="2000"/>
              <a:t>Use 0.5 as the weight for new terms and add 0.5 to the query length for each term.</a:t>
            </a:r>
          </a:p>
          <a:p>
            <a:r>
              <a:rPr lang="en-US" sz="2400"/>
              <a:t>Perform the TREC2 ranking again using the new query with the new weights and length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92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2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Relevance feedback is an effective means for user-directed query modification.</a:t>
            </a:r>
          </a:p>
          <a:p>
            <a:r>
              <a:rPr lang="en-US"/>
              <a:t>Modification can be done with either direct or indirect user input</a:t>
            </a:r>
          </a:p>
          <a:p>
            <a:r>
              <a:rPr lang="en-US"/>
              <a:t>Modification can be done based on an individual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 a group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past input.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LSI – Latent Semantic Indexing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words that searchers use to describe the their information needs are often not the same words used by authors to describe the same information.</a:t>
            </a:r>
          </a:p>
          <a:p>
            <a:pPr>
              <a:lnSpc>
                <a:spcPct val="90000"/>
              </a:lnSpc>
            </a:pPr>
            <a:r>
              <a:rPr lang="en-US" sz="2800"/>
              <a:t>I.e., index terms and user search terms often do NOT match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Synonymy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Polysemy</a:t>
            </a:r>
          </a:p>
          <a:p>
            <a:pPr>
              <a:lnSpc>
                <a:spcPct val="90000"/>
              </a:lnSpc>
            </a:pPr>
            <a:r>
              <a:rPr lang="en-US" sz="2800"/>
              <a:t>Following examples from Deerwester, et al. </a:t>
            </a:r>
            <a:r>
              <a:rPr lang="en-US" sz="2800" i="1"/>
              <a:t>Indexing by Latent Semantic Analysis</a:t>
            </a:r>
            <a:r>
              <a:rPr lang="en-US" sz="2800"/>
              <a:t>. JASIS 41(6), pp. 391-407, 1990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66403" name="Text Box 3"/>
          <p:cNvSpPr txBox="1">
            <a:spLocks noChangeArrowheads="1"/>
          </p:cNvSpPr>
          <p:nvPr/>
        </p:nvSpPr>
        <p:spPr bwMode="auto">
          <a:xfrm>
            <a:off x="152400" y="2309813"/>
            <a:ext cx="89630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/>
              <a:t>   </a:t>
            </a:r>
            <a:r>
              <a:rPr lang="en-US" sz="1800">
                <a:solidFill>
                  <a:srgbClr val="FF3300"/>
                </a:solidFill>
              </a:rPr>
              <a:t>Access   Document   Retrieval  Information  Theory  Database Indexing Computer</a:t>
            </a:r>
            <a:r>
              <a:rPr lang="en-US" sz="1800"/>
              <a:t>   REL  M</a:t>
            </a:r>
          </a:p>
          <a:p>
            <a:pPr algn="l" eaLnBrk="0" hangingPunct="0"/>
            <a:r>
              <a:rPr lang="en-US" sz="1800"/>
              <a:t>D1    x              x                 x                                                  x             x                             R</a:t>
            </a:r>
          </a:p>
          <a:p>
            <a:pPr algn="l" eaLnBrk="0" hangingPunct="0"/>
            <a:r>
              <a:rPr lang="en-US" sz="1800"/>
              <a:t>D2                                                           x*              x                                            x*                  M</a:t>
            </a:r>
          </a:p>
          <a:p>
            <a:pPr algn="l" eaLnBrk="0" hangingPunct="0"/>
            <a:r>
              <a:rPr lang="en-US" sz="1800"/>
              <a:t>D3                                       x                  x*                                                            x *          R    M</a:t>
            </a:r>
          </a:p>
        </p:txBody>
      </p:sp>
      <p:sp>
        <p:nvSpPr>
          <p:cNvPr id="1766404" name="Text Box 4"/>
          <p:cNvSpPr txBox="1">
            <a:spLocks noChangeArrowheads="1"/>
          </p:cNvSpPr>
          <p:nvPr/>
        </p:nvSpPr>
        <p:spPr bwMode="auto">
          <a:xfrm>
            <a:off x="1050925" y="4308475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Query: IDF in computer-based information lookup</a:t>
            </a:r>
          </a:p>
        </p:txBody>
      </p:sp>
      <p:sp>
        <p:nvSpPr>
          <p:cNvPr id="1766405" name="Line 5"/>
          <p:cNvSpPr>
            <a:spLocks noChangeShapeType="1"/>
          </p:cNvSpPr>
          <p:nvPr/>
        </p:nvSpPr>
        <p:spPr bwMode="auto">
          <a:xfrm>
            <a:off x="8077200" y="2286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406" name="Text Box 6"/>
          <p:cNvSpPr txBox="1">
            <a:spLocks noChangeArrowheads="1"/>
          </p:cNvSpPr>
          <p:nvPr/>
        </p:nvSpPr>
        <p:spPr bwMode="auto">
          <a:xfrm>
            <a:off x="1050925" y="4918075"/>
            <a:ext cx="7070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Only matching words are </a:t>
            </a:r>
            <a:r>
              <a:rPr lang="ja-JP" altLang="en-US" sz="240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400">
                <a:solidFill>
                  <a:srgbClr val="FF3300"/>
                </a:solidFill>
              </a:rPr>
              <a:t>information</a:t>
            </a:r>
            <a:r>
              <a:rPr lang="ja-JP" altLang="en-US" sz="2400">
                <a:solidFill>
                  <a:srgbClr val="FF3300"/>
                </a:solidFill>
                <a:latin typeface="Arial"/>
              </a:rPr>
              <a:t>”</a:t>
            </a:r>
            <a:r>
              <a:rPr lang="en-US" sz="2400">
                <a:solidFill>
                  <a:srgbClr val="FF3300"/>
                </a:solidFill>
              </a:rPr>
              <a:t> and </a:t>
            </a:r>
            <a:r>
              <a:rPr lang="ja-JP" altLang="en-US" sz="2400">
                <a:solidFill>
                  <a:srgbClr val="FF3300"/>
                </a:solidFill>
                <a:latin typeface="Arial"/>
              </a:rPr>
              <a:t>“</a:t>
            </a:r>
            <a:r>
              <a:rPr lang="en-US" sz="2400">
                <a:solidFill>
                  <a:srgbClr val="FF3300"/>
                </a:solidFill>
              </a:rPr>
              <a:t>computer</a:t>
            </a:r>
            <a:r>
              <a:rPr lang="ja-JP" altLang="en-US" sz="2400">
                <a:solidFill>
                  <a:srgbClr val="FF3300"/>
                </a:solidFill>
                <a:latin typeface="Arial"/>
              </a:rPr>
              <a:t>”</a:t>
            </a:r>
            <a:endParaRPr lang="en-US" sz="2400">
              <a:solidFill>
                <a:srgbClr val="FF3300"/>
              </a:solidFill>
            </a:endParaRPr>
          </a:p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D1 is relevant, but has no words in the query…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Problems of synonyms</a:t>
            </a:r>
          </a:p>
          <a:p>
            <a:pPr lvl="1"/>
            <a:r>
              <a:rPr lang="en-US"/>
              <a:t>If not specified by the user, will miss synonymous terms</a:t>
            </a:r>
          </a:p>
          <a:p>
            <a:pPr lvl="1"/>
            <a:r>
              <a:rPr lang="en-US"/>
              <a:t>Is automatic expansion from a thesaurus useful?</a:t>
            </a:r>
          </a:p>
          <a:p>
            <a:pPr lvl="1"/>
            <a:r>
              <a:rPr lang="en-US"/>
              <a:t>Are the </a:t>
            </a:r>
            <a:r>
              <a:rPr lang="en-US" i="1"/>
              <a:t>semantics</a:t>
            </a:r>
            <a:r>
              <a:rPr lang="en-US"/>
              <a:t> of the terms taken into account?</a:t>
            </a:r>
          </a:p>
          <a:p>
            <a:r>
              <a:rPr lang="en-US"/>
              <a:t>Is there an underlying semantic </a:t>
            </a:r>
            <a:r>
              <a:rPr lang="en-US" i="1"/>
              <a:t>model</a:t>
            </a:r>
            <a:r>
              <a:rPr lang="en-US"/>
              <a:t> of terms and their usage in the database?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Statistical techniques such as </a:t>
            </a:r>
            <a:r>
              <a:rPr lang="en-US" sz="2800" i="1"/>
              <a:t>Factor Analysis</a:t>
            </a:r>
            <a:r>
              <a:rPr lang="en-US" sz="2800"/>
              <a:t> have been developed to derive underlying meanings/models from larger collections of observed data</a:t>
            </a:r>
          </a:p>
          <a:p>
            <a:pPr>
              <a:lnSpc>
                <a:spcPct val="90000"/>
              </a:lnSpc>
            </a:pPr>
            <a:r>
              <a:rPr lang="en-US" sz="2800"/>
              <a:t>A notion of semantic similarity between terms and documents is central for modelling the patterns of term usage across documents</a:t>
            </a:r>
          </a:p>
          <a:p>
            <a:pPr>
              <a:lnSpc>
                <a:spcPct val="90000"/>
              </a:lnSpc>
            </a:pPr>
            <a:r>
              <a:rPr lang="en-US" sz="2800"/>
              <a:t>Researchers began looking at these methods that focus on the proximity of items within a space (as in the vector model)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Modification</a:t>
            </a:r>
          </a:p>
        </p:txBody>
      </p:sp>
      <p:sp>
        <p:nvSpPr>
          <p:cNvPr id="1685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Changing or Expanding a query can lead to better results</a:t>
            </a:r>
          </a:p>
          <a:p>
            <a:r>
              <a:rPr lang="en-US"/>
              <a:t>Problem: </a:t>
            </a:r>
            <a:r>
              <a:rPr lang="en-US" i="1"/>
              <a:t>how</a:t>
            </a:r>
            <a:r>
              <a:rPr lang="en-US"/>
              <a:t> to reformulate the query?</a:t>
            </a:r>
          </a:p>
          <a:p>
            <a:pPr lvl="1"/>
            <a:r>
              <a:rPr lang="en-US"/>
              <a:t>Thesaurus expansion:</a:t>
            </a:r>
          </a:p>
          <a:p>
            <a:pPr lvl="2"/>
            <a:r>
              <a:rPr lang="en-US"/>
              <a:t>Suggest terms similar to query terms</a:t>
            </a:r>
          </a:p>
          <a:p>
            <a:pPr lvl="1"/>
            <a:r>
              <a:rPr lang="en-US"/>
              <a:t>Relevance feedback:</a:t>
            </a:r>
          </a:p>
          <a:p>
            <a:pPr lvl="2"/>
            <a:r>
              <a:rPr lang="en-US"/>
              <a:t>Suggest terms (and documents) similar to retrieved documents that have been judged to be relevant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Researchers (Deerwester, Dumais, Furnas, Landauer and Harshman) considered models using the following criteria</a:t>
            </a:r>
          </a:p>
          <a:p>
            <a:pPr lvl="1"/>
            <a:r>
              <a:rPr lang="en-US"/>
              <a:t>Adjustable representational richness</a:t>
            </a:r>
          </a:p>
          <a:p>
            <a:pPr lvl="1"/>
            <a:r>
              <a:rPr lang="en-US"/>
              <a:t>Explicit representation of both terms and documents</a:t>
            </a:r>
          </a:p>
          <a:p>
            <a:pPr lvl="1"/>
            <a:r>
              <a:rPr lang="en-US"/>
              <a:t>Computational tractability for large databases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LSI Rationale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only method that satisfied all three criteria was Two-Mode Factor Analysis</a:t>
            </a:r>
          </a:p>
          <a:p>
            <a:pPr lvl="1"/>
            <a:r>
              <a:rPr lang="en-US" sz="2400"/>
              <a:t>This is a generalization of factor analysis based on Singular Value Decomposition (SVD)</a:t>
            </a:r>
          </a:p>
          <a:p>
            <a:pPr lvl="1"/>
            <a:r>
              <a:rPr lang="en-US" sz="2400"/>
              <a:t>Represents both terms and documents as vectors in a space of 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choosable dimensionality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 lvl="1"/>
            <a:r>
              <a:rPr lang="en-US" sz="2400"/>
              <a:t>Dot product or cosine between points in the space gives their similarity</a:t>
            </a:r>
          </a:p>
          <a:p>
            <a:pPr lvl="1"/>
            <a:r>
              <a:rPr lang="en-US" sz="2400"/>
              <a:t>An available program could fit the model in O(N</a:t>
            </a:r>
            <a:r>
              <a:rPr lang="en-US" sz="2400" baseline="30000"/>
              <a:t>2</a:t>
            </a:r>
            <a:r>
              <a:rPr lang="en-US" sz="2400"/>
              <a:t>*k</a:t>
            </a:r>
            <a:r>
              <a:rPr lang="en-US" sz="2400" baseline="30000"/>
              <a:t>3</a:t>
            </a:r>
            <a:r>
              <a:rPr lang="en-US" sz="240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Start with a matrix of terms by documents</a:t>
            </a:r>
          </a:p>
          <a:p>
            <a:pPr>
              <a:lnSpc>
                <a:spcPct val="90000"/>
              </a:lnSpc>
            </a:pPr>
            <a:r>
              <a:rPr lang="en-US"/>
              <a:t>Analyze the matrix using SVD to derive a particular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latent semantic structure model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Two-Mode factor analysis, unlike conventional factor analysis, permits an arbitrary rectangular matrix with different entities on the rows and columns </a:t>
            </a:r>
          </a:p>
          <a:p>
            <a:pPr lvl="1">
              <a:lnSpc>
                <a:spcPct val="90000"/>
              </a:lnSpc>
            </a:pPr>
            <a:r>
              <a:rPr lang="en-US"/>
              <a:t>Such as Terms and Documents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rectangular matrix is decomposed into three other matices of a special form by SVD</a:t>
            </a:r>
          </a:p>
          <a:p>
            <a:pPr lvl="1"/>
            <a:r>
              <a:rPr lang="en-US"/>
              <a:t>The resulting matrices contain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singular vectors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singular values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lvl="1"/>
            <a:r>
              <a:rPr lang="en-US"/>
              <a:t>The matrices show a breakdown of the original relationships into linearly independent components or factors</a:t>
            </a:r>
          </a:p>
          <a:p>
            <a:pPr lvl="1"/>
            <a:r>
              <a:rPr lang="en-US"/>
              <a:t>Many of these components are very small and can be ignored – leading to an approximate model that contains many fewer dimensions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the reduced model all of the term-term, document-document and term-document similiarities are now approximated by values on the smaller number of dimensions</a:t>
            </a:r>
          </a:p>
          <a:p>
            <a:pPr>
              <a:lnSpc>
                <a:spcPct val="90000"/>
              </a:lnSpc>
            </a:pPr>
            <a:r>
              <a:rPr lang="en-US" sz="2800"/>
              <a:t>The result can still be represented geometrically by a spatial configuration in which the dot product or cosine between vectors representing two objects corresponds to their estimated similarity</a:t>
            </a:r>
          </a:p>
          <a:p>
            <a:pPr>
              <a:lnSpc>
                <a:spcPct val="90000"/>
              </a:lnSpc>
            </a:pPr>
            <a:r>
              <a:rPr lang="en-US" sz="2800"/>
              <a:t>Typically the original term-document matrix is approximated using 50-100 factors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sp>
        <p:nvSpPr>
          <p:cNvPr id="177459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5328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/>
              <a:t>Titles</a:t>
            </a:r>
          </a:p>
          <a:p>
            <a:pPr algn="l" eaLnBrk="0" hangingPunct="0"/>
            <a:r>
              <a:rPr lang="en-US" sz="2400"/>
              <a:t>C1:  </a:t>
            </a:r>
            <a:r>
              <a:rPr lang="en-US" sz="2400" i="1"/>
              <a:t>Human</a:t>
            </a:r>
            <a:r>
              <a:rPr lang="en-US" sz="2400"/>
              <a:t> machine </a:t>
            </a:r>
            <a:r>
              <a:rPr lang="en-US" sz="2400" i="1"/>
              <a:t>interface</a:t>
            </a:r>
            <a:r>
              <a:rPr lang="en-US" sz="2400"/>
              <a:t> for LAB ABC </a:t>
            </a:r>
            <a:r>
              <a:rPr lang="en-US" sz="2400" i="1"/>
              <a:t>computer</a:t>
            </a:r>
            <a:r>
              <a:rPr lang="en-US" sz="2400"/>
              <a:t> applications</a:t>
            </a:r>
          </a:p>
          <a:p>
            <a:pPr algn="l" eaLnBrk="0" hangingPunct="0"/>
            <a:r>
              <a:rPr lang="en-US" sz="2400"/>
              <a:t>C2:  A </a:t>
            </a:r>
            <a:r>
              <a:rPr lang="en-US" sz="2400" i="1"/>
              <a:t>survey</a:t>
            </a:r>
            <a:r>
              <a:rPr lang="en-US" sz="2400"/>
              <a:t> of </a:t>
            </a:r>
            <a:r>
              <a:rPr lang="en-US" sz="2400" i="1"/>
              <a:t>user</a:t>
            </a:r>
            <a:r>
              <a:rPr lang="en-US" sz="2400"/>
              <a:t> opinion of </a:t>
            </a:r>
            <a:r>
              <a:rPr lang="en-US" sz="2400" i="1"/>
              <a:t>computer system response</a:t>
            </a:r>
            <a:r>
              <a:rPr lang="en-US" sz="2400"/>
              <a:t> </a:t>
            </a:r>
            <a:r>
              <a:rPr lang="en-US" sz="2400" i="1"/>
              <a:t>time</a:t>
            </a:r>
          </a:p>
          <a:p>
            <a:pPr algn="l" eaLnBrk="0" hangingPunct="0"/>
            <a:r>
              <a:rPr lang="en-US" sz="2400"/>
              <a:t>C3:  The </a:t>
            </a:r>
            <a:r>
              <a:rPr lang="en-US" sz="2400" i="1"/>
              <a:t>EPS user interface</a:t>
            </a:r>
            <a:r>
              <a:rPr lang="en-US" sz="2400"/>
              <a:t> management system</a:t>
            </a:r>
          </a:p>
          <a:p>
            <a:pPr algn="l" eaLnBrk="0" hangingPunct="0"/>
            <a:r>
              <a:rPr lang="en-US" sz="2400"/>
              <a:t>C4:  </a:t>
            </a:r>
            <a:r>
              <a:rPr lang="en-US" sz="2400" i="1"/>
              <a:t>System</a:t>
            </a:r>
            <a:r>
              <a:rPr lang="en-US" sz="2400"/>
              <a:t> and </a:t>
            </a:r>
            <a:r>
              <a:rPr lang="en-US" sz="2400" i="1"/>
              <a:t>human system</a:t>
            </a:r>
            <a:r>
              <a:rPr lang="en-US" sz="2400"/>
              <a:t> engineering testing of </a:t>
            </a:r>
            <a:r>
              <a:rPr lang="en-US" sz="2400" i="1"/>
              <a:t>EPS</a:t>
            </a:r>
          </a:p>
          <a:p>
            <a:pPr algn="l" eaLnBrk="0" hangingPunct="0"/>
            <a:r>
              <a:rPr lang="en-US" sz="2400"/>
              <a:t>C5:  Relation of </a:t>
            </a:r>
            <a:r>
              <a:rPr lang="en-US" sz="2400" i="1"/>
              <a:t>user</a:t>
            </a:r>
            <a:r>
              <a:rPr lang="en-US" sz="2400"/>
              <a:t>-percieved </a:t>
            </a:r>
            <a:r>
              <a:rPr lang="en-US" sz="2400" i="1"/>
              <a:t>response time</a:t>
            </a:r>
            <a:r>
              <a:rPr lang="en-US" sz="2400"/>
              <a:t> to error measurement</a:t>
            </a:r>
          </a:p>
          <a:p>
            <a:pPr algn="l" eaLnBrk="0" hangingPunct="0"/>
            <a:r>
              <a:rPr lang="en-US" sz="2400"/>
              <a:t>M1: The generation of random, binary, unordered </a:t>
            </a:r>
            <a:r>
              <a:rPr lang="en-US" sz="2400" i="1"/>
              <a:t>trees</a:t>
            </a:r>
          </a:p>
          <a:p>
            <a:pPr algn="l" eaLnBrk="0" hangingPunct="0"/>
            <a:r>
              <a:rPr lang="en-US" sz="2400"/>
              <a:t>M2: the intersection </a:t>
            </a:r>
            <a:r>
              <a:rPr lang="en-US" sz="2400" i="1"/>
              <a:t>graph</a:t>
            </a:r>
            <a:r>
              <a:rPr lang="en-US" sz="2400"/>
              <a:t> of paths in </a:t>
            </a:r>
            <a:r>
              <a:rPr lang="en-US" sz="2400" i="1"/>
              <a:t>trees</a:t>
            </a:r>
          </a:p>
          <a:p>
            <a:pPr algn="l" eaLnBrk="0" hangingPunct="0"/>
            <a:r>
              <a:rPr lang="en-US" sz="2400"/>
              <a:t>M3: </a:t>
            </a:r>
            <a:r>
              <a:rPr lang="en-US" sz="2400" i="1"/>
              <a:t>Graph minors</a:t>
            </a:r>
            <a:r>
              <a:rPr lang="en-US" sz="2400"/>
              <a:t> IV: Widths of </a:t>
            </a:r>
            <a:r>
              <a:rPr lang="en-US" sz="2400" i="1"/>
              <a:t>trees</a:t>
            </a:r>
            <a:r>
              <a:rPr lang="en-US" sz="2400"/>
              <a:t> and well-quasi-ordering</a:t>
            </a:r>
          </a:p>
          <a:p>
            <a:pPr algn="l" eaLnBrk="0" hangingPunct="0"/>
            <a:r>
              <a:rPr lang="en-US" sz="2400"/>
              <a:t>M4: </a:t>
            </a:r>
            <a:r>
              <a:rPr lang="en-US" sz="2400" i="1"/>
              <a:t>Graph minors</a:t>
            </a:r>
            <a:r>
              <a:rPr lang="en-US" sz="2400"/>
              <a:t>: A </a:t>
            </a:r>
            <a:r>
              <a:rPr lang="en-US" sz="2400" i="1"/>
              <a:t>survey</a:t>
            </a:r>
          </a:p>
        </p:txBody>
      </p:sp>
      <p:sp>
        <p:nvSpPr>
          <p:cNvPr id="1774596" name="Text Box 4"/>
          <p:cNvSpPr txBox="1">
            <a:spLocks noChangeArrowheads="1"/>
          </p:cNvSpPr>
          <p:nvPr/>
        </p:nvSpPr>
        <p:spPr bwMode="auto">
          <a:xfrm>
            <a:off x="1066800" y="5486400"/>
            <a:ext cx="713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Italicized words occur and multiple docs and are indexed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sp>
        <p:nvSpPr>
          <p:cNvPr id="1775619" name="Text Box 3"/>
          <p:cNvSpPr txBox="1">
            <a:spLocks noChangeArrowheads="1"/>
          </p:cNvSpPr>
          <p:nvPr/>
        </p:nvSpPr>
        <p:spPr bwMode="auto">
          <a:xfrm>
            <a:off x="1143000" y="1905000"/>
            <a:ext cx="719455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FF3300"/>
                </a:solidFill>
                <a:latin typeface="Courier New" charset="0"/>
              </a:rPr>
              <a:t>Terms                  Documents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            c1  c2  c3  c4  c5  m1  m2  m3  m4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Human       1   0   0   1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Interface   1   0   1   0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Computer    1   1   0   0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User        0   1   1   0   1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System      0   1   1   2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Response    0   1   0   0   1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Time        0   1   0   0   1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EPS         0   0   1   1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Survey      0   1   0   0   0   0   0   0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Trees       0   0   0   0   0   1   1   1   0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Graph       0   0   0   0   0   0   1   1   1</a:t>
            </a:r>
          </a:p>
          <a:p>
            <a:pPr algn="l" eaLnBrk="0" hangingPunct="0"/>
            <a:r>
              <a:rPr lang="en-US" sz="2000" b="1">
                <a:latin typeface="Courier New" charset="0"/>
              </a:rPr>
              <a:t>Minors      0   0   0   0   0   0   0   1   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</a:p>
        </p:txBody>
      </p:sp>
      <p:grpSp>
        <p:nvGrpSpPr>
          <p:cNvPr id="1776709" name="Group 69"/>
          <p:cNvGrpSpPr>
            <a:grpSpLocks/>
          </p:cNvGrpSpPr>
          <p:nvPr/>
        </p:nvGrpSpPr>
        <p:grpSpPr bwMode="auto">
          <a:xfrm>
            <a:off x="457200" y="1295400"/>
            <a:ext cx="7391400" cy="4814888"/>
            <a:chOff x="0" y="1095"/>
            <a:chExt cx="4656" cy="3033"/>
          </a:xfrm>
        </p:grpSpPr>
        <p:sp>
          <p:nvSpPr>
            <p:cNvPr id="1776643" name="Line 3"/>
            <p:cNvSpPr>
              <a:spLocks noChangeShapeType="1"/>
            </p:cNvSpPr>
            <p:nvPr/>
          </p:nvSpPr>
          <p:spPr bwMode="auto">
            <a:xfrm>
              <a:off x="2016" y="1152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644" name="Line 4"/>
            <p:cNvSpPr>
              <a:spLocks noChangeShapeType="1"/>
            </p:cNvSpPr>
            <p:nvPr/>
          </p:nvSpPr>
          <p:spPr bwMode="auto">
            <a:xfrm>
              <a:off x="1104" y="2688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645" name="Line 5"/>
            <p:cNvSpPr>
              <a:spLocks noChangeShapeType="1"/>
            </p:cNvSpPr>
            <p:nvPr/>
          </p:nvSpPr>
          <p:spPr bwMode="auto">
            <a:xfrm>
              <a:off x="2016" y="2688"/>
              <a:ext cx="124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646" name="Line 6"/>
            <p:cNvSpPr>
              <a:spLocks noChangeShapeType="1"/>
            </p:cNvSpPr>
            <p:nvPr/>
          </p:nvSpPr>
          <p:spPr bwMode="auto">
            <a:xfrm flipV="1">
              <a:off x="2016" y="1536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647" name="Text Box 7"/>
            <p:cNvSpPr txBox="1">
              <a:spLocks noChangeArrowheads="1"/>
            </p:cNvSpPr>
            <p:nvPr/>
          </p:nvSpPr>
          <p:spPr bwMode="auto">
            <a:xfrm>
              <a:off x="278" y="2138"/>
              <a:ext cx="11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Dimension 2</a:t>
              </a:r>
            </a:p>
          </p:txBody>
        </p:sp>
        <p:sp>
          <p:nvSpPr>
            <p:cNvPr id="1776648" name="Text Box 8"/>
            <p:cNvSpPr txBox="1">
              <a:spLocks noChangeArrowheads="1"/>
            </p:cNvSpPr>
            <p:nvPr/>
          </p:nvSpPr>
          <p:spPr bwMode="auto">
            <a:xfrm>
              <a:off x="2496" y="3840"/>
              <a:ext cx="11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Dimension 1</a:t>
              </a:r>
            </a:p>
          </p:txBody>
        </p:sp>
        <p:sp>
          <p:nvSpPr>
            <p:cNvPr id="1776649" name="Text Box 9"/>
            <p:cNvSpPr txBox="1">
              <a:spLocks noChangeArrowheads="1"/>
            </p:cNvSpPr>
            <p:nvPr/>
          </p:nvSpPr>
          <p:spPr bwMode="auto">
            <a:xfrm>
              <a:off x="2006" y="1095"/>
              <a:ext cx="8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11graph</a:t>
              </a:r>
            </a:p>
            <a:p>
              <a:pPr algn="l" eaLnBrk="0" hangingPunct="0"/>
              <a:r>
                <a:rPr lang="en-US"/>
                <a:t>M2(10,11,12)</a:t>
              </a:r>
            </a:p>
          </p:txBody>
        </p:sp>
        <p:sp>
          <p:nvSpPr>
            <p:cNvPr id="1776650" name="Oval 10"/>
            <p:cNvSpPr>
              <a:spLocks noChangeArrowheads="1"/>
            </p:cNvSpPr>
            <p:nvPr/>
          </p:nvSpPr>
          <p:spPr bwMode="auto">
            <a:xfrm>
              <a:off x="2064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651" name="Text Box 11"/>
            <p:cNvSpPr txBox="1">
              <a:spLocks noChangeArrowheads="1"/>
            </p:cNvSpPr>
            <p:nvPr/>
          </p:nvSpPr>
          <p:spPr bwMode="auto">
            <a:xfrm>
              <a:off x="2064" y="1597"/>
              <a:ext cx="5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10 Tree</a:t>
              </a:r>
            </a:p>
          </p:txBody>
        </p:sp>
        <p:grpSp>
          <p:nvGrpSpPr>
            <p:cNvPr id="1776652" name="Group 12"/>
            <p:cNvGrpSpPr>
              <a:grpSpLocks/>
            </p:cNvGrpSpPr>
            <p:nvPr/>
          </p:nvGrpSpPr>
          <p:grpSpPr bwMode="auto">
            <a:xfrm>
              <a:off x="2064" y="1728"/>
              <a:ext cx="631" cy="212"/>
              <a:chOff x="2064" y="1728"/>
              <a:chExt cx="631" cy="212"/>
            </a:xfrm>
          </p:grpSpPr>
          <p:sp>
            <p:nvSpPr>
              <p:cNvPr id="1776653" name="Oval 1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54" name="Oval 14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55" name="Text Box 15"/>
              <p:cNvSpPr txBox="1">
                <a:spLocks noChangeArrowheads="1"/>
              </p:cNvSpPr>
              <p:nvPr/>
            </p:nvSpPr>
            <p:spPr bwMode="auto">
              <a:xfrm>
                <a:off x="2112" y="1728"/>
                <a:ext cx="5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12 minor</a:t>
                </a:r>
              </a:p>
            </p:txBody>
          </p:sp>
        </p:grpSp>
        <p:sp>
          <p:nvSpPr>
            <p:cNvPr id="1776656" name="Rectangle 16"/>
            <p:cNvSpPr>
              <a:spLocks noChangeArrowheads="1"/>
            </p:cNvSpPr>
            <p:nvPr/>
          </p:nvSpPr>
          <p:spPr bwMode="auto">
            <a:xfrm>
              <a:off x="2016" y="1344"/>
              <a:ext cx="48" cy="4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FF3300"/>
                </a:solidFill>
              </a:endParaRPr>
            </a:p>
          </p:txBody>
        </p:sp>
        <p:grpSp>
          <p:nvGrpSpPr>
            <p:cNvPr id="1776657" name="Group 17"/>
            <p:cNvGrpSpPr>
              <a:grpSpLocks/>
            </p:cNvGrpSpPr>
            <p:nvPr/>
          </p:nvGrpSpPr>
          <p:grpSpPr bwMode="auto">
            <a:xfrm>
              <a:off x="2400" y="1920"/>
              <a:ext cx="554" cy="212"/>
              <a:chOff x="2928" y="2064"/>
              <a:chExt cx="554" cy="212"/>
            </a:xfrm>
          </p:grpSpPr>
          <p:sp>
            <p:nvSpPr>
              <p:cNvPr id="1776658" name="Oval 18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59" name="Text Box 19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5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9 survey</a:t>
                </a:r>
              </a:p>
            </p:txBody>
          </p:sp>
        </p:grpSp>
        <p:grpSp>
          <p:nvGrpSpPr>
            <p:cNvPr id="1776660" name="Group 20"/>
            <p:cNvGrpSpPr>
              <a:grpSpLocks/>
            </p:cNvGrpSpPr>
            <p:nvPr/>
          </p:nvGrpSpPr>
          <p:grpSpPr bwMode="auto">
            <a:xfrm>
              <a:off x="2016" y="2160"/>
              <a:ext cx="508" cy="212"/>
              <a:chOff x="2016" y="2064"/>
              <a:chExt cx="508" cy="212"/>
            </a:xfrm>
          </p:grpSpPr>
          <p:sp>
            <p:nvSpPr>
              <p:cNvPr id="1776661" name="Rectangle 2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62" name="Text Box 22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5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M1(10)</a:t>
                </a:r>
              </a:p>
            </p:txBody>
          </p:sp>
        </p:grpSp>
        <p:grpSp>
          <p:nvGrpSpPr>
            <p:cNvPr id="1776663" name="Group 23"/>
            <p:cNvGrpSpPr>
              <a:grpSpLocks/>
            </p:cNvGrpSpPr>
            <p:nvPr/>
          </p:nvGrpSpPr>
          <p:grpSpPr bwMode="auto">
            <a:xfrm>
              <a:off x="2544" y="2112"/>
              <a:ext cx="441" cy="212"/>
              <a:chOff x="2928" y="2064"/>
              <a:chExt cx="441" cy="212"/>
            </a:xfrm>
          </p:grpSpPr>
          <p:sp>
            <p:nvSpPr>
              <p:cNvPr id="1776664" name="Oval 24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65" name="Text Box 25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4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7 time</a:t>
                </a:r>
              </a:p>
            </p:txBody>
          </p:sp>
        </p:grpSp>
        <p:grpSp>
          <p:nvGrpSpPr>
            <p:cNvPr id="1776666" name="Group 26"/>
            <p:cNvGrpSpPr>
              <a:grpSpLocks/>
            </p:cNvGrpSpPr>
            <p:nvPr/>
          </p:nvGrpSpPr>
          <p:grpSpPr bwMode="auto">
            <a:xfrm>
              <a:off x="2352" y="2448"/>
              <a:ext cx="697" cy="212"/>
              <a:chOff x="2928" y="2064"/>
              <a:chExt cx="697" cy="212"/>
            </a:xfrm>
          </p:grpSpPr>
          <p:sp>
            <p:nvSpPr>
              <p:cNvPr id="1776667" name="Oval 27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68" name="Text Box 28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69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3 computer</a:t>
                </a:r>
              </a:p>
            </p:txBody>
          </p:sp>
        </p:grpSp>
        <p:grpSp>
          <p:nvGrpSpPr>
            <p:cNvPr id="1776669" name="Group 29"/>
            <p:cNvGrpSpPr>
              <a:grpSpLocks/>
            </p:cNvGrpSpPr>
            <p:nvPr/>
          </p:nvGrpSpPr>
          <p:grpSpPr bwMode="auto">
            <a:xfrm>
              <a:off x="2832" y="2256"/>
              <a:ext cx="426" cy="212"/>
              <a:chOff x="2928" y="2064"/>
              <a:chExt cx="426" cy="212"/>
            </a:xfrm>
          </p:grpSpPr>
          <p:sp>
            <p:nvSpPr>
              <p:cNvPr id="1776670" name="Oval 30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71" name="Text Box 31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42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4 user</a:t>
                </a:r>
              </a:p>
            </p:txBody>
          </p:sp>
        </p:grpSp>
        <p:grpSp>
          <p:nvGrpSpPr>
            <p:cNvPr id="1776672" name="Group 32"/>
            <p:cNvGrpSpPr>
              <a:grpSpLocks/>
            </p:cNvGrpSpPr>
            <p:nvPr/>
          </p:nvGrpSpPr>
          <p:grpSpPr bwMode="auto">
            <a:xfrm>
              <a:off x="2640" y="2208"/>
              <a:ext cx="661" cy="212"/>
              <a:chOff x="2928" y="2064"/>
              <a:chExt cx="661" cy="212"/>
            </a:xfrm>
          </p:grpSpPr>
          <p:sp>
            <p:nvSpPr>
              <p:cNvPr id="1776673" name="Oval 33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74" name="Text Box 34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66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6 response</a:t>
                </a:r>
              </a:p>
            </p:txBody>
          </p:sp>
        </p:grpSp>
        <p:grpSp>
          <p:nvGrpSpPr>
            <p:cNvPr id="1776675" name="Group 35"/>
            <p:cNvGrpSpPr>
              <a:grpSpLocks/>
            </p:cNvGrpSpPr>
            <p:nvPr/>
          </p:nvGrpSpPr>
          <p:grpSpPr bwMode="auto">
            <a:xfrm>
              <a:off x="3888" y="3024"/>
              <a:ext cx="569" cy="212"/>
              <a:chOff x="2928" y="2064"/>
              <a:chExt cx="550" cy="212"/>
            </a:xfrm>
          </p:grpSpPr>
          <p:sp>
            <p:nvSpPr>
              <p:cNvPr id="1776676" name="Oval 36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77" name="Text Box 37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5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5 system</a:t>
                </a:r>
              </a:p>
            </p:txBody>
          </p:sp>
        </p:grpSp>
        <p:grpSp>
          <p:nvGrpSpPr>
            <p:cNvPr id="1776678" name="Group 38"/>
            <p:cNvGrpSpPr>
              <a:grpSpLocks/>
            </p:cNvGrpSpPr>
            <p:nvPr/>
          </p:nvGrpSpPr>
          <p:grpSpPr bwMode="auto">
            <a:xfrm>
              <a:off x="2448" y="2688"/>
              <a:ext cx="662" cy="212"/>
              <a:chOff x="2928" y="2064"/>
              <a:chExt cx="641" cy="212"/>
            </a:xfrm>
          </p:grpSpPr>
          <p:sp>
            <p:nvSpPr>
              <p:cNvPr id="1776679" name="Oval 39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80" name="Text Box 40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6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2 interface</a:t>
                </a:r>
              </a:p>
            </p:txBody>
          </p:sp>
        </p:grpSp>
        <p:grpSp>
          <p:nvGrpSpPr>
            <p:cNvPr id="1776681" name="Group 41"/>
            <p:cNvGrpSpPr>
              <a:grpSpLocks/>
            </p:cNvGrpSpPr>
            <p:nvPr/>
          </p:nvGrpSpPr>
          <p:grpSpPr bwMode="auto">
            <a:xfrm>
              <a:off x="2736" y="2832"/>
              <a:ext cx="561" cy="212"/>
              <a:chOff x="2928" y="2064"/>
              <a:chExt cx="543" cy="212"/>
            </a:xfrm>
          </p:grpSpPr>
          <p:sp>
            <p:nvSpPr>
              <p:cNvPr id="1776682" name="Oval 42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83" name="Text Box 43"/>
              <p:cNvSpPr txBox="1">
                <a:spLocks noChangeArrowheads="1"/>
              </p:cNvSpPr>
              <p:nvPr/>
            </p:nvSpPr>
            <p:spPr bwMode="auto">
              <a:xfrm>
                <a:off x="2928" y="2064"/>
                <a:ext cx="54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1 human</a:t>
                </a:r>
              </a:p>
            </p:txBody>
          </p:sp>
        </p:grpSp>
        <p:grpSp>
          <p:nvGrpSpPr>
            <p:cNvPr id="1776684" name="Group 44"/>
            <p:cNvGrpSpPr>
              <a:grpSpLocks/>
            </p:cNvGrpSpPr>
            <p:nvPr/>
          </p:nvGrpSpPr>
          <p:grpSpPr bwMode="auto">
            <a:xfrm>
              <a:off x="2208" y="1440"/>
              <a:ext cx="764" cy="212"/>
              <a:chOff x="2016" y="2064"/>
              <a:chExt cx="764" cy="212"/>
            </a:xfrm>
          </p:grpSpPr>
          <p:sp>
            <p:nvSpPr>
              <p:cNvPr id="1776685" name="Rectangle 4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86" name="Text Box 46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7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M4(9,11,12)</a:t>
                </a:r>
              </a:p>
            </p:txBody>
          </p:sp>
        </p:grpSp>
        <p:grpSp>
          <p:nvGrpSpPr>
            <p:cNvPr id="1776687" name="Group 47"/>
            <p:cNvGrpSpPr>
              <a:grpSpLocks/>
            </p:cNvGrpSpPr>
            <p:nvPr/>
          </p:nvGrpSpPr>
          <p:grpSpPr bwMode="auto">
            <a:xfrm>
              <a:off x="2016" y="1824"/>
              <a:ext cx="668" cy="212"/>
              <a:chOff x="2016" y="2064"/>
              <a:chExt cx="668" cy="212"/>
            </a:xfrm>
          </p:grpSpPr>
          <p:sp>
            <p:nvSpPr>
              <p:cNvPr id="1776688" name="Rectangle 48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89" name="Text Box 49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6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M2(10,11)</a:t>
                </a:r>
              </a:p>
            </p:txBody>
          </p:sp>
        </p:grpSp>
        <p:grpSp>
          <p:nvGrpSpPr>
            <p:cNvPr id="1776690" name="Group 50"/>
            <p:cNvGrpSpPr>
              <a:grpSpLocks/>
            </p:cNvGrpSpPr>
            <p:nvPr/>
          </p:nvGrpSpPr>
          <p:grpSpPr bwMode="auto">
            <a:xfrm>
              <a:off x="3696" y="1968"/>
              <a:ext cx="895" cy="212"/>
              <a:chOff x="2016" y="2064"/>
              <a:chExt cx="895" cy="212"/>
            </a:xfrm>
          </p:grpSpPr>
          <p:sp>
            <p:nvSpPr>
              <p:cNvPr id="1776691" name="Rectangle 5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92" name="Text Box 52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89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C2(3,4,5,6,7,9)</a:t>
                </a:r>
              </a:p>
            </p:txBody>
          </p:sp>
        </p:grpSp>
        <p:grpSp>
          <p:nvGrpSpPr>
            <p:cNvPr id="1776693" name="Group 53"/>
            <p:cNvGrpSpPr>
              <a:grpSpLocks/>
            </p:cNvGrpSpPr>
            <p:nvPr/>
          </p:nvGrpSpPr>
          <p:grpSpPr bwMode="auto">
            <a:xfrm>
              <a:off x="2880" y="2112"/>
              <a:ext cx="607" cy="212"/>
              <a:chOff x="2016" y="2064"/>
              <a:chExt cx="607" cy="212"/>
            </a:xfrm>
          </p:grpSpPr>
          <p:sp>
            <p:nvSpPr>
              <p:cNvPr id="1776694" name="Rectangle 5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95" name="Text Box 55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6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C5(4,6,7)</a:t>
                </a:r>
              </a:p>
            </p:txBody>
          </p:sp>
        </p:grpSp>
        <p:grpSp>
          <p:nvGrpSpPr>
            <p:cNvPr id="1776696" name="Group 56"/>
            <p:cNvGrpSpPr>
              <a:grpSpLocks/>
            </p:cNvGrpSpPr>
            <p:nvPr/>
          </p:nvGrpSpPr>
          <p:grpSpPr bwMode="auto">
            <a:xfrm>
              <a:off x="2544" y="2592"/>
              <a:ext cx="607" cy="212"/>
              <a:chOff x="2016" y="2064"/>
              <a:chExt cx="607" cy="212"/>
            </a:xfrm>
          </p:grpSpPr>
          <p:sp>
            <p:nvSpPr>
              <p:cNvPr id="1776697" name="Rectangle 5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698" name="Text Box 58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6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C1(1,2,3)</a:t>
                </a:r>
              </a:p>
            </p:txBody>
          </p:sp>
        </p:grpSp>
        <p:grpSp>
          <p:nvGrpSpPr>
            <p:cNvPr id="1776699" name="Group 59"/>
            <p:cNvGrpSpPr>
              <a:grpSpLocks/>
            </p:cNvGrpSpPr>
            <p:nvPr/>
          </p:nvGrpSpPr>
          <p:grpSpPr bwMode="auto">
            <a:xfrm>
              <a:off x="3456" y="2784"/>
              <a:ext cx="703" cy="212"/>
              <a:chOff x="2016" y="2064"/>
              <a:chExt cx="703" cy="212"/>
            </a:xfrm>
          </p:grpSpPr>
          <p:sp>
            <p:nvSpPr>
              <p:cNvPr id="1776700" name="Rectangle 6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701" name="Text Box 61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7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C3(2,4,5,8)</a:t>
                </a:r>
              </a:p>
            </p:txBody>
          </p:sp>
        </p:grpSp>
        <p:grpSp>
          <p:nvGrpSpPr>
            <p:cNvPr id="1776702" name="Group 62"/>
            <p:cNvGrpSpPr>
              <a:grpSpLocks/>
            </p:cNvGrpSpPr>
            <p:nvPr/>
          </p:nvGrpSpPr>
          <p:grpSpPr bwMode="auto">
            <a:xfrm>
              <a:off x="3552" y="3216"/>
              <a:ext cx="607" cy="212"/>
              <a:chOff x="2016" y="2064"/>
              <a:chExt cx="607" cy="212"/>
            </a:xfrm>
          </p:grpSpPr>
          <p:sp>
            <p:nvSpPr>
              <p:cNvPr id="1776703" name="Rectangle 63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rgbClr val="FF3300"/>
                  </a:solidFill>
                </a:endParaRPr>
              </a:p>
            </p:txBody>
          </p:sp>
          <p:sp>
            <p:nvSpPr>
              <p:cNvPr id="1776704" name="Text Box 64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6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/>
                  <a:t>C4(1,5,8)</a:t>
                </a:r>
              </a:p>
            </p:txBody>
          </p:sp>
        </p:grpSp>
        <p:sp>
          <p:nvSpPr>
            <p:cNvPr id="1776705" name="Rectangle 65"/>
            <p:cNvSpPr>
              <a:spLocks noChangeArrowheads="1"/>
            </p:cNvSpPr>
            <p:nvPr/>
          </p:nvSpPr>
          <p:spPr bwMode="auto">
            <a:xfrm>
              <a:off x="2160" y="2688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706" name="Text Box 66"/>
            <p:cNvSpPr txBox="1">
              <a:spLocks noChangeArrowheads="1"/>
            </p:cNvSpPr>
            <p:nvPr/>
          </p:nvSpPr>
          <p:spPr bwMode="auto">
            <a:xfrm>
              <a:off x="2160" y="2592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Q(1,3)</a:t>
              </a:r>
            </a:p>
          </p:txBody>
        </p:sp>
        <p:sp>
          <p:nvSpPr>
            <p:cNvPr id="1776707" name="Text Box 67"/>
            <p:cNvSpPr txBox="1">
              <a:spLocks noChangeArrowheads="1"/>
            </p:cNvSpPr>
            <p:nvPr/>
          </p:nvSpPr>
          <p:spPr bwMode="auto">
            <a:xfrm>
              <a:off x="0" y="2688"/>
              <a:ext cx="2579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Blue dots are terms</a:t>
              </a: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Documents are red squares</a:t>
              </a: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Blue square is a query</a:t>
              </a: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Dotted cone is cosine .9 from </a:t>
              </a: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Query </a:t>
              </a:r>
              <a:r>
                <a:rPr lang="ja-JP" altLang="en-US" sz="2000">
                  <a:solidFill>
                    <a:srgbClr val="FF9900"/>
                  </a:solidFill>
                  <a:latin typeface="Arial"/>
                </a:rPr>
                <a:t>“</a:t>
              </a:r>
              <a:r>
                <a:rPr lang="en-US" sz="2000">
                  <a:solidFill>
                    <a:srgbClr val="FF9900"/>
                  </a:solidFill>
                </a:rPr>
                <a:t>Human Computer Interaction</a:t>
              </a:r>
              <a:r>
                <a:rPr lang="ja-JP" altLang="en-US" sz="2000">
                  <a:solidFill>
                    <a:srgbClr val="FF9900"/>
                  </a:solidFill>
                  <a:latin typeface="Arial"/>
                </a:rPr>
                <a:t>”</a:t>
              </a:r>
              <a:endParaRPr lang="en-US" sz="2000">
                <a:solidFill>
                  <a:srgbClr val="FF9900"/>
                </a:solidFill>
              </a:endParaRP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-- even docs with no terms in common</a:t>
              </a:r>
            </a:p>
            <a:p>
              <a:pPr algn="l" eaLnBrk="0" hangingPunct="0"/>
              <a:r>
                <a:rPr lang="en-US" sz="2000">
                  <a:solidFill>
                    <a:srgbClr val="FF9900"/>
                  </a:solidFill>
                </a:rPr>
                <a:t>(c3 and c5) lie within cone.</a:t>
              </a:r>
            </a:p>
          </p:txBody>
        </p:sp>
        <p:sp>
          <p:nvSpPr>
            <p:cNvPr id="1776708" name="Text Box 68"/>
            <p:cNvSpPr txBox="1">
              <a:spLocks noChangeArrowheads="1"/>
            </p:cNvSpPr>
            <p:nvPr/>
          </p:nvSpPr>
          <p:spPr bwMode="auto">
            <a:xfrm>
              <a:off x="0" y="2448"/>
              <a:ext cx="17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rgbClr val="FF9900"/>
                  </a:solidFill>
                </a:rPr>
                <a:t>SVD to 2 dimensions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  <a:endParaRPr lang="en-US" sz="4400"/>
          </a:p>
        </p:txBody>
      </p:sp>
      <p:grpSp>
        <p:nvGrpSpPr>
          <p:cNvPr id="1777678" name="Group 14"/>
          <p:cNvGrpSpPr>
            <a:grpSpLocks/>
          </p:cNvGrpSpPr>
          <p:nvPr/>
        </p:nvGrpSpPr>
        <p:grpSpPr bwMode="auto">
          <a:xfrm>
            <a:off x="304800" y="1143000"/>
            <a:ext cx="8077200" cy="5121275"/>
            <a:chOff x="0" y="912"/>
            <a:chExt cx="5088" cy="3226"/>
          </a:xfrm>
        </p:grpSpPr>
        <p:sp>
          <p:nvSpPr>
            <p:cNvPr id="1777667" name="Rectangle 3"/>
            <p:cNvSpPr>
              <a:spLocks noChangeArrowheads="1"/>
            </p:cNvSpPr>
            <p:nvPr/>
          </p:nvSpPr>
          <p:spPr bwMode="auto">
            <a:xfrm>
              <a:off x="432" y="1152"/>
              <a:ext cx="912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/>
                <a:t>X</a:t>
              </a:r>
            </a:p>
          </p:txBody>
        </p:sp>
        <p:sp>
          <p:nvSpPr>
            <p:cNvPr id="1777668" name="Rectangle 4"/>
            <p:cNvSpPr>
              <a:spLocks noChangeArrowheads="1"/>
            </p:cNvSpPr>
            <p:nvPr/>
          </p:nvSpPr>
          <p:spPr bwMode="auto">
            <a:xfrm>
              <a:off x="1824" y="1152"/>
              <a:ext cx="912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400"/>
                <a:t>T</a:t>
              </a:r>
              <a:r>
                <a:rPr lang="en-US" sz="2400" baseline="-25000"/>
                <a:t>0</a:t>
              </a:r>
              <a:endParaRPr lang="en-US" sz="2400"/>
            </a:p>
          </p:txBody>
        </p:sp>
        <p:sp>
          <p:nvSpPr>
            <p:cNvPr id="1777669" name="Text Box 5"/>
            <p:cNvSpPr txBox="1">
              <a:spLocks noChangeArrowheads="1"/>
            </p:cNvSpPr>
            <p:nvPr/>
          </p:nvSpPr>
          <p:spPr bwMode="auto">
            <a:xfrm>
              <a:off x="1478" y="1514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=</a:t>
              </a:r>
            </a:p>
          </p:txBody>
        </p:sp>
        <p:sp>
          <p:nvSpPr>
            <p:cNvPr id="1777670" name="Rectangle 6"/>
            <p:cNvSpPr>
              <a:spLocks noChangeArrowheads="1"/>
            </p:cNvSpPr>
            <p:nvPr/>
          </p:nvSpPr>
          <p:spPr bwMode="auto">
            <a:xfrm>
              <a:off x="3072" y="1536"/>
              <a:ext cx="86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  <a:p>
              <a:pPr eaLnBrk="0" hangingPunct="0"/>
              <a:r>
                <a:rPr lang="en-US" sz="2400"/>
                <a:t>S</a:t>
              </a:r>
              <a:r>
                <a:rPr lang="en-US" sz="2400" baseline="-25000"/>
                <a:t>0</a:t>
              </a:r>
              <a:endParaRPr lang="en-US" sz="2400"/>
            </a:p>
          </p:txBody>
        </p:sp>
        <p:sp>
          <p:nvSpPr>
            <p:cNvPr id="1777671" name="Line 7"/>
            <p:cNvSpPr>
              <a:spLocks noChangeShapeType="1"/>
            </p:cNvSpPr>
            <p:nvPr/>
          </p:nvSpPr>
          <p:spPr bwMode="auto">
            <a:xfrm>
              <a:off x="3072" y="1536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672" name="Rectangle 8"/>
            <p:cNvSpPr>
              <a:spLocks noChangeArrowheads="1"/>
            </p:cNvSpPr>
            <p:nvPr/>
          </p:nvSpPr>
          <p:spPr bwMode="auto">
            <a:xfrm>
              <a:off x="4224" y="1584"/>
              <a:ext cx="86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/>
            </a:p>
            <a:p>
              <a:pPr eaLnBrk="0" hangingPunct="0"/>
              <a:r>
                <a:rPr lang="en-US" sz="2400"/>
                <a:t>D</a:t>
              </a:r>
              <a:r>
                <a:rPr lang="en-US" sz="2400" baseline="-25000"/>
                <a:t>0</a:t>
              </a:r>
              <a:r>
                <a:rPr lang="ja-JP" altLang="en-US" sz="2400" baseline="-25000">
                  <a:latin typeface="Arial"/>
                </a:rPr>
                <a:t>’</a:t>
              </a:r>
              <a:endParaRPr lang="en-US" sz="2400"/>
            </a:p>
          </p:txBody>
        </p:sp>
        <p:sp>
          <p:nvSpPr>
            <p:cNvPr id="1777673" name="Text Box 9"/>
            <p:cNvSpPr txBox="1">
              <a:spLocks noChangeArrowheads="1"/>
            </p:cNvSpPr>
            <p:nvPr/>
          </p:nvSpPr>
          <p:spPr bwMode="auto">
            <a:xfrm>
              <a:off x="662" y="2378"/>
              <a:ext cx="41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t</a:t>
              </a:r>
              <a:r>
                <a:rPr lang="en-US" sz="2000"/>
                <a:t>x</a:t>
              </a:r>
              <a:r>
                <a:rPr lang="en-US" sz="2400"/>
                <a:t>d                       t</a:t>
              </a:r>
              <a:r>
                <a:rPr lang="en-US" sz="2000"/>
                <a:t>x</a:t>
              </a:r>
              <a:r>
                <a:rPr lang="en-US" sz="2400"/>
                <a:t>m                     m</a:t>
              </a:r>
              <a:r>
                <a:rPr lang="en-US" sz="2000"/>
                <a:t>x</a:t>
              </a:r>
              <a:r>
                <a:rPr lang="en-US" sz="2400"/>
                <a:t>m              m</a:t>
              </a:r>
              <a:r>
                <a:rPr lang="en-US" sz="2000"/>
                <a:t>x</a:t>
              </a:r>
              <a:r>
                <a:rPr lang="en-US" sz="2400"/>
                <a:t>d</a:t>
              </a:r>
            </a:p>
          </p:txBody>
        </p:sp>
        <p:sp>
          <p:nvSpPr>
            <p:cNvPr id="1777674" name="Text Box 10"/>
            <p:cNvSpPr txBox="1">
              <a:spLocks noChangeArrowheads="1"/>
            </p:cNvSpPr>
            <p:nvPr/>
          </p:nvSpPr>
          <p:spPr bwMode="auto">
            <a:xfrm>
              <a:off x="1968" y="2592"/>
              <a:ext cx="13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3200"/>
                <a:t>X = T</a:t>
              </a:r>
              <a:r>
                <a:rPr lang="en-US" sz="3200" baseline="-25000"/>
                <a:t>0</a:t>
              </a:r>
              <a:r>
                <a:rPr lang="en-US" sz="3200"/>
                <a:t>S</a:t>
              </a:r>
              <a:r>
                <a:rPr lang="en-US" sz="3200" baseline="-25000"/>
                <a:t>0</a:t>
              </a:r>
              <a:r>
                <a:rPr lang="en-US" sz="3200"/>
                <a:t>D</a:t>
              </a:r>
              <a:r>
                <a:rPr lang="en-US" sz="3200" baseline="-25000"/>
                <a:t>0</a:t>
              </a:r>
              <a:r>
                <a:rPr lang="ja-JP" altLang="en-US" sz="3200" baseline="-25000">
                  <a:latin typeface="Arial"/>
                </a:rPr>
                <a:t>’</a:t>
              </a:r>
              <a:endParaRPr lang="en-US" sz="3200"/>
            </a:p>
          </p:txBody>
        </p:sp>
        <p:sp>
          <p:nvSpPr>
            <p:cNvPr id="1777675" name="Text Box 11"/>
            <p:cNvSpPr txBox="1">
              <a:spLocks noChangeArrowheads="1"/>
            </p:cNvSpPr>
            <p:nvPr/>
          </p:nvSpPr>
          <p:spPr bwMode="auto">
            <a:xfrm>
              <a:off x="672" y="912"/>
              <a:ext cx="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docs</a:t>
              </a:r>
            </a:p>
          </p:txBody>
        </p:sp>
        <p:sp>
          <p:nvSpPr>
            <p:cNvPr id="1777676" name="Text Box 12"/>
            <p:cNvSpPr txBox="1">
              <a:spLocks noChangeArrowheads="1"/>
            </p:cNvSpPr>
            <p:nvPr/>
          </p:nvSpPr>
          <p:spPr bwMode="auto">
            <a:xfrm>
              <a:off x="0" y="1680"/>
              <a:ext cx="4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terms</a:t>
              </a:r>
            </a:p>
          </p:txBody>
        </p:sp>
        <p:sp>
          <p:nvSpPr>
            <p:cNvPr id="1777677" name="Text Box 13"/>
            <p:cNvSpPr txBox="1">
              <a:spLocks noChangeArrowheads="1"/>
            </p:cNvSpPr>
            <p:nvPr/>
          </p:nvSpPr>
          <p:spPr bwMode="auto">
            <a:xfrm>
              <a:off x="1056" y="2928"/>
              <a:ext cx="3423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T</a:t>
              </a:r>
              <a:r>
                <a:rPr lang="en-US" sz="2000" baseline="-25000"/>
                <a:t>0</a:t>
              </a:r>
              <a:r>
                <a:rPr lang="en-US" sz="2000"/>
                <a:t> has orthogonal, unit-length columns (T</a:t>
              </a:r>
              <a:r>
                <a:rPr lang="en-US" sz="2000" baseline="-25000"/>
                <a:t>0</a:t>
              </a:r>
              <a:r>
                <a:rPr lang="ja-JP" altLang="en-US" sz="2000" baseline="-25000">
                  <a:latin typeface="Arial"/>
                </a:rPr>
                <a:t>’</a:t>
              </a:r>
              <a:r>
                <a:rPr lang="en-US" sz="2000" baseline="-25000"/>
                <a:t> </a:t>
              </a:r>
              <a:r>
                <a:rPr lang="en-US" sz="2000"/>
                <a:t>T</a:t>
              </a:r>
              <a:r>
                <a:rPr lang="en-US" sz="2000" baseline="-25000"/>
                <a:t>0</a:t>
              </a:r>
              <a:r>
                <a:rPr lang="en-US" sz="2000"/>
                <a:t> = 1)</a:t>
              </a:r>
            </a:p>
            <a:p>
              <a:pPr algn="l" eaLnBrk="0" hangingPunct="0"/>
              <a:r>
                <a:rPr lang="en-US" sz="2000"/>
                <a:t>D</a:t>
              </a:r>
              <a:r>
                <a:rPr lang="en-US" sz="2000" baseline="-25000"/>
                <a:t>0</a:t>
              </a:r>
              <a:r>
                <a:rPr lang="en-US" sz="2000"/>
                <a:t> has orthogonal, unit-length columns (D</a:t>
              </a:r>
              <a:r>
                <a:rPr lang="en-US" sz="2000" baseline="-25000"/>
                <a:t>0</a:t>
              </a:r>
              <a:r>
                <a:rPr lang="ja-JP" altLang="en-US" sz="2000" baseline="-25000">
                  <a:latin typeface="Arial"/>
                </a:rPr>
                <a:t>’</a:t>
              </a:r>
              <a:r>
                <a:rPr lang="en-US" sz="2000" baseline="-25000"/>
                <a:t> </a:t>
              </a:r>
              <a:r>
                <a:rPr lang="en-US" sz="2000"/>
                <a:t>D</a:t>
              </a:r>
              <a:r>
                <a:rPr lang="en-US" sz="2000" baseline="-25000"/>
                <a:t>0</a:t>
              </a:r>
              <a:r>
                <a:rPr lang="en-US" sz="2000"/>
                <a:t> = 1)</a:t>
              </a:r>
            </a:p>
            <a:p>
              <a:pPr algn="l" eaLnBrk="0" hangingPunct="0"/>
              <a:r>
                <a:rPr lang="en-US" sz="2000"/>
                <a:t>S</a:t>
              </a:r>
              <a:r>
                <a:rPr lang="en-US" sz="2000" baseline="-25000"/>
                <a:t>0</a:t>
              </a:r>
              <a:r>
                <a:rPr lang="en-US" sz="2000"/>
                <a:t> is the diagonal matrix of singular values</a:t>
              </a:r>
            </a:p>
            <a:p>
              <a:pPr algn="l" eaLnBrk="0" hangingPunct="0"/>
              <a:r>
                <a:rPr lang="en-US" sz="2000"/>
                <a:t>t is the number of rows in X</a:t>
              </a:r>
            </a:p>
            <a:p>
              <a:pPr algn="l" eaLnBrk="0" hangingPunct="0"/>
              <a:r>
                <a:rPr lang="en-US" sz="2000"/>
                <a:t>d is the number of columns in X</a:t>
              </a:r>
            </a:p>
            <a:p>
              <a:pPr algn="l" eaLnBrk="0" hangingPunct="0"/>
              <a:r>
                <a:rPr lang="en-US" sz="2000"/>
                <a:t>m is the rank of X (&lt;= min(t,d)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LSI Works</a:t>
            </a:r>
            <a:endParaRPr lang="en-US" sz="4400"/>
          </a:p>
        </p:txBody>
      </p:sp>
      <p:grpSp>
        <p:nvGrpSpPr>
          <p:cNvPr id="1778705" name="Group 17"/>
          <p:cNvGrpSpPr>
            <a:grpSpLocks/>
          </p:cNvGrpSpPr>
          <p:nvPr/>
        </p:nvGrpSpPr>
        <p:grpSpPr bwMode="auto">
          <a:xfrm>
            <a:off x="287338" y="990600"/>
            <a:ext cx="8856662" cy="5273675"/>
            <a:chOff x="0" y="816"/>
            <a:chExt cx="5579" cy="3322"/>
          </a:xfrm>
        </p:grpSpPr>
        <p:sp>
          <p:nvSpPr>
            <p:cNvPr id="1778691" name="Text Box 3"/>
            <p:cNvSpPr txBox="1">
              <a:spLocks noChangeArrowheads="1"/>
            </p:cNvSpPr>
            <p:nvPr/>
          </p:nvSpPr>
          <p:spPr bwMode="auto">
            <a:xfrm>
              <a:off x="1968" y="2496"/>
              <a:ext cx="11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3200"/>
                <a:t>X = TSD</a:t>
              </a:r>
              <a:r>
                <a:rPr lang="ja-JP" altLang="en-US" sz="3200">
                  <a:latin typeface="Arial"/>
                </a:rPr>
                <a:t>’</a:t>
              </a:r>
              <a:endParaRPr lang="en-US" sz="3200"/>
            </a:p>
          </p:txBody>
        </p:sp>
        <p:sp>
          <p:nvSpPr>
            <p:cNvPr id="1778692" name="Text Box 4"/>
            <p:cNvSpPr txBox="1">
              <a:spLocks noChangeArrowheads="1"/>
            </p:cNvSpPr>
            <p:nvPr/>
          </p:nvSpPr>
          <p:spPr bwMode="auto">
            <a:xfrm>
              <a:off x="1056" y="2736"/>
              <a:ext cx="4523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/>
                <a:t>T has orthogonal, unit-length columns (T</a:t>
              </a:r>
              <a:r>
                <a:rPr lang="ja-JP" altLang="en-US" sz="2000">
                  <a:latin typeface="Arial"/>
                </a:rPr>
                <a:t>’</a:t>
              </a:r>
              <a:r>
                <a:rPr lang="en-US" sz="2000"/>
                <a:t>T = 1)</a:t>
              </a:r>
            </a:p>
            <a:p>
              <a:pPr algn="l" eaLnBrk="0" hangingPunct="0"/>
              <a:r>
                <a:rPr lang="en-US" sz="2000"/>
                <a:t>D has orthogonal, unit-length columns (D</a:t>
              </a:r>
              <a:r>
                <a:rPr lang="ja-JP" altLang="en-US" sz="2000">
                  <a:latin typeface="Arial"/>
                </a:rPr>
                <a:t>’</a:t>
              </a:r>
              <a:r>
                <a:rPr lang="en-US" sz="2000" baseline="-25000"/>
                <a:t> </a:t>
              </a:r>
              <a:r>
                <a:rPr lang="en-US" sz="2000"/>
                <a:t>D = 1)</a:t>
              </a:r>
            </a:p>
            <a:p>
              <a:pPr algn="l" eaLnBrk="0" hangingPunct="0"/>
              <a:r>
                <a:rPr lang="en-US" sz="2000"/>
                <a:t>S</a:t>
              </a:r>
              <a:r>
                <a:rPr lang="en-US" sz="2000" baseline="-25000"/>
                <a:t>0</a:t>
              </a:r>
              <a:r>
                <a:rPr lang="en-US" sz="2000"/>
                <a:t> is the diagonal matrix of singular values</a:t>
              </a:r>
            </a:p>
            <a:p>
              <a:pPr algn="l" eaLnBrk="0" hangingPunct="0"/>
              <a:r>
                <a:rPr lang="en-US" sz="2000"/>
                <a:t>t is the number of rows in X</a:t>
              </a:r>
            </a:p>
            <a:p>
              <a:pPr algn="l" eaLnBrk="0" hangingPunct="0"/>
              <a:r>
                <a:rPr lang="en-US" sz="2000"/>
                <a:t>d is the number of columns in X</a:t>
              </a:r>
            </a:p>
            <a:p>
              <a:pPr algn="l" eaLnBrk="0" hangingPunct="0"/>
              <a:r>
                <a:rPr lang="en-US" sz="2000"/>
                <a:t>m is the rank of X (&lt;= min(t,d)</a:t>
              </a:r>
            </a:p>
            <a:p>
              <a:pPr algn="l" eaLnBrk="0" hangingPunct="0"/>
              <a:r>
                <a:rPr lang="en-US" sz="2000"/>
                <a:t>k is the chosen number of dimensions in the reduced model (k &lt;= m)</a:t>
              </a:r>
            </a:p>
          </p:txBody>
        </p:sp>
        <p:grpSp>
          <p:nvGrpSpPr>
            <p:cNvPr id="1778693" name="Group 5"/>
            <p:cNvGrpSpPr>
              <a:grpSpLocks/>
            </p:cNvGrpSpPr>
            <p:nvPr/>
          </p:nvGrpSpPr>
          <p:grpSpPr bwMode="auto">
            <a:xfrm>
              <a:off x="0" y="816"/>
              <a:ext cx="5088" cy="1754"/>
              <a:chOff x="0" y="912"/>
              <a:chExt cx="5088" cy="1754"/>
            </a:xfrm>
          </p:grpSpPr>
          <p:sp>
            <p:nvSpPr>
              <p:cNvPr id="1778694" name="Rectangle 6"/>
              <p:cNvSpPr>
                <a:spLocks noChangeArrowheads="1"/>
              </p:cNvSpPr>
              <p:nvPr/>
            </p:nvSpPr>
            <p:spPr bwMode="auto">
              <a:xfrm>
                <a:off x="432" y="1152"/>
                <a:ext cx="912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2400"/>
                  <a:t>X</a:t>
                </a:r>
              </a:p>
            </p:txBody>
          </p:sp>
          <p:sp>
            <p:nvSpPr>
              <p:cNvPr id="1778695" name="Rectangle 7"/>
              <p:cNvSpPr>
                <a:spLocks noChangeArrowheads="1"/>
              </p:cNvSpPr>
              <p:nvPr/>
            </p:nvSpPr>
            <p:spPr bwMode="auto">
              <a:xfrm>
                <a:off x="1824" y="1152"/>
                <a:ext cx="912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2400"/>
                  <a:t>T</a:t>
                </a:r>
              </a:p>
            </p:txBody>
          </p:sp>
          <p:sp>
            <p:nvSpPr>
              <p:cNvPr id="1778696" name="Text Box 8"/>
              <p:cNvSpPr txBox="1">
                <a:spLocks noChangeArrowheads="1"/>
              </p:cNvSpPr>
              <p:nvPr/>
            </p:nvSpPr>
            <p:spPr bwMode="auto">
              <a:xfrm>
                <a:off x="1478" y="1514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/>
                  <a:t>=</a:t>
                </a:r>
              </a:p>
            </p:txBody>
          </p:sp>
          <p:sp>
            <p:nvSpPr>
              <p:cNvPr id="1778697" name="Rectangle 9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864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/>
              </a:p>
              <a:p>
                <a:pPr eaLnBrk="0" hangingPunct="0"/>
                <a:r>
                  <a:rPr lang="en-US" sz="2400"/>
                  <a:t>S</a:t>
                </a:r>
              </a:p>
            </p:txBody>
          </p:sp>
          <p:sp>
            <p:nvSpPr>
              <p:cNvPr id="1778698" name="Line 10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864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99" name="Rectangle 1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864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/>
              </a:p>
              <a:p>
                <a:pPr eaLnBrk="0" hangingPunct="0"/>
                <a:r>
                  <a:rPr lang="en-US" sz="2400"/>
                  <a:t>D</a:t>
                </a:r>
                <a:r>
                  <a:rPr lang="ja-JP" altLang="en-US" sz="2400">
                    <a:latin typeface="Arial"/>
                  </a:rPr>
                  <a:t>’</a:t>
                </a:r>
                <a:endParaRPr lang="en-US" sz="2400"/>
              </a:p>
            </p:txBody>
          </p:sp>
          <p:sp>
            <p:nvSpPr>
              <p:cNvPr id="1778700" name="Text Box 12"/>
              <p:cNvSpPr txBox="1">
                <a:spLocks noChangeArrowheads="1"/>
              </p:cNvSpPr>
              <p:nvPr/>
            </p:nvSpPr>
            <p:spPr bwMode="auto">
              <a:xfrm>
                <a:off x="662" y="2378"/>
                <a:ext cx="41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/>
                  <a:t>t</a:t>
                </a:r>
                <a:r>
                  <a:rPr lang="en-US" sz="2000"/>
                  <a:t>x</a:t>
                </a:r>
                <a:r>
                  <a:rPr lang="en-US" sz="2400"/>
                  <a:t>d                       t</a:t>
                </a:r>
                <a:r>
                  <a:rPr lang="en-US" sz="2000"/>
                  <a:t>x</a:t>
                </a:r>
                <a:r>
                  <a:rPr lang="en-US" sz="2400"/>
                  <a:t>k                     m</a:t>
                </a:r>
                <a:r>
                  <a:rPr lang="en-US" sz="2000"/>
                  <a:t>x</a:t>
                </a:r>
                <a:r>
                  <a:rPr lang="en-US" sz="2400"/>
                  <a:t>k                  k</a:t>
                </a:r>
                <a:r>
                  <a:rPr lang="en-US" sz="2000"/>
                  <a:t>x</a:t>
                </a:r>
                <a:r>
                  <a:rPr lang="en-US" sz="2400"/>
                  <a:t>d</a:t>
                </a:r>
              </a:p>
            </p:txBody>
          </p:sp>
          <p:sp>
            <p:nvSpPr>
              <p:cNvPr id="1778701" name="Text Box 13"/>
              <p:cNvSpPr txBox="1">
                <a:spLocks noChangeArrowheads="1"/>
              </p:cNvSpPr>
              <p:nvPr/>
            </p:nvSpPr>
            <p:spPr bwMode="auto">
              <a:xfrm>
                <a:off x="672" y="912"/>
                <a:ext cx="4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000"/>
                  <a:t>docs</a:t>
                </a:r>
              </a:p>
            </p:txBody>
          </p:sp>
          <p:sp>
            <p:nvSpPr>
              <p:cNvPr id="1778702" name="Text Box 14"/>
              <p:cNvSpPr txBox="1">
                <a:spLocks noChangeArrowheads="1"/>
              </p:cNvSpPr>
              <p:nvPr/>
            </p:nvSpPr>
            <p:spPr bwMode="auto">
              <a:xfrm>
                <a:off x="0" y="1680"/>
                <a:ext cx="4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000"/>
                  <a:t>terms</a:t>
                </a:r>
              </a:p>
            </p:txBody>
          </p:sp>
          <p:sp>
            <p:nvSpPr>
              <p:cNvPr id="1778703" name="Text Box 15"/>
              <p:cNvSpPr txBox="1">
                <a:spLocks noChangeArrowheads="1"/>
              </p:cNvSpPr>
              <p:nvPr/>
            </p:nvSpPr>
            <p:spPr bwMode="auto">
              <a:xfrm>
                <a:off x="816" y="1488"/>
                <a:ext cx="20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>
                    <a:cs typeface="Times New Roman" charset="0"/>
                  </a:rPr>
                  <a:t>^</a:t>
                </a:r>
                <a:endParaRPr lang="en-US" sz="2400"/>
              </a:p>
            </p:txBody>
          </p:sp>
        </p:grpSp>
        <p:sp>
          <p:nvSpPr>
            <p:cNvPr id="1778704" name="Text Box 16"/>
            <p:cNvSpPr txBox="1">
              <a:spLocks noChangeArrowheads="1"/>
            </p:cNvSpPr>
            <p:nvPr/>
          </p:nvSpPr>
          <p:spPr bwMode="auto">
            <a:xfrm>
              <a:off x="2016" y="2448"/>
              <a:ext cx="2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cs typeface="Times New Roman" charset="0"/>
                </a:rPr>
                <a:t>^</a:t>
              </a:r>
              <a:endParaRPr lang="en-US" sz="24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86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Relevance Feedback</a:t>
            </a:r>
          </a:p>
        </p:txBody>
      </p:sp>
      <p:sp>
        <p:nvSpPr>
          <p:cNvPr id="1686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Idea:</a:t>
            </a:r>
          </a:p>
          <a:p>
            <a:pPr lvl="1"/>
            <a:r>
              <a:rPr lang="en-US"/>
              <a:t>Modify existing query based on relevance judgements</a:t>
            </a:r>
          </a:p>
          <a:p>
            <a:pPr lvl="2"/>
            <a:r>
              <a:rPr lang="en-US"/>
              <a:t>Extract terms from relevant documents and add them to the query</a:t>
            </a:r>
          </a:p>
          <a:p>
            <a:pPr lvl="2"/>
            <a:r>
              <a:rPr lang="en-US"/>
              <a:t>and/or re-weight the terms already in the query</a:t>
            </a:r>
          </a:p>
          <a:p>
            <a:pPr lvl="1"/>
            <a:r>
              <a:rPr lang="en-US"/>
              <a:t>Two main approaches:</a:t>
            </a:r>
          </a:p>
          <a:p>
            <a:pPr lvl="2"/>
            <a:r>
              <a:rPr lang="en-US"/>
              <a:t>Automatic (psuedo-relevance feedback)</a:t>
            </a:r>
          </a:p>
          <a:p>
            <a:pPr lvl="2"/>
            <a:r>
              <a:rPr lang="en-US"/>
              <a:t>Users select relevant documents</a:t>
            </a:r>
          </a:p>
          <a:p>
            <a:pPr lvl="1"/>
            <a:r>
              <a:rPr lang="en-US"/>
              <a:t>Users/system select terms from an automatically-generated list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 in LSI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Comparing two terms</a:t>
            </a:r>
          </a:p>
          <a:p>
            <a:r>
              <a:rPr lang="en-US"/>
              <a:t>Comparing two documents</a:t>
            </a:r>
          </a:p>
          <a:p>
            <a:r>
              <a:rPr lang="en-US"/>
              <a:t>Comparing a term and a document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 in LSI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original matrix these amount to:</a:t>
            </a:r>
          </a:p>
          <a:p>
            <a:pPr lvl="1"/>
            <a:r>
              <a:rPr lang="en-US"/>
              <a:t>Comparing two rows</a:t>
            </a:r>
          </a:p>
          <a:p>
            <a:pPr lvl="1"/>
            <a:r>
              <a:rPr lang="en-US"/>
              <a:t>Comparing two columns</a:t>
            </a:r>
          </a:p>
          <a:p>
            <a:pPr lvl="1"/>
            <a:r>
              <a:rPr lang="en-US"/>
              <a:t>Examining a single cell in the table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Two Terms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Dot product between the row vectors of  X(hat) reflects the extent to which two terms have a similar pattern of occurrence across the set of documents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Two Documents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dot product between two column vectors of the matrix X(hat) which tells the extent to which two documents have a similar profile of terms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Comparing a term and a document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 the query as a pseudo-document and calculate the cosine between the pseudo-document and the other documents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LSI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LSI has been tested and found to be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modestly effective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with traditional test collections. </a:t>
            </a:r>
          </a:p>
          <a:p>
            <a:r>
              <a:rPr lang="en-US"/>
              <a:t>Permits compact storage/representation (vectors are typically 50-150 elements instead of thousands)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Method</a:t>
            </a:r>
          </a:p>
        </p:txBody>
      </p:sp>
      <p:graphicFrame>
        <p:nvGraphicFramePr>
          <p:cNvPr id="1760259" name="Object 3"/>
          <p:cNvGraphicFramePr>
            <a:graphicFrameLocks noChangeAspect="1"/>
          </p:cNvGraphicFramePr>
          <p:nvPr/>
        </p:nvGraphicFramePr>
        <p:xfrm>
          <a:off x="152400" y="914400"/>
          <a:ext cx="899160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263" name="Equation" r:id="rId4" imgW="3708796" imgH="2299096" progId="Equation.3">
                  <p:embed/>
                </p:oleObj>
              </mc:Choice>
              <mc:Fallback>
                <p:oleObj name="Equation" r:id="rId4" imgW="3708796" imgH="22990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99160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76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Rocchio/Vector Illustration</a:t>
            </a:r>
          </a:p>
        </p:txBody>
      </p:sp>
      <p:grpSp>
        <p:nvGrpSpPr>
          <p:cNvPr id="1761283" name="Group 3"/>
          <p:cNvGrpSpPr>
            <a:grpSpLocks/>
          </p:cNvGrpSpPr>
          <p:nvPr/>
        </p:nvGrpSpPr>
        <p:grpSpPr bwMode="auto">
          <a:xfrm>
            <a:off x="152400" y="1066800"/>
            <a:ext cx="6629400" cy="5383213"/>
            <a:chOff x="-48" y="960"/>
            <a:chExt cx="3946" cy="3200"/>
          </a:xfrm>
        </p:grpSpPr>
        <p:sp>
          <p:nvSpPr>
            <p:cNvPr id="1761284" name="Text Box 4"/>
            <p:cNvSpPr txBox="1">
              <a:spLocks noChangeArrowheads="1"/>
            </p:cNvSpPr>
            <p:nvPr/>
          </p:nvSpPr>
          <p:spPr bwMode="auto">
            <a:xfrm>
              <a:off x="2064" y="3888"/>
              <a:ext cx="77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Retrieval</a:t>
              </a:r>
            </a:p>
          </p:txBody>
        </p:sp>
        <p:sp>
          <p:nvSpPr>
            <p:cNvPr id="1761285" name="Line 5"/>
            <p:cNvSpPr>
              <a:spLocks noChangeShapeType="1"/>
            </p:cNvSpPr>
            <p:nvPr/>
          </p:nvSpPr>
          <p:spPr bwMode="auto">
            <a:xfrm>
              <a:off x="778" y="1174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6" name="Line 6"/>
            <p:cNvSpPr>
              <a:spLocks noChangeShapeType="1"/>
            </p:cNvSpPr>
            <p:nvPr/>
          </p:nvSpPr>
          <p:spPr bwMode="auto">
            <a:xfrm>
              <a:off x="778" y="367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7" name="Text Box 7"/>
            <p:cNvSpPr txBox="1">
              <a:spLocks noChangeArrowheads="1"/>
            </p:cNvSpPr>
            <p:nvPr/>
          </p:nvSpPr>
          <p:spPr bwMode="auto">
            <a:xfrm>
              <a:off x="-48" y="960"/>
              <a:ext cx="97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Information</a:t>
              </a:r>
            </a:p>
          </p:txBody>
        </p:sp>
        <p:sp>
          <p:nvSpPr>
            <p:cNvPr id="1761288" name="Line 8"/>
            <p:cNvSpPr>
              <a:spLocks noChangeShapeType="1"/>
            </p:cNvSpPr>
            <p:nvPr/>
          </p:nvSpPr>
          <p:spPr bwMode="auto">
            <a:xfrm>
              <a:off x="730" y="131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89" name="Line 9"/>
            <p:cNvSpPr>
              <a:spLocks noChangeShapeType="1"/>
            </p:cNvSpPr>
            <p:nvPr/>
          </p:nvSpPr>
          <p:spPr bwMode="auto">
            <a:xfrm>
              <a:off x="730" y="237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0" name="Text Box 10"/>
            <p:cNvSpPr txBox="1">
              <a:spLocks noChangeArrowheads="1"/>
            </p:cNvSpPr>
            <p:nvPr/>
          </p:nvSpPr>
          <p:spPr bwMode="auto">
            <a:xfrm>
              <a:off x="346" y="2230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0.5</a:t>
              </a:r>
            </a:p>
          </p:txBody>
        </p:sp>
        <p:sp>
          <p:nvSpPr>
            <p:cNvPr id="1761291" name="Text Box 11"/>
            <p:cNvSpPr txBox="1">
              <a:spLocks noChangeArrowheads="1"/>
            </p:cNvSpPr>
            <p:nvPr/>
          </p:nvSpPr>
          <p:spPr bwMode="auto">
            <a:xfrm>
              <a:off x="346" y="1174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1.0</a:t>
              </a:r>
            </a:p>
          </p:txBody>
        </p:sp>
        <p:sp>
          <p:nvSpPr>
            <p:cNvPr id="1761292" name="Text Box 12"/>
            <p:cNvSpPr txBox="1">
              <a:spLocks noChangeArrowheads="1"/>
            </p:cNvSpPr>
            <p:nvPr/>
          </p:nvSpPr>
          <p:spPr bwMode="auto">
            <a:xfrm>
              <a:off x="538" y="3622"/>
              <a:ext cx="20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</a:t>
              </a:r>
            </a:p>
          </p:txBody>
        </p:sp>
        <p:sp>
          <p:nvSpPr>
            <p:cNvPr id="1761293" name="Line 13"/>
            <p:cNvSpPr>
              <a:spLocks noChangeShapeType="1"/>
            </p:cNvSpPr>
            <p:nvPr/>
          </p:nvSpPr>
          <p:spPr bwMode="auto">
            <a:xfrm>
              <a:off x="2218" y="362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4" name="Line 14"/>
            <p:cNvSpPr>
              <a:spLocks noChangeShapeType="1"/>
            </p:cNvSpPr>
            <p:nvPr/>
          </p:nvSpPr>
          <p:spPr bwMode="auto">
            <a:xfrm>
              <a:off x="3658" y="362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5" name="Text Box 15"/>
            <p:cNvSpPr txBox="1">
              <a:spLocks noChangeArrowheads="1"/>
            </p:cNvSpPr>
            <p:nvPr/>
          </p:nvSpPr>
          <p:spPr bwMode="auto">
            <a:xfrm>
              <a:off x="2026" y="3670"/>
              <a:ext cx="3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0.5</a:t>
              </a:r>
            </a:p>
          </p:txBody>
        </p:sp>
        <p:sp>
          <p:nvSpPr>
            <p:cNvPr id="1761296" name="Text Box 16"/>
            <p:cNvSpPr txBox="1">
              <a:spLocks noChangeArrowheads="1"/>
            </p:cNvSpPr>
            <p:nvPr/>
          </p:nvSpPr>
          <p:spPr bwMode="auto">
            <a:xfrm>
              <a:off x="3466" y="3670"/>
              <a:ext cx="337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1.0</a:t>
              </a:r>
            </a:p>
          </p:txBody>
        </p:sp>
        <p:sp>
          <p:nvSpPr>
            <p:cNvPr id="1761297" name="Line 17"/>
            <p:cNvSpPr>
              <a:spLocks noChangeShapeType="1"/>
            </p:cNvSpPr>
            <p:nvPr/>
          </p:nvSpPr>
          <p:spPr bwMode="auto">
            <a:xfrm flipV="1">
              <a:off x="778" y="1654"/>
              <a:ext cx="48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298" name="Text Box 18"/>
            <p:cNvSpPr txBox="1">
              <a:spLocks noChangeArrowheads="1"/>
            </p:cNvSpPr>
            <p:nvPr/>
          </p:nvSpPr>
          <p:spPr bwMode="auto">
            <a:xfrm>
              <a:off x="1114" y="1414"/>
              <a:ext cx="30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1761299" name="Line 19"/>
            <p:cNvSpPr>
              <a:spLocks noChangeShapeType="1"/>
            </p:cNvSpPr>
            <p:nvPr/>
          </p:nvSpPr>
          <p:spPr bwMode="auto">
            <a:xfrm flipV="1">
              <a:off x="778" y="3238"/>
              <a:ext cx="26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0" name="Text Box 20"/>
            <p:cNvSpPr txBox="1">
              <a:spLocks noChangeArrowheads="1"/>
            </p:cNvSpPr>
            <p:nvPr/>
          </p:nvSpPr>
          <p:spPr bwMode="auto">
            <a:xfrm>
              <a:off x="3504" y="3072"/>
              <a:ext cx="30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D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1761301" name="Line 21"/>
            <p:cNvSpPr>
              <a:spLocks noChangeShapeType="1"/>
            </p:cNvSpPr>
            <p:nvPr/>
          </p:nvSpPr>
          <p:spPr bwMode="auto">
            <a:xfrm flipV="1">
              <a:off x="816" y="2784"/>
              <a:ext cx="206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2" name="Text Box 22"/>
            <p:cNvSpPr txBox="1">
              <a:spLocks noChangeArrowheads="1"/>
            </p:cNvSpPr>
            <p:nvPr/>
          </p:nvSpPr>
          <p:spPr bwMode="auto">
            <a:xfrm>
              <a:off x="2880" y="2592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en-US" sz="2400" baseline="-25000"/>
                <a:t>0</a:t>
              </a:r>
              <a:endParaRPr lang="en-US" sz="2400"/>
            </a:p>
          </p:txBody>
        </p:sp>
        <p:sp>
          <p:nvSpPr>
            <p:cNvPr id="1761303" name="Line 23"/>
            <p:cNvSpPr>
              <a:spLocks noChangeShapeType="1"/>
            </p:cNvSpPr>
            <p:nvPr/>
          </p:nvSpPr>
          <p:spPr bwMode="auto">
            <a:xfrm flipV="1">
              <a:off x="768" y="2016"/>
              <a:ext cx="96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4" name="Text Box 24"/>
            <p:cNvSpPr txBox="1">
              <a:spLocks noChangeArrowheads="1"/>
            </p:cNvSpPr>
            <p:nvPr/>
          </p:nvSpPr>
          <p:spPr bwMode="auto">
            <a:xfrm>
              <a:off x="1728" y="1776"/>
              <a:ext cx="30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ja-JP" altLang="en-US" sz="2400">
                  <a:latin typeface="Arial"/>
                </a:rPr>
                <a:t>’</a:t>
              </a:r>
              <a:endParaRPr lang="en-US" sz="2400"/>
            </a:p>
          </p:txBody>
        </p:sp>
        <p:sp>
          <p:nvSpPr>
            <p:cNvPr id="1761305" name="Line 25"/>
            <p:cNvSpPr>
              <a:spLocks noChangeShapeType="1"/>
            </p:cNvSpPr>
            <p:nvPr/>
          </p:nvSpPr>
          <p:spPr bwMode="auto">
            <a:xfrm flipV="1">
              <a:off x="778" y="3024"/>
              <a:ext cx="2390" cy="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6" name="Text Box 26"/>
            <p:cNvSpPr txBox="1">
              <a:spLocks noChangeArrowheads="1"/>
            </p:cNvSpPr>
            <p:nvPr/>
          </p:nvSpPr>
          <p:spPr bwMode="auto">
            <a:xfrm>
              <a:off x="3216" y="2880"/>
              <a:ext cx="32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/>
                <a:t>Q</a:t>
              </a:r>
              <a:r>
                <a:rPr lang="ja-JP" altLang="en-US" sz="2400">
                  <a:latin typeface="Arial"/>
                </a:rPr>
                <a:t>”</a:t>
              </a:r>
              <a:endParaRPr lang="en-US" sz="2400"/>
            </a:p>
          </p:txBody>
        </p:sp>
        <p:sp>
          <p:nvSpPr>
            <p:cNvPr id="1761307" name="Freeform 27"/>
            <p:cNvSpPr>
              <a:spLocks/>
            </p:cNvSpPr>
            <p:nvPr/>
          </p:nvSpPr>
          <p:spPr bwMode="auto">
            <a:xfrm>
              <a:off x="1200" y="2928"/>
              <a:ext cx="336" cy="432"/>
            </a:xfrm>
            <a:custGeom>
              <a:avLst/>
              <a:gdLst>
                <a:gd name="T0" fmla="*/ 240 w 280"/>
                <a:gd name="T1" fmla="*/ 240 h 240"/>
                <a:gd name="T2" fmla="*/ 240 w 280"/>
                <a:gd name="T3" fmla="*/ 48 h 240"/>
                <a:gd name="T4" fmla="*/ 0 w 280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240">
                  <a:moveTo>
                    <a:pt x="240" y="240"/>
                  </a:moveTo>
                  <a:cubicBezTo>
                    <a:pt x="260" y="164"/>
                    <a:pt x="280" y="88"/>
                    <a:pt x="240" y="48"/>
                  </a:cubicBezTo>
                  <a:cubicBezTo>
                    <a:pt x="200" y="8"/>
                    <a:pt x="40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08" name="Freeform 28"/>
            <p:cNvSpPr>
              <a:spLocks/>
            </p:cNvSpPr>
            <p:nvPr/>
          </p:nvSpPr>
          <p:spPr bwMode="auto">
            <a:xfrm>
              <a:off x="2496" y="2928"/>
              <a:ext cx="144" cy="240"/>
            </a:xfrm>
            <a:custGeom>
              <a:avLst/>
              <a:gdLst>
                <a:gd name="T0" fmla="*/ 0 w 448"/>
                <a:gd name="T1" fmla="*/ 80 h 560"/>
                <a:gd name="T2" fmla="*/ 384 w 448"/>
                <a:gd name="T3" fmla="*/ 80 h 560"/>
                <a:gd name="T4" fmla="*/ 384 w 448"/>
                <a:gd name="T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560">
                  <a:moveTo>
                    <a:pt x="0" y="80"/>
                  </a:moveTo>
                  <a:cubicBezTo>
                    <a:pt x="160" y="40"/>
                    <a:pt x="320" y="0"/>
                    <a:pt x="384" y="80"/>
                  </a:cubicBezTo>
                  <a:cubicBezTo>
                    <a:pt x="448" y="160"/>
                    <a:pt x="416" y="360"/>
                    <a:pt x="384" y="5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309" name="Text Box 29"/>
          <p:cNvSpPr txBox="1">
            <a:spLocks noChangeArrowheads="1"/>
          </p:cNvSpPr>
          <p:nvPr/>
        </p:nvSpPr>
        <p:spPr bwMode="auto">
          <a:xfrm>
            <a:off x="4572000" y="1524000"/>
            <a:ext cx="40386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800"/>
              <a:t>Q</a:t>
            </a:r>
            <a:r>
              <a:rPr lang="en-US" sz="1800" baseline="-25000"/>
              <a:t>0</a:t>
            </a:r>
            <a:r>
              <a:rPr lang="en-US" sz="1800"/>
              <a:t> = retrieval of information = (0.7,0.3)</a:t>
            </a:r>
          </a:p>
          <a:p>
            <a:pPr algn="l" eaLnBrk="0" hangingPunct="0"/>
            <a:r>
              <a:rPr lang="en-US" sz="1800"/>
              <a:t>D</a:t>
            </a:r>
            <a:r>
              <a:rPr lang="en-US" sz="1800" baseline="-25000"/>
              <a:t>1 </a:t>
            </a:r>
            <a:r>
              <a:rPr lang="en-US" sz="1800"/>
              <a:t>= information science =        (0.2,0.8)</a:t>
            </a:r>
          </a:p>
          <a:p>
            <a:pPr algn="l" eaLnBrk="0" hangingPunct="0"/>
            <a:r>
              <a:rPr lang="en-US" sz="1800"/>
              <a:t>D</a:t>
            </a:r>
            <a:r>
              <a:rPr lang="en-US" sz="1800" baseline="-25000"/>
              <a:t>2</a:t>
            </a:r>
            <a:r>
              <a:rPr lang="en-US" sz="1800"/>
              <a:t> = retrieval systems =            (0.9,0.1)</a:t>
            </a:r>
          </a:p>
          <a:p>
            <a:pPr algn="l" eaLnBrk="0" hangingPunct="0"/>
            <a:endParaRPr lang="en-US" sz="1800"/>
          </a:p>
          <a:p>
            <a:pPr algn="l" eaLnBrk="0" hangingPunct="0"/>
            <a:endParaRPr lang="en-US" sz="1800"/>
          </a:p>
          <a:p>
            <a:pPr algn="l" eaLnBrk="0" hangingPunct="0"/>
            <a:r>
              <a:rPr lang="en-US" sz="1800"/>
              <a:t>Q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= ½*Q</a:t>
            </a:r>
            <a:r>
              <a:rPr lang="en-US" sz="1800" baseline="-25000"/>
              <a:t>0</a:t>
            </a:r>
            <a:r>
              <a:rPr lang="en-US" sz="1800"/>
              <a:t>+ ½ * D</a:t>
            </a:r>
            <a:r>
              <a:rPr lang="en-US" sz="1800" baseline="-25000"/>
              <a:t>1</a:t>
            </a:r>
            <a:r>
              <a:rPr lang="en-US" sz="1800"/>
              <a:t> =  (0.45,0.55)</a:t>
            </a:r>
          </a:p>
          <a:p>
            <a:pPr algn="l" eaLnBrk="0" hangingPunct="0"/>
            <a:r>
              <a:rPr lang="en-US" sz="1800"/>
              <a:t>Q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= ½*Q</a:t>
            </a:r>
            <a:r>
              <a:rPr lang="en-US" sz="1800" baseline="-25000"/>
              <a:t>0</a:t>
            </a:r>
            <a:r>
              <a:rPr lang="en-US" sz="1800"/>
              <a:t>+ ½ * D</a:t>
            </a:r>
            <a:r>
              <a:rPr lang="en-US" sz="1800" baseline="-25000"/>
              <a:t>2</a:t>
            </a:r>
            <a:r>
              <a:rPr lang="en-US" sz="1800"/>
              <a:t> =  (0.80,0.20)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0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Rocchio Calculation</a:t>
            </a:r>
          </a:p>
        </p:txBody>
      </p:sp>
      <p:graphicFrame>
        <p:nvGraphicFramePr>
          <p:cNvPr id="1690627" name="Object 3"/>
          <p:cNvGraphicFramePr>
            <a:graphicFrameLocks noChangeAspect="1"/>
          </p:cNvGraphicFramePr>
          <p:nvPr/>
        </p:nvGraphicFramePr>
        <p:xfrm>
          <a:off x="609600" y="1447800"/>
          <a:ext cx="78486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38" name="Equation" r:id="rId4" imgW="3962796" imgH="2514996" progId="Equation.3">
                  <p:embed/>
                </p:oleObj>
              </mc:Choice>
              <mc:Fallback>
                <p:oleObj name="Equation" r:id="rId4" imgW="3962796" imgH="25149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8486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628" name="Text Box 4"/>
          <p:cNvSpPr txBox="1">
            <a:spLocks noChangeArrowheads="1"/>
          </p:cNvSpPr>
          <p:nvPr/>
        </p:nvSpPr>
        <p:spPr bwMode="auto">
          <a:xfrm>
            <a:off x="6934200" y="1524000"/>
            <a:ext cx="1266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Relevant</a:t>
            </a:r>
          </a:p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docs</a:t>
            </a:r>
          </a:p>
        </p:txBody>
      </p:sp>
      <p:sp>
        <p:nvSpPr>
          <p:cNvPr id="1690629" name="Text Box 5"/>
          <p:cNvSpPr txBox="1">
            <a:spLocks noChangeArrowheads="1"/>
          </p:cNvSpPr>
          <p:nvPr/>
        </p:nvSpPr>
        <p:spPr bwMode="auto">
          <a:xfrm>
            <a:off x="6765925" y="2784475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Non-rel doc</a:t>
            </a:r>
          </a:p>
        </p:txBody>
      </p:sp>
      <p:sp>
        <p:nvSpPr>
          <p:cNvPr id="1690630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Original Query</a:t>
            </a:r>
          </a:p>
        </p:txBody>
      </p:sp>
      <p:sp>
        <p:nvSpPr>
          <p:cNvPr id="1690631" name="Text Box 7"/>
          <p:cNvSpPr txBox="1">
            <a:spLocks noChangeArrowheads="1"/>
          </p:cNvSpPr>
          <p:nvPr/>
        </p:nvSpPr>
        <p:spPr bwMode="auto">
          <a:xfrm>
            <a:off x="2209800" y="4114800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Constants</a:t>
            </a:r>
          </a:p>
        </p:txBody>
      </p:sp>
      <p:sp>
        <p:nvSpPr>
          <p:cNvPr id="1690632" name="Text Box 8"/>
          <p:cNvSpPr txBox="1">
            <a:spLocks noChangeArrowheads="1"/>
          </p:cNvSpPr>
          <p:nvPr/>
        </p:nvSpPr>
        <p:spPr bwMode="auto">
          <a:xfrm>
            <a:off x="5486400" y="5029200"/>
            <a:ext cx="268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Rocchio Calculation</a:t>
            </a:r>
          </a:p>
        </p:txBody>
      </p:sp>
      <p:sp>
        <p:nvSpPr>
          <p:cNvPr id="1690633" name="Text Box 9"/>
          <p:cNvSpPr txBox="1">
            <a:spLocks noChangeArrowheads="1"/>
          </p:cNvSpPr>
          <p:nvPr/>
        </p:nvSpPr>
        <p:spPr bwMode="auto">
          <a:xfrm>
            <a:off x="5848350" y="5638800"/>
            <a:ext cx="3295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rgbClr val="FF3300"/>
                </a:solidFill>
              </a:rPr>
              <a:t>Resulting feedback query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240 – Spring 2013</a:t>
            </a:r>
            <a:endParaRPr lang="en-US"/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Method</a:t>
            </a:r>
          </a:p>
        </p:txBody>
      </p:sp>
      <p:sp>
        <p:nvSpPr>
          <p:cNvPr id="1691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Rocchio automatically</a:t>
            </a:r>
          </a:p>
          <a:p>
            <a:pPr lvl="1"/>
            <a:r>
              <a:rPr lang="en-US"/>
              <a:t>re-weights terms</a:t>
            </a:r>
          </a:p>
          <a:p>
            <a:pPr lvl="1"/>
            <a:r>
              <a:rPr lang="en-US"/>
              <a:t>adds in new terms (from relevant docs)</a:t>
            </a:r>
          </a:p>
          <a:p>
            <a:pPr lvl="2"/>
            <a:r>
              <a:rPr lang="en-US"/>
              <a:t>have to be careful when using negative terms</a:t>
            </a:r>
          </a:p>
          <a:p>
            <a:pPr lvl="2"/>
            <a:r>
              <a:rPr lang="en-US"/>
              <a:t>Rocchio is </a:t>
            </a:r>
            <a:r>
              <a:rPr lang="en-US" i="1"/>
              <a:t>not</a:t>
            </a:r>
            <a:r>
              <a:rPr lang="en-US"/>
              <a:t> a machine learning algorithm</a:t>
            </a:r>
          </a:p>
          <a:p>
            <a:r>
              <a:rPr lang="en-US"/>
              <a:t>Most methods perform similarly</a:t>
            </a:r>
          </a:p>
          <a:p>
            <a:pPr lvl="1"/>
            <a:r>
              <a:rPr lang="en-US"/>
              <a:t>results heavily dependent on test collection</a:t>
            </a:r>
          </a:p>
          <a:p>
            <a:r>
              <a:rPr lang="en-US"/>
              <a:t>Machine learning methods are proving to work better than standard IR approaches like Rocchio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_template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cture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Designs\Lecture_template.pot</Template>
  <TotalTime>3584</TotalTime>
  <Words>3066</Words>
  <Application>Microsoft Macintosh PowerPoint</Application>
  <PresentationFormat>On-screen Show (4:3)</PresentationFormat>
  <Paragraphs>509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Lecture_template</vt:lpstr>
      <vt:lpstr>Equation</vt:lpstr>
      <vt:lpstr>Document</vt:lpstr>
      <vt:lpstr>Photo Editor Photo</vt:lpstr>
      <vt:lpstr>Lecture 14: Latent Semantic Indexing +</vt:lpstr>
      <vt:lpstr>Overview</vt:lpstr>
      <vt:lpstr>Relevance Feedback in an IR System</vt:lpstr>
      <vt:lpstr>Query Modification</vt:lpstr>
      <vt:lpstr>Relevance Feedback</vt:lpstr>
      <vt:lpstr>Rocchio Method</vt:lpstr>
      <vt:lpstr>Rocchio/Vector Illustration</vt:lpstr>
      <vt:lpstr>Example Rocchio Calculation</vt:lpstr>
      <vt:lpstr>Rocchio Method</vt:lpstr>
      <vt:lpstr>Probabilistic Relevance Feedback</vt:lpstr>
      <vt:lpstr>Robertson-Spark Jones Weights</vt:lpstr>
      <vt:lpstr>Robertson-Sparck Jones Weights</vt:lpstr>
      <vt:lpstr>Koenemann and Belkin</vt:lpstr>
      <vt:lpstr>Relevance Feedback Summary</vt:lpstr>
      <vt:lpstr>Alternative Notions of  Relevance Feedback</vt:lpstr>
      <vt:lpstr>Alternative Notions of  Relevance Feedback</vt:lpstr>
      <vt:lpstr>Collaborative Filtering  (social filtering)</vt:lpstr>
      <vt:lpstr>Ringo Collaborative Filtering (Shardanand &amp; Maes 95)</vt:lpstr>
      <vt:lpstr>Social Filtering</vt:lpstr>
      <vt:lpstr>Learning interface agents</vt:lpstr>
      <vt:lpstr>Advantages</vt:lpstr>
      <vt:lpstr>Consequences of passiveness</vt:lpstr>
      <vt:lpstr>Open issues</vt:lpstr>
      <vt:lpstr>Relevance Feedback on  Non-Textual Information</vt:lpstr>
      <vt:lpstr>MARS (Riu et al. 97)</vt:lpstr>
      <vt:lpstr>BlobWorld (Carson, et al.)</vt:lpstr>
      <vt:lpstr>Time Series R.F. (Keogh &amp; Pazzani 98)</vt:lpstr>
      <vt:lpstr>Using Relevance Feedback</vt:lpstr>
      <vt:lpstr>Blind Feedback</vt:lpstr>
      <vt:lpstr>Blind Feedback in Cheshire II</vt:lpstr>
      <vt:lpstr>TREC2 Algorithm</vt:lpstr>
      <vt:lpstr>Blind Feedback in Cheshire II</vt:lpstr>
      <vt:lpstr>Blind Feedback in Cheshire II</vt:lpstr>
      <vt:lpstr>Summary</vt:lpstr>
      <vt:lpstr>Today</vt:lpstr>
      <vt:lpstr>LSI Rationale</vt:lpstr>
      <vt:lpstr>LSI Rationale</vt:lpstr>
      <vt:lpstr>LSI Rationale</vt:lpstr>
      <vt:lpstr>LSI Rationale</vt:lpstr>
      <vt:lpstr>LSI Rationale</vt:lpstr>
      <vt:lpstr>LSI Rationale</vt:lpstr>
      <vt:lpstr>How LSI Works</vt:lpstr>
      <vt:lpstr>How LSI Works</vt:lpstr>
      <vt:lpstr>How LSI Works</vt:lpstr>
      <vt:lpstr>How LSI Works</vt:lpstr>
      <vt:lpstr>How LSI Works</vt:lpstr>
      <vt:lpstr>How LSI Works</vt:lpstr>
      <vt:lpstr>How LSI Works</vt:lpstr>
      <vt:lpstr>How LSI Works</vt:lpstr>
      <vt:lpstr>Comparisons in LSI</vt:lpstr>
      <vt:lpstr>Comparisons in LSI</vt:lpstr>
      <vt:lpstr>Comparing Two Terms</vt:lpstr>
      <vt:lpstr>Comparing Two Documents</vt:lpstr>
      <vt:lpstr>Comparing a term and a document</vt:lpstr>
      <vt:lpstr>Use of LSI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325</cp:revision>
  <dcterms:created xsi:type="dcterms:W3CDTF">2002-09-03T03:52:45Z</dcterms:created>
  <dcterms:modified xsi:type="dcterms:W3CDTF">2013-03-13T15:52:52Z</dcterms:modified>
</cp:coreProperties>
</file>