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1.xml" ContentType="application/vnd.openxmlformats-officedocument.presentationml.notesSlide+xml"/>
  <Override PartName="/ppt/embeddings/oleObject23.bin" ContentType="application/vnd.openxmlformats-officedocument.oleObject"/>
  <Override PartName="/ppt/notesSlides/notesSlide22.xml" ContentType="application/vnd.openxmlformats-officedocument.presentationml.notesSlide+xml"/>
  <Override PartName="/ppt/embeddings/oleObject24.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7.bin" ContentType="application/vnd.openxmlformats-officedocument.oleObject"/>
  <Override PartName="/ppt/notesSlides/notesSlide43.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44.xml" ContentType="application/vnd.openxmlformats-officedocument.presentationml.notesSlide+xml"/>
  <Override PartName="/ppt/embeddings/oleObject30.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3.bin" ContentType="application/vnd.openxmlformats-officedocument.oleObject"/>
  <Override PartName="/ppt/notesSlides/notesSlide55.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38.bin" ContentType="application/vnd.openxmlformats-officedocument.oleObject"/>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435" r:id="rId3"/>
    <p:sldId id="436" r:id="rId4"/>
    <p:sldId id="437" r:id="rId5"/>
    <p:sldId id="438" r:id="rId6"/>
    <p:sldId id="439" r:id="rId7"/>
    <p:sldId id="440" r:id="rId8"/>
    <p:sldId id="441" r:id="rId9"/>
    <p:sldId id="442" r:id="rId10"/>
    <p:sldId id="443" r:id="rId11"/>
    <p:sldId id="444" r:id="rId12"/>
    <p:sldId id="477" r:id="rId13"/>
    <p:sldId id="478" r:id="rId14"/>
    <p:sldId id="479" r:id="rId15"/>
    <p:sldId id="480" r:id="rId16"/>
    <p:sldId id="481" r:id="rId17"/>
    <p:sldId id="482" r:id="rId18"/>
    <p:sldId id="483" r:id="rId19"/>
    <p:sldId id="448" r:id="rId20"/>
    <p:sldId id="449" r:id="rId21"/>
    <p:sldId id="450" r:id="rId22"/>
    <p:sldId id="451" r:id="rId23"/>
    <p:sldId id="453" r:id="rId24"/>
    <p:sldId id="454" r:id="rId25"/>
    <p:sldId id="455" r:id="rId26"/>
    <p:sldId id="456" r:id="rId27"/>
    <p:sldId id="457" r:id="rId28"/>
    <p:sldId id="458" r:id="rId29"/>
    <p:sldId id="459" r:id="rId30"/>
    <p:sldId id="460" r:id="rId31"/>
    <p:sldId id="461" r:id="rId32"/>
    <p:sldId id="462" r:id="rId33"/>
    <p:sldId id="452" r:id="rId34"/>
    <p:sldId id="463" r:id="rId35"/>
    <p:sldId id="464" r:id="rId36"/>
    <p:sldId id="465" r:id="rId37"/>
    <p:sldId id="466" r:id="rId38"/>
    <p:sldId id="467" r:id="rId39"/>
    <p:sldId id="468" r:id="rId40"/>
    <p:sldId id="469" r:id="rId41"/>
    <p:sldId id="470" r:id="rId42"/>
    <p:sldId id="471" r:id="rId43"/>
    <p:sldId id="472" r:id="rId44"/>
    <p:sldId id="473" r:id="rId45"/>
    <p:sldId id="484" r:id="rId46"/>
    <p:sldId id="488" r:id="rId47"/>
    <p:sldId id="489" r:id="rId48"/>
    <p:sldId id="490" r:id="rId49"/>
    <p:sldId id="491" r:id="rId50"/>
    <p:sldId id="492" r:id="rId51"/>
    <p:sldId id="493" r:id="rId52"/>
    <p:sldId id="494" r:id="rId53"/>
    <p:sldId id="495" r:id="rId54"/>
    <p:sldId id="496" r:id="rId55"/>
    <p:sldId id="498" r:id="rId56"/>
    <p:sldId id="497" r:id="rId57"/>
    <p:sldId id="500" r:id="rId58"/>
    <p:sldId id="501" r:id="rId59"/>
    <p:sldId id="502" r:id="rId60"/>
    <p:sldId id="503" r:id="rId61"/>
    <p:sldId id="504" r:id="rId62"/>
    <p:sldId id="499" r:id="rId63"/>
    <p:sldId id="485" r:id="rId64"/>
    <p:sldId id="486" r:id="rId65"/>
    <p:sldId id="487" r:id="rId66"/>
    <p:sldId id="505" r:id="rId67"/>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6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6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6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600" kern="1200">
        <a:solidFill>
          <a:schemeClr val="tx1"/>
        </a:solidFill>
        <a:latin typeface="Times New Roman" charset="0"/>
        <a:ea typeface="ＭＳ Ｐゴシック" charset="0"/>
        <a:cs typeface="+mn-cs"/>
      </a:defRPr>
    </a:lvl5pPr>
    <a:lvl6pPr marL="2286000" algn="l" defTabSz="457200" rtl="0" eaLnBrk="1" latinLnBrk="0" hangingPunct="1">
      <a:defRPr sz="1600" kern="1200">
        <a:solidFill>
          <a:schemeClr val="tx1"/>
        </a:solidFill>
        <a:latin typeface="Times New Roman" charset="0"/>
        <a:ea typeface="ＭＳ Ｐゴシック" charset="0"/>
        <a:cs typeface="+mn-cs"/>
      </a:defRPr>
    </a:lvl6pPr>
    <a:lvl7pPr marL="2743200" algn="l" defTabSz="457200" rtl="0" eaLnBrk="1" latinLnBrk="0" hangingPunct="1">
      <a:defRPr sz="1600" kern="1200">
        <a:solidFill>
          <a:schemeClr val="tx1"/>
        </a:solidFill>
        <a:latin typeface="Times New Roman" charset="0"/>
        <a:ea typeface="ＭＳ Ｐゴシック" charset="0"/>
        <a:cs typeface="+mn-cs"/>
      </a:defRPr>
    </a:lvl7pPr>
    <a:lvl8pPr marL="3200400" algn="l" defTabSz="457200" rtl="0" eaLnBrk="1" latinLnBrk="0" hangingPunct="1">
      <a:defRPr sz="1600" kern="1200">
        <a:solidFill>
          <a:schemeClr val="tx1"/>
        </a:solidFill>
        <a:latin typeface="Times New Roman" charset="0"/>
        <a:ea typeface="ＭＳ Ｐゴシック" charset="0"/>
        <a:cs typeface="+mn-cs"/>
      </a:defRPr>
    </a:lvl8pPr>
    <a:lvl9pPr marL="3657600" algn="l" defTabSz="457200" rtl="0" eaLnBrk="1" latinLnBrk="0" hangingPunct="1">
      <a:defRPr sz="16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66" autoAdjust="0"/>
    <p:restoredTop sz="94660" autoAdjust="0"/>
  </p:normalViewPr>
  <p:slideViewPr>
    <p:cSldViewPr>
      <p:cViewPr varScale="1">
        <p:scale>
          <a:sx n="109" d="100"/>
          <a:sy n="109" d="100"/>
        </p:scale>
        <p:origin x="-44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9" Type="http://schemas.openxmlformats.org/officeDocument/2006/relationships/image" Target="../media/image14.emf"/><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913230-33B9-4040-A915-316961C869FA}" type="datetimeFigureOut">
              <a:rPr lang="en-US" smtClean="0"/>
              <a:t>3/6/13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F197EB-CE39-4D4D-B087-A04796E35426}" type="slidenum">
              <a:rPr lang="en-US" smtClean="0"/>
              <a:t>‹#›</a:t>
            </a:fld>
            <a:endParaRPr lang="en-US"/>
          </a:p>
        </p:txBody>
      </p:sp>
    </p:spTree>
    <p:extLst>
      <p:ext uri="{BB962C8B-B14F-4D97-AF65-F5344CB8AC3E}">
        <p14:creationId xmlns:p14="http://schemas.microsoft.com/office/powerpoint/2010/main" val="3028102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8EE2C3D-99DF-354D-BA1C-07DCE7275FEA}" type="slidenum">
              <a:rPr lang="en-US"/>
              <a:pPr/>
              <a:t>‹#›</a:t>
            </a:fld>
            <a:endParaRPr lang="en-US"/>
          </a:p>
        </p:txBody>
      </p:sp>
    </p:spTree>
    <p:extLst>
      <p:ext uri="{BB962C8B-B14F-4D97-AF65-F5344CB8AC3E}">
        <p14:creationId xmlns:p14="http://schemas.microsoft.com/office/powerpoint/2010/main" val="14326044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CC958-A3F7-6640-815B-F1474ECB2C38}" type="slidenum">
              <a:rPr lang="en-US"/>
              <a:pPr/>
              <a:t>1</a:t>
            </a:fld>
            <a:endParaRPr lang="en-US"/>
          </a:p>
        </p:txBody>
      </p:sp>
      <p:sp>
        <p:nvSpPr>
          <p:cNvPr id="16558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D0C77-09D4-C244-988A-C9CF0DBB859B}" type="slidenum">
              <a:rPr lang="en-US"/>
              <a:pPr/>
              <a:t>10</a:t>
            </a:fld>
            <a:endParaRPr lang="en-US"/>
          </a:p>
        </p:txBody>
      </p:sp>
      <p:sp>
        <p:nvSpPr>
          <p:cNvPr id="1665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DE051-7BC3-FF44-B001-6352E36529F5}" type="slidenum">
              <a:rPr lang="en-US"/>
              <a:pPr/>
              <a:t>11</a:t>
            </a:fld>
            <a:endParaRPr lang="en-US"/>
          </a:p>
        </p:txBody>
      </p:sp>
      <p:sp>
        <p:nvSpPr>
          <p:cNvPr id="16660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F9207-1E3F-4346-93B5-2138EBE0F4FA}" type="slidenum">
              <a:rPr lang="en-US"/>
              <a:pPr/>
              <a:t>12</a:t>
            </a:fld>
            <a:endParaRPr lang="en-US"/>
          </a:p>
        </p:txBody>
      </p:sp>
      <p:sp>
        <p:nvSpPr>
          <p:cNvPr id="16670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463F3-14F6-7F44-99E2-90E3AB9D8AB3}" type="slidenum">
              <a:rPr lang="en-US"/>
              <a:pPr/>
              <a:t>13</a:t>
            </a:fld>
            <a:endParaRPr lang="en-US"/>
          </a:p>
        </p:txBody>
      </p:sp>
      <p:sp>
        <p:nvSpPr>
          <p:cNvPr id="16680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4B2E2-6133-2144-ADD5-593C01A8E16D}" type="slidenum">
              <a:rPr lang="en-US"/>
              <a:pPr/>
              <a:t>14</a:t>
            </a:fld>
            <a:endParaRPr lang="en-US"/>
          </a:p>
        </p:txBody>
      </p:sp>
      <p:sp>
        <p:nvSpPr>
          <p:cNvPr id="1669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3C994-6DE6-C746-B428-D98FAE4E0938}" type="slidenum">
              <a:rPr lang="en-US"/>
              <a:pPr/>
              <a:t>15</a:t>
            </a:fld>
            <a:endParaRPr lang="en-US"/>
          </a:p>
        </p:txBody>
      </p:sp>
      <p:sp>
        <p:nvSpPr>
          <p:cNvPr id="16701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EB81E-0975-C545-9F78-01AB139A0C4A}" type="slidenum">
              <a:rPr lang="en-US"/>
              <a:pPr/>
              <a:t>16</a:t>
            </a:fld>
            <a:endParaRPr lang="en-US"/>
          </a:p>
        </p:txBody>
      </p:sp>
      <p:sp>
        <p:nvSpPr>
          <p:cNvPr id="1671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FCB88-2338-D349-8236-1D68B2DCB4B3}" type="slidenum">
              <a:rPr lang="en-US"/>
              <a:pPr/>
              <a:t>17</a:t>
            </a:fld>
            <a:endParaRPr lang="en-US"/>
          </a:p>
        </p:txBody>
      </p:sp>
      <p:sp>
        <p:nvSpPr>
          <p:cNvPr id="16721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1D131-15B2-CD4C-9981-686AA1FC51C9}" type="slidenum">
              <a:rPr lang="en-US"/>
              <a:pPr/>
              <a:t>18</a:t>
            </a:fld>
            <a:endParaRPr lang="en-US"/>
          </a:p>
        </p:txBody>
      </p:sp>
      <p:sp>
        <p:nvSpPr>
          <p:cNvPr id="16732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597DE-F1B1-5241-B54D-D6B46F2FF0A9}" type="slidenum">
              <a:rPr lang="en-US"/>
              <a:pPr/>
              <a:t>19</a:t>
            </a:fld>
            <a:endParaRPr lang="en-US"/>
          </a:p>
        </p:txBody>
      </p:sp>
      <p:sp>
        <p:nvSpPr>
          <p:cNvPr id="1674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39C20-4244-C64A-89F8-F9BAEDDFAA29}" type="slidenum">
              <a:rPr lang="en-US"/>
              <a:pPr/>
              <a:t>2</a:t>
            </a:fld>
            <a:endParaRPr lang="en-US"/>
          </a:p>
        </p:txBody>
      </p:sp>
      <p:sp>
        <p:nvSpPr>
          <p:cNvPr id="16568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14800-F8E9-DE47-8645-F89B112231A3}" type="slidenum">
              <a:rPr lang="en-US"/>
              <a:pPr/>
              <a:t>20</a:t>
            </a:fld>
            <a:endParaRPr lang="en-US"/>
          </a:p>
        </p:txBody>
      </p:sp>
      <p:sp>
        <p:nvSpPr>
          <p:cNvPr id="16752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45B53-19D6-674C-A453-708C1BE7723F}" type="slidenum">
              <a:rPr lang="en-US"/>
              <a:pPr/>
              <a:t>21</a:t>
            </a:fld>
            <a:endParaRPr lang="en-US"/>
          </a:p>
        </p:txBody>
      </p:sp>
      <p:sp>
        <p:nvSpPr>
          <p:cNvPr id="16762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6FA60-879B-4343-BDAB-213991C771E9}" type="slidenum">
              <a:rPr lang="en-US"/>
              <a:pPr/>
              <a:t>22</a:t>
            </a:fld>
            <a:endParaRPr lang="en-US"/>
          </a:p>
        </p:txBody>
      </p:sp>
      <p:sp>
        <p:nvSpPr>
          <p:cNvPr id="16773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D278F-1127-B549-A706-5560F628AF3E}" type="slidenum">
              <a:rPr lang="en-US"/>
              <a:pPr/>
              <a:t>23</a:t>
            </a:fld>
            <a:endParaRPr lang="en-US"/>
          </a:p>
        </p:txBody>
      </p:sp>
      <p:sp>
        <p:nvSpPr>
          <p:cNvPr id="1678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6C330-71B7-364D-A45D-CC8F877ADE54}" type="slidenum">
              <a:rPr lang="en-US"/>
              <a:pPr/>
              <a:t>24</a:t>
            </a:fld>
            <a:endParaRPr lang="en-US"/>
          </a:p>
        </p:txBody>
      </p:sp>
      <p:sp>
        <p:nvSpPr>
          <p:cNvPr id="16793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7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473D-2E7A-7444-8F79-CD775897552C}" type="slidenum">
              <a:rPr lang="en-US"/>
              <a:pPr/>
              <a:t>25</a:t>
            </a:fld>
            <a:endParaRPr lang="en-US"/>
          </a:p>
        </p:txBody>
      </p:sp>
      <p:sp>
        <p:nvSpPr>
          <p:cNvPr id="1680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688DB-C242-FF40-BA51-ACFDF83455DD}" type="slidenum">
              <a:rPr lang="en-US"/>
              <a:pPr/>
              <a:t>26</a:t>
            </a:fld>
            <a:endParaRPr lang="en-US"/>
          </a:p>
        </p:txBody>
      </p:sp>
      <p:sp>
        <p:nvSpPr>
          <p:cNvPr id="1681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0134F-7206-514F-B2C3-FCEB1A4F139F}" type="slidenum">
              <a:rPr lang="en-US"/>
              <a:pPr/>
              <a:t>27</a:t>
            </a:fld>
            <a:endParaRPr lang="en-US"/>
          </a:p>
        </p:txBody>
      </p:sp>
      <p:sp>
        <p:nvSpPr>
          <p:cNvPr id="1682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A7F26-BB05-514B-BC26-15E334BF8CFE}" type="slidenum">
              <a:rPr lang="en-US"/>
              <a:pPr/>
              <a:t>28</a:t>
            </a:fld>
            <a:endParaRPr lang="en-US"/>
          </a:p>
        </p:txBody>
      </p:sp>
      <p:sp>
        <p:nvSpPr>
          <p:cNvPr id="16834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75E75-62D8-9E4E-BAC9-48EDB34D6BE6}" type="slidenum">
              <a:rPr lang="en-US"/>
              <a:pPr/>
              <a:t>29</a:t>
            </a:fld>
            <a:endParaRPr lang="en-US"/>
          </a:p>
        </p:txBody>
      </p:sp>
      <p:sp>
        <p:nvSpPr>
          <p:cNvPr id="1684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9A4B9-2778-2A40-A2CA-5152D5B8355C}" type="slidenum">
              <a:rPr lang="en-US"/>
              <a:pPr/>
              <a:t>3</a:t>
            </a:fld>
            <a:endParaRPr lang="en-US"/>
          </a:p>
        </p:txBody>
      </p:sp>
      <p:sp>
        <p:nvSpPr>
          <p:cNvPr id="16578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39472-0C8A-3843-926C-7A85B8C879CF}" type="slidenum">
              <a:rPr lang="en-US"/>
              <a:pPr/>
              <a:t>30</a:t>
            </a:fld>
            <a:endParaRPr lang="en-US"/>
          </a:p>
        </p:txBody>
      </p:sp>
      <p:sp>
        <p:nvSpPr>
          <p:cNvPr id="16855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05769-2DE0-D248-B648-F829DCAAB854}" type="slidenum">
              <a:rPr lang="en-US"/>
              <a:pPr/>
              <a:t>31</a:t>
            </a:fld>
            <a:endParaRPr lang="en-US"/>
          </a:p>
        </p:txBody>
      </p:sp>
      <p:sp>
        <p:nvSpPr>
          <p:cNvPr id="1686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52B5A-249F-FF48-8589-7275EFC76B47}" type="slidenum">
              <a:rPr lang="en-US"/>
              <a:pPr/>
              <a:t>32</a:t>
            </a:fld>
            <a:endParaRPr lang="en-US"/>
          </a:p>
        </p:txBody>
      </p:sp>
      <p:sp>
        <p:nvSpPr>
          <p:cNvPr id="1687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075CD-5EDD-F84A-B238-84EDE674E045}" type="slidenum">
              <a:rPr lang="en-US"/>
              <a:pPr/>
              <a:t>33</a:t>
            </a:fld>
            <a:endParaRPr lang="en-US"/>
          </a:p>
        </p:txBody>
      </p:sp>
      <p:sp>
        <p:nvSpPr>
          <p:cNvPr id="16885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E1AE3-9628-4F40-BD55-2EAE3E5889F1}" type="slidenum">
              <a:rPr lang="en-US"/>
              <a:pPr/>
              <a:t>34</a:t>
            </a:fld>
            <a:endParaRPr lang="en-US"/>
          </a:p>
        </p:txBody>
      </p:sp>
      <p:sp>
        <p:nvSpPr>
          <p:cNvPr id="1689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8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D848F-0721-4C46-9E4F-710CD930AF35}" type="slidenum">
              <a:rPr lang="en-US"/>
              <a:pPr/>
              <a:t>35</a:t>
            </a:fld>
            <a:endParaRPr lang="en-US"/>
          </a:p>
        </p:txBody>
      </p:sp>
      <p:sp>
        <p:nvSpPr>
          <p:cNvPr id="1690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957DD-F5B7-514A-A8F9-F854055B668D}" type="slidenum">
              <a:rPr lang="en-US"/>
              <a:pPr/>
              <a:t>36</a:t>
            </a:fld>
            <a:endParaRPr lang="en-US"/>
          </a:p>
        </p:txBody>
      </p:sp>
      <p:sp>
        <p:nvSpPr>
          <p:cNvPr id="1691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94FC-B1AE-3F4B-8F77-7F5ADD288B52}" type="slidenum">
              <a:rPr lang="en-US"/>
              <a:pPr/>
              <a:t>37</a:t>
            </a:fld>
            <a:endParaRPr lang="en-US"/>
          </a:p>
        </p:txBody>
      </p:sp>
      <p:sp>
        <p:nvSpPr>
          <p:cNvPr id="16926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A1C20-E13F-A04C-83FE-5B7C52668214}" type="slidenum">
              <a:rPr lang="en-US"/>
              <a:pPr/>
              <a:t>38</a:t>
            </a:fld>
            <a:endParaRPr lang="en-US"/>
          </a:p>
        </p:txBody>
      </p:sp>
      <p:sp>
        <p:nvSpPr>
          <p:cNvPr id="16936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300FE-FE6A-7B41-8338-0C1F3177CDF0}" type="slidenum">
              <a:rPr lang="en-US"/>
              <a:pPr/>
              <a:t>39</a:t>
            </a:fld>
            <a:endParaRPr lang="en-US"/>
          </a:p>
        </p:txBody>
      </p:sp>
      <p:sp>
        <p:nvSpPr>
          <p:cNvPr id="1694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E9A3D-CFEF-6845-B7E6-609A782BAAAD}" type="slidenum">
              <a:rPr lang="en-US"/>
              <a:pPr/>
              <a:t>4</a:t>
            </a:fld>
            <a:endParaRPr lang="en-US"/>
          </a:p>
        </p:txBody>
      </p:sp>
      <p:sp>
        <p:nvSpPr>
          <p:cNvPr id="1658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2E2A1-5B69-F14B-89B3-E77BBBFBE82B}" type="slidenum">
              <a:rPr lang="en-US"/>
              <a:pPr/>
              <a:t>40</a:t>
            </a:fld>
            <a:endParaRPr lang="en-US"/>
          </a:p>
        </p:txBody>
      </p:sp>
      <p:sp>
        <p:nvSpPr>
          <p:cNvPr id="16957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5E90A-F985-5A47-9793-6B51BC554DF8}" type="slidenum">
              <a:rPr lang="en-US"/>
              <a:pPr/>
              <a:t>41</a:t>
            </a:fld>
            <a:endParaRPr lang="en-US"/>
          </a:p>
        </p:txBody>
      </p:sp>
      <p:sp>
        <p:nvSpPr>
          <p:cNvPr id="16967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A3B9C-0375-7E41-A009-6B8E75311010}" type="slidenum">
              <a:rPr lang="en-US"/>
              <a:pPr/>
              <a:t>42</a:t>
            </a:fld>
            <a:endParaRPr lang="en-US"/>
          </a:p>
        </p:txBody>
      </p:sp>
      <p:sp>
        <p:nvSpPr>
          <p:cNvPr id="16977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8CEC1-327F-F64A-A99C-DCCF85419CE9}" type="slidenum">
              <a:rPr lang="en-US"/>
              <a:pPr/>
              <a:t>43</a:t>
            </a:fld>
            <a:endParaRPr lang="en-US"/>
          </a:p>
        </p:txBody>
      </p:sp>
      <p:sp>
        <p:nvSpPr>
          <p:cNvPr id="1698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4345A-1657-2C41-A036-ACC6A6225209}" type="slidenum">
              <a:rPr lang="en-US"/>
              <a:pPr/>
              <a:t>44</a:t>
            </a:fld>
            <a:endParaRPr lang="en-US"/>
          </a:p>
        </p:txBody>
      </p:sp>
      <p:sp>
        <p:nvSpPr>
          <p:cNvPr id="16998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9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258EB-BED0-6147-B67E-95F6C5C59087}" type="slidenum">
              <a:rPr lang="en-US"/>
              <a:pPr/>
              <a:t>45</a:t>
            </a:fld>
            <a:endParaRPr lang="en-US"/>
          </a:p>
        </p:txBody>
      </p:sp>
      <p:sp>
        <p:nvSpPr>
          <p:cNvPr id="17018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0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CFB28-8AD2-CF4B-82ED-EBFD0AF7B296}" type="slidenum">
              <a:rPr lang="en-US"/>
              <a:pPr/>
              <a:t>46</a:t>
            </a:fld>
            <a:endParaRPr lang="en-US"/>
          </a:p>
        </p:txBody>
      </p:sp>
      <p:sp>
        <p:nvSpPr>
          <p:cNvPr id="17111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1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DB316-F90A-F148-AB74-38D8BC281A13}" type="slidenum">
              <a:rPr lang="en-US"/>
              <a:pPr/>
              <a:t>47</a:t>
            </a:fld>
            <a:endParaRPr lang="en-US"/>
          </a:p>
        </p:txBody>
      </p:sp>
      <p:sp>
        <p:nvSpPr>
          <p:cNvPr id="17131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1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337A1-CEDC-784C-80B7-726687D5ADEC}" type="slidenum">
              <a:rPr lang="en-US"/>
              <a:pPr/>
              <a:t>48</a:t>
            </a:fld>
            <a:endParaRPr lang="en-US"/>
          </a:p>
        </p:txBody>
      </p:sp>
      <p:sp>
        <p:nvSpPr>
          <p:cNvPr id="17152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75CF8-24FB-7B44-9957-09040EF790E1}" type="slidenum">
              <a:rPr lang="en-US"/>
              <a:pPr/>
              <a:t>49</a:t>
            </a:fld>
            <a:endParaRPr lang="en-US"/>
          </a:p>
        </p:txBody>
      </p:sp>
      <p:sp>
        <p:nvSpPr>
          <p:cNvPr id="17172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1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AF71E-45B6-B84C-8A6E-9F9D0E087D6F}" type="slidenum">
              <a:rPr lang="en-US"/>
              <a:pPr/>
              <a:t>5</a:t>
            </a:fld>
            <a:endParaRPr lang="en-US"/>
          </a:p>
        </p:txBody>
      </p:sp>
      <p:sp>
        <p:nvSpPr>
          <p:cNvPr id="16599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64035-786B-0F49-AE22-1CF7A64D412F}" type="slidenum">
              <a:rPr lang="en-US"/>
              <a:pPr/>
              <a:t>50</a:t>
            </a:fld>
            <a:endParaRPr lang="en-US"/>
          </a:p>
        </p:txBody>
      </p:sp>
      <p:sp>
        <p:nvSpPr>
          <p:cNvPr id="17192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1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6492E-10A0-764A-B00E-F97DBC73DEC9}" type="slidenum">
              <a:rPr lang="en-US"/>
              <a:pPr/>
              <a:t>51</a:t>
            </a:fld>
            <a:endParaRPr lang="en-US"/>
          </a:p>
        </p:txBody>
      </p:sp>
      <p:sp>
        <p:nvSpPr>
          <p:cNvPr id="17213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2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DBDD7-83A6-6148-B40A-4725A7DC8304}" type="slidenum">
              <a:rPr lang="en-US"/>
              <a:pPr/>
              <a:t>52</a:t>
            </a:fld>
            <a:endParaRPr lang="en-US"/>
          </a:p>
        </p:txBody>
      </p:sp>
      <p:sp>
        <p:nvSpPr>
          <p:cNvPr id="17233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2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39DD6-486D-D449-820C-EE57FEB6A69D}" type="slidenum">
              <a:rPr lang="en-US"/>
              <a:pPr/>
              <a:t>53</a:t>
            </a:fld>
            <a:endParaRPr lang="en-US"/>
          </a:p>
        </p:txBody>
      </p:sp>
      <p:sp>
        <p:nvSpPr>
          <p:cNvPr id="17254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2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1D439-290F-EE48-AB95-F8ED92F562F8}" type="slidenum">
              <a:rPr lang="en-US"/>
              <a:pPr/>
              <a:t>54</a:t>
            </a:fld>
            <a:endParaRPr lang="en-US"/>
          </a:p>
        </p:txBody>
      </p:sp>
      <p:sp>
        <p:nvSpPr>
          <p:cNvPr id="17274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2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D9CDD-E324-A34F-AF30-2F4BFB479775}" type="slidenum">
              <a:rPr lang="en-US"/>
              <a:pPr/>
              <a:t>56</a:t>
            </a:fld>
            <a:endParaRPr lang="en-US"/>
          </a:p>
        </p:txBody>
      </p:sp>
      <p:sp>
        <p:nvSpPr>
          <p:cNvPr id="17295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2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79156-DC79-0942-A7A7-2EB3CAEC9286}" type="slidenum">
              <a:rPr lang="en-US"/>
              <a:pPr/>
              <a:t>63</a:t>
            </a:fld>
            <a:endParaRPr lang="en-US"/>
          </a:p>
        </p:txBody>
      </p:sp>
      <p:sp>
        <p:nvSpPr>
          <p:cNvPr id="17039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0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14DB9-ABE8-814C-920C-6093FF82BEDE}" type="slidenum">
              <a:rPr lang="en-US"/>
              <a:pPr/>
              <a:t>64</a:t>
            </a:fld>
            <a:endParaRPr lang="en-US"/>
          </a:p>
        </p:txBody>
      </p:sp>
      <p:sp>
        <p:nvSpPr>
          <p:cNvPr id="17059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0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486E6-6CB8-ED41-836D-5C3D09CF9FEF}" type="slidenum">
              <a:rPr lang="en-US"/>
              <a:pPr/>
              <a:t>65</a:t>
            </a:fld>
            <a:endParaRPr lang="en-US"/>
          </a:p>
        </p:txBody>
      </p:sp>
      <p:sp>
        <p:nvSpPr>
          <p:cNvPr id="1709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70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29F13-19B8-524C-9C8C-380B61F3F84D}" type="slidenum">
              <a:rPr lang="en-US"/>
              <a:pPr/>
              <a:t>6</a:t>
            </a:fld>
            <a:endParaRPr lang="en-US"/>
          </a:p>
        </p:txBody>
      </p:sp>
      <p:sp>
        <p:nvSpPr>
          <p:cNvPr id="1660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B3F93-2A34-FB4D-9773-349C67A81E8E}" type="slidenum">
              <a:rPr lang="en-US"/>
              <a:pPr/>
              <a:t>7</a:t>
            </a:fld>
            <a:endParaRPr lang="en-US"/>
          </a:p>
        </p:txBody>
      </p:sp>
      <p:sp>
        <p:nvSpPr>
          <p:cNvPr id="1661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4823D-BE67-F945-BC1B-FBF76F35D39E}" type="slidenum">
              <a:rPr lang="en-US"/>
              <a:pPr/>
              <a:t>8</a:t>
            </a:fld>
            <a:endParaRPr lang="en-US"/>
          </a:p>
        </p:txBody>
      </p:sp>
      <p:sp>
        <p:nvSpPr>
          <p:cNvPr id="1662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E28A0-A8D0-1D4A-8F50-C372B197DEF0}" type="slidenum">
              <a:rPr lang="en-US"/>
              <a:pPr/>
              <a:t>9</a:t>
            </a:fld>
            <a:endParaRPr lang="en-US"/>
          </a:p>
        </p:txBody>
      </p:sp>
      <p:sp>
        <p:nvSpPr>
          <p:cNvPr id="16640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83270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23083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60552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1259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243087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9849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67295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78739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5361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312293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117604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a:t>
            </a:r>
            <a:endParaRPr lang="en-US"/>
          </a:p>
        </p:txBody>
      </p:sp>
    </p:spTree>
    <p:extLst>
      <p:ext uri="{BB962C8B-B14F-4D97-AF65-F5344CB8AC3E}">
        <p14:creationId xmlns:p14="http://schemas.microsoft.com/office/powerpoint/2010/main" val="2472004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2013.03.06 </a:t>
            </a:r>
            <a:r>
              <a:rPr lang="en-US" sz="1000" b="1" dirty="0">
                <a:solidFill>
                  <a:srgbClr val="FFFFFF"/>
                </a:solidFill>
                <a:latin typeface="Futura Md BT" charset="0"/>
              </a:rPr>
              <a:t>- SLIDE </a:t>
            </a:r>
            <a:fld id="{02D5BDD9-9781-BD4C-9584-2F661DEFE8C4}"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9" Type="http://schemas.openxmlformats.org/officeDocument/2006/relationships/image" Target="../media/image8.emf"/><Relationship Id="rId20" Type="http://schemas.openxmlformats.org/officeDocument/2006/relationships/oleObject" Target="../embeddings/oleObject11.bin"/><Relationship Id="rId21" Type="http://schemas.openxmlformats.org/officeDocument/2006/relationships/image" Target="../media/image14.emf"/><Relationship Id="rId10" Type="http://schemas.openxmlformats.org/officeDocument/2006/relationships/oleObject" Target="../embeddings/oleObject6.bin"/><Relationship Id="rId11" Type="http://schemas.openxmlformats.org/officeDocument/2006/relationships/image" Target="../media/image9.emf"/><Relationship Id="rId12" Type="http://schemas.openxmlformats.org/officeDocument/2006/relationships/oleObject" Target="../embeddings/oleObject7.bin"/><Relationship Id="rId13" Type="http://schemas.openxmlformats.org/officeDocument/2006/relationships/image" Target="../media/image10.emf"/><Relationship Id="rId14" Type="http://schemas.openxmlformats.org/officeDocument/2006/relationships/oleObject" Target="../embeddings/oleObject8.bin"/><Relationship Id="rId15" Type="http://schemas.openxmlformats.org/officeDocument/2006/relationships/image" Target="../media/image11.emf"/><Relationship Id="rId16" Type="http://schemas.openxmlformats.org/officeDocument/2006/relationships/oleObject" Target="../embeddings/oleObject9.bin"/><Relationship Id="rId17" Type="http://schemas.openxmlformats.org/officeDocument/2006/relationships/image" Target="../media/image12.emf"/><Relationship Id="rId18" Type="http://schemas.openxmlformats.org/officeDocument/2006/relationships/oleObject" Target="../embeddings/oleObject10.bin"/><Relationship Id="rId19"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8"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2.bin"/><Relationship Id="rId5" Type="http://schemas.openxmlformats.org/officeDocument/2006/relationships/image" Target="../media/image16.emf"/><Relationship Id="rId6" Type="http://schemas.openxmlformats.org/officeDocument/2006/relationships/oleObject" Target="../embeddings/oleObject13.bin"/><Relationship Id="rId7"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20.emf"/><Relationship Id="rId20" Type="http://schemas.openxmlformats.org/officeDocument/2006/relationships/oleObject" Target="../embeddings/oleObject22.bin"/><Relationship Id="rId21" Type="http://schemas.openxmlformats.org/officeDocument/2006/relationships/image" Target="../media/image26.emf"/><Relationship Id="rId10" Type="http://schemas.openxmlformats.org/officeDocument/2006/relationships/oleObject" Target="../embeddings/oleObject17.bin"/><Relationship Id="rId11" Type="http://schemas.openxmlformats.org/officeDocument/2006/relationships/image" Target="../media/image21.emf"/><Relationship Id="rId12" Type="http://schemas.openxmlformats.org/officeDocument/2006/relationships/oleObject" Target="../embeddings/oleObject18.bin"/><Relationship Id="rId13" Type="http://schemas.openxmlformats.org/officeDocument/2006/relationships/image" Target="../media/image22.emf"/><Relationship Id="rId14" Type="http://schemas.openxmlformats.org/officeDocument/2006/relationships/oleObject" Target="../embeddings/oleObject19.bin"/><Relationship Id="rId15" Type="http://schemas.openxmlformats.org/officeDocument/2006/relationships/image" Target="../media/image23.emf"/><Relationship Id="rId16" Type="http://schemas.openxmlformats.org/officeDocument/2006/relationships/oleObject" Target="../embeddings/oleObject20.bin"/><Relationship Id="rId17" Type="http://schemas.openxmlformats.org/officeDocument/2006/relationships/image" Target="../media/image24.emf"/><Relationship Id="rId18" Type="http://schemas.openxmlformats.org/officeDocument/2006/relationships/oleObject" Target="../embeddings/oleObject21.bin"/><Relationship Id="rId19"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0.xml"/><Relationship Id="rId4" Type="http://schemas.openxmlformats.org/officeDocument/2006/relationships/oleObject" Target="../embeddings/oleObject14.bin"/><Relationship Id="rId5" Type="http://schemas.openxmlformats.org/officeDocument/2006/relationships/image" Target="../media/image18.emf"/><Relationship Id="rId6" Type="http://schemas.openxmlformats.org/officeDocument/2006/relationships/oleObject" Target="../embeddings/oleObject15.bin"/><Relationship Id="rId7" Type="http://schemas.openxmlformats.org/officeDocument/2006/relationships/image" Target="../media/image19.emf"/><Relationship Id="rId8"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3.bin"/><Relationship Id="rId5"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4.bin"/><Relationship Id="rId5"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5.bin"/><Relationship Id="rId5" Type="http://schemas.openxmlformats.org/officeDocument/2006/relationships/image" Target="../media/image29.png"/><Relationship Id="rId6" Type="http://schemas.openxmlformats.org/officeDocument/2006/relationships/oleObject" Target="../embeddings/oleObject26.bin"/><Relationship Id="rId7" Type="http://schemas.openxmlformats.org/officeDocument/2006/relationships/image" Target="../media/image30.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7.bin"/><Relationship Id="rId5"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8.bin"/><Relationship Id="rId5" Type="http://schemas.openxmlformats.org/officeDocument/2006/relationships/image" Target="../media/image33.emf"/><Relationship Id="rId6" Type="http://schemas.openxmlformats.org/officeDocument/2006/relationships/oleObject" Target="../embeddings/oleObject29.bin"/><Relationship Id="rId7" Type="http://schemas.openxmlformats.org/officeDocument/2006/relationships/image" Target="../media/image3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30.bin"/><Relationship Id="rId5"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1.bin"/><Relationship Id="rId5" Type="http://schemas.openxmlformats.org/officeDocument/2006/relationships/image" Target="../media/image36.emf"/><Relationship Id="rId6" Type="http://schemas.openxmlformats.org/officeDocument/2006/relationships/oleObject" Target="../embeddings/oleObject32.bin"/><Relationship Id="rId7"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33.bin"/><Relationship Id="rId5"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9.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38.bin"/><Relationship Id="rId5" Type="http://schemas.openxmlformats.org/officeDocument/2006/relationships/image" Target="../media/image43.e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498690" name="Rectangle 2"/>
          <p:cNvSpPr>
            <a:spLocks noChangeArrowheads="1"/>
          </p:cNvSpPr>
          <p:nvPr>
            <p:ph type="subTitle" idx="4294967295"/>
          </p:nvPr>
        </p:nvSpPr>
        <p:spPr>
          <a:xfrm>
            <a:off x="457200" y="3733800"/>
            <a:ext cx="8229600" cy="1752600"/>
          </a:xfrm>
          <a:noFill/>
          <a:ln/>
        </p:spPr>
        <p:txBody>
          <a:bodyPr lIns="92075" tIns="46038" rIns="92075" bIns="46038"/>
          <a:lstStyle/>
          <a:p>
            <a:pPr marL="0" indent="0" algn="ctr">
              <a:lnSpc>
                <a:spcPct val="80000"/>
              </a:lnSpc>
              <a:buFontTx/>
              <a:buNone/>
            </a:pPr>
            <a:r>
              <a:rPr lang="en-US" sz="2400" b="1"/>
              <a:t>Prof. Ray Larson </a:t>
            </a:r>
          </a:p>
          <a:p>
            <a:pPr marL="0" indent="0" algn="ctr">
              <a:lnSpc>
                <a:spcPct val="80000"/>
              </a:lnSpc>
              <a:buFontTx/>
              <a:buNone/>
            </a:pPr>
            <a:r>
              <a:rPr lang="en-US" sz="2400" b="1"/>
              <a:t>University of California, Berkeley</a:t>
            </a:r>
          </a:p>
          <a:p>
            <a:pPr marL="0" indent="0" algn="ctr">
              <a:lnSpc>
                <a:spcPct val="80000"/>
              </a:lnSpc>
              <a:buFontTx/>
              <a:buNone/>
            </a:pPr>
            <a:r>
              <a:rPr lang="en-US" sz="2400" b="1"/>
              <a:t>School of Information</a:t>
            </a:r>
          </a:p>
          <a:p>
            <a:pPr marL="0" indent="0" algn="ctr">
              <a:lnSpc>
                <a:spcPct val="80000"/>
              </a:lnSpc>
              <a:buFontTx/>
              <a:buNone/>
            </a:pPr>
            <a:endParaRPr lang="en-US" sz="1800"/>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a:t>Lecture 13: Evaluation Cont.</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a:t>
            </a:r>
            <a:endParaRPr lang="en-US"/>
          </a:p>
        </p:txBody>
      </p:sp>
      <p:sp>
        <p:nvSpPr>
          <p:cNvPr id="1606658" name="Rectangle 2"/>
          <p:cNvSpPr>
            <a:spLocks noGrp="1" noChangeArrowheads="1"/>
          </p:cNvSpPr>
          <p:nvPr>
            <p:ph type="title"/>
          </p:nvPr>
        </p:nvSpPr>
        <p:spPr/>
        <p:txBody>
          <a:bodyPr/>
          <a:lstStyle/>
          <a:p>
            <a:r>
              <a:rPr lang="en-US"/>
              <a:t>TREC_EVAL Output</a:t>
            </a:r>
          </a:p>
        </p:txBody>
      </p:sp>
      <p:sp>
        <p:nvSpPr>
          <p:cNvPr id="1606659" name="Text Box 3"/>
          <p:cNvSpPr txBox="1">
            <a:spLocks noChangeArrowheads="1"/>
          </p:cNvSpPr>
          <p:nvPr/>
        </p:nvSpPr>
        <p:spPr bwMode="auto">
          <a:xfrm>
            <a:off x="1050925" y="2063750"/>
            <a:ext cx="711835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Queryid (Num):       49       </a:t>
            </a:r>
          </a:p>
          <a:p>
            <a:pPr algn="l" eaLnBrk="0" hangingPunct="0">
              <a:lnSpc>
                <a:spcPct val="80000"/>
              </a:lnSpc>
            </a:pPr>
            <a:r>
              <a:rPr lang="en-US" sz="1800"/>
              <a:t>Total number of documents over all queries</a:t>
            </a:r>
          </a:p>
          <a:p>
            <a:pPr algn="l" eaLnBrk="0" hangingPunct="0">
              <a:lnSpc>
                <a:spcPct val="80000"/>
              </a:lnSpc>
            </a:pPr>
            <a:r>
              <a:rPr lang="en-US" sz="1800"/>
              <a:t>    Retrieved:    49000</a:t>
            </a:r>
          </a:p>
          <a:p>
            <a:pPr algn="l" eaLnBrk="0" hangingPunct="0">
              <a:lnSpc>
                <a:spcPct val="80000"/>
              </a:lnSpc>
            </a:pPr>
            <a:r>
              <a:rPr lang="en-US" sz="1800"/>
              <a:t>    Relevant:      1670</a:t>
            </a:r>
          </a:p>
          <a:p>
            <a:pPr algn="l" eaLnBrk="0" hangingPunct="0">
              <a:lnSpc>
                <a:spcPct val="80000"/>
              </a:lnSpc>
            </a:pPr>
            <a:r>
              <a:rPr lang="en-US" sz="1800"/>
              <a:t>    Rel_ret:       1258</a:t>
            </a:r>
          </a:p>
          <a:p>
            <a:pPr algn="l" eaLnBrk="0" hangingPunct="0">
              <a:lnSpc>
                <a:spcPct val="80000"/>
              </a:lnSpc>
            </a:pPr>
            <a:r>
              <a:rPr lang="en-US" sz="1800"/>
              <a:t>Interpolated Recall - Precision Averages:</a:t>
            </a:r>
          </a:p>
          <a:p>
            <a:pPr algn="l" eaLnBrk="0" hangingPunct="0">
              <a:lnSpc>
                <a:spcPct val="80000"/>
              </a:lnSpc>
            </a:pPr>
            <a:r>
              <a:rPr lang="en-US" sz="1800"/>
              <a:t>    at 0.00       0.6880 </a:t>
            </a:r>
          </a:p>
          <a:p>
            <a:pPr algn="l" eaLnBrk="0" hangingPunct="0">
              <a:lnSpc>
                <a:spcPct val="80000"/>
              </a:lnSpc>
            </a:pPr>
            <a:r>
              <a:rPr lang="en-US" sz="1800"/>
              <a:t>    at 0.10       0.5439 </a:t>
            </a:r>
          </a:p>
          <a:p>
            <a:pPr algn="l" eaLnBrk="0" hangingPunct="0">
              <a:lnSpc>
                <a:spcPct val="80000"/>
              </a:lnSpc>
            </a:pPr>
            <a:r>
              <a:rPr lang="en-US" sz="1800"/>
              <a:t>    at 0.20       0.4773 </a:t>
            </a:r>
          </a:p>
          <a:p>
            <a:pPr algn="l" eaLnBrk="0" hangingPunct="0">
              <a:lnSpc>
                <a:spcPct val="80000"/>
              </a:lnSpc>
            </a:pPr>
            <a:r>
              <a:rPr lang="en-US" sz="1800"/>
              <a:t>    at 0.30       0.4115 </a:t>
            </a:r>
          </a:p>
          <a:p>
            <a:pPr algn="l" eaLnBrk="0" hangingPunct="0">
              <a:lnSpc>
                <a:spcPct val="80000"/>
              </a:lnSpc>
            </a:pPr>
            <a:r>
              <a:rPr lang="en-US" sz="1800"/>
              <a:t>    at 0.40       0.3741 </a:t>
            </a:r>
          </a:p>
          <a:p>
            <a:pPr algn="l" eaLnBrk="0" hangingPunct="0">
              <a:lnSpc>
                <a:spcPct val="80000"/>
              </a:lnSpc>
            </a:pPr>
            <a:r>
              <a:rPr lang="en-US" sz="1800"/>
              <a:t>    at 0.50       0.3174 </a:t>
            </a:r>
          </a:p>
          <a:p>
            <a:pPr algn="l" eaLnBrk="0" hangingPunct="0">
              <a:lnSpc>
                <a:spcPct val="80000"/>
              </a:lnSpc>
            </a:pPr>
            <a:r>
              <a:rPr lang="en-US" sz="1800"/>
              <a:t>    at 0.60       0.2405 </a:t>
            </a:r>
          </a:p>
          <a:p>
            <a:pPr algn="l" eaLnBrk="0" hangingPunct="0">
              <a:lnSpc>
                <a:spcPct val="80000"/>
              </a:lnSpc>
            </a:pPr>
            <a:r>
              <a:rPr lang="en-US" sz="1800"/>
              <a:t>    at 0.70       0.1972 </a:t>
            </a:r>
          </a:p>
          <a:p>
            <a:pPr algn="l" eaLnBrk="0" hangingPunct="0">
              <a:lnSpc>
                <a:spcPct val="80000"/>
              </a:lnSpc>
            </a:pPr>
            <a:r>
              <a:rPr lang="en-US" sz="1800"/>
              <a:t>    at 0.80       0.1721 </a:t>
            </a:r>
          </a:p>
          <a:p>
            <a:pPr algn="l" eaLnBrk="0" hangingPunct="0">
              <a:lnSpc>
                <a:spcPct val="80000"/>
              </a:lnSpc>
            </a:pPr>
            <a:r>
              <a:rPr lang="en-US" sz="1800"/>
              <a:t>    at 0.90       0.1337 </a:t>
            </a:r>
          </a:p>
          <a:p>
            <a:pPr algn="l" eaLnBrk="0" hangingPunct="0">
              <a:lnSpc>
                <a:spcPct val="80000"/>
              </a:lnSpc>
            </a:pPr>
            <a:r>
              <a:rPr lang="en-US" sz="1800"/>
              <a:t>    at 1.00       0.1113 </a:t>
            </a:r>
          </a:p>
          <a:p>
            <a:pPr algn="l" eaLnBrk="0" hangingPunct="0">
              <a:lnSpc>
                <a:spcPct val="80000"/>
              </a:lnSpc>
            </a:pPr>
            <a:r>
              <a:rPr lang="en-US" sz="1800"/>
              <a:t>Average precision (non-interpolated) for all rel docs(averaged over queries)</a:t>
            </a:r>
          </a:p>
          <a:p>
            <a:pPr algn="l" eaLnBrk="0" hangingPunct="0">
              <a:lnSpc>
                <a:spcPct val="80000"/>
              </a:lnSpc>
            </a:pPr>
            <a:r>
              <a:rPr lang="en-US" sz="1800"/>
              <a:t>                  0.3160 </a:t>
            </a:r>
          </a:p>
        </p:txBody>
      </p:sp>
      <p:sp>
        <p:nvSpPr>
          <p:cNvPr id="1606660" name="Text Box 4"/>
          <p:cNvSpPr txBox="1">
            <a:spLocks noChangeArrowheads="1"/>
          </p:cNvSpPr>
          <p:nvPr/>
        </p:nvSpPr>
        <p:spPr bwMode="auto">
          <a:xfrm>
            <a:off x="6003925" y="1489075"/>
            <a:ext cx="31099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Number of Queries</a:t>
            </a: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r>
              <a:rPr lang="en-US" sz="2400">
                <a:solidFill>
                  <a:srgbClr val="FF3300"/>
                </a:solidFill>
              </a:rPr>
              <a:t>From QRELS</a:t>
            </a:r>
          </a:p>
          <a:p>
            <a:pPr algn="l" eaLnBrk="0" hangingPunct="0"/>
            <a:r>
              <a:rPr lang="en-US" sz="2400">
                <a:solidFill>
                  <a:srgbClr val="FF3300"/>
                </a:solidFill>
              </a:rPr>
              <a:t>Relevant and Retrieved</a:t>
            </a: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r>
              <a:rPr lang="en-US" sz="2400">
                <a:solidFill>
                  <a:srgbClr val="FF3300"/>
                </a:solidFill>
              </a:rPr>
              <a:t>Average Precision at</a:t>
            </a:r>
          </a:p>
          <a:p>
            <a:pPr algn="l" eaLnBrk="0" hangingPunct="0"/>
            <a:r>
              <a:rPr lang="en-US" sz="2400">
                <a:solidFill>
                  <a:srgbClr val="FF3300"/>
                </a:solidFill>
              </a:rPr>
              <a:t>Fixed Recall Levels</a:t>
            </a: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r>
              <a:rPr lang="en-US" sz="2400">
                <a:solidFill>
                  <a:srgbClr val="FF3300"/>
                </a:solidFill>
              </a:rPr>
              <a:t>From individual queries</a:t>
            </a:r>
          </a:p>
        </p:txBody>
      </p:sp>
      <p:sp>
        <p:nvSpPr>
          <p:cNvPr id="1606661" name="Line 5"/>
          <p:cNvSpPr>
            <a:spLocks noChangeShapeType="1"/>
          </p:cNvSpPr>
          <p:nvPr/>
        </p:nvSpPr>
        <p:spPr bwMode="auto">
          <a:xfrm flipH="1">
            <a:off x="2895600" y="6096000"/>
            <a:ext cx="31242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6662" name="Line 6"/>
          <p:cNvSpPr>
            <a:spLocks noChangeShapeType="1"/>
          </p:cNvSpPr>
          <p:nvPr/>
        </p:nvSpPr>
        <p:spPr bwMode="auto">
          <a:xfrm flipH="1">
            <a:off x="3048000" y="2819400"/>
            <a:ext cx="29718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6663" name="Line 7"/>
          <p:cNvSpPr>
            <a:spLocks noChangeShapeType="1"/>
          </p:cNvSpPr>
          <p:nvPr/>
        </p:nvSpPr>
        <p:spPr bwMode="auto">
          <a:xfrm flipH="1">
            <a:off x="3276600" y="1676400"/>
            <a:ext cx="281940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6664" name="Line 8"/>
          <p:cNvSpPr>
            <a:spLocks noChangeShapeType="1"/>
          </p:cNvSpPr>
          <p:nvPr/>
        </p:nvSpPr>
        <p:spPr bwMode="auto">
          <a:xfrm flipH="1" flipV="1">
            <a:off x="3048000" y="3048000"/>
            <a:ext cx="2971800" cy="152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1607682" name="Rectangle 2"/>
          <p:cNvSpPr>
            <a:spLocks noGrp="1" noChangeArrowheads="1"/>
          </p:cNvSpPr>
          <p:nvPr>
            <p:ph type="title"/>
          </p:nvPr>
        </p:nvSpPr>
        <p:spPr/>
        <p:txBody>
          <a:bodyPr/>
          <a:lstStyle/>
          <a:p>
            <a:r>
              <a:rPr lang="en-US"/>
              <a:t>TREC_EVAL Output</a:t>
            </a:r>
          </a:p>
        </p:txBody>
      </p:sp>
      <p:sp>
        <p:nvSpPr>
          <p:cNvPr id="1607683" name="Text Box 3"/>
          <p:cNvSpPr txBox="1">
            <a:spLocks noChangeArrowheads="1"/>
          </p:cNvSpPr>
          <p:nvPr/>
        </p:nvSpPr>
        <p:spPr bwMode="auto">
          <a:xfrm>
            <a:off x="1143000" y="2057400"/>
            <a:ext cx="7323138"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t>Precision:</a:t>
            </a:r>
          </a:p>
          <a:p>
            <a:pPr algn="l" eaLnBrk="0" hangingPunct="0"/>
            <a:r>
              <a:rPr lang="en-US" sz="2000"/>
              <a:t>  At    5 docs:   0.3837</a:t>
            </a:r>
          </a:p>
          <a:p>
            <a:pPr algn="l" eaLnBrk="0" hangingPunct="0"/>
            <a:r>
              <a:rPr lang="en-US" sz="2000"/>
              <a:t>  At   10 docs:   0.3408</a:t>
            </a:r>
          </a:p>
          <a:p>
            <a:pPr algn="l" eaLnBrk="0" hangingPunct="0"/>
            <a:r>
              <a:rPr lang="en-US" sz="2000"/>
              <a:t>  At   15 docs:   0.3102</a:t>
            </a:r>
          </a:p>
          <a:p>
            <a:pPr algn="l" eaLnBrk="0" hangingPunct="0"/>
            <a:r>
              <a:rPr lang="en-US" sz="2000"/>
              <a:t>  At   20 docs:   0.2806</a:t>
            </a:r>
          </a:p>
          <a:p>
            <a:pPr algn="l" eaLnBrk="0" hangingPunct="0"/>
            <a:r>
              <a:rPr lang="en-US" sz="2000"/>
              <a:t>  At   30 docs:   0.2422</a:t>
            </a:r>
          </a:p>
          <a:p>
            <a:pPr algn="l" eaLnBrk="0" hangingPunct="0"/>
            <a:r>
              <a:rPr lang="en-US" sz="2000"/>
              <a:t>  At  100 docs:   0.1365</a:t>
            </a:r>
          </a:p>
          <a:p>
            <a:pPr algn="l" eaLnBrk="0" hangingPunct="0"/>
            <a:r>
              <a:rPr lang="en-US" sz="2000"/>
              <a:t>  At  200 docs:   0.0883</a:t>
            </a:r>
          </a:p>
          <a:p>
            <a:pPr algn="l" eaLnBrk="0" hangingPunct="0"/>
            <a:r>
              <a:rPr lang="en-US" sz="2000"/>
              <a:t>  At  500 docs:   0.0446</a:t>
            </a:r>
          </a:p>
          <a:p>
            <a:pPr algn="l" eaLnBrk="0" hangingPunct="0"/>
            <a:r>
              <a:rPr lang="en-US" sz="2000"/>
              <a:t>  At 1000 docs:   0.0257</a:t>
            </a:r>
          </a:p>
          <a:p>
            <a:pPr algn="l" eaLnBrk="0" hangingPunct="0"/>
            <a:r>
              <a:rPr lang="en-US" sz="2000"/>
              <a:t>R-Precision (precision after R (= num_rel for a query) docs retrieved):</a:t>
            </a:r>
          </a:p>
          <a:p>
            <a:pPr algn="l" eaLnBrk="0" hangingPunct="0"/>
            <a:r>
              <a:rPr lang="en-US" sz="2000"/>
              <a:t>    Exact:        0.3068</a:t>
            </a:r>
          </a:p>
          <a:p>
            <a:pPr algn="l" eaLnBrk="0" hangingPunct="0"/>
            <a:endParaRPr lang="en-US" sz="2000"/>
          </a:p>
          <a:p>
            <a:pPr algn="l" eaLnBrk="0" hangingPunct="0"/>
            <a:endParaRPr lang="en-US" sz="2000"/>
          </a:p>
        </p:txBody>
      </p:sp>
      <p:sp>
        <p:nvSpPr>
          <p:cNvPr id="1607684" name="Text Box 4"/>
          <p:cNvSpPr txBox="1">
            <a:spLocks noChangeArrowheads="1"/>
          </p:cNvSpPr>
          <p:nvPr/>
        </p:nvSpPr>
        <p:spPr bwMode="auto">
          <a:xfrm>
            <a:off x="5638800" y="2667000"/>
            <a:ext cx="27289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Average Precision at</a:t>
            </a:r>
          </a:p>
          <a:p>
            <a:pPr algn="l" eaLnBrk="0" hangingPunct="0"/>
            <a:r>
              <a:rPr lang="en-US" sz="2400">
                <a:solidFill>
                  <a:srgbClr val="FF3300"/>
                </a:solidFill>
              </a:rPr>
              <a:t>Fixed Number of </a:t>
            </a:r>
          </a:p>
          <a:p>
            <a:pPr algn="l" eaLnBrk="0" hangingPunct="0"/>
            <a:r>
              <a:rPr lang="en-US" sz="2400">
                <a:solidFill>
                  <a:srgbClr val="FF3300"/>
                </a:solidFill>
              </a:rPr>
              <a:t>Documents</a:t>
            </a: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endParaRPr lang="en-US" sz="2400">
              <a:solidFill>
                <a:srgbClr val="FF3300"/>
              </a:solidFill>
            </a:endParaRPr>
          </a:p>
          <a:p>
            <a:pPr algn="l" eaLnBrk="0" hangingPunct="0"/>
            <a:r>
              <a:rPr lang="en-US" sz="2400">
                <a:solidFill>
                  <a:srgbClr val="FF3300"/>
                </a:solidFill>
              </a:rPr>
              <a:t>Precision after </a:t>
            </a:r>
            <a:r>
              <a:rPr lang="en-US" sz="2400" i="1">
                <a:solidFill>
                  <a:srgbClr val="FF3300"/>
                </a:solidFill>
              </a:rPr>
              <a:t>R</a:t>
            </a:r>
            <a:r>
              <a:rPr lang="en-US" sz="2400">
                <a:solidFill>
                  <a:srgbClr val="FF3300"/>
                </a:solidFill>
              </a:rPr>
              <a:t> </a:t>
            </a:r>
          </a:p>
          <a:p>
            <a:pPr algn="l" eaLnBrk="0" hangingPunct="0"/>
            <a:r>
              <a:rPr lang="en-US" sz="2400">
                <a:solidFill>
                  <a:srgbClr val="FF3300"/>
                </a:solidFill>
              </a:rPr>
              <a:t>Documents retrieved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48642" name="Rectangle 2"/>
          <p:cNvSpPr>
            <a:spLocks noGrp="1" noChangeArrowheads="1"/>
          </p:cNvSpPr>
          <p:nvPr>
            <p:ph type="title"/>
          </p:nvPr>
        </p:nvSpPr>
        <p:spPr/>
        <p:txBody>
          <a:bodyPr/>
          <a:lstStyle/>
          <a:p>
            <a:r>
              <a:rPr lang="en-US" sz="3600"/>
              <a:t>Problems with Precision/Recall</a:t>
            </a:r>
          </a:p>
        </p:txBody>
      </p:sp>
      <p:sp>
        <p:nvSpPr>
          <p:cNvPr id="1648643" name="Rectangle 3"/>
          <p:cNvSpPr>
            <a:spLocks noGrp="1" noChangeArrowheads="1"/>
          </p:cNvSpPr>
          <p:nvPr>
            <p:ph type="body" idx="1"/>
          </p:nvPr>
        </p:nvSpPr>
        <p:spPr/>
        <p:txBody>
          <a:bodyPr/>
          <a:lstStyle/>
          <a:p>
            <a:r>
              <a:rPr lang="en-US"/>
              <a:t>Can</a:t>
            </a:r>
            <a:r>
              <a:rPr lang="ja-JP" altLang="en-US">
                <a:latin typeface="Arial"/>
              </a:rPr>
              <a:t>’</a:t>
            </a:r>
            <a:r>
              <a:rPr lang="en-US"/>
              <a:t>t know true recall value </a:t>
            </a:r>
          </a:p>
          <a:p>
            <a:pPr lvl="1"/>
            <a:r>
              <a:rPr lang="en-US"/>
              <a:t>except in small collections</a:t>
            </a:r>
          </a:p>
          <a:p>
            <a:r>
              <a:rPr lang="en-US"/>
              <a:t>Precision/Recall are related</a:t>
            </a:r>
          </a:p>
          <a:p>
            <a:pPr lvl="1"/>
            <a:r>
              <a:rPr lang="en-US"/>
              <a:t>A combined measure sometimes more appropriate</a:t>
            </a:r>
          </a:p>
          <a:p>
            <a:r>
              <a:rPr lang="en-US"/>
              <a:t>Assumes batch mode</a:t>
            </a:r>
          </a:p>
          <a:p>
            <a:pPr lvl="1"/>
            <a:r>
              <a:rPr lang="en-US"/>
              <a:t>Interactive IR is important and has different criteria for successful searches</a:t>
            </a:r>
          </a:p>
          <a:p>
            <a:pPr lvl="1"/>
            <a:r>
              <a:rPr lang="en-US"/>
              <a:t>We will touch on this in the UI section</a:t>
            </a:r>
          </a:p>
          <a:p>
            <a:r>
              <a:rPr lang="en-US"/>
              <a:t>Assumes a strict rank ordering matters</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smtClean="0"/>
              <a:t>IS 240 – Spring 2013</a:t>
            </a:r>
            <a:endParaRPr lang="en-US"/>
          </a:p>
        </p:txBody>
      </p:sp>
      <p:sp>
        <p:nvSpPr>
          <p:cNvPr id="1649666" name="Rectangle 2"/>
          <p:cNvSpPr>
            <a:spLocks noGrp="1" noChangeArrowheads="1"/>
          </p:cNvSpPr>
          <p:nvPr>
            <p:ph type="title"/>
          </p:nvPr>
        </p:nvSpPr>
        <p:spPr/>
        <p:txBody>
          <a:bodyPr/>
          <a:lstStyle/>
          <a:p>
            <a:r>
              <a:rPr lang="en-US" sz="2800"/>
              <a:t>Relationship between Precision and Recall</a:t>
            </a:r>
          </a:p>
        </p:txBody>
      </p:sp>
      <p:graphicFrame>
        <p:nvGraphicFramePr>
          <p:cNvPr id="1649667" name="Group 3"/>
          <p:cNvGraphicFramePr>
            <a:graphicFrameLocks noGrp="1"/>
          </p:cNvGraphicFramePr>
          <p:nvPr/>
        </p:nvGraphicFramePr>
        <p:xfrm>
          <a:off x="1905000" y="1600200"/>
          <a:ext cx="4800600" cy="2276476"/>
        </p:xfrm>
        <a:graphic>
          <a:graphicData uri="http://schemas.openxmlformats.org/drawingml/2006/table">
            <a:tbl>
              <a:tblPr/>
              <a:tblGrid>
                <a:gridCol w="1600200"/>
                <a:gridCol w="1600200"/>
                <a:gridCol w="1600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Relevant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relevant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649685" name="Group 21"/>
          <p:cNvGrpSpPr>
            <a:grpSpLocks/>
          </p:cNvGrpSpPr>
          <p:nvPr/>
        </p:nvGrpSpPr>
        <p:grpSpPr bwMode="auto">
          <a:xfrm>
            <a:off x="3810000" y="2438400"/>
            <a:ext cx="3886200" cy="2232025"/>
            <a:chOff x="2448" y="2256"/>
            <a:chExt cx="2448" cy="1406"/>
          </a:xfrm>
        </p:grpSpPr>
        <p:graphicFrame>
          <p:nvGraphicFramePr>
            <p:cNvPr id="1649686" name="Object 22"/>
            <p:cNvGraphicFramePr>
              <a:graphicFrameLocks noChangeAspect="1"/>
            </p:cNvGraphicFramePr>
            <p:nvPr/>
          </p:nvGraphicFramePr>
          <p:xfrm>
            <a:off x="2448" y="2304"/>
            <a:ext cx="768" cy="384"/>
          </p:xfrm>
          <a:graphic>
            <a:graphicData uri="http://schemas.openxmlformats.org/presentationml/2006/ole">
              <mc:AlternateContent xmlns:mc="http://schemas.openxmlformats.org/markup-compatibility/2006">
                <mc:Choice xmlns:v="urn:schemas-microsoft-com:vml" Requires="v">
                  <p:oleObj spid="_x0000_s1649732" name="Equation" r:id="rId4" imgW="457597" imgH="228997" progId="Equation.3">
                    <p:embed/>
                  </p:oleObj>
                </mc:Choice>
                <mc:Fallback>
                  <p:oleObj name="Equation" r:id="rId4" imgW="457597" imgH="228997"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304"/>
                          <a:ext cx="76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87" name="Object 23"/>
            <p:cNvGraphicFramePr>
              <a:graphicFrameLocks noChangeAspect="1"/>
            </p:cNvGraphicFramePr>
            <p:nvPr/>
          </p:nvGraphicFramePr>
          <p:xfrm>
            <a:off x="3504" y="2304"/>
            <a:ext cx="672" cy="355"/>
          </p:xfrm>
          <a:graphic>
            <a:graphicData uri="http://schemas.openxmlformats.org/presentationml/2006/ole">
              <mc:AlternateContent xmlns:mc="http://schemas.openxmlformats.org/markup-compatibility/2006">
                <mc:Choice xmlns:v="urn:schemas-microsoft-com:vml" Requires="v">
                  <p:oleObj spid="_x0000_s1649733" name="Equation" r:id="rId6" imgW="457597" imgH="241697" progId="Equation.3">
                    <p:embed/>
                  </p:oleObj>
                </mc:Choice>
                <mc:Fallback>
                  <p:oleObj name="Equation" r:id="rId6" imgW="457597" imgH="241697"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2304"/>
                          <a:ext cx="67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88" name="Object 24"/>
            <p:cNvGraphicFramePr>
              <a:graphicFrameLocks noChangeAspect="1"/>
            </p:cNvGraphicFramePr>
            <p:nvPr/>
          </p:nvGraphicFramePr>
          <p:xfrm>
            <a:off x="2448" y="2784"/>
            <a:ext cx="672" cy="355"/>
          </p:xfrm>
          <a:graphic>
            <a:graphicData uri="http://schemas.openxmlformats.org/presentationml/2006/ole">
              <mc:AlternateContent xmlns:mc="http://schemas.openxmlformats.org/markup-compatibility/2006">
                <mc:Choice xmlns:v="urn:schemas-microsoft-com:vml" Requires="v">
                  <p:oleObj spid="_x0000_s1649734" name="Equation" r:id="rId8" imgW="457597" imgH="241697" progId="Equation.3">
                    <p:embed/>
                  </p:oleObj>
                </mc:Choice>
                <mc:Fallback>
                  <p:oleObj name="Equation" r:id="rId8" imgW="457597" imgH="241697"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784"/>
                          <a:ext cx="67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89" name="Object 25"/>
            <p:cNvGraphicFramePr>
              <a:graphicFrameLocks noChangeAspect="1"/>
            </p:cNvGraphicFramePr>
            <p:nvPr/>
          </p:nvGraphicFramePr>
          <p:xfrm>
            <a:off x="3456" y="2736"/>
            <a:ext cx="720" cy="380"/>
          </p:xfrm>
          <a:graphic>
            <a:graphicData uri="http://schemas.openxmlformats.org/presentationml/2006/ole">
              <mc:AlternateContent xmlns:mc="http://schemas.openxmlformats.org/markup-compatibility/2006">
                <mc:Choice xmlns:v="urn:schemas-microsoft-com:vml" Requires="v">
                  <p:oleObj spid="_x0000_s1649735" name="Equation" r:id="rId10" imgW="457597" imgH="241697" progId="Equation.3">
                    <p:embed/>
                  </p:oleObj>
                </mc:Choice>
                <mc:Fallback>
                  <p:oleObj name="Equation" r:id="rId10" imgW="457597" imgH="241697"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6" y="2736"/>
                          <a:ext cx="720"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90" name="Object 26"/>
            <p:cNvGraphicFramePr>
              <a:graphicFrameLocks noChangeAspect="1"/>
            </p:cNvGraphicFramePr>
            <p:nvPr/>
          </p:nvGraphicFramePr>
          <p:xfrm>
            <a:off x="2544" y="3216"/>
            <a:ext cx="528" cy="432"/>
          </p:xfrm>
          <a:graphic>
            <a:graphicData uri="http://schemas.openxmlformats.org/presentationml/2006/ole">
              <mc:AlternateContent xmlns:mc="http://schemas.openxmlformats.org/markup-compatibility/2006">
                <mc:Choice xmlns:v="urn:schemas-microsoft-com:vml" Requires="v">
                  <p:oleObj spid="_x0000_s1649736" name="Equation" r:id="rId12" imgW="279797" imgH="228997" progId="Equation.3">
                    <p:embed/>
                  </p:oleObj>
                </mc:Choice>
                <mc:Fallback>
                  <p:oleObj name="Equation" r:id="rId12" imgW="279797" imgH="228997" progId="Equation.3">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4" y="3216"/>
                          <a:ext cx="528"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91" name="Object 27"/>
            <p:cNvGraphicFramePr>
              <a:graphicFrameLocks noChangeAspect="1"/>
            </p:cNvGraphicFramePr>
            <p:nvPr/>
          </p:nvGraphicFramePr>
          <p:xfrm>
            <a:off x="3600" y="3168"/>
            <a:ext cx="480" cy="415"/>
          </p:xfrm>
          <a:graphic>
            <a:graphicData uri="http://schemas.openxmlformats.org/presentationml/2006/ole">
              <mc:AlternateContent xmlns:mc="http://schemas.openxmlformats.org/markup-compatibility/2006">
                <mc:Choice xmlns:v="urn:schemas-microsoft-com:vml" Requires="v">
                  <p:oleObj spid="_x0000_s1649737" name="Equation" r:id="rId14" imgW="279675" imgH="241592" progId="Equation.3">
                    <p:embed/>
                  </p:oleObj>
                </mc:Choice>
                <mc:Fallback>
                  <p:oleObj name="Equation" r:id="rId14" imgW="279675" imgH="241592" progId="Equation.3">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0" y="3168"/>
                          <a:ext cx="48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92" name="Object 28"/>
            <p:cNvGraphicFramePr>
              <a:graphicFrameLocks noChangeAspect="1"/>
            </p:cNvGraphicFramePr>
            <p:nvPr/>
          </p:nvGraphicFramePr>
          <p:xfrm>
            <a:off x="4368" y="2256"/>
            <a:ext cx="480" cy="393"/>
          </p:xfrm>
          <a:graphic>
            <a:graphicData uri="http://schemas.openxmlformats.org/presentationml/2006/ole">
              <mc:AlternateContent xmlns:mc="http://schemas.openxmlformats.org/markup-compatibility/2006">
                <mc:Choice xmlns:v="urn:schemas-microsoft-com:vml" Requires="v">
                  <p:oleObj spid="_x0000_s1649738" name="Equation" r:id="rId16" imgW="279797" imgH="228997" progId="Equation.3">
                    <p:embed/>
                  </p:oleObj>
                </mc:Choice>
                <mc:Fallback>
                  <p:oleObj name="Equation" r:id="rId16" imgW="279797" imgH="228997" progId="Equation.3">
                    <p:embed/>
                    <p:pic>
                      <p:nvPicPr>
                        <p:cNvPr id="0" name="Object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8" y="2256"/>
                          <a:ext cx="480"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93" name="Object 29"/>
            <p:cNvGraphicFramePr>
              <a:graphicFrameLocks noChangeAspect="1"/>
            </p:cNvGraphicFramePr>
            <p:nvPr/>
          </p:nvGraphicFramePr>
          <p:xfrm>
            <a:off x="4368" y="2688"/>
            <a:ext cx="480" cy="415"/>
          </p:xfrm>
          <a:graphic>
            <a:graphicData uri="http://schemas.openxmlformats.org/presentationml/2006/ole">
              <mc:AlternateContent xmlns:mc="http://schemas.openxmlformats.org/markup-compatibility/2006">
                <mc:Choice xmlns:v="urn:schemas-microsoft-com:vml" Requires="v">
                  <p:oleObj spid="_x0000_s1649739" name="Equation" r:id="rId18" imgW="279675" imgH="241592" progId="Equation.3">
                    <p:embed/>
                  </p:oleObj>
                </mc:Choice>
                <mc:Fallback>
                  <p:oleObj name="Equation" r:id="rId18" imgW="279675" imgH="241592" progId="Equation.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8" y="2688"/>
                          <a:ext cx="48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49694" name="Object 30"/>
            <p:cNvGraphicFramePr>
              <a:graphicFrameLocks noChangeAspect="1"/>
            </p:cNvGraphicFramePr>
            <p:nvPr/>
          </p:nvGraphicFramePr>
          <p:xfrm>
            <a:off x="4320" y="3168"/>
            <a:ext cx="576" cy="494"/>
          </p:xfrm>
          <a:graphic>
            <a:graphicData uri="http://schemas.openxmlformats.org/presentationml/2006/ole">
              <mc:AlternateContent xmlns:mc="http://schemas.openxmlformats.org/markup-compatibility/2006">
                <mc:Choice xmlns:v="urn:schemas-microsoft-com:vml" Requires="v">
                  <p:oleObj spid="_x0000_s1649740" name="Equation" r:id="rId20" imgW="266981" imgH="228898" progId="Equation.3">
                    <p:embed/>
                  </p:oleObj>
                </mc:Choice>
                <mc:Fallback>
                  <p:oleObj name="Equation" r:id="rId20" imgW="266981" imgH="228898" progId="Equation.3">
                    <p:embed/>
                    <p:pic>
                      <p:nvPicPr>
                        <p:cNvPr id="0" name="Object 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20" y="3168"/>
                          <a:ext cx="576" cy="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649695" name="Text Box 31"/>
          <p:cNvSpPr txBox="1">
            <a:spLocks noChangeArrowheads="1"/>
          </p:cNvSpPr>
          <p:nvPr/>
        </p:nvSpPr>
        <p:spPr bwMode="auto">
          <a:xfrm>
            <a:off x="4114800" y="5943600"/>
            <a:ext cx="451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Buckland &amp; Gey,  JASIS: Jan 1994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a:t>
            </a:r>
            <a:endParaRPr lang="en-US"/>
          </a:p>
        </p:txBody>
      </p:sp>
      <p:sp>
        <p:nvSpPr>
          <p:cNvPr id="1650690" name="Rectangle 2"/>
          <p:cNvSpPr>
            <a:spLocks noGrp="1" noChangeArrowheads="1"/>
          </p:cNvSpPr>
          <p:nvPr>
            <p:ph type="title"/>
          </p:nvPr>
        </p:nvSpPr>
        <p:spPr/>
        <p:txBody>
          <a:bodyPr/>
          <a:lstStyle/>
          <a:p>
            <a:r>
              <a:rPr lang="en-US" sz="2400"/>
              <a:t>Recall Under various retrieval assumptions</a:t>
            </a:r>
          </a:p>
        </p:txBody>
      </p:sp>
      <p:sp>
        <p:nvSpPr>
          <p:cNvPr id="1650691" name="Text Box 3"/>
          <p:cNvSpPr txBox="1">
            <a:spLocks noChangeArrowheads="1"/>
          </p:cNvSpPr>
          <p:nvPr/>
        </p:nvSpPr>
        <p:spPr bwMode="auto">
          <a:xfrm>
            <a:off x="5486400" y="9906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800"/>
              <a:t>Buckland &amp; Gey,  JASIS: Jan 1994</a:t>
            </a:r>
          </a:p>
        </p:txBody>
      </p:sp>
      <p:grpSp>
        <p:nvGrpSpPr>
          <p:cNvPr id="1650692" name="Group 4"/>
          <p:cNvGrpSpPr>
            <a:grpSpLocks/>
          </p:cNvGrpSpPr>
          <p:nvPr/>
        </p:nvGrpSpPr>
        <p:grpSpPr bwMode="auto">
          <a:xfrm>
            <a:off x="609600" y="1371600"/>
            <a:ext cx="8413750" cy="4953000"/>
            <a:chOff x="384" y="864"/>
            <a:chExt cx="5300" cy="3120"/>
          </a:xfrm>
        </p:grpSpPr>
        <p:sp>
          <p:nvSpPr>
            <p:cNvPr id="1650693" name="Line 5"/>
            <p:cNvSpPr>
              <a:spLocks noChangeShapeType="1"/>
            </p:cNvSpPr>
            <p:nvPr/>
          </p:nvSpPr>
          <p:spPr bwMode="auto">
            <a:xfrm>
              <a:off x="1152" y="1104"/>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694" name="Line 6"/>
            <p:cNvSpPr>
              <a:spLocks noChangeShapeType="1"/>
            </p:cNvSpPr>
            <p:nvPr/>
          </p:nvSpPr>
          <p:spPr bwMode="auto">
            <a:xfrm>
              <a:off x="1152" y="345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695" name="Text Box 7"/>
            <p:cNvSpPr txBox="1">
              <a:spLocks noChangeArrowheads="1"/>
            </p:cNvSpPr>
            <p:nvPr/>
          </p:nvSpPr>
          <p:spPr bwMode="auto">
            <a:xfrm>
              <a:off x="816" y="912"/>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650696" name="Text Box 8"/>
            <p:cNvSpPr txBox="1">
              <a:spLocks noChangeArrowheads="1"/>
            </p:cNvSpPr>
            <p:nvPr/>
          </p:nvSpPr>
          <p:spPr bwMode="auto">
            <a:xfrm>
              <a:off x="384" y="1344"/>
              <a:ext cx="25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A</a:t>
              </a:r>
            </a:p>
            <a:p>
              <a:pPr algn="l" eaLnBrk="0" hangingPunct="0"/>
              <a:r>
                <a:rPr lang="en-US" sz="2400"/>
                <a:t>L</a:t>
              </a:r>
            </a:p>
            <a:p>
              <a:pPr algn="l" eaLnBrk="0" hangingPunct="0"/>
              <a:r>
                <a:rPr lang="en-US" sz="2400"/>
                <a:t>L</a:t>
              </a:r>
            </a:p>
            <a:p>
              <a:pPr algn="l" eaLnBrk="0" hangingPunct="0"/>
              <a:endParaRPr lang="en-US" sz="2400"/>
            </a:p>
          </p:txBody>
        </p:sp>
        <p:sp>
          <p:nvSpPr>
            <p:cNvPr id="1650697" name="Text Box 9"/>
            <p:cNvSpPr txBox="1">
              <a:spLocks noChangeArrowheads="1"/>
            </p:cNvSpPr>
            <p:nvPr/>
          </p:nvSpPr>
          <p:spPr bwMode="auto">
            <a:xfrm>
              <a:off x="1094" y="3434"/>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650698" name="Text Box 10"/>
            <p:cNvSpPr txBox="1">
              <a:spLocks noChangeArrowheads="1"/>
            </p:cNvSpPr>
            <p:nvPr/>
          </p:nvSpPr>
          <p:spPr bwMode="auto">
            <a:xfrm>
              <a:off x="1392" y="3696"/>
              <a:ext cx="27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Proportion of documents retrieved</a:t>
              </a:r>
            </a:p>
          </p:txBody>
        </p:sp>
        <p:sp>
          <p:nvSpPr>
            <p:cNvPr id="1650699" name="Line 11"/>
            <p:cNvSpPr>
              <a:spLocks noChangeShapeType="1"/>
            </p:cNvSpPr>
            <p:nvPr/>
          </p:nvSpPr>
          <p:spPr bwMode="auto">
            <a:xfrm flipV="1">
              <a:off x="1200" y="1104"/>
              <a:ext cx="3024" cy="2256"/>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0" name="Text Box 12"/>
            <p:cNvSpPr txBox="1">
              <a:spLocks noChangeArrowheads="1"/>
            </p:cNvSpPr>
            <p:nvPr/>
          </p:nvSpPr>
          <p:spPr bwMode="auto">
            <a:xfrm>
              <a:off x="2736" y="2112"/>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650701" name="Line 13"/>
            <p:cNvSpPr>
              <a:spLocks noChangeShapeType="1"/>
            </p:cNvSpPr>
            <p:nvPr/>
          </p:nvSpPr>
          <p:spPr bwMode="auto">
            <a:xfrm flipV="1">
              <a:off x="1200" y="1104"/>
              <a:ext cx="528" cy="22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2" name="Line 14"/>
            <p:cNvSpPr>
              <a:spLocks noChangeShapeType="1"/>
            </p:cNvSpPr>
            <p:nvPr/>
          </p:nvSpPr>
          <p:spPr bwMode="auto">
            <a:xfrm>
              <a:off x="1728" y="1104"/>
              <a:ext cx="24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3" name="Line 15"/>
            <p:cNvSpPr>
              <a:spLocks noChangeShapeType="1"/>
            </p:cNvSpPr>
            <p:nvPr/>
          </p:nvSpPr>
          <p:spPr bwMode="auto">
            <a:xfrm>
              <a:off x="1200" y="3360"/>
              <a:ext cx="2640"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4" name="Line 16"/>
            <p:cNvSpPr>
              <a:spLocks noChangeShapeType="1"/>
            </p:cNvSpPr>
            <p:nvPr/>
          </p:nvSpPr>
          <p:spPr bwMode="auto">
            <a:xfrm flipV="1">
              <a:off x="3840" y="1104"/>
              <a:ext cx="384" cy="2256"/>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5" name="Text Box 17"/>
            <p:cNvSpPr txBox="1">
              <a:spLocks noChangeArrowheads="1"/>
            </p:cNvSpPr>
            <p:nvPr/>
          </p:nvSpPr>
          <p:spPr bwMode="auto">
            <a:xfrm>
              <a:off x="1872" y="864"/>
              <a:ext cx="6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2"/>
                  </a:solidFill>
                </a:rPr>
                <a:t>Perfect</a:t>
              </a:r>
            </a:p>
          </p:txBody>
        </p:sp>
        <p:sp>
          <p:nvSpPr>
            <p:cNvPr id="1650706" name="Text Box 18"/>
            <p:cNvSpPr txBox="1">
              <a:spLocks noChangeArrowheads="1"/>
            </p:cNvSpPr>
            <p:nvPr/>
          </p:nvSpPr>
          <p:spPr bwMode="auto">
            <a:xfrm>
              <a:off x="2870" y="3098"/>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650707" name="Freeform 19"/>
            <p:cNvSpPr>
              <a:spLocks/>
            </p:cNvSpPr>
            <p:nvPr/>
          </p:nvSpPr>
          <p:spPr bwMode="auto">
            <a:xfrm>
              <a:off x="1200" y="1104"/>
              <a:ext cx="3024" cy="2256"/>
            </a:xfrm>
            <a:custGeom>
              <a:avLst/>
              <a:gdLst>
                <a:gd name="T0" fmla="*/ 0 w 3024"/>
                <a:gd name="T1" fmla="*/ 2256 h 2256"/>
                <a:gd name="T2" fmla="*/ 960 w 3024"/>
                <a:gd name="T3" fmla="*/ 1056 h 2256"/>
                <a:gd name="T4" fmla="*/ 3024 w 3024"/>
                <a:gd name="T5" fmla="*/ 0 h 2256"/>
              </a:gdLst>
              <a:ahLst/>
              <a:cxnLst>
                <a:cxn ang="0">
                  <a:pos x="T0" y="T1"/>
                </a:cxn>
                <a:cxn ang="0">
                  <a:pos x="T2" y="T3"/>
                </a:cxn>
                <a:cxn ang="0">
                  <a:pos x="T4" y="T5"/>
                </a:cxn>
              </a:cxnLst>
              <a:rect l="0" t="0" r="r" b="b"/>
              <a:pathLst>
                <a:path w="3024" h="2256">
                  <a:moveTo>
                    <a:pt x="0" y="2256"/>
                  </a:moveTo>
                  <a:cubicBezTo>
                    <a:pt x="228" y="1844"/>
                    <a:pt x="456" y="1432"/>
                    <a:pt x="960" y="1056"/>
                  </a:cubicBezTo>
                  <a:cubicBezTo>
                    <a:pt x="1464" y="680"/>
                    <a:pt x="2244" y="340"/>
                    <a:pt x="3024" y="0"/>
                  </a:cubicBezTo>
                </a:path>
              </a:pathLst>
            </a:cu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8" name="Freeform 20"/>
            <p:cNvSpPr>
              <a:spLocks/>
            </p:cNvSpPr>
            <p:nvPr/>
          </p:nvSpPr>
          <p:spPr bwMode="auto">
            <a:xfrm>
              <a:off x="1248" y="1104"/>
              <a:ext cx="2976" cy="2208"/>
            </a:xfrm>
            <a:custGeom>
              <a:avLst/>
              <a:gdLst>
                <a:gd name="T0" fmla="*/ 0 w 2976"/>
                <a:gd name="T1" fmla="*/ 2208 h 2208"/>
                <a:gd name="T2" fmla="*/ 816 w 2976"/>
                <a:gd name="T3" fmla="*/ 624 h 2208"/>
                <a:gd name="T4" fmla="*/ 2976 w 2976"/>
                <a:gd name="T5" fmla="*/ 0 h 2208"/>
              </a:gdLst>
              <a:ahLst/>
              <a:cxnLst>
                <a:cxn ang="0">
                  <a:pos x="T0" y="T1"/>
                </a:cxn>
                <a:cxn ang="0">
                  <a:pos x="T2" y="T3"/>
                </a:cxn>
                <a:cxn ang="0">
                  <a:pos x="T4" y="T5"/>
                </a:cxn>
              </a:cxnLst>
              <a:rect l="0" t="0" r="r" b="b"/>
              <a:pathLst>
                <a:path w="2976" h="2208">
                  <a:moveTo>
                    <a:pt x="0" y="2208"/>
                  </a:moveTo>
                  <a:cubicBezTo>
                    <a:pt x="160" y="1600"/>
                    <a:pt x="320" y="992"/>
                    <a:pt x="816" y="624"/>
                  </a:cubicBezTo>
                  <a:cubicBezTo>
                    <a:pt x="1312" y="256"/>
                    <a:pt x="2616" y="104"/>
                    <a:pt x="2976"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0709" name="Text Box 21"/>
            <p:cNvSpPr txBox="1">
              <a:spLocks noChangeArrowheads="1"/>
            </p:cNvSpPr>
            <p:nvPr/>
          </p:nvSpPr>
          <p:spPr bwMode="auto">
            <a:xfrm>
              <a:off x="1680" y="1248"/>
              <a:ext cx="84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650710" name="Text Box 22"/>
            <p:cNvSpPr txBox="1">
              <a:spLocks noChangeArrowheads="1"/>
            </p:cNvSpPr>
            <p:nvPr/>
          </p:nvSpPr>
          <p:spPr bwMode="auto">
            <a:xfrm>
              <a:off x="2448" y="1536"/>
              <a:ext cx="8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008000"/>
                  </a:solidFill>
                </a:rPr>
                <a:t>Parabolic</a:t>
              </a:r>
            </a:p>
            <a:p>
              <a:pPr algn="l" eaLnBrk="0" hangingPunct="0"/>
              <a:r>
                <a:rPr lang="en-US" sz="2400">
                  <a:solidFill>
                    <a:srgbClr val="008000"/>
                  </a:solidFill>
                </a:rPr>
                <a:t>Recall</a:t>
              </a:r>
            </a:p>
          </p:txBody>
        </p:sp>
        <p:sp>
          <p:nvSpPr>
            <p:cNvPr id="1650711" name="Text Box 23"/>
            <p:cNvSpPr txBox="1">
              <a:spLocks noChangeArrowheads="1"/>
            </p:cNvSpPr>
            <p:nvPr/>
          </p:nvSpPr>
          <p:spPr bwMode="auto">
            <a:xfrm>
              <a:off x="4262" y="1706"/>
              <a:ext cx="142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a:t>
            </a:r>
            <a:endParaRPr lang="en-US"/>
          </a:p>
        </p:txBody>
      </p:sp>
      <p:sp>
        <p:nvSpPr>
          <p:cNvPr id="1651714" name="Rectangle 2"/>
          <p:cNvSpPr>
            <a:spLocks noGrp="1" noChangeArrowheads="1"/>
          </p:cNvSpPr>
          <p:nvPr>
            <p:ph type="title"/>
          </p:nvPr>
        </p:nvSpPr>
        <p:spPr/>
        <p:txBody>
          <a:bodyPr/>
          <a:lstStyle/>
          <a:p>
            <a:r>
              <a:rPr lang="en-US" sz="3200"/>
              <a:t>Precision under various assumptions</a:t>
            </a:r>
          </a:p>
        </p:txBody>
      </p:sp>
      <p:sp>
        <p:nvSpPr>
          <p:cNvPr id="1651715" name="Text Box 3"/>
          <p:cNvSpPr txBox="1">
            <a:spLocks noChangeArrowheads="1"/>
          </p:cNvSpPr>
          <p:nvPr/>
        </p:nvSpPr>
        <p:spPr bwMode="auto">
          <a:xfrm>
            <a:off x="6765925" y="2784475"/>
            <a:ext cx="225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nvGrpSpPr>
          <p:cNvPr id="1651716" name="Group 4"/>
          <p:cNvGrpSpPr>
            <a:grpSpLocks/>
          </p:cNvGrpSpPr>
          <p:nvPr/>
        </p:nvGrpSpPr>
        <p:grpSpPr bwMode="auto">
          <a:xfrm>
            <a:off x="1371600" y="1371600"/>
            <a:ext cx="6264275" cy="4876800"/>
            <a:chOff x="384" y="960"/>
            <a:chExt cx="3946" cy="3072"/>
          </a:xfrm>
        </p:grpSpPr>
        <p:sp>
          <p:nvSpPr>
            <p:cNvPr id="1651717" name="Line 5"/>
            <p:cNvSpPr>
              <a:spLocks noChangeShapeType="1"/>
            </p:cNvSpPr>
            <p:nvPr/>
          </p:nvSpPr>
          <p:spPr bwMode="auto">
            <a:xfrm>
              <a:off x="1152" y="115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18" name="Line 6"/>
            <p:cNvSpPr>
              <a:spLocks noChangeShapeType="1"/>
            </p:cNvSpPr>
            <p:nvPr/>
          </p:nvSpPr>
          <p:spPr bwMode="auto">
            <a:xfrm>
              <a:off x="1152" y="3504"/>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19" name="Text Box 7"/>
            <p:cNvSpPr txBox="1">
              <a:spLocks noChangeArrowheads="1"/>
            </p:cNvSpPr>
            <p:nvPr/>
          </p:nvSpPr>
          <p:spPr bwMode="auto">
            <a:xfrm>
              <a:off x="816" y="960"/>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651720" name="Text Box 8"/>
            <p:cNvSpPr txBox="1">
              <a:spLocks noChangeArrowheads="1"/>
            </p:cNvSpPr>
            <p:nvPr/>
          </p:nvSpPr>
          <p:spPr bwMode="auto">
            <a:xfrm>
              <a:off x="384" y="1200"/>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a:t>
              </a:r>
            </a:p>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I</a:t>
              </a:r>
            </a:p>
            <a:p>
              <a:pPr algn="l" eaLnBrk="0" hangingPunct="0"/>
              <a:r>
                <a:rPr lang="en-US" sz="2400"/>
                <a:t>S</a:t>
              </a:r>
            </a:p>
            <a:p>
              <a:pPr algn="l" eaLnBrk="0" hangingPunct="0"/>
              <a:r>
                <a:rPr lang="en-US" sz="2400"/>
                <a:t>I</a:t>
              </a:r>
            </a:p>
            <a:p>
              <a:pPr algn="l" eaLnBrk="0" hangingPunct="0"/>
              <a:r>
                <a:rPr lang="en-US" sz="2400"/>
                <a:t>O</a:t>
              </a:r>
            </a:p>
            <a:p>
              <a:pPr algn="l" eaLnBrk="0" hangingPunct="0"/>
              <a:r>
                <a:rPr lang="en-US" sz="2400"/>
                <a:t>N</a:t>
              </a:r>
            </a:p>
          </p:txBody>
        </p:sp>
        <p:sp>
          <p:nvSpPr>
            <p:cNvPr id="1651721" name="Text Box 9"/>
            <p:cNvSpPr txBox="1">
              <a:spLocks noChangeArrowheads="1"/>
            </p:cNvSpPr>
            <p:nvPr/>
          </p:nvSpPr>
          <p:spPr bwMode="auto">
            <a:xfrm>
              <a:off x="1094" y="3482"/>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651722" name="Text Box 10"/>
            <p:cNvSpPr txBox="1">
              <a:spLocks noChangeArrowheads="1"/>
            </p:cNvSpPr>
            <p:nvPr/>
          </p:nvSpPr>
          <p:spPr bwMode="auto">
            <a:xfrm>
              <a:off x="1392" y="3744"/>
              <a:ext cx="27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Proportion of documents retrieved</a:t>
              </a:r>
            </a:p>
          </p:txBody>
        </p:sp>
        <p:sp>
          <p:nvSpPr>
            <p:cNvPr id="1651723" name="Line 11"/>
            <p:cNvSpPr>
              <a:spLocks noChangeShapeType="1"/>
            </p:cNvSpPr>
            <p:nvPr/>
          </p:nvSpPr>
          <p:spPr bwMode="auto">
            <a:xfrm flipV="1">
              <a:off x="1248" y="3120"/>
              <a:ext cx="2976" cy="0"/>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24" name="Text Box 12"/>
            <p:cNvSpPr txBox="1">
              <a:spLocks noChangeArrowheads="1"/>
            </p:cNvSpPr>
            <p:nvPr/>
          </p:nvSpPr>
          <p:spPr bwMode="auto">
            <a:xfrm>
              <a:off x="1296" y="2880"/>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651725" name="Line 13"/>
            <p:cNvSpPr>
              <a:spLocks noChangeShapeType="1"/>
            </p:cNvSpPr>
            <p:nvPr/>
          </p:nvSpPr>
          <p:spPr bwMode="auto">
            <a:xfrm flipV="1">
              <a:off x="1248" y="115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26" name="Line 14"/>
            <p:cNvSpPr>
              <a:spLocks noChangeShapeType="1"/>
            </p:cNvSpPr>
            <p:nvPr/>
          </p:nvSpPr>
          <p:spPr bwMode="auto">
            <a:xfrm>
              <a:off x="1248" y="3408"/>
              <a:ext cx="259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27" name="Text Box 15"/>
            <p:cNvSpPr txBox="1">
              <a:spLocks noChangeArrowheads="1"/>
            </p:cNvSpPr>
            <p:nvPr/>
          </p:nvSpPr>
          <p:spPr bwMode="auto">
            <a:xfrm>
              <a:off x="1392" y="1056"/>
              <a:ext cx="6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chemeClr val="accent2"/>
                  </a:solidFill>
                </a:rPr>
                <a:t>Perfect</a:t>
              </a:r>
            </a:p>
          </p:txBody>
        </p:sp>
        <p:sp>
          <p:nvSpPr>
            <p:cNvPr id="1651728" name="Text Box 16"/>
            <p:cNvSpPr txBox="1">
              <a:spLocks noChangeArrowheads="1"/>
            </p:cNvSpPr>
            <p:nvPr/>
          </p:nvSpPr>
          <p:spPr bwMode="auto">
            <a:xfrm>
              <a:off x="2870" y="3146"/>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651729" name="Text Box 17"/>
            <p:cNvSpPr txBox="1">
              <a:spLocks noChangeArrowheads="1"/>
            </p:cNvSpPr>
            <p:nvPr/>
          </p:nvSpPr>
          <p:spPr bwMode="auto">
            <a:xfrm>
              <a:off x="1200" y="1680"/>
              <a:ext cx="84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651730" name="Text Box 18"/>
            <p:cNvSpPr txBox="1">
              <a:spLocks noChangeArrowheads="1"/>
            </p:cNvSpPr>
            <p:nvPr/>
          </p:nvSpPr>
          <p:spPr bwMode="auto">
            <a:xfrm>
              <a:off x="1200" y="2448"/>
              <a:ext cx="8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008000"/>
                  </a:solidFill>
                </a:rPr>
                <a:t>Parabolic</a:t>
              </a:r>
            </a:p>
            <a:p>
              <a:pPr algn="l" eaLnBrk="0" hangingPunct="0"/>
              <a:r>
                <a:rPr lang="en-US" sz="2400">
                  <a:solidFill>
                    <a:srgbClr val="008000"/>
                  </a:solidFill>
                </a:rPr>
                <a:t>Recall</a:t>
              </a:r>
            </a:p>
          </p:txBody>
        </p:sp>
        <p:sp>
          <p:nvSpPr>
            <p:cNvPr id="1651731" name="Freeform 19"/>
            <p:cNvSpPr>
              <a:spLocks/>
            </p:cNvSpPr>
            <p:nvPr/>
          </p:nvSpPr>
          <p:spPr bwMode="auto">
            <a:xfrm>
              <a:off x="1488" y="1152"/>
              <a:ext cx="2408" cy="1968"/>
            </a:xfrm>
            <a:custGeom>
              <a:avLst/>
              <a:gdLst>
                <a:gd name="T0" fmla="*/ 56 w 2408"/>
                <a:gd name="T1" fmla="*/ 0 h 1968"/>
                <a:gd name="T2" fmla="*/ 392 w 2408"/>
                <a:gd name="T3" fmla="*/ 1632 h 1968"/>
                <a:gd name="T4" fmla="*/ 2408 w 2408"/>
                <a:gd name="T5" fmla="*/ 1968 h 1968"/>
              </a:gdLst>
              <a:ahLst/>
              <a:cxnLst>
                <a:cxn ang="0">
                  <a:pos x="T0" y="T1"/>
                </a:cxn>
                <a:cxn ang="0">
                  <a:pos x="T2" y="T3"/>
                </a:cxn>
                <a:cxn ang="0">
                  <a:pos x="T4" y="T5"/>
                </a:cxn>
              </a:cxnLst>
              <a:rect l="0" t="0" r="r" b="b"/>
              <a:pathLst>
                <a:path w="2408" h="1968">
                  <a:moveTo>
                    <a:pt x="56" y="0"/>
                  </a:moveTo>
                  <a:cubicBezTo>
                    <a:pt x="28" y="652"/>
                    <a:pt x="0" y="1304"/>
                    <a:pt x="392" y="1632"/>
                  </a:cubicBezTo>
                  <a:cubicBezTo>
                    <a:pt x="784" y="1960"/>
                    <a:pt x="2056" y="1912"/>
                    <a:pt x="2408" y="19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32" name="Line 20"/>
            <p:cNvSpPr>
              <a:spLocks noChangeShapeType="1"/>
            </p:cNvSpPr>
            <p:nvPr/>
          </p:nvSpPr>
          <p:spPr bwMode="auto">
            <a:xfrm>
              <a:off x="3888" y="3120"/>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33" name="Line 21"/>
            <p:cNvSpPr>
              <a:spLocks noChangeShapeType="1"/>
            </p:cNvSpPr>
            <p:nvPr/>
          </p:nvSpPr>
          <p:spPr bwMode="auto">
            <a:xfrm flipV="1">
              <a:off x="3840" y="3120"/>
              <a:ext cx="384" cy="288"/>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34" name="Freeform 22"/>
            <p:cNvSpPr>
              <a:spLocks/>
            </p:cNvSpPr>
            <p:nvPr/>
          </p:nvSpPr>
          <p:spPr bwMode="auto">
            <a:xfrm>
              <a:off x="1248" y="1152"/>
              <a:ext cx="2976" cy="1968"/>
            </a:xfrm>
            <a:custGeom>
              <a:avLst/>
              <a:gdLst>
                <a:gd name="T0" fmla="*/ 0 w 2976"/>
                <a:gd name="T1" fmla="*/ 0 h 1968"/>
                <a:gd name="T2" fmla="*/ 528 w 2976"/>
                <a:gd name="T3" fmla="*/ 1632 h 1968"/>
                <a:gd name="T4" fmla="*/ 2976 w 2976"/>
                <a:gd name="T5" fmla="*/ 1968 h 1968"/>
              </a:gdLst>
              <a:ahLst/>
              <a:cxnLst>
                <a:cxn ang="0">
                  <a:pos x="T0" y="T1"/>
                </a:cxn>
                <a:cxn ang="0">
                  <a:pos x="T2" y="T3"/>
                </a:cxn>
                <a:cxn ang="0">
                  <a:pos x="T4" y="T5"/>
                </a:cxn>
              </a:cxnLst>
              <a:rect l="0" t="0" r="r" b="b"/>
              <a:pathLst>
                <a:path w="2976" h="1968">
                  <a:moveTo>
                    <a:pt x="0" y="0"/>
                  </a:moveTo>
                  <a:cubicBezTo>
                    <a:pt x="16" y="652"/>
                    <a:pt x="32" y="1304"/>
                    <a:pt x="528" y="1632"/>
                  </a:cubicBezTo>
                  <a:cubicBezTo>
                    <a:pt x="1024" y="1960"/>
                    <a:pt x="2568" y="1912"/>
                    <a:pt x="2976" y="1968"/>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1735" name="Line 23"/>
            <p:cNvSpPr>
              <a:spLocks noChangeShapeType="1"/>
            </p:cNvSpPr>
            <p:nvPr/>
          </p:nvSpPr>
          <p:spPr bwMode="auto">
            <a:xfrm>
              <a:off x="1200" y="2880"/>
              <a:ext cx="3024" cy="24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IS 240 – Spring 2013</a:t>
            </a:r>
            <a:endParaRPr lang="en-US"/>
          </a:p>
        </p:txBody>
      </p:sp>
      <p:sp>
        <p:nvSpPr>
          <p:cNvPr id="1652738" name="Rectangle 2"/>
          <p:cNvSpPr>
            <a:spLocks noGrp="1" noChangeArrowheads="1"/>
          </p:cNvSpPr>
          <p:nvPr>
            <p:ph type="title"/>
          </p:nvPr>
        </p:nvSpPr>
        <p:spPr/>
        <p:txBody>
          <a:bodyPr/>
          <a:lstStyle/>
          <a:p>
            <a:r>
              <a:rPr lang="en-US"/>
              <a:t>Recall-Precision </a:t>
            </a:r>
          </a:p>
        </p:txBody>
      </p:sp>
      <p:sp>
        <p:nvSpPr>
          <p:cNvPr id="1652739" name="Text Box 3"/>
          <p:cNvSpPr txBox="1">
            <a:spLocks noChangeArrowheads="1"/>
          </p:cNvSpPr>
          <p:nvPr/>
        </p:nvSpPr>
        <p:spPr bwMode="auto">
          <a:xfrm>
            <a:off x="6886575" y="2819400"/>
            <a:ext cx="2257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nvGrpSpPr>
          <p:cNvPr id="1652740" name="Group 4"/>
          <p:cNvGrpSpPr>
            <a:grpSpLocks/>
          </p:cNvGrpSpPr>
          <p:nvPr/>
        </p:nvGrpSpPr>
        <p:grpSpPr bwMode="auto">
          <a:xfrm>
            <a:off x="762000" y="1219200"/>
            <a:ext cx="6264275" cy="5029200"/>
            <a:chOff x="384" y="864"/>
            <a:chExt cx="3946" cy="3168"/>
          </a:xfrm>
        </p:grpSpPr>
        <p:sp>
          <p:nvSpPr>
            <p:cNvPr id="1652741" name="Line 5"/>
            <p:cNvSpPr>
              <a:spLocks noChangeShapeType="1"/>
            </p:cNvSpPr>
            <p:nvPr/>
          </p:nvSpPr>
          <p:spPr bwMode="auto">
            <a:xfrm>
              <a:off x="1152" y="115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42" name="Line 6"/>
            <p:cNvSpPr>
              <a:spLocks noChangeShapeType="1"/>
            </p:cNvSpPr>
            <p:nvPr/>
          </p:nvSpPr>
          <p:spPr bwMode="auto">
            <a:xfrm>
              <a:off x="1152" y="3504"/>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43" name="Text Box 7"/>
            <p:cNvSpPr txBox="1">
              <a:spLocks noChangeArrowheads="1"/>
            </p:cNvSpPr>
            <p:nvPr/>
          </p:nvSpPr>
          <p:spPr bwMode="auto">
            <a:xfrm>
              <a:off x="816" y="960"/>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652744" name="Text Box 8"/>
            <p:cNvSpPr txBox="1">
              <a:spLocks noChangeArrowheads="1"/>
            </p:cNvSpPr>
            <p:nvPr/>
          </p:nvSpPr>
          <p:spPr bwMode="auto">
            <a:xfrm>
              <a:off x="384" y="1200"/>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a:t>
              </a:r>
            </a:p>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I</a:t>
              </a:r>
            </a:p>
            <a:p>
              <a:pPr algn="l" eaLnBrk="0" hangingPunct="0"/>
              <a:r>
                <a:rPr lang="en-US" sz="2400"/>
                <a:t>S</a:t>
              </a:r>
            </a:p>
            <a:p>
              <a:pPr algn="l" eaLnBrk="0" hangingPunct="0"/>
              <a:r>
                <a:rPr lang="en-US" sz="2400"/>
                <a:t>I</a:t>
              </a:r>
            </a:p>
            <a:p>
              <a:pPr algn="l" eaLnBrk="0" hangingPunct="0"/>
              <a:r>
                <a:rPr lang="en-US" sz="2400"/>
                <a:t>O</a:t>
              </a:r>
            </a:p>
            <a:p>
              <a:pPr algn="l" eaLnBrk="0" hangingPunct="0"/>
              <a:r>
                <a:rPr lang="en-US" sz="2400"/>
                <a:t>N</a:t>
              </a:r>
            </a:p>
          </p:txBody>
        </p:sp>
        <p:sp>
          <p:nvSpPr>
            <p:cNvPr id="1652745" name="Text Box 9"/>
            <p:cNvSpPr txBox="1">
              <a:spLocks noChangeArrowheads="1"/>
            </p:cNvSpPr>
            <p:nvPr/>
          </p:nvSpPr>
          <p:spPr bwMode="auto">
            <a:xfrm>
              <a:off x="1094" y="3482"/>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652746" name="Text Box 10"/>
            <p:cNvSpPr txBox="1">
              <a:spLocks noChangeArrowheads="1"/>
            </p:cNvSpPr>
            <p:nvPr/>
          </p:nvSpPr>
          <p:spPr bwMode="auto">
            <a:xfrm>
              <a:off x="2352" y="3744"/>
              <a:ext cx="8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RECALL</a:t>
              </a:r>
            </a:p>
          </p:txBody>
        </p:sp>
        <p:sp>
          <p:nvSpPr>
            <p:cNvPr id="1652747" name="Line 11"/>
            <p:cNvSpPr>
              <a:spLocks noChangeShapeType="1"/>
            </p:cNvSpPr>
            <p:nvPr/>
          </p:nvSpPr>
          <p:spPr bwMode="auto">
            <a:xfrm flipV="1">
              <a:off x="1248" y="3120"/>
              <a:ext cx="2976" cy="0"/>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48" name="Text Box 12"/>
            <p:cNvSpPr txBox="1">
              <a:spLocks noChangeArrowheads="1"/>
            </p:cNvSpPr>
            <p:nvPr/>
          </p:nvSpPr>
          <p:spPr bwMode="auto">
            <a:xfrm>
              <a:off x="1296" y="2880"/>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652749" name="Line 13"/>
            <p:cNvSpPr>
              <a:spLocks noChangeShapeType="1"/>
            </p:cNvSpPr>
            <p:nvPr/>
          </p:nvSpPr>
          <p:spPr bwMode="auto">
            <a:xfrm flipV="1">
              <a:off x="1248" y="115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0" name="Line 14"/>
            <p:cNvSpPr>
              <a:spLocks noChangeShapeType="1"/>
            </p:cNvSpPr>
            <p:nvPr/>
          </p:nvSpPr>
          <p:spPr bwMode="auto">
            <a:xfrm flipV="1">
              <a:off x="1248" y="3120"/>
              <a:ext cx="2976" cy="288"/>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1" name="Text Box 15"/>
            <p:cNvSpPr txBox="1">
              <a:spLocks noChangeArrowheads="1"/>
            </p:cNvSpPr>
            <p:nvPr/>
          </p:nvSpPr>
          <p:spPr bwMode="auto">
            <a:xfrm>
              <a:off x="1440" y="864"/>
              <a:ext cx="6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chemeClr val="accent2"/>
                  </a:solidFill>
                </a:rPr>
                <a:t>Perfect</a:t>
              </a:r>
            </a:p>
          </p:txBody>
        </p:sp>
        <p:sp>
          <p:nvSpPr>
            <p:cNvPr id="1652752" name="Text Box 16"/>
            <p:cNvSpPr txBox="1">
              <a:spLocks noChangeArrowheads="1"/>
            </p:cNvSpPr>
            <p:nvPr/>
          </p:nvSpPr>
          <p:spPr bwMode="auto">
            <a:xfrm>
              <a:off x="3024" y="3168"/>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652753" name="Text Box 17"/>
            <p:cNvSpPr txBox="1">
              <a:spLocks noChangeArrowheads="1"/>
            </p:cNvSpPr>
            <p:nvPr/>
          </p:nvSpPr>
          <p:spPr bwMode="auto">
            <a:xfrm>
              <a:off x="1200" y="1680"/>
              <a:ext cx="84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652754" name="Text Box 18"/>
            <p:cNvSpPr txBox="1">
              <a:spLocks noChangeArrowheads="1"/>
            </p:cNvSpPr>
            <p:nvPr/>
          </p:nvSpPr>
          <p:spPr bwMode="auto">
            <a:xfrm>
              <a:off x="1248" y="2640"/>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rgbClr val="008000"/>
                  </a:solidFill>
                </a:rPr>
                <a:t>Parabolic Recall</a:t>
              </a:r>
            </a:p>
          </p:txBody>
        </p:sp>
        <p:sp>
          <p:nvSpPr>
            <p:cNvPr id="1652755" name="Line 19"/>
            <p:cNvSpPr>
              <a:spLocks noChangeShapeType="1"/>
            </p:cNvSpPr>
            <p:nvPr/>
          </p:nvSpPr>
          <p:spPr bwMode="auto">
            <a:xfrm>
              <a:off x="3888" y="3120"/>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6" name="Line 20"/>
            <p:cNvSpPr>
              <a:spLocks noChangeShapeType="1"/>
            </p:cNvSpPr>
            <p:nvPr/>
          </p:nvSpPr>
          <p:spPr bwMode="auto">
            <a:xfrm>
              <a:off x="1200" y="2880"/>
              <a:ext cx="3024" cy="24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7" name="Freeform 21"/>
            <p:cNvSpPr>
              <a:spLocks/>
            </p:cNvSpPr>
            <p:nvPr/>
          </p:nvSpPr>
          <p:spPr bwMode="auto">
            <a:xfrm>
              <a:off x="1248" y="1152"/>
              <a:ext cx="2976" cy="1968"/>
            </a:xfrm>
            <a:custGeom>
              <a:avLst/>
              <a:gdLst>
                <a:gd name="T0" fmla="*/ 0 w 2976"/>
                <a:gd name="T1" fmla="*/ 0 h 1968"/>
                <a:gd name="T2" fmla="*/ 1344 w 2976"/>
                <a:gd name="T3" fmla="*/ 1248 h 1968"/>
                <a:gd name="T4" fmla="*/ 2544 w 2976"/>
                <a:gd name="T5" fmla="*/ 1824 h 1968"/>
                <a:gd name="T6" fmla="*/ 2976 w 2976"/>
                <a:gd name="T7" fmla="*/ 1968 h 1968"/>
              </a:gdLst>
              <a:ahLst/>
              <a:cxnLst>
                <a:cxn ang="0">
                  <a:pos x="T0" y="T1"/>
                </a:cxn>
                <a:cxn ang="0">
                  <a:pos x="T2" y="T3"/>
                </a:cxn>
                <a:cxn ang="0">
                  <a:pos x="T4" y="T5"/>
                </a:cxn>
                <a:cxn ang="0">
                  <a:pos x="T6" y="T7"/>
                </a:cxn>
              </a:cxnLst>
              <a:rect l="0" t="0" r="r" b="b"/>
              <a:pathLst>
                <a:path w="2976" h="1968">
                  <a:moveTo>
                    <a:pt x="0" y="0"/>
                  </a:moveTo>
                  <a:cubicBezTo>
                    <a:pt x="460" y="472"/>
                    <a:pt x="920" y="944"/>
                    <a:pt x="1344" y="1248"/>
                  </a:cubicBezTo>
                  <a:cubicBezTo>
                    <a:pt x="1768" y="1552"/>
                    <a:pt x="2272" y="1704"/>
                    <a:pt x="2544" y="1824"/>
                  </a:cubicBezTo>
                  <a:cubicBezTo>
                    <a:pt x="2816" y="1944"/>
                    <a:pt x="2904" y="1944"/>
                    <a:pt x="2976" y="1968"/>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8" name="Line 22"/>
            <p:cNvSpPr>
              <a:spLocks noChangeShapeType="1"/>
            </p:cNvSpPr>
            <p:nvPr/>
          </p:nvSpPr>
          <p:spPr bwMode="auto">
            <a:xfrm>
              <a:off x="1248" y="1152"/>
              <a:ext cx="297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2759" name="Line 23"/>
            <p:cNvSpPr>
              <a:spLocks noChangeShapeType="1"/>
            </p:cNvSpPr>
            <p:nvPr/>
          </p:nvSpPr>
          <p:spPr bwMode="auto">
            <a:xfrm>
              <a:off x="4224" y="1152"/>
              <a:ext cx="0" cy="196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53762" name="Rectangle 2"/>
          <p:cNvSpPr>
            <a:spLocks noGrp="1" noChangeArrowheads="1"/>
          </p:cNvSpPr>
          <p:nvPr>
            <p:ph type="title"/>
          </p:nvPr>
        </p:nvSpPr>
        <p:spPr/>
        <p:txBody>
          <a:bodyPr/>
          <a:lstStyle/>
          <a:p>
            <a:r>
              <a:rPr lang="en-US"/>
              <a:t>CACM Query 25</a:t>
            </a:r>
          </a:p>
        </p:txBody>
      </p:sp>
      <p:pic>
        <p:nvPicPr>
          <p:cNvPr id="1653763" name="Picture 3" descr="cacm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705600" cy="5548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54786" name="Rectangle 2"/>
          <p:cNvSpPr>
            <a:spLocks noGrp="1" noChangeArrowheads="1"/>
          </p:cNvSpPr>
          <p:nvPr>
            <p:ph type="title"/>
          </p:nvPr>
        </p:nvSpPr>
        <p:spPr/>
        <p:txBody>
          <a:bodyPr/>
          <a:lstStyle/>
          <a:p>
            <a:r>
              <a:rPr lang="en-US" sz="3200"/>
              <a:t>Relationship of Precision and Recall</a:t>
            </a:r>
          </a:p>
        </p:txBody>
      </p:sp>
      <p:graphicFrame>
        <p:nvGraphicFramePr>
          <p:cNvPr id="1654787" name="Object 3"/>
          <p:cNvGraphicFramePr>
            <a:graphicFrameLocks noChangeAspect="1"/>
          </p:cNvGraphicFramePr>
          <p:nvPr/>
        </p:nvGraphicFramePr>
        <p:xfrm>
          <a:off x="2209800" y="1371600"/>
          <a:ext cx="5029200" cy="1901825"/>
        </p:xfrm>
        <a:graphic>
          <a:graphicData uri="http://schemas.openxmlformats.org/presentationml/2006/ole">
            <mc:AlternateContent xmlns:mc="http://schemas.openxmlformats.org/markup-compatibility/2006">
              <mc:Choice xmlns:v="urn:schemas-microsoft-com:vml" Requires="v">
                <p:oleObj spid="_x0000_s1654797" name="Equation" r:id="rId4" imgW="1041345" imgH="393926" progId="Equation.3">
                  <p:embed/>
                </p:oleObj>
              </mc:Choice>
              <mc:Fallback>
                <p:oleObj name="Equation" r:id="rId4" imgW="1041345" imgH="39392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371600"/>
                        <a:ext cx="5029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54788" name="Object 4"/>
          <p:cNvGraphicFramePr>
            <a:graphicFrameLocks noChangeAspect="1"/>
          </p:cNvGraphicFramePr>
          <p:nvPr>
            <p:ph idx="1"/>
          </p:nvPr>
        </p:nvGraphicFramePr>
        <p:xfrm>
          <a:off x="1828800" y="3352800"/>
          <a:ext cx="6096000" cy="2495550"/>
        </p:xfrm>
        <a:graphic>
          <a:graphicData uri="http://schemas.openxmlformats.org/presentationml/2006/ole">
            <mc:AlternateContent xmlns:mc="http://schemas.openxmlformats.org/markup-compatibility/2006">
              <mc:Choice xmlns:v="urn:schemas-microsoft-com:vml" Requires="v">
                <p:oleObj spid="_x0000_s1654798" name="Equation" r:id="rId6" imgW="2172096" imgH="889397" progId="Equation.3">
                  <p:embed/>
                </p:oleObj>
              </mc:Choice>
              <mc:Fallback>
                <p:oleObj name="Equation" r:id="rId6" imgW="2172096" imgH="88939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352800"/>
                        <a:ext cx="6096000" cy="249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11778" name="Rectangle 2"/>
          <p:cNvSpPr>
            <a:spLocks noGrp="1" noChangeArrowheads="1"/>
          </p:cNvSpPr>
          <p:nvPr>
            <p:ph type="title"/>
          </p:nvPr>
        </p:nvSpPr>
        <p:spPr/>
        <p:txBody>
          <a:bodyPr/>
          <a:lstStyle/>
          <a:p>
            <a:r>
              <a:rPr lang="en-US"/>
              <a:t>Today</a:t>
            </a:r>
          </a:p>
        </p:txBody>
      </p:sp>
      <p:sp>
        <p:nvSpPr>
          <p:cNvPr id="1611779" name="Rectangle 3"/>
          <p:cNvSpPr>
            <a:spLocks noGrp="1" noChangeArrowheads="1"/>
          </p:cNvSpPr>
          <p:nvPr>
            <p:ph type="body" idx="1"/>
          </p:nvPr>
        </p:nvSpPr>
        <p:spPr/>
        <p:txBody>
          <a:bodyPr/>
          <a:lstStyle/>
          <a:p>
            <a:pPr>
              <a:lnSpc>
                <a:spcPct val="90000"/>
              </a:lnSpc>
            </a:pPr>
            <a:r>
              <a:rPr lang="en-US"/>
              <a:t>More on Evaluation (Alternatives to R/P)</a:t>
            </a:r>
          </a:p>
          <a:p>
            <a:pPr>
              <a:lnSpc>
                <a:spcPct val="90000"/>
              </a:lnSpc>
            </a:pPr>
            <a:r>
              <a:rPr lang="en-US"/>
              <a:t>Expected Search Length</a:t>
            </a:r>
          </a:p>
          <a:p>
            <a:pPr>
              <a:lnSpc>
                <a:spcPct val="90000"/>
              </a:lnSpc>
            </a:pPr>
            <a:r>
              <a:rPr lang="en-US"/>
              <a:t>Non-Binary Relevance and Evaluation</a:t>
            </a:r>
            <a:endParaRPr lang="en-US">
              <a:solidFill>
                <a:srgbClr val="FF3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598468" name="Rectangle 4"/>
          <p:cNvSpPr>
            <a:spLocks noGrp="1" noChangeArrowheads="1"/>
          </p:cNvSpPr>
          <p:nvPr>
            <p:ph type="title"/>
          </p:nvPr>
        </p:nvSpPr>
        <p:spPr/>
        <p:txBody>
          <a:bodyPr/>
          <a:lstStyle/>
          <a:p>
            <a:r>
              <a:rPr lang="en-US"/>
              <a:t>Overview</a:t>
            </a:r>
          </a:p>
        </p:txBody>
      </p:sp>
      <p:sp>
        <p:nvSpPr>
          <p:cNvPr id="1598469" name="Rectangle 5"/>
          <p:cNvSpPr>
            <a:spLocks noGrp="1" noChangeArrowheads="1"/>
          </p:cNvSpPr>
          <p:nvPr>
            <p:ph type="body" idx="1"/>
          </p:nvPr>
        </p:nvSpPr>
        <p:spPr/>
        <p:txBody>
          <a:bodyPr/>
          <a:lstStyle/>
          <a:p>
            <a:r>
              <a:rPr lang="en-US"/>
              <a:t>Review</a:t>
            </a:r>
          </a:p>
          <a:p>
            <a:pPr lvl="1"/>
            <a:r>
              <a:rPr lang="en-US"/>
              <a:t>Calculating Recall and Precision</a:t>
            </a:r>
          </a:p>
          <a:p>
            <a:pPr lvl="1"/>
            <a:r>
              <a:rPr lang="en-US"/>
              <a:t>The trec_eval program</a:t>
            </a:r>
          </a:p>
          <a:p>
            <a:pPr lvl="1"/>
            <a:r>
              <a:rPr lang="en-US"/>
              <a:t>Limits of retrieval performance – Relationship of Recall and Precision</a:t>
            </a:r>
          </a:p>
          <a:p>
            <a:r>
              <a:rPr lang="en-US"/>
              <a:t>More on Evaluation (Alternatives to R/P)</a:t>
            </a:r>
          </a:p>
          <a:p>
            <a:r>
              <a:rPr lang="en-US"/>
              <a:t>Expected Search Length</a:t>
            </a:r>
          </a:p>
          <a:p>
            <a:r>
              <a:rPr lang="en-US"/>
              <a:t>Precison/Recall with scales of relevance</a:t>
            </a:r>
          </a:p>
          <a:p>
            <a:r>
              <a:rPr lang="en-US"/>
              <a:t>Cumulative Gain (revisited)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r>
              <a:rPr lang="en-US" smtClean="0"/>
              <a:t>IS 240 – Spring 2013</a:t>
            </a:r>
            <a:endParaRPr lang="en-US"/>
          </a:p>
        </p:txBody>
      </p:sp>
      <p:sp>
        <p:nvSpPr>
          <p:cNvPr id="1612802" name="Rectangle 2"/>
          <p:cNvSpPr>
            <a:spLocks noGrp="1" noChangeArrowheads="1"/>
          </p:cNvSpPr>
          <p:nvPr>
            <p:ph type="title"/>
          </p:nvPr>
        </p:nvSpPr>
        <p:spPr/>
        <p:txBody>
          <a:bodyPr/>
          <a:lstStyle/>
          <a:p>
            <a:r>
              <a:rPr lang="en-US"/>
              <a:t>Other Relationships</a:t>
            </a:r>
          </a:p>
        </p:txBody>
      </p:sp>
      <p:sp>
        <p:nvSpPr>
          <p:cNvPr id="1612803" name="Text Box 3"/>
          <p:cNvSpPr txBox="1">
            <a:spLocks noChangeArrowheads="1"/>
          </p:cNvSpPr>
          <p:nvPr/>
        </p:nvSpPr>
        <p:spPr bwMode="auto">
          <a:xfrm>
            <a:off x="3733800" y="5995988"/>
            <a:ext cx="5111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solidFill>
                  <a:srgbClr val="FF3300"/>
                </a:solidFill>
              </a:rPr>
              <a:t>From van </a:t>
            </a:r>
            <a:r>
              <a:rPr lang="en-US" sz="2000">
                <a:solidFill>
                  <a:srgbClr val="FF3300"/>
                </a:solidFill>
              </a:rPr>
              <a:t>Rijsbergen</a:t>
            </a:r>
            <a:r>
              <a:rPr lang="en-US" sz="1800">
                <a:solidFill>
                  <a:srgbClr val="FF3300"/>
                </a:solidFill>
              </a:rPr>
              <a:t> </a:t>
            </a:r>
            <a:r>
              <a:rPr lang="en-US" sz="1800" i="1">
                <a:solidFill>
                  <a:srgbClr val="FF3300"/>
                </a:solidFill>
              </a:rPr>
              <a:t>Information Retrieval (2</a:t>
            </a:r>
            <a:r>
              <a:rPr lang="en-US" sz="1800" i="1" baseline="30000">
                <a:solidFill>
                  <a:srgbClr val="FF3300"/>
                </a:solidFill>
              </a:rPr>
              <a:t>nd</a:t>
            </a:r>
            <a:r>
              <a:rPr lang="en-US" sz="1800" i="1">
                <a:solidFill>
                  <a:srgbClr val="FF3300"/>
                </a:solidFill>
              </a:rPr>
              <a:t> Ed.)</a:t>
            </a:r>
            <a:endParaRPr lang="en-US" sz="1800">
              <a:solidFill>
                <a:srgbClr val="FF3300"/>
              </a:solidFill>
            </a:endParaRPr>
          </a:p>
        </p:txBody>
      </p:sp>
      <p:grpSp>
        <p:nvGrpSpPr>
          <p:cNvPr id="1612804" name="Group 4"/>
          <p:cNvGrpSpPr>
            <a:grpSpLocks/>
          </p:cNvGrpSpPr>
          <p:nvPr/>
        </p:nvGrpSpPr>
        <p:grpSpPr bwMode="auto">
          <a:xfrm>
            <a:off x="609600" y="2362200"/>
            <a:ext cx="7900988" cy="3057525"/>
            <a:chOff x="384" y="1488"/>
            <a:chExt cx="4977" cy="1926"/>
          </a:xfrm>
        </p:grpSpPr>
        <p:sp>
          <p:nvSpPr>
            <p:cNvPr id="1612805" name="Text Box 5"/>
            <p:cNvSpPr txBox="1">
              <a:spLocks noChangeArrowheads="1"/>
            </p:cNvSpPr>
            <p:nvPr/>
          </p:nvSpPr>
          <p:spPr bwMode="auto">
            <a:xfrm>
              <a:off x="384" y="1488"/>
              <a:ext cx="4841" cy="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RELEVANT         NON-RELEVANT</a:t>
              </a:r>
            </a:p>
            <a:p>
              <a:pPr algn="l" eaLnBrk="0" hangingPunct="0"/>
              <a:endParaRPr lang="en-US" sz="2400"/>
            </a:p>
            <a:p>
              <a:pPr algn="l" eaLnBrk="0" hangingPunct="0"/>
              <a:r>
                <a:rPr lang="en-US" sz="2400"/>
                <a:t>     RETRIEVED </a:t>
              </a:r>
              <a:r>
                <a:rPr lang="en-US" sz="2800" b="1"/>
                <a:t> </a:t>
              </a:r>
              <a:r>
                <a:rPr lang="en-US" sz="2400"/>
                <a:t>   </a:t>
              </a:r>
            </a:p>
            <a:p>
              <a:pPr algn="l" eaLnBrk="0" hangingPunct="0"/>
              <a:endParaRPr lang="en-US" sz="2400"/>
            </a:p>
            <a:p>
              <a:pPr algn="l" eaLnBrk="0" hangingPunct="0"/>
              <a:endParaRPr lang="en-US" sz="2400"/>
            </a:p>
            <a:p>
              <a:pPr algn="l" eaLnBrk="0" hangingPunct="0"/>
              <a:r>
                <a:rPr lang="en-US" sz="2400"/>
                <a:t>NOT RETRIEVED                                                                   </a:t>
              </a:r>
            </a:p>
            <a:p>
              <a:pPr algn="l" eaLnBrk="0" hangingPunct="0"/>
              <a:endParaRPr lang="en-US" sz="2400"/>
            </a:p>
          </p:txBody>
        </p:sp>
        <p:graphicFrame>
          <p:nvGraphicFramePr>
            <p:cNvPr id="1612806" name="Object 6"/>
            <p:cNvGraphicFramePr>
              <a:graphicFrameLocks noChangeAspect="1"/>
            </p:cNvGraphicFramePr>
            <p:nvPr/>
          </p:nvGraphicFramePr>
          <p:xfrm>
            <a:off x="2304" y="1968"/>
            <a:ext cx="652" cy="315"/>
          </p:xfrm>
          <a:graphic>
            <a:graphicData uri="http://schemas.openxmlformats.org/presentationml/2006/ole">
              <mc:AlternateContent xmlns:mc="http://schemas.openxmlformats.org/markup-compatibility/2006">
                <mc:Choice xmlns:v="urn:schemas-microsoft-com:vml" Requires="v">
                  <p:oleObj spid="_x0000_s1612854" name="Equation" r:id="rId4" imgW="393926" imgH="190814" progId="Equation.3">
                    <p:embed/>
                  </p:oleObj>
                </mc:Choice>
                <mc:Fallback>
                  <p:oleObj name="Equation" r:id="rId4" imgW="393926" imgH="190814"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968"/>
                          <a:ext cx="65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7" name="Object 7"/>
            <p:cNvGraphicFramePr>
              <a:graphicFrameLocks noChangeAspect="1"/>
            </p:cNvGraphicFramePr>
            <p:nvPr/>
          </p:nvGraphicFramePr>
          <p:xfrm>
            <a:off x="2283" y="2619"/>
            <a:ext cx="694" cy="357"/>
          </p:xfrm>
          <a:graphic>
            <a:graphicData uri="http://schemas.openxmlformats.org/presentationml/2006/ole">
              <mc:AlternateContent xmlns:mc="http://schemas.openxmlformats.org/markup-compatibility/2006">
                <mc:Choice xmlns:v="urn:schemas-microsoft-com:vml" Requires="v">
                  <p:oleObj spid="_x0000_s1612855" name="Equation" r:id="rId6" imgW="419315" imgH="216203" progId="Equation.3">
                    <p:embed/>
                  </p:oleObj>
                </mc:Choice>
                <mc:Fallback>
                  <p:oleObj name="Equation" r:id="rId6" imgW="419315" imgH="216203"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3" y="2619"/>
                          <a:ext cx="69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8" name="Object 8"/>
            <p:cNvGraphicFramePr>
              <a:graphicFrameLocks noChangeAspect="1"/>
            </p:cNvGraphicFramePr>
            <p:nvPr/>
          </p:nvGraphicFramePr>
          <p:xfrm>
            <a:off x="3936" y="1920"/>
            <a:ext cx="694" cy="357"/>
          </p:xfrm>
          <a:graphic>
            <a:graphicData uri="http://schemas.openxmlformats.org/presentationml/2006/ole">
              <mc:AlternateContent xmlns:mc="http://schemas.openxmlformats.org/markup-compatibility/2006">
                <mc:Choice xmlns:v="urn:schemas-microsoft-com:vml" Requires="v">
                  <p:oleObj spid="_x0000_s1612856" name="Equation" r:id="rId8" imgW="419315" imgH="216203" progId="Equation.3">
                    <p:embed/>
                  </p:oleObj>
                </mc:Choice>
                <mc:Fallback>
                  <p:oleObj name="Equation" r:id="rId8" imgW="419315" imgH="216203"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6" y="1920"/>
                          <a:ext cx="69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09" name="Object 9"/>
            <p:cNvGraphicFramePr>
              <a:graphicFrameLocks noChangeAspect="1"/>
            </p:cNvGraphicFramePr>
            <p:nvPr/>
          </p:nvGraphicFramePr>
          <p:xfrm>
            <a:off x="3905" y="2571"/>
            <a:ext cx="715" cy="357"/>
          </p:xfrm>
          <a:graphic>
            <a:graphicData uri="http://schemas.openxmlformats.org/presentationml/2006/ole">
              <mc:AlternateContent xmlns:mc="http://schemas.openxmlformats.org/markup-compatibility/2006">
                <mc:Choice xmlns:v="urn:schemas-microsoft-com:vml" Requires="v">
                  <p:oleObj spid="_x0000_s1612857" name="Equation" r:id="rId10" imgW="432009" imgH="216203" progId="Equation.3">
                    <p:embed/>
                  </p:oleObj>
                </mc:Choice>
                <mc:Fallback>
                  <p:oleObj name="Equation" r:id="rId10" imgW="432009" imgH="216203"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 y="2571"/>
                          <a:ext cx="715"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10" name="Object 10"/>
            <p:cNvGraphicFramePr>
              <a:graphicFrameLocks noChangeAspect="1"/>
            </p:cNvGraphicFramePr>
            <p:nvPr/>
          </p:nvGraphicFramePr>
          <p:xfrm>
            <a:off x="2496" y="3120"/>
            <a:ext cx="252" cy="273"/>
          </p:xfrm>
          <a:graphic>
            <a:graphicData uri="http://schemas.openxmlformats.org/presentationml/2006/ole">
              <mc:AlternateContent xmlns:mc="http://schemas.openxmlformats.org/markup-compatibility/2006">
                <mc:Choice xmlns:v="urn:schemas-microsoft-com:vml" Requires="v">
                  <p:oleObj spid="_x0000_s1612858" name="Equation" r:id="rId12" imgW="152664" imgH="165353" progId="Equation.3">
                    <p:embed/>
                  </p:oleObj>
                </mc:Choice>
                <mc:Fallback>
                  <p:oleObj name="Equation" r:id="rId12" imgW="152664" imgH="165353"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6" y="3120"/>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11" name="Object 11"/>
            <p:cNvGraphicFramePr>
              <a:graphicFrameLocks noChangeAspect="1"/>
            </p:cNvGraphicFramePr>
            <p:nvPr/>
          </p:nvGraphicFramePr>
          <p:xfrm>
            <a:off x="4118" y="3099"/>
            <a:ext cx="273" cy="315"/>
          </p:xfrm>
          <a:graphic>
            <a:graphicData uri="http://schemas.openxmlformats.org/presentationml/2006/ole">
              <mc:AlternateContent xmlns:mc="http://schemas.openxmlformats.org/markup-compatibility/2006">
                <mc:Choice xmlns:v="urn:schemas-microsoft-com:vml" Requires="v">
                  <p:oleObj spid="_x0000_s1612859" name="Equation" r:id="rId14" imgW="165353" imgH="190731" progId="Equation.3">
                    <p:embed/>
                  </p:oleObj>
                </mc:Choice>
                <mc:Fallback>
                  <p:oleObj name="Equation" r:id="rId14" imgW="165353" imgH="190731"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8" y="3099"/>
                          <a:ext cx="273"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12" name="Object 12"/>
            <p:cNvGraphicFramePr>
              <a:graphicFrameLocks noChangeAspect="1"/>
            </p:cNvGraphicFramePr>
            <p:nvPr/>
          </p:nvGraphicFramePr>
          <p:xfrm>
            <a:off x="5088" y="1968"/>
            <a:ext cx="252" cy="273"/>
          </p:xfrm>
          <a:graphic>
            <a:graphicData uri="http://schemas.openxmlformats.org/presentationml/2006/ole">
              <mc:AlternateContent xmlns:mc="http://schemas.openxmlformats.org/markup-compatibility/2006">
                <mc:Choice xmlns:v="urn:schemas-microsoft-com:vml" Requires="v">
                  <p:oleObj spid="_x0000_s1612860" name="Equation" r:id="rId16" imgW="152664" imgH="165353" progId="Equation.3">
                    <p:embed/>
                  </p:oleObj>
                </mc:Choice>
                <mc:Fallback>
                  <p:oleObj name="Equation" r:id="rId16" imgW="152664" imgH="165353"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8" y="1968"/>
                          <a:ext cx="252"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13" name="Object 13"/>
            <p:cNvGraphicFramePr>
              <a:graphicFrameLocks noChangeAspect="1"/>
            </p:cNvGraphicFramePr>
            <p:nvPr/>
          </p:nvGraphicFramePr>
          <p:xfrm>
            <a:off x="5088" y="2592"/>
            <a:ext cx="273" cy="315"/>
          </p:xfrm>
          <a:graphic>
            <a:graphicData uri="http://schemas.openxmlformats.org/presentationml/2006/ole">
              <mc:AlternateContent xmlns:mc="http://schemas.openxmlformats.org/markup-compatibility/2006">
                <mc:Choice xmlns:v="urn:schemas-microsoft-com:vml" Requires="v">
                  <p:oleObj spid="_x0000_s1612861" name="Equation" r:id="rId18" imgW="165353" imgH="190731" progId="Equation.3">
                    <p:embed/>
                  </p:oleObj>
                </mc:Choice>
                <mc:Fallback>
                  <p:oleObj name="Equation" r:id="rId18" imgW="165353" imgH="190731" progId="Equation.3">
                    <p:embed/>
                    <p:pic>
                      <p:nvPicPr>
                        <p:cNvPr id="0"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 y="2592"/>
                          <a:ext cx="273"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2814" name="Object 14"/>
            <p:cNvGraphicFramePr>
              <a:graphicFrameLocks noChangeAspect="1"/>
            </p:cNvGraphicFramePr>
            <p:nvPr/>
          </p:nvGraphicFramePr>
          <p:xfrm>
            <a:off x="4944" y="3120"/>
            <a:ext cx="294" cy="294"/>
          </p:xfrm>
          <a:graphic>
            <a:graphicData uri="http://schemas.openxmlformats.org/presentationml/2006/ole">
              <mc:AlternateContent xmlns:mc="http://schemas.openxmlformats.org/markup-compatibility/2006">
                <mc:Choice xmlns:v="urn:schemas-microsoft-com:vml" Requires="v">
                  <p:oleObj spid="_x0000_s1612862" name="Equation" r:id="rId20" imgW="177888" imgH="177888" progId="Equation.3">
                    <p:embed/>
                  </p:oleObj>
                </mc:Choice>
                <mc:Fallback>
                  <p:oleObj name="Equation" r:id="rId20" imgW="177888" imgH="177888" progId="Equation.3">
                    <p:embed/>
                    <p:pic>
                      <p:nvPicPr>
                        <p:cNvPr id="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44" y="3120"/>
                          <a:ext cx="294"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2815" name="Rectangle 15"/>
            <p:cNvSpPr>
              <a:spLocks noChangeArrowheads="1"/>
            </p:cNvSpPr>
            <p:nvPr/>
          </p:nvSpPr>
          <p:spPr bwMode="auto">
            <a:xfrm>
              <a:off x="2064" y="1824"/>
              <a:ext cx="2832" cy="1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2816" name="Line 16"/>
            <p:cNvSpPr>
              <a:spLocks noChangeShapeType="1"/>
            </p:cNvSpPr>
            <p:nvPr/>
          </p:nvSpPr>
          <p:spPr bwMode="auto">
            <a:xfrm>
              <a:off x="2064" y="2448"/>
              <a:ext cx="28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12817" name="Line 17"/>
            <p:cNvSpPr>
              <a:spLocks noChangeShapeType="1"/>
            </p:cNvSpPr>
            <p:nvPr/>
          </p:nvSpPr>
          <p:spPr bwMode="auto">
            <a:xfrm>
              <a:off x="3456" y="1824"/>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13826" name="Rectangle 2"/>
          <p:cNvSpPr>
            <a:spLocks noGrp="1" noChangeArrowheads="1"/>
          </p:cNvSpPr>
          <p:nvPr>
            <p:ph type="title"/>
          </p:nvPr>
        </p:nvSpPr>
        <p:spPr/>
        <p:txBody>
          <a:bodyPr/>
          <a:lstStyle/>
          <a:p>
            <a:r>
              <a:rPr lang="en-US"/>
              <a:t>Other Relationships</a:t>
            </a:r>
          </a:p>
        </p:txBody>
      </p:sp>
      <p:graphicFrame>
        <p:nvGraphicFramePr>
          <p:cNvPr id="1613827" name="Object 3"/>
          <p:cNvGraphicFramePr>
            <a:graphicFrameLocks noChangeAspect="1"/>
          </p:cNvGraphicFramePr>
          <p:nvPr/>
        </p:nvGraphicFramePr>
        <p:xfrm>
          <a:off x="2057400" y="914400"/>
          <a:ext cx="4786313" cy="5562600"/>
        </p:xfrm>
        <a:graphic>
          <a:graphicData uri="http://schemas.openxmlformats.org/presentationml/2006/ole">
            <mc:AlternateContent xmlns:mc="http://schemas.openxmlformats.org/markup-compatibility/2006">
              <mc:Choice xmlns:v="urn:schemas-microsoft-com:vml" Requires="v">
                <p:oleObj spid="_x0000_s1613832" name="Equation" r:id="rId4" imgW="1486296" imgH="1727596" progId="Equation.3">
                  <p:embed/>
                </p:oleObj>
              </mc:Choice>
              <mc:Fallback>
                <p:oleObj name="Equation" r:id="rId4" imgW="1486296" imgH="17275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914400"/>
                        <a:ext cx="4786313"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a:t>
            </a:r>
            <a:endParaRPr lang="en-US"/>
          </a:p>
        </p:txBody>
      </p:sp>
      <p:sp>
        <p:nvSpPr>
          <p:cNvPr id="1614850" name="Rectangle 2"/>
          <p:cNvSpPr>
            <a:spLocks noGrp="1" noChangeArrowheads="1"/>
          </p:cNvSpPr>
          <p:nvPr>
            <p:ph type="title"/>
          </p:nvPr>
        </p:nvSpPr>
        <p:spPr/>
        <p:txBody>
          <a:bodyPr/>
          <a:lstStyle/>
          <a:p>
            <a:r>
              <a:rPr lang="en-US"/>
              <a:t>Other Relationships</a:t>
            </a:r>
          </a:p>
        </p:txBody>
      </p:sp>
      <p:graphicFrame>
        <p:nvGraphicFramePr>
          <p:cNvPr id="1614851" name="Object 3"/>
          <p:cNvGraphicFramePr>
            <a:graphicFrameLocks noChangeAspect="1"/>
          </p:cNvGraphicFramePr>
          <p:nvPr/>
        </p:nvGraphicFramePr>
        <p:xfrm>
          <a:off x="1447800" y="2286000"/>
          <a:ext cx="6248400" cy="1858963"/>
        </p:xfrm>
        <a:graphic>
          <a:graphicData uri="http://schemas.openxmlformats.org/presentationml/2006/ole">
            <mc:AlternateContent xmlns:mc="http://schemas.openxmlformats.org/markup-compatibility/2006">
              <mc:Choice xmlns:v="urn:schemas-microsoft-com:vml" Requires="v">
                <p:oleObj spid="_x0000_s1614857" name="Equation" r:id="rId4" imgW="1410096" imgH="419497" progId="Equation.3">
                  <p:embed/>
                </p:oleObj>
              </mc:Choice>
              <mc:Fallback>
                <p:oleObj name="Equation" r:id="rId4" imgW="1410096" imgH="4194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0"/>
                        <a:ext cx="6248400" cy="185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14852" name="Text Box 4"/>
          <p:cNvSpPr txBox="1">
            <a:spLocks noChangeArrowheads="1"/>
          </p:cNvSpPr>
          <p:nvPr/>
        </p:nvSpPr>
        <p:spPr bwMode="auto">
          <a:xfrm>
            <a:off x="1295400" y="5334000"/>
            <a:ext cx="7058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All of the previous measures are related by this equation</a:t>
            </a:r>
          </a:p>
          <a:p>
            <a:pPr algn="l" eaLnBrk="0" hangingPunct="0"/>
            <a:r>
              <a:rPr lang="en-US" sz="2400">
                <a:solidFill>
                  <a:srgbClr val="FF3300"/>
                </a:solidFill>
              </a:rPr>
              <a:t>P=Precision, R=Recall, F=Fallout, G=Generality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16898" name="Rectangle 2"/>
          <p:cNvSpPr>
            <a:spLocks noGrp="1" noChangeArrowheads="1"/>
          </p:cNvSpPr>
          <p:nvPr>
            <p:ph type="title"/>
          </p:nvPr>
        </p:nvSpPr>
        <p:spPr>
          <a:xfrm>
            <a:off x="533400" y="0"/>
            <a:ext cx="7772400" cy="1143000"/>
          </a:xfrm>
          <a:noFill/>
          <a:ln/>
        </p:spPr>
        <p:txBody>
          <a:bodyPr lIns="92075" tIns="46038" rIns="92075" bIns="46038"/>
          <a:lstStyle/>
          <a:p>
            <a:r>
              <a:rPr lang="en-US"/>
              <a:t>MiniTREC 2000</a:t>
            </a:r>
          </a:p>
        </p:txBody>
      </p:sp>
      <p:sp>
        <p:nvSpPr>
          <p:cNvPr id="1616899" name="Rectangle 3"/>
          <p:cNvSpPr>
            <a:spLocks noGrp="1" noChangeArrowheads="1"/>
          </p:cNvSpPr>
          <p:nvPr>
            <p:ph type="body" idx="1"/>
          </p:nvPr>
        </p:nvSpPr>
        <p:spPr>
          <a:xfrm>
            <a:off x="533400" y="1447800"/>
            <a:ext cx="8001000" cy="4038600"/>
          </a:xfrm>
          <a:noFill/>
          <a:ln/>
        </p:spPr>
        <p:txBody>
          <a:bodyPr lIns="92075" tIns="46038" rIns="92075" bIns="46038"/>
          <a:lstStyle/>
          <a:p>
            <a:pPr>
              <a:lnSpc>
                <a:spcPct val="90000"/>
              </a:lnSpc>
            </a:pPr>
            <a:r>
              <a:rPr lang="en-US" sz="2800"/>
              <a:t>Collection:  Financial Times (FT) ~600 Mb</a:t>
            </a:r>
          </a:p>
          <a:p>
            <a:pPr>
              <a:lnSpc>
                <a:spcPct val="90000"/>
              </a:lnSpc>
            </a:pPr>
            <a:r>
              <a:rPr lang="en-US" sz="2800"/>
              <a:t>50 Topics (#401-450) from TREC 8</a:t>
            </a:r>
          </a:p>
          <a:p>
            <a:pPr>
              <a:lnSpc>
                <a:spcPct val="90000"/>
              </a:lnSpc>
            </a:pPr>
            <a:r>
              <a:rPr lang="en-US" sz="2800"/>
              <a:t>22516 FT QRELs from TREC8</a:t>
            </a:r>
          </a:p>
          <a:p>
            <a:pPr>
              <a:lnSpc>
                <a:spcPct val="90000"/>
              </a:lnSpc>
            </a:pPr>
            <a:r>
              <a:rPr lang="en-US" sz="2800"/>
              <a:t>Four Groups, 12 runs</a:t>
            </a:r>
          </a:p>
          <a:p>
            <a:pPr lvl="1">
              <a:lnSpc>
                <a:spcPct val="90000"/>
              </a:lnSpc>
            </a:pPr>
            <a:r>
              <a:rPr lang="en-US" sz="2400"/>
              <a:t>Cheshire 1 – 4 runs</a:t>
            </a:r>
          </a:p>
          <a:p>
            <a:pPr lvl="1">
              <a:lnSpc>
                <a:spcPct val="90000"/>
              </a:lnSpc>
            </a:pPr>
            <a:r>
              <a:rPr lang="en-US" sz="2400"/>
              <a:t>Cheshire 2 – 5 runs</a:t>
            </a:r>
          </a:p>
          <a:p>
            <a:pPr lvl="1">
              <a:lnSpc>
                <a:spcPct val="90000"/>
              </a:lnSpc>
            </a:pPr>
            <a:r>
              <a:rPr lang="en-US" sz="2400"/>
              <a:t>MG           -- 3 runs</a:t>
            </a:r>
          </a:p>
          <a:p>
            <a:pPr lvl="1">
              <a:lnSpc>
                <a:spcPct val="90000"/>
              </a:lnSpc>
            </a:pPr>
            <a:r>
              <a:rPr lang="en-US" sz="2400"/>
              <a:t>SMART    -- Still working…(not really)</a:t>
            </a:r>
          </a:p>
          <a:p>
            <a:pPr>
              <a:lnSpc>
                <a:spcPct val="90000"/>
              </a:lnSpc>
            </a:pPr>
            <a:r>
              <a:rPr lang="en-US" sz="2800"/>
              <a:t>Total of 598000 ranked documents submitted</a:t>
            </a:r>
          </a:p>
          <a:p>
            <a:pPr>
              <a:lnSpc>
                <a:spcPct val="90000"/>
              </a:lnSpc>
            </a:pPr>
            <a:endParaRPr 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17922" name="Rectangle 2"/>
          <p:cNvSpPr>
            <a:spLocks noGrp="1" noChangeArrowheads="1"/>
          </p:cNvSpPr>
          <p:nvPr>
            <p:ph type="title"/>
          </p:nvPr>
        </p:nvSpPr>
        <p:spPr>
          <a:xfrm>
            <a:off x="685800" y="228600"/>
            <a:ext cx="7772400" cy="1143000"/>
          </a:xfrm>
        </p:spPr>
        <p:txBody>
          <a:bodyPr/>
          <a:lstStyle/>
          <a:p>
            <a:r>
              <a:rPr lang="en-US"/>
              <a:t>Precision/Recall for all MiniTREC runs</a:t>
            </a:r>
          </a:p>
        </p:txBody>
      </p:sp>
      <p:graphicFrame>
        <p:nvGraphicFramePr>
          <p:cNvPr id="1617923" name="Object 3"/>
          <p:cNvGraphicFramePr>
            <a:graphicFrameLocks noChangeAspect="1"/>
          </p:cNvGraphicFramePr>
          <p:nvPr/>
        </p:nvGraphicFramePr>
        <p:xfrm>
          <a:off x="3619500" y="2414588"/>
          <a:ext cx="1905000" cy="2028825"/>
        </p:xfrm>
        <a:graphic>
          <a:graphicData uri="http://schemas.openxmlformats.org/presentationml/2006/ole">
            <mc:AlternateContent xmlns:mc="http://schemas.openxmlformats.org/markup-compatibility/2006">
              <mc:Choice xmlns:v="urn:schemas-microsoft-com:vml" Requires="v">
                <p:oleObj spid="_x0000_s1617933" name="Bitmap Image" r:id="rId4" imgW="1905266" imgH="2029108" progId="Paint.Picture">
                  <p:embed/>
                </p:oleObj>
              </mc:Choice>
              <mc:Fallback>
                <p:oleObj name="Bitmap Image" r:id="rId4" imgW="1905266" imgH="202910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414588"/>
                        <a:ext cx="1905000" cy="202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17924" name="Object 4"/>
          <p:cNvGraphicFramePr>
            <a:graphicFrameLocks noChangeAspect="1"/>
          </p:cNvGraphicFramePr>
          <p:nvPr/>
        </p:nvGraphicFramePr>
        <p:xfrm>
          <a:off x="762000" y="914400"/>
          <a:ext cx="7848600" cy="5495925"/>
        </p:xfrm>
        <a:graphic>
          <a:graphicData uri="http://schemas.openxmlformats.org/presentationml/2006/ole">
            <mc:AlternateContent xmlns:mc="http://schemas.openxmlformats.org/markup-compatibility/2006">
              <mc:Choice xmlns:v="urn:schemas-microsoft-com:vml" Requires="v">
                <p:oleObj spid="_x0000_s1617934" name="Photo Editor Photo" r:id="rId6" imgW="6066667" imgH="4247619" progId="MSPhotoEd.3">
                  <p:embed/>
                </p:oleObj>
              </mc:Choice>
              <mc:Fallback>
                <p:oleObj name="Photo Editor Photo" r:id="rId6" imgW="6066667" imgH="4247619"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14400"/>
                        <a:ext cx="7848600" cy="549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18946" name="Rectangle 2"/>
          <p:cNvSpPr>
            <a:spLocks noGrp="1" noChangeArrowheads="1"/>
          </p:cNvSpPr>
          <p:nvPr>
            <p:ph type="title"/>
          </p:nvPr>
        </p:nvSpPr>
        <p:spPr>
          <a:xfrm>
            <a:off x="685800" y="0"/>
            <a:ext cx="7772400" cy="1143000"/>
          </a:xfrm>
        </p:spPr>
        <p:txBody>
          <a:bodyPr/>
          <a:lstStyle/>
          <a:p>
            <a:r>
              <a:rPr lang="en-US"/>
              <a:t>Revised Precision/Recall</a:t>
            </a:r>
          </a:p>
        </p:txBody>
      </p:sp>
      <p:pic>
        <p:nvPicPr>
          <p:cNvPr id="1618947" name="Picture 3" descr="allplots_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848600" cy="5519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19970" name="Rectangle 2"/>
          <p:cNvSpPr>
            <a:spLocks noGrp="1" noChangeArrowheads="1"/>
          </p:cNvSpPr>
          <p:nvPr>
            <p:ph type="title"/>
          </p:nvPr>
        </p:nvSpPr>
        <p:spPr/>
        <p:txBody>
          <a:bodyPr/>
          <a:lstStyle/>
          <a:p>
            <a:r>
              <a:rPr lang="en-US"/>
              <a:t>Further Analysis</a:t>
            </a:r>
          </a:p>
        </p:txBody>
      </p:sp>
      <p:sp>
        <p:nvSpPr>
          <p:cNvPr id="1619971" name="Rectangle 3"/>
          <p:cNvSpPr>
            <a:spLocks noGrp="1" noChangeArrowheads="1"/>
          </p:cNvSpPr>
          <p:nvPr>
            <p:ph type="body" idx="1"/>
          </p:nvPr>
        </p:nvSpPr>
        <p:spPr/>
        <p:txBody>
          <a:bodyPr/>
          <a:lstStyle/>
          <a:p>
            <a:r>
              <a:rPr lang="en-US"/>
              <a:t>Analysis of Variance (ANOVA)</a:t>
            </a:r>
          </a:p>
          <a:p>
            <a:pPr lvl="1"/>
            <a:r>
              <a:rPr lang="en-US"/>
              <a:t>Uses the ret_rel, total relevant and average precision for each topic</a:t>
            </a:r>
          </a:p>
          <a:p>
            <a:pPr lvl="1"/>
            <a:r>
              <a:rPr lang="en-US"/>
              <a:t>Not a perfectly balanced design…</a:t>
            </a:r>
          </a:p>
          <a:p>
            <a:pPr lvl="1"/>
            <a:r>
              <a:rPr lang="en-US"/>
              <a:t>Looked at the simple models:</a:t>
            </a:r>
          </a:p>
          <a:p>
            <a:pPr lvl="2"/>
            <a:r>
              <a:rPr lang="en-US"/>
              <a:t>Recall = Runid</a:t>
            </a:r>
          </a:p>
          <a:p>
            <a:pPr lvl="2"/>
            <a:r>
              <a:rPr lang="en-US"/>
              <a:t>Precision = Runid</a:t>
            </a:r>
          </a:p>
          <a:p>
            <a:pPr lvl="2"/>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0994" name="Rectangle 2"/>
          <p:cNvSpPr>
            <a:spLocks noGrp="1" noChangeArrowheads="1"/>
          </p:cNvSpPr>
          <p:nvPr>
            <p:ph type="title"/>
          </p:nvPr>
        </p:nvSpPr>
        <p:spPr/>
        <p:txBody>
          <a:bodyPr/>
          <a:lstStyle/>
          <a:p>
            <a:r>
              <a:rPr lang="en-US"/>
              <a:t>ANOVA results: Recall</a:t>
            </a:r>
          </a:p>
        </p:txBody>
      </p:sp>
      <p:sp>
        <p:nvSpPr>
          <p:cNvPr id="1620995" name="Text Box 3"/>
          <p:cNvSpPr txBox="1">
            <a:spLocks noChangeArrowheads="1"/>
          </p:cNvSpPr>
          <p:nvPr/>
        </p:nvSpPr>
        <p:spPr bwMode="auto">
          <a:xfrm>
            <a:off x="304800" y="990600"/>
            <a:ext cx="8462963"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90000"/>
              </a:lnSpc>
            </a:pPr>
            <a:r>
              <a:rPr lang="en-US" sz="2400"/>
              <a:t> </a:t>
            </a:r>
          </a:p>
          <a:p>
            <a:pPr algn="l" eaLnBrk="0" hangingPunct="0">
              <a:lnSpc>
                <a:spcPct val="90000"/>
              </a:lnSpc>
            </a:pPr>
            <a:r>
              <a:rPr lang="en-US" sz="2400"/>
              <a:t>               Waller-Duncan K-ratio t Test for recall</a:t>
            </a:r>
          </a:p>
          <a:p>
            <a:pPr algn="l" eaLnBrk="0" hangingPunct="0">
              <a:lnSpc>
                <a:spcPct val="90000"/>
              </a:lnSpc>
            </a:pPr>
            <a:endParaRPr lang="en-US" sz="2400"/>
          </a:p>
          <a:p>
            <a:pPr algn="l" eaLnBrk="0" hangingPunct="0">
              <a:lnSpc>
                <a:spcPct val="90000"/>
              </a:lnSpc>
            </a:pPr>
            <a:r>
              <a:rPr lang="en-US" sz="2400"/>
              <a:t>  NOTE: This test minimizes the Bayes risk under additive loss and </a:t>
            </a:r>
          </a:p>
          <a:p>
            <a:pPr algn="l" eaLnBrk="0" hangingPunct="0">
              <a:lnSpc>
                <a:spcPct val="90000"/>
              </a:lnSpc>
            </a:pPr>
            <a:r>
              <a:rPr lang="en-US" sz="2400"/>
              <a:t>                      certain other assumptions.</a:t>
            </a:r>
          </a:p>
          <a:p>
            <a:pPr algn="l" eaLnBrk="0" hangingPunct="0">
              <a:lnSpc>
                <a:spcPct val="90000"/>
              </a:lnSpc>
            </a:pPr>
            <a:endParaRPr lang="en-US" sz="2400"/>
          </a:p>
          <a:p>
            <a:pPr algn="l" eaLnBrk="0" hangingPunct="0">
              <a:lnSpc>
                <a:spcPct val="90000"/>
              </a:lnSpc>
            </a:pPr>
            <a:endParaRPr lang="en-US" sz="2400"/>
          </a:p>
          <a:p>
            <a:pPr algn="l" eaLnBrk="0" hangingPunct="0">
              <a:lnSpc>
                <a:spcPct val="90000"/>
              </a:lnSpc>
            </a:pPr>
            <a:r>
              <a:rPr lang="en-US" sz="2400"/>
              <a:t>               Kratio                                        100</a:t>
            </a:r>
          </a:p>
          <a:p>
            <a:pPr algn="l" eaLnBrk="0" hangingPunct="0">
              <a:lnSpc>
                <a:spcPct val="90000"/>
              </a:lnSpc>
            </a:pPr>
            <a:r>
              <a:rPr lang="en-US" sz="2400"/>
              <a:t>               Error Degrees of Freedom        572</a:t>
            </a:r>
          </a:p>
          <a:p>
            <a:pPr algn="l" eaLnBrk="0" hangingPunct="0">
              <a:lnSpc>
                <a:spcPct val="90000"/>
              </a:lnSpc>
            </a:pPr>
            <a:r>
              <a:rPr lang="en-US" sz="2400"/>
              <a:t>               Error Mean Square                       0.065999</a:t>
            </a:r>
          </a:p>
          <a:p>
            <a:pPr algn="l" eaLnBrk="0" hangingPunct="0">
              <a:lnSpc>
                <a:spcPct val="90000"/>
              </a:lnSpc>
            </a:pPr>
            <a:r>
              <a:rPr lang="en-US" sz="2400"/>
              <a:t>               F Value                                         4.65</a:t>
            </a:r>
          </a:p>
          <a:p>
            <a:pPr algn="l" eaLnBrk="0" hangingPunct="0">
              <a:lnSpc>
                <a:spcPct val="90000"/>
              </a:lnSpc>
            </a:pPr>
            <a:r>
              <a:rPr lang="en-US" sz="2400"/>
              <a:t>               Critical Value of t                         1.95638</a:t>
            </a:r>
          </a:p>
          <a:p>
            <a:pPr algn="l" eaLnBrk="0" hangingPunct="0">
              <a:lnSpc>
                <a:spcPct val="90000"/>
              </a:lnSpc>
            </a:pPr>
            <a:r>
              <a:rPr lang="en-US" sz="2400"/>
              <a:t>               Minimum Significant Difference  0.1019</a:t>
            </a:r>
          </a:p>
          <a:p>
            <a:pPr algn="l" eaLnBrk="0" hangingPunct="0">
              <a:lnSpc>
                <a:spcPct val="90000"/>
              </a:lnSpc>
            </a:pPr>
            <a:r>
              <a:rPr lang="en-US" sz="2400"/>
              <a:t>               Harmonic Mean of Cell Sizes     48.63971</a:t>
            </a:r>
          </a:p>
          <a:p>
            <a:pPr algn="l" eaLnBrk="0" hangingPunct="0">
              <a:lnSpc>
                <a:spcPct val="90000"/>
              </a:lnSpc>
            </a:pPr>
            <a:endParaRPr lang="en-US" sz="2400"/>
          </a:p>
          <a:p>
            <a:pPr algn="l" eaLnBrk="0" hangingPunct="0">
              <a:lnSpc>
                <a:spcPct val="90000"/>
              </a:lnSpc>
            </a:pPr>
            <a:r>
              <a:rPr lang="en-US" sz="2400"/>
              <a:t>                   NOTE: Cell sizes are not equal.</a:t>
            </a:r>
          </a:p>
          <a:p>
            <a:pPr algn="l" eaLnBrk="0" hangingPunct="0">
              <a:lnSpc>
                <a:spcPct val="90000"/>
              </a:lnSpc>
            </a:pP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2020" name="Rectangle 4"/>
          <p:cNvSpPr>
            <a:spLocks noGrp="1" noChangeArrowheads="1"/>
          </p:cNvSpPr>
          <p:nvPr>
            <p:ph type="title"/>
          </p:nvPr>
        </p:nvSpPr>
        <p:spPr/>
        <p:txBody>
          <a:bodyPr/>
          <a:lstStyle/>
          <a:p>
            <a:r>
              <a:rPr lang="en-US"/>
              <a:t>ANOVA Results: Mean Recall</a:t>
            </a:r>
          </a:p>
        </p:txBody>
      </p:sp>
      <p:sp>
        <p:nvSpPr>
          <p:cNvPr id="1622019" name="Text Box 3"/>
          <p:cNvSpPr txBox="1">
            <a:spLocks noChangeArrowheads="1"/>
          </p:cNvSpPr>
          <p:nvPr/>
        </p:nvSpPr>
        <p:spPr bwMode="auto">
          <a:xfrm>
            <a:off x="1066800" y="1066800"/>
            <a:ext cx="74676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t> Means with the same letter are not significantly different.</a:t>
            </a:r>
          </a:p>
          <a:p>
            <a:pPr algn="l" eaLnBrk="0" hangingPunct="0"/>
            <a:r>
              <a:rPr lang="en-US" sz="2400"/>
              <a:t> Waller Grouping      Mean      N    runid</a:t>
            </a:r>
          </a:p>
          <a:p>
            <a:pPr algn="l" eaLnBrk="0" hangingPunct="0"/>
            <a:r>
              <a:rPr lang="en-US" sz="2400"/>
              <a:t>                      A       0.82235     49    mg_manua</a:t>
            </a:r>
          </a:p>
          <a:p>
            <a:pPr algn="l" eaLnBrk="0" hangingPunct="0"/>
            <a:r>
              <a:rPr lang="en-US" sz="2400"/>
              <a:t>               B    A       0.79772     49    ch1_test</a:t>
            </a:r>
          </a:p>
          <a:p>
            <a:pPr algn="l" eaLnBrk="0" hangingPunct="0"/>
            <a:r>
              <a:rPr lang="en-US" sz="2400"/>
              <a:t>               B    A       0.79422     49    ch1_newc</a:t>
            </a:r>
          </a:p>
          <a:p>
            <a:pPr algn="l" eaLnBrk="0" hangingPunct="0"/>
            <a:r>
              <a:rPr lang="en-US" sz="2400"/>
              <a:t>               B    A       0.75550     49    ch2_run2</a:t>
            </a:r>
          </a:p>
          <a:p>
            <a:pPr algn="l" eaLnBrk="0" hangingPunct="0"/>
            <a:r>
              <a:rPr lang="en-US" sz="2400"/>
              <a:t>               B    A       0.75385     49    ch2_run1</a:t>
            </a:r>
          </a:p>
          <a:p>
            <a:pPr algn="l" eaLnBrk="0" hangingPunct="0"/>
            <a:r>
              <a:rPr lang="en-US" sz="2400"/>
              <a:t>               B    A       0.74771     49    mg_t5_al</a:t>
            </a:r>
          </a:p>
          <a:p>
            <a:pPr algn="l" eaLnBrk="0" hangingPunct="0"/>
            <a:r>
              <a:rPr lang="en-US" sz="2400"/>
              <a:t>               B    A       0.74707     49    ch2_run3</a:t>
            </a:r>
          </a:p>
          <a:p>
            <a:pPr algn="l" eaLnBrk="0" hangingPunct="0"/>
            <a:r>
              <a:rPr lang="en-US" sz="2400"/>
              <a:t>               B    A       0.74647     49    mg_t5_re</a:t>
            </a:r>
          </a:p>
          <a:p>
            <a:pPr algn="l" eaLnBrk="0" hangingPunct="0"/>
            <a:r>
              <a:rPr lang="en-US" sz="2400"/>
              <a:t>               B    A       0.73035     49    ch1_cont</a:t>
            </a:r>
          </a:p>
          <a:p>
            <a:pPr algn="l" eaLnBrk="0" hangingPunct="0"/>
            <a:r>
              <a:rPr lang="en-US" sz="2400"/>
              <a:t>               B              0.71279     45    ch2_run5</a:t>
            </a:r>
          </a:p>
          <a:p>
            <a:pPr algn="l" eaLnBrk="0" hangingPunct="0"/>
            <a:r>
              <a:rPr lang="en-US" sz="2400"/>
              <a:t>               B              0.71167     49    ch2_run4                                                      </a:t>
            </a:r>
          </a:p>
          <a:p>
            <a:pPr algn="l" eaLnBrk="0" hangingPunct="0"/>
            <a:r>
              <a:rPr lang="en-US" sz="2400"/>
              <a:t>                    C         0.50788     49    ch1_relf</a:t>
            </a:r>
          </a:p>
          <a:p>
            <a:pPr algn="l" eaLnBrk="0" hangingPunct="0"/>
            <a:endParaRPr 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3042" name="Rectangle 2"/>
          <p:cNvSpPr>
            <a:spLocks noGrp="1" noChangeArrowheads="1"/>
          </p:cNvSpPr>
          <p:nvPr>
            <p:ph type="title"/>
          </p:nvPr>
        </p:nvSpPr>
        <p:spPr/>
        <p:txBody>
          <a:bodyPr/>
          <a:lstStyle/>
          <a:p>
            <a:r>
              <a:rPr lang="en-US"/>
              <a:t>ANOVA Recall - Revised</a:t>
            </a:r>
          </a:p>
        </p:txBody>
      </p:sp>
      <p:sp>
        <p:nvSpPr>
          <p:cNvPr id="1623043" name="Text Box 3"/>
          <p:cNvSpPr txBox="1">
            <a:spLocks noChangeArrowheads="1"/>
          </p:cNvSpPr>
          <p:nvPr/>
        </p:nvSpPr>
        <p:spPr bwMode="auto">
          <a:xfrm>
            <a:off x="838200" y="1066800"/>
            <a:ext cx="72501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Means with the same letter are not significantly different.</a:t>
            </a:r>
          </a:p>
          <a:p>
            <a:pPr algn="l" eaLnBrk="0" hangingPunct="0"/>
            <a:r>
              <a:rPr lang="en-US" sz="2400"/>
              <a:t>Waller Grouping   Mean      N    runid</a:t>
            </a:r>
          </a:p>
          <a:p>
            <a:pPr algn="l" eaLnBrk="0" hangingPunct="0"/>
            <a:r>
              <a:rPr lang="en-US" sz="2400"/>
              <a:t>                  A       0.79772     49    ch1_test                 </a:t>
            </a:r>
          </a:p>
          <a:p>
            <a:pPr algn="l" eaLnBrk="0" hangingPunct="0"/>
            <a:r>
              <a:rPr lang="en-US" sz="2400"/>
              <a:t>                  A       0.79684     49    mg_manua      </a:t>
            </a:r>
          </a:p>
          <a:p>
            <a:pPr algn="l" eaLnBrk="0" hangingPunct="0"/>
            <a:r>
              <a:rPr lang="en-US" sz="2400"/>
              <a:t>                  A       0.79422     49    ch1_newc    </a:t>
            </a:r>
          </a:p>
          <a:p>
            <a:pPr algn="l" eaLnBrk="0" hangingPunct="0"/>
            <a:r>
              <a:rPr lang="en-US" sz="2400"/>
              <a:t>                  A       0.75550     49    ch2_run2</a:t>
            </a:r>
          </a:p>
          <a:p>
            <a:pPr algn="l" eaLnBrk="0" hangingPunct="0"/>
            <a:r>
              <a:rPr lang="en-US" sz="2400"/>
              <a:t>                  A       0.75385     49    ch2_run1</a:t>
            </a:r>
          </a:p>
          <a:p>
            <a:pPr algn="l" eaLnBrk="0" hangingPunct="0"/>
            <a:r>
              <a:rPr lang="en-US" sz="2400"/>
              <a:t>                  A       0.74771     49    mg_t5_al</a:t>
            </a:r>
          </a:p>
          <a:p>
            <a:pPr algn="l" eaLnBrk="0" hangingPunct="0"/>
            <a:r>
              <a:rPr lang="en-US" sz="2400"/>
              <a:t>                  A       0.74707     49    ch2_run3</a:t>
            </a:r>
          </a:p>
          <a:p>
            <a:pPr algn="l" eaLnBrk="0" hangingPunct="0"/>
            <a:r>
              <a:rPr lang="en-US" sz="2400"/>
              <a:t>                  A       0.74647     49    mg_t5_re</a:t>
            </a:r>
          </a:p>
          <a:p>
            <a:pPr algn="l" eaLnBrk="0" hangingPunct="0"/>
            <a:r>
              <a:rPr lang="en-US" sz="2400"/>
              <a:t>                  A       0.73035     49    ch1_cont</a:t>
            </a:r>
          </a:p>
          <a:p>
            <a:pPr algn="l" eaLnBrk="0" hangingPunct="0"/>
            <a:r>
              <a:rPr lang="en-US" sz="2400"/>
              <a:t>                  A       0.71279     45    ch2_run5</a:t>
            </a:r>
          </a:p>
          <a:p>
            <a:pPr algn="l" eaLnBrk="0" hangingPunct="0"/>
            <a:r>
              <a:rPr lang="en-US" sz="2400"/>
              <a:t>                  A       0.71167     49    ch2_run4                     </a:t>
            </a:r>
          </a:p>
          <a:p>
            <a:pPr algn="l" eaLnBrk="0" hangingPunct="0"/>
            <a:r>
              <a:rPr lang="en-US" sz="2400"/>
              <a:t>                  B       0.50788     49    ch1_relf</a:t>
            </a:r>
          </a:p>
          <a:p>
            <a:pPr algn="l" eaLnBrk="0" hangingPunct="0"/>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smtClean="0"/>
              <a:t>IS 240 – Spring 2013</a:t>
            </a:r>
            <a:endParaRPr lang="en-US"/>
          </a:p>
        </p:txBody>
      </p:sp>
      <p:sp>
        <p:nvSpPr>
          <p:cNvPr id="1599490" name="Rectangle 2"/>
          <p:cNvSpPr>
            <a:spLocks noGrp="1" noChangeArrowheads="1"/>
          </p:cNvSpPr>
          <p:nvPr>
            <p:ph type="title"/>
          </p:nvPr>
        </p:nvSpPr>
        <p:spPr/>
        <p:txBody>
          <a:bodyPr/>
          <a:lstStyle/>
          <a:p>
            <a:r>
              <a:rPr lang="en-US"/>
              <a:t>How Test Runs are Evaluated</a:t>
            </a:r>
          </a:p>
        </p:txBody>
      </p:sp>
      <p:sp>
        <p:nvSpPr>
          <p:cNvPr id="1599491" name="Text Box 3"/>
          <p:cNvSpPr txBox="1">
            <a:spLocks noChangeArrowheads="1"/>
          </p:cNvSpPr>
          <p:nvPr/>
        </p:nvSpPr>
        <p:spPr bwMode="auto">
          <a:xfrm>
            <a:off x="304800" y="2286000"/>
            <a:ext cx="13779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a:pPr>
            <a:r>
              <a:rPr lang="en-US" sz="3200">
                <a:solidFill>
                  <a:srgbClr val="FF3300"/>
                </a:solidFill>
              </a:rPr>
              <a:t>d</a:t>
            </a:r>
            <a:r>
              <a:rPr lang="en-US" sz="3200" baseline="-25000">
                <a:solidFill>
                  <a:srgbClr val="FF3300"/>
                </a:solidFill>
              </a:rPr>
              <a:t>123</a:t>
            </a:r>
            <a:r>
              <a:rPr lang="en-US" sz="3200" baseline="-25000"/>
              <a:t>*</a:t>
            </a:r>
          </a:p>
          <a:p>
            <a:pPr eaLnBrk="0" hangingPunct="0">
              <a:buFontTx/>
              <a:buAutoNum type="arabicPeriod"/>
            </a:pPr>
            <a:r>
              <a:rPr lang="en-US" sz="3200"/>
              <a:t>d</a:t>
            </a:r>
            <a:r>
              <a:rPr lang="en-US" sz="3200" baseline="-25000"/>
              <a:t>84 </a:t>
            </a:r>
          </a:p>
          <a:p>
            <a:pPr eaLnBrk="0" hangingPunct="0">
              <a:buFontTx/>
              <a:buAutoNum type="arabicPeriod"/>
            </a:pPr>
            <a:r>
              <a:rPr lang="en-US" sz="3200">
                <a:solidFill>
                  <a:srgbClr val="FF3300"/>
                </a:solidFill>
              </a:rPr>
              <a:t>d</a:t>
            </a:r>
            <a:r>
              <a:rPr lang="en-US" sz="3200" baseline="-25000">
                <a:solidFill>
                  <a:srgbClr val="FF3300"/>
                </a:solidFill>
              </a:rPr>
              <a:t>56</a:t>
            </a:r>
            <a:r>
              <a:rPr lang="en-US" sz="3200">
                <a:solidFill>
                  <a:srgbClr val="FF3300"/>
                </a:solidFill>
              </a:rPr>
              <a:t>*</a:t>
            </a:r>
          </a:p>
          <a:p>
            <a:pPr eaLnBrk="0" hangingPunct="0">
              <a:buFontTx/>
              <a:buAutoNum type="arabicPeriod"/>
            </a:pPr>
            <a:r>
              <a:rPr lang="en-US" sz="3200"/>
              <a:t>d</a:t>
            </a:r>
            <a:r>
              <a:rPr lang="en-US" sz="3200" baseline="-25000"/>
              <a:t>6</a:t>
            </a:r>
          </a:p>
          <a:p>
            <a:pPr eaLnBrk="0" hangingPunct="0">
              <a:buFontTx/>
              <a:buAutoNum type="arabicPeriod"/>
            </a:pPr>
            <a:r>
              <a:rPr lang="en-US" sz="3200"/>
              <a:t>d</a:t>
            </a:r>
            <a:r>
              <a:rPr lang="en-US" sz="3200" baseline="-25000"/>
              <a:t>8</a:t>
            </a:r>
          </a:p>
          <a:p>
            <a:pPr eaLnBrk="0" hangingPunct="0">
              <a:buFontTx/>
              <a:buAutoNum type="arabicPeriod"/>
            </a:pPr>
            <a:r>
              <a:rPr lang="en-US" sz="3200">
                <a:solidFill>
                  <a:srgbClr val="FF3300"/>
                </a:solidFill>
              </a:rPr>
              <a:t>d</a:t>
            </a:r>
            <a:r>
              <a:rPr lang="en-US" sz="3200" baseline="-25000">
                <a:solidFill>
                  <a:srgbClr val="FF3300"/>
                </a:solidFill>
              </a:rPr>
              <a:t>9</a:t>
            </a:r>
            <a:r>
              <a:rPr lang="en-US" sz="3200">
                <a:solidFill>
                  <a:srgbClr val="FF3300"/>
                </a:solidFill>
              </a:rPr>
              <a:t>*</a:t>
            </a:r>
          </a:p>
          <a:p>
            <a:pPr eaLnBrk="0" hangingPunct="0">
              <a:buFontTx/>
              <a:buAutoNum type="arabicPeriod"/>
            </a:pPr>
            <a:r>
              <a:rPr lang="en-US" sz="3200">
                <a:solidFill>
                  <a:schemeClr val="tx2"/>
                </a:solidFill>
              </a:rPr>
              <a:t>d</a:t>
            </a:r>
            <a:r>
              <a:rPr lang="en-US" sz="3200" baseline="-25000">
                <a:solidFill>
                  <a:schemeClr val="tx2"/>
                </a:solidFill>
              </a:rPr>
              <a:t>511</a:t>
            </a:r>
          </a:p>
          <a:p>
            <a:pPr eaLnBrk="0" hangingPunct="0">
              <a:buFontTx/>
              <a:buAutoNum type="arabicPeriod"/>
            </a:pPr>
            <a:r>
              <a:rPr lang="en-US" sz="3200">
                <a:solidFill>
                  <a:schemeClr val="tx2"/>
                </a:solidFill>
              </a:rPr>
              <a:t>d</a:t>
            </a:r>
            <a:r>
              <a:rPr lang="en-US" sz="3200" baseline="-25000">
                <a:solidFill>
                  <a:schemeClr val="tx2"/>
                </a:solidFill>
              </a:rPr>
              <a:t>129 </a:t>
            </a:r>
            <a:endParaRPr lang="en-US" sz="3200">
              <a:solidFill>
                <a:schemeClr val="tx2"/>
              </a:solidFill>
            </a:endParaRPr>
          </a:p>
        </p:txBody>
      </p:sp>
      <p:sp>
        <p:nvSpPr>
          <p:cNvPr id="1599492" name="Text Box 4"/>
          <p:cNvSpPr txBox="1">
            <a:spLocks noChangeArrowheads="1"/>
          </p:cNvSpPr>
          <p:nvPr/>
        </p:nvSpPr>
        <p:spPr bwMode="auto">
          <a:xfrm>
            <a:off x="1752600" y="2362200"/>
            <a:ext cx="1981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startAt="9"/>
            </a:pPr>
            <a:r>
              <a:rPr lang="en-US" sz="3200"/>
              <a:t>d</a:t>
            </a:r>
            <a:r>
              <a:rPr lang="en-US" sz="3200" baseline="-25000"/>
              <a:t>187 </a:t>
            </a:r>
          </a:p>
          <a:p>
            <a:pPr eaLnBrk="0" hangingPunct="0">
              <a:buFontTx/>
              <a:buAutoNum type="arabicPeriod" startAt="9"/>
            </a:pPr>
            <a:r>
              <a:rPr lang="en-US" sz="3200">
                <a:solidFill>
                  <a:srgbClr val="FF3300"/>
                </a:solidFill>
              </a:rPr>
              <a:t> d</a:t>
            </a:r>
            <a:r>
              <a:rPr lang="en-US" sz="3200" baseline="-25000">
                <a:solidFill>
                  <a:srgbClr val="FF3300"/>
                </a:solidFill>
              </a:rPr>
              <a:t>25</a:t>
            </a:r>
            <a:r>
              <a:rPr lang="en-US" sz="3200">
                <a:solidFill>
                  <a:srgbClr val="FF3300"/>
                </a:solidFill>
              </a:rPr>
              <a:t>*</a:t>
            </a:r>
          </a:p>
          <a:p>
            <a:pPr eaLnBrk="0" hangingPunct="0">
              <a:buFontTx/>
              <a:buAutoNum type="arabicPeriod" startAt="9"/>
            </a:pPr>
            <a:r>
              <a:rPr lang="en-US" sz="3200"/>
              <a:t> d</a:t>
            </a:r>
            <a:r>
              <a:rPr lang="en-US" sz="3200" baseline="-25000"/>
              <a:t>38 </a:t>
            </a:r>
          </a:p>
          <a:p>
            <a:pPr eaLnBrk="0" hangingPunct="0">
              <a:buFontTx/>
              <a:buAutoNum type="arabicPeriod" startAt="9"/>
            </a:pPr>
            <a:r>
              <a:rPr lang="en-US" sz="3200" baseline="-25000"/>
              <a:t> </a:t>
            </a:r>
            <a:r>
              <a:rPr lang="en-US" sz="3200"/>
              <a:t>d</a:t>
            </a:r>
            <a:r>
              <a:rPr lang="en-US" sz="3200" baseline="-25000"/>
              <a:t>48</a:t>
            </a:r>
          </a:p>
          <a:p>
            <a:pPr eaLnBrk="0" hangingPunct="0">
              <a:buFontTx/>
              <a:buAutoNum type="arabicPeriod" startAt="9"/>
            </a:pPr>
            <a:r>
              <a:rPr lang="en-US" sz="3200" baseline="-25000"/>
              <a:t> </a:t>
            </a:r>
            <a:r>
              <a:rPr lang="en-US" sz="3200"/>
              <a:t>d</a:t>
            </a:r>
            <a:r>
              <a:rPr lang="en-US" sz="3200" baseline="-25000"/>
              <a:t>250</a:t>
            </a:r>
          </a:p>
          <a:p>
            <a:pPr eaLnBrk="0" hangingPunct="0">
              <a:buFontTx/>
              <a:buAutoNum type="arabicPeriod" startAt="9"/>
            </a:pPr>
            <a:r>
              <a:rPr lang="en-US" sz="3200" baseline="-25000"/>
              <a:t> </a:t>
            </a:r>
            <a:r>
              <a:rPr lang="en-US" sz="3200"/>
              <a:t>d</a:t>
            </a:r>
            <a:r>
              <a:rPr lang="en-US" sz="3200" baseline="-25000"/>
              <a:t>113</a:t>
            </a:r>
            <a:endParaRPr lang="en-US" sz="3200" baseline="-25000">
              <a:solidFill>
                <a:srgbClr val="FF3300"/>
              </a:solidFill>
            </a:endParaRPr>
          </a:p>
          <a:p>
            <a:pPr eaLnBrk="0" hangingPunct="0">
              <a:buFontTx/>
              <a:buAutoNum type="arabicPeriod" startAt="9"/>
            </a:pPr>
            <a:r>
              <a:rPr lang="en-US" sz="3200">
                <a:solidFill>
                  <a:srgbClr val="FF3300"/>
                </a:solidFill>
              </a:rPr>
              <a:t> d</a:t>
            </a:r>
            <a:r>
              <a:rPr lang="en-US" sz="3200" baseline="-25000">
                <a:solidFill>
                  <a:srgbClr val="FF3300"/>
                </a:solidFill>
              </a:rPr>
              <a:t>3</a:t>
            </a:r>
            <a:r>
              <a:rPr lang="en-US" sz="3200">
                <a:solidFill>
                  <a:srgbClr val="FF3300"/>
                </a:solidFill>
              </a:rPr>
              <a:t>*</a:t>
            </a:r>
          </a:p>
          <a:p>
            <a:pPr eaLnBrk="0" hangingPunct="0"/>
            <a:endParaRPr lang="en-US" sz="3200">
              <a:solidFill>
                <a:srgbClr val="FF3300"/>
              </a:solidFill>
            </a:endParaRPr>
          </a:p>
        </p:txBody>
      </p:sp>
      <p:sp>
        <p:nvSpPr>
          <p:cNvPr id="1599493" name="Rectangle 5"/>
          <p:cNvSpPr>
            <a:spLocks noGrp="1" noChangeArrowheads="1"/>
          </p:cNvSpPr>
          <p:nvPr>
            <p:ph type="body" sz="half" idx="4294967295"/>
          </p:nvPr>
        </p:nvSpPr>
        <p:spPr>
          <a:xfrm>
            <a:off x="4267200" y="2209800"/>
            <a:ext cx="4876800" cy="4114800"/>
          </a:xfrm>
          <a:noFill/>
          <a:ln/>
        </p:spPr>
        <p:txBody>
          <a:bodyPr/>
          <a:lstStyle/>
          <a:p>
            <a:r>
              <a:rPr lang="en-US" sz="2800"/>
              <a:t>First ranked doc is relevant, which is 10% of the total relevant. Therefore Precision at the 10% Recall level is 100%</a:t>
            </a:r>
          </a:p>
          <a:p>
            <a:r>
              <a:rPr lang="en-US" sz="2800"/>
              <a:t>Next Relevant gives us 66% Precision at 20% recall level</a:t>
            </a:r>
          </a:p>
          <a:p>
            <a:r>
              <a:rPr lang="en-US" sz="2800"/>
              <a:t>Etc….</a:t>
            </a:r>
          </a:p>
        </p:txBody>
      </p:sp>
      <p:sp>
        <p:nvSpPr>
          <p:cNvPr id="1599494" name="Text Box 6"/>
          <p:cNvSpPr txBox="1">
            <a:spLocks noChangeArrowheads="1"/>
          </p:cNvSpPr>
          <p:nvPr/>
        </p:nvSpPr>
        <p:spPr bwMode="auto">
          <a:xfrm>
            <a:off x="152400" y="1524000"/>
            <a:ext cx="668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t>R</a:t>
            </a:r>
            <a:r>
              <a:rPr lang="en-US" sz="2400" baseline="-25000"/>
              <a:t>q</a:t>
            </a:r>
            <a:r>
              <a:rPr lang="en-US" sz="2400"/>
              <a:t>={d</a:t>
            </a:r>
            <a:r>
              <a:rPr lang="en-US" sz="2400" baseline="-25000"/>
              <a:t>3</a:t>
            </a:r>
            <a:r>
              <a:rPr lang="en-US" sz="2400"/>
              <a:t>,d</a:t>
            </a:r>
            <a:r>
              <a:rPr lang="en-US" sz="2400" baseline="-25000"/>
              <a:t>5</a:t>
            </a:r>
            <a:r>
              <a:rPr lang="en-US" sz="2400"/>
              <a:t>,d</a:t>
            </a:r>
            <a:r>
              <a:rPr lang="en-US" sz="2400" baseline="-25000"/>
              <a:t>9</a:t>
            </a:r>
            <a:r>
              <a:rPr lang="en-US" sz="2400"/>
              <a:t>,d</a:t>
            </a:r>
            <a:r>
              <a:rPr lang="en-US" sz="2400" baseline="-25000"/>
              <a:t>25</a:t>
            </a:r>
            <a:r>
              <a:rPr lang="en-US" sz="2400"/>
              <a:t>,d</a:t>
            </a:r>
            <a:r>
              <a:rPr lang="en-US" sz="2400" baseline="-25000"/>
              <a:t>39</a:t>
            </a:r>
            <a:r>
              <a:rPr lang="en-US" sz="2400"/>
              <a:t>,d</a:t>
            </a:r>
            <a:r>
              <a:rPr lang="en-US" sz="2400" baseline="-25000"/>
              <a:t>44</a:t>
            </a:r>
            <a:r>
              <a:rPr lang="en-US" sz="2400"/>
              <a:t>,d</a:t>
            </a:r>
            <a:r>
              <a:rPr lang="en-US" sz="2400" baseline="-25000"/>
              <a:t>56</a:t>
            </a:r>
            <a:r>
              <a:rPr lang="en-US" sz="2400"/>
              <a:t>,d</a:t>
            </a:r>
            <a:r>
              <a:rPr lang="en-US" sz="2400" baseline="-25000"/>
              <a:t>71</a:t>
            </a:r>
            <a:r>
              <a:rPr lang="en-US" sz="2400"/>
              <a:t>,d</a:t>
            </a:r>
            <a:r>
              <a:rPr lang="en-US" sz="2400" baseline="-25000"/>
              <a:t>89</a:t>
            </a:r>
            <a:r>
              <a:rPr lang="en-US" sz="2400"/>
              <a:t>,d</a:t>
            </a:r>
            <a:r>
              <a:rPr lang="en-US" sz="2400" baseline="-25000"/>
              <a:t>123</a:t>
            </a:r>
            <a:r>
              <a:rPr lang="en-US" sz="2400"/>
              <a:t>} : 10 Relevant</a:t>
            </a:r>
          </a:p>
        </p:txBody>
      </p:sp>
      <p:sp>
        <p:nvSpPr>
          <p:cNvPr id="1599495" name="Text Box 7"/>
          <p:cNvSpPr txBox="1">
            <a:spLocks noChangeArrowheads="1"/>
          </p:cNvSpPr>
          <p:nvPr/>
        </p:nvSpPr>
        <p:spPr bwMode="auto">
          <a:xfrm>
            <a:off x="2803525" y="6061075"/>
            <a:ext cx="524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CC99"/>
                </a:solidFill>
              </a:rPr>
              <a:t>Examples from Chapter 3 in Baeza-Yates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4066" name="Rectangle 2"/>
          <p:cNvSpPr>
            <a:spLocks noGrp="1" noChangeArrowheads="1"/>
          </p:cNvSpPr>
          <p:nvPr>
            <p:ph type="title"/>
          </p:nvPr>
        </p:nvSpPr>
        <p:spPr/>
        <p:txBody>
          <a:bodyPr/>
          <a:lstStyle/>
          <a:p>
            <a:r>
              <a:rPr lang="en-US" sz="3600"/>
              <a:t>ANOVA Results: Avg Precision</a:t>
            </a:r>
          </a:p>
        </p:txBody>
      </p:sp>
      <p:sp>
        <p:nvSpPr>
          <p:cNvPr id="1624067" name="Text Box 3"/>
          <p:cNvSpPr txBox="1">
            <a:spLocks noChangeArrowheads="1"/>
          </p:cNvSpPr>
          <p:nvPr/>
        </p:nvSpPr>
        <p:spPr bwMode="auto">
          <a:xfrm>
            <a:off x="381000" y="1905000"/>
            <a:ext cx="8462963"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Waller-Duncan K-ratio t Test for avgprec</a:t>
            </a:r>
          </a:p>
          <a:p>
            <a:pPr algn="l" eaLnBrk="0" hangingPunct="0"/>
            <a:r>
              <a:rPr lang="en-US" sz="2400"/>
              <a:t>  NOTE: This test minimizes the Bayes risk under additive loss and </a:t>
            </a:r>
          </a:p>
          <a:p>
            <a:pPr algn="l" eaLnBrk="0" hangingPunct="0"/>
            <a:r>
              <a:rPr lang="en-US" sz="2400"/>
              <a:t>                      certain other assumptions.</a:t>
            </a:r>
          </a:p>
          <a:p>
            <a:pPr algn="l" eaLnBrk="0" hangingPunct="0"/>
            <a:r>
              <a:rPr lang="en-US" sz="2400"/>
              <a:t>               Kratio                                        100</a:t>
            </a:r>
          </a:p>
          <a:p>
            <a:pPr algn="l" eaLnBrk="0" hangingPunct="0"/>
            <a:r>
              <a:rPr lang="en-US" sz="2400"/>
              <a:t>               Error Degrees of Freedom        572</a:t>
            </a:r>
          </a:p>
          <a:p>
            <a:pPr algn="l" eaLnBrk="0" hangingPunct="0"/>
            <a:r>
              <a:rPr lang="en-US" sz="2400"/>
              <a:t>               Error Mean Square                        0.078327</a:t>
            </a:r>
          </a:p>
          <a:p>
            <a:pPr algn="l" eaLnBrk="0" hangingPunct="0"/>
            <a:r>
              <a:rPr lang="en-US" sz="2400"/>
              <a:t>               F Value                                          0.78</a:t>
            </a:r>
          </a:p>
          <a:p>
            <a:pPr algn="l" eaLnBrk="0" hangingPunct="0"/>
            <a:r>
              <a:rPr lang="en-US" sz="2400"/>
              <a:t>               Critical Value of t                          3.73250</a:t>
            </a:r>
          </a:p>
          <a:p>
            <a:pPr algn="l" eaLnBrk="0" hangingPunct="0"/>
            <a:r>
              <a:rPr lang="en-US" sz="2400"/>
              <a:t>               Minimum Significant Difference   0.2118</a:t>
            </a:r>
          </a:p>
          <a:p>
            <a:pPr algn="l" eaLnBrk="0" hangingPunct="0"/>
            <a:r>
              <a:rPr lang="en-US" sz="2400"/>
              <a:t>               Harmonic Mean of Cell Sizes      48.63971</a:t>
            </a:r>
          </a:p>
          <a:p>
            <a:pPr algn="l" eaLnBrk="0" hangingPunct="0"/>
            <a:r>
              <a:rPr lang="en-US" sz="2400"/>
              <a:t>                   NOTE: Cell sizes are not equal.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5092" name="Rectangle 4"/>
          <p:cNvSpPr>
            <a:spLocks noGrp="1" noChangeArrowheads="1"/>
          </p:cNvSpPr>
          <p:nvPr>
            <p:ph type="title"/>
          </p:nvPr>
        </p:nvSpPr>
        <p:spPr/>
        <p:txBody>
          <a:bodyPr/>
          <a:lstStyle/>
          <a:p>
            <a:r>
              <a:rPr lang="en-US" sz="3600"/>
              <a:t>ANOVA Results: Avg Precision</a:t>
            </a:r>
          </a:p>
        </p:txBody>
      </p:sp>
      <p:sp>
        <p:nvSpPr>
          <p:cNvPr id="1625091" name="Text Box 3"/>
          <p:cNvSpPr txBox="1">
            <a:spLocks noChangeArrowheads="1"/>
          </p:cNvSpPr>
          <p:nvPr/>
        </p:nvSpPr>
        <p:spPr bwMode="auto">
          <a:xfrm>
            <a:off x="914400" y="923925"/>
            <a:ext cx="7250113"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Means with the same letter are not significantly different.</a:t>
            </a:r>
          </a:p>
          <a:p>
            <a:pPr algn="l" eaLnBrk="0" hangingPunct="0"/>
            <a:r>
              <a:rPr lang="en-US" sz="2400"/>
              <a:t> Waller Grouping  Mean       N    runid</a:t>
            </a:r>
          </a:p>
          <a:p>
            <a:pPr algn="l" eaLnBrk="0" hangingPunct="0"/>
            <a:endParaRPr lang="en-US" sz="2400"/>
          </a:p>
          <a:p>
            <a:pPr algn="l" eaLnBrk="0" hangingPunct="0"/>
            <a:r>
              <a:rPr lang="en-US" sz="2400"/>
              <a:t>                  A       0.34839     49    ch2_run1</a:t>
            </a:r>
          </a:p>
          <a:p>
            <a:pPr algn="l" eaLnBrk="0" hangingPunct="0"/>
            <a:r>
              <a:rPr lang="en-US" sz="2400"/>
              <a:t>                  A       0.34501     49    ch2_run3</a:t>
            </a:r>
          </a:p>
          <a:p>
            <a:pPr algn="l" eaLnBrk="0" hangingPunct="0"/>
            <a:r>
              <a:rPr lang="en-US" sz="2400"/>
              <a:t>                  A       0.33617     49    ch1_test</a:t>
            </a:r>
          </a:p>
          <a:p>
            <a:pPr algn="l" eaLnBrk="0" hangingPunct="0"/>
            <a:r>
              <a:rPr lang="en-US" sz="2400"/>
              <a:t>                  A       0.31596     49    ch1_newc</a:t>
            </a:r>
          </a:p>
          <a:p>
            <a:pPr algn="l" eaLnBrk="0" hangingPunct="0"/>
            <a:r>
              <a:rPr lang="en-US" sz="2400"/>
              <a:t>                  A       0.30947     49    mg_manua</a:t>
            </a:r>
          </a:p>
          <a:p>
            <a:pPr algn="l" eaLnBrk="0" hangingPunct="0"/>
            <a:r>
              <a:rPr lang="en-US" sz="2400"/>
              <a:t>                  A       0.30513     45    ch2_run5</a:t>
            </a:r>
          </a:p>
          <a:p>
            <a:pPr algn="l" eaLnBrk="0" hangingPunct="0"/>
            <a:r>
              <a:rPr lang="en-US" sz="2400"/>
              <a:t>                  A       0.30128     49    ch1_cont</a:t>
            </a:r>
          </a:p>
          <a:p>
            <a:pPr algn="l" eaLnBrk="0" hangingPunct="0"/>
            <a:r>
              <a:rPr lang="en-US" sz="2400"/>
              <a:t>                  A       0.29694     49    ch2_run4</a:t>
            </a:r>
          </a:p>
          <a:p>
            <a:pPr algn="l" eaLnBrk="0" hangingPunct="0"/>
            <a:r>
              <a:rPr lang="en-US" sz="2400"/>
              <a:t>                  A       0.28137     49    ch2_run2</a:t>
            </a:r>
          </a:p>
          <a:p>
            <a:pPr algn="l" eaLnBrk="0" hangingPunct="0"/>
            <a:r>
              <a:rPr lang="en-US" sz="2400"/>
              <a:t>                  A       0.27040     49    mg_t5_re</a:t>
            </a:r>
          </a:p>
          <a:p>
            <a:pPr algn="l" eaLnBrk="0" hangingPunct="0"/>
            <a:r>
              <a:rPr lang="en-US" sz="2400"/>
              <a:t>                  A       0.26591     49    mg_t5_al</a:t>
            </a:r>
          </a:p>
          <a:p>
            <a:pPr algn="l" eaLnBrk="0" hangingPunct="0"/>
            <a:r>
              <a:rPr lang="en-US" sz="2400"/>
              <a:t>                  A       0.22718     49    ch1_relf</a:t>
            </a:r>
          </a:p>
          <a:p>
            <a:pPr algn="l" eaLnBrk="0" hangingPunct="0"/>
            <a:endParaRPr 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26116" name="Rectangle 4"/>
          <p:cNvSpPr>
            <a:spLocks noGrp="1" noChangeArrowheads="1"/>
          </p:cNvSpPr>
          <p:nvPr>
            <p:ph type="title"/>
          </p:nvPr>
        </p:nvSpPr>
        <p:spPr/>
        <p:txBody>
          <a:bodyPr/>
          <a:lstStyle/>
          <a:p>
            <a:r>
              <a:rPr lang="en-US" sz="3600"/>
              <a:t>ANOVA – Avg Precision Revised</a:t>
            </a:r>
          </a:p>
        </p:txBody>
      </p:sp>
      <p:sp>
        <p:nvSpPr>
          <p:cNvPr id="1626115" name="Text Box 3"/>
          <p:cNvSpPr txBox="1">
            <a:spLocks noChangeArrowheads="1"/>
          </p:cNvSpPr>
          <p:nvPr/>
        </p:nvSpPr>
        <p:spPr bwMode="auto">
          <a:xfrm>
            <a:off x="838200" y="1289050"/>
            <a:ext cx="72501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Means with the same letter are not significantly different.</a:t>
            </a:r>
          </a:p>
          <a:p>
            <a:pPr algn="l" eaLnBrk="0" hangingPunct="0"/>
            <a:r>
              <a:rPr lang="en-US" sz="2400"/>
              <a:t> Waller Grouping   Mean      N    runid</a:t>
            </a:r>
          </a:p>
          <a:p>
            <a:pPr algn="l" eaLnBrk="0" hangingPunct="0"/>
            <a:r>
              <a:rPr lang="en-US" sz="2400"/>
              <a:t>                  A       0.34839     49    ch2_run1</a:t>
            </a:r>
          </a:p>
          <a:p>
            <a:pPr algn="l" eaLnBrk="0" hangingPunct="0"/>
            <a:r>
              <a:rPr lang="en-US" sz="2400"/>
              <a:t>                  A       0.34501     49    ch2_run3</a:t>
            </a:r>
          </a:p>
          <a:p>
            <a:pPr algn="l" eaLnBrk="0" hangingPunct="0"/>
            <a:r>
              <a:rPr lang="en-US" sz="2400"/>
              <a:t>                  A       0.33617     49    ch1_test</a:t>
            </a:r>
          </a:p>
          <a:p>
            <a:pPr algn="l" eaLnBrk="0" hangingPunct="0"/>
            <a:r>
              <a:rPr lang="en-US" sz="2400"/>
              <a:t>                  A       0.31596     49    ch1_newc</a:t>
            </a:r>
          </a:p>
          <a:p>
            <a:pPr algn="l" eaLnBrk="0" hangingPunct="0"/>
            <a:r>
              <a:rPr lang="en-US" sz="2400"/>
              <a:t>                  A       0.30890     49    mg_manua</a:t>
            </a:r>
          </a:p>
          <a:p>
            <a:pPr algn="l" eaLnBrk="0" hangingPunct="0"/>
            <a:r>
              <a:rPr lang="en-US" sz="2400"/>
              <a:t>                  A       0.30513     45    ch2_run5</a:t>
            </a:r>
          </a:p>
          <a:p>
            <a:pPr algn="l" eaLnBrk="0" hangingPunct="0"/>
            <a:r>
              <a:rPr lang="en-US" sz="2400"/>
              <a:t>                  A       0.30128     49    ch1_cont</a:t>
            </a:r>
          </a:p>
          <a:p>
            <a:pPr algn="l" eaLnBrk="0" hangingPunct="0"/>
            <a:r>
              <a:rPr lang="en-US" sz="2400"/>
              <a:t>                  A       0.29694     49    ch2_run4</a:t>
            </a:r>
          </a:p>
          <a:p>
            <a:pPr algn="l" eaLnBrk="0" hangingPunct="0"/>
            <a:r>
              <a:rPr lang="en-US" sz="2400"/>
              <a:t>                  A       0.28137     49    ch2_run2</a:t>
            </a:r>
          </a:p>
          <a:p>
            <a:pPr algn="l" eaLnBrk="0" hangingPunct="0"/>
            <a:r>
              <a:rPr lang="en-US" sz="2400"/>
              <a:t>                  A       0.27040     49    mg_t5_re</a:t>
            </a:r>
          </a:p>
          <a:p>
            <a:pPr algn="l" eaLnBrk="0" hangingPunct="0"/>
            <a:r>
              <a:rPr lang="en-US" sz="2400"/>
              <a:t>                  A       0.26591     49    mg_t5_al</a:t>
            </a:r>
          </a:p>
          <a:p>
            <a:pPr algn="l" eaLnBrk="0" hangingPunct="0"/>
            <a:r>
              <a:rPr lang="en-US" sz="2400"/>
              <a:t>                  A       0.22718     49    ch1_relf</a:t>
            </a:r>
          </a:p>
          <a:p>
            <a:pPr algn="l" eaLnBrk="0" hangingPunct="0"/>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15874" name="Rectangle 2"/>
          <p:cNvSpPr>
            <a:spLocks noGrp="1" noChangeArrowheads="1"/>
          </p:cNvSpPr>
          <p:nvPr>
            <p:ph type="title"/>
          </p:nvPr>
        </p:nvSpPr>
        <p:spPr/>
        <p:txBody>
          <a:bodyPr/>
          <a:lstStyle/>
          <a:p>
            <a:r>
              <a:rPr lang="en-US"/>
              <a:t>What to Evaluate?</a:t>
            </a:r>
          </a:p>
        </p:txBody>
      </p:sp>
      <p:sp>
        <p:nvSpPr>
          <p:cNvPr id="1615875" name="Rectangle 3"/>
          <p:cNvSpPr>
            <a:spLocks noGrp="1" noChangeArrowheads="1"/>
          </p:cNvSpPr>
          <p:nvPr>
            <p:ph type="body" idx="1"/>
          </p:nvPr>
        </p:nvSpPr>
        <p:spPr/>
        <p:txBody>
          <a:bodyPr/>
          <a:lstStyle/>
          <a:p>
            <a:r>
              <a:rPr lang="en-US"/>
              <a:t>Effectiveness</a:t>
            </a:r>
          </a:p>
          <a:p>
            <a:pPr lvl="1"/>
            <a:r>
              <a:rPr lang="en-US"/>
              <a:t>Difficult to measure</a:t>
            </a:r>
          </a:p>
          <a:p>
            <a:pPr lvl="1"/>
            <a:r>
              <a:rPr lang="en-US"/>
              <a:t>Recall and Precision are only one way</a:t>
            </a:r>
          </a:p>
          <a:p>
            <a:pPr lvl="1"/>
            <a:r>
              <a:rPr lang="en-US"/>
              <a:t>What might be others?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27138" name="Rectangle 2"/>
          <p:cNvSpPr>
            <a:spLocks noGrp="1" noChangeArrowheads="1"/>
          </p:cNvSpPr>
          <p:nvPr>
            <p:ph type="title"/>
          </p:nvPr>
        </p:nvSpPr>
        <p:spPr/>
        <p:txBody>
          <a:bodyPr/>
          <a:lstStyle/>
          <a:p>
            <a:r>
              <a:rPr lang="en-US"/>
              <a:t>Other Ways of Evaluating</a:t>
            </a:r>
          </a:p>
        </p:txBody>
      </p:sp>
      <p:sp>
        <p:nvSpPr>
          <p:cNvPr id="1627139" name="Rectangle 3"/>
          <p:cNvSpPr>
            <a:spLocks noGrp="1" noChangeArrowheads="1"/>
          </p:cNvSpPr>
          <p:nvPr>
            <p:ph type="body" idx="1"/>
          </p:nvPr>
        </p:nvSpPr>
        <p:spPr/>
        <p:txBody>
          <a:bodyPr/>
          <a:lstStyle/>
          <a:p>
            <a:r>
              <a:rPr lang="ja-JP" altLang="en-US">
                <a:latin typeface="Arial"/>
              </a:rPr>
              <a:t>“</a:t>
            </a:r>
            <a:r>
              <a:rPr lang="en-US"/>
              <a:t>The primary function of a retrieval system is conceived to be that of saving its users to as great an extent as possible, the labor of perusing and discarding irrelevant documents, in their search for relevant ones</a:t>
            </a:r>
            <a:r>
              <a:rPr lang="ja-JP" altLang="en-US">
                <a:latin typeface="Arial"/>
              </a:rPr>
              <a:t>”</a:t>
            </a:r>
            <a:endParaRPr lang="en-US"/>
          </a:p>
        </p:txBody>
      </p:sp>
      <p:sp>
        <p:nvSpPr>
          <p:cNvPr id="1627140" name="Text Box 4"/>
          <p:cNvSpPr txBox="1">
            <a:spLocks noChangeArrowheads="1"/>
          </p:cNvSpPr>
          <p:nvPr/>
        </p:nvSpPr>
        <p:spPr bwMode="auto">
          <a:xfrm>
            <a:off x="1752600" y="4953000"/>
            <a:ext cx="70596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1"/>
                </a:solidFill>
              </a:rPr>
              <a:t>William S. Cooper (1968) </a:t>
            </a:r>
            <a:r>
              <a:rPr lang="ja-JP" altLang="en-US" sz="2400">
                <a:solidFill>
                  <a:schemeClr val="accent1"/>
                </a:solidFill>
                <a:latin typeface="Arial"/>
              </a:rPr>
              <a:t>“</a:t>
            </a:r>
            <a:r>
              <a:rPr lang="en-US" sz="2400">
                <a:solidFill>
                  <a:schemeClr val="accent1"/>
                </a:solidFill>
              </a:rPr>
              <a:t>Expected Search Length: A </a:t>
            </a:r>
          </a:p>
          <a:p>
            <a:pPr algn="l" eaLnBrk="0" hangingPunct="0"/>
            <a:r>
              <a:rPr lang="en-US" sz="2400">
                <a:solidFill>
                  <a:schemeClr val="accent1"/>
                </a:solidFill>
              </a:rPr>
              <a:t>Single measure of Retrieval Effectiveness Based on the </a:t>
            </a:r>
          </a:p>
          <a:p>
            <a:pPr algn="l" eaLnBrk="0" hangingPunct="0"/>
            <a:r>
              <a:rPr lang="en-US" sz="2400">
                <a:solidFill>
                  <a:schemeClr val="accent1"/>
                </a:solidFill>
              </a:rPr>
              <a:t>Weak Ordering Action of Retrieval Systems</a:t>
            </a:r>
            <a:r>
              <a:rPr lang="ja-JP" altLang="en-US" sz="2400">
                <a:solidFill>
                  <a:schemeClr val="accent1"/>
                </a:solidFill>
                <a:latin typeface="Arial"/>
              </a:rPr>
              <a:t>”</a:t>
            </a:r>
            <a:r>
              <a:rPr lang="en-US" sz="2400">
                <a:solidFill>
                  <a:schemeClr val="accent1"/>
                </a:solidFill>
              </a:rPr>
              <a:t> </a:t>
            </a:r>
            <a:r>
              <a:rPr lang="en-US" sz="2400" i="1">
                <a:solidFill>
                  <a:schemeClr val="accent1"/>
                </a:solidFill>
              </a:rPr>
              <a:t>American </a:t>
            </a:r>
          </a:p>
          <a:p>
            <a:pPr algn="l" eaLnBrk="0" hangingPunct="0"/>
            <a:r>
              <a:rPr lang="en-US" sz="2400" i="1">
                <a:solidFill>
                  <a:schemeClr val="accent1"/>
                </a:solidFill>
              </a:rPr>
              <a:t>Documentation</a:t>
            </a:r>
            <a:r>
              <a:rPr lang="en-US" sz="2400">
                <a:solidFill>
                  <a:schemeClr val="accent1"/>
                </a:solidFill>
              </a:rPr>
              <a:t>, 19(1).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28162" name="Rectangle 2"/>
          <p:cNvSpPr>
            <a:spLocks noGrp="1" noChangeArrowheads="1"/>
          </p:cNvSpPr>
          <p:nvPr>
            <p:ph type="title"/>
          </p:nvPr>
        </p:nvSpPr>
        <p:spPr/>
        <p:txBody>
          <a:bodyPr/>
          <a:lstStyle/>
          <a:p>
            <a:r>
              <a:rPr lang="en-US"/>
              <a:t>Other Ways of Evaluating</a:t>
            </a:r>
          </a:p>
        </p:txBody>
      </p:sp>
      <p:sp>
        <p:nvSpPr>
          <p:cNvPr id="1628163" name="Rectangle 3"/>
          <p:cNvSpPr>
            <a:spLocks noGrp="1" noChangeArrowheads="1"/>
          </p:cNvSpPr>
          <p:nvPr>
            <p:ph type="body" idx="1"/>
          </p:nvPr>
        </p:nvSpPr>
        <p:spPr/>
        <p:txBody>
          <a:bodyPr/>
          <a:lstStyle/>
          <a:p>
            <a:r>
              <a:rPr lang="en-US"/>
              <a:t>If the purpose of retrieval system is to rank the documents in descending order of their probability of relevance for the user, then maybe the sequence is important and can be used as a way of evaluating systems.</a:t>
            </a:r>
          </a:p>
          <a:p>
            <a:r>
              <a:rPr lang="en-US"/>
              <a:t>How to do it?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29186" name="Rectangle 2"/>
          <p:cNvSpPr>
            <a:spLocks noGrp="1" noChangeArrowheads="1"/>
          </p:cNvSpPr>
          <p:nvPr>
            <p:ph type="title"/>
          </p:nvPr>
        </p:nvSpPr>
        <p:spPr/>
        <p:txBody>
          <a:bodyPr/>
          <a:lstStyle/>
          <a:p>
            <a:r>
              <a:rPr lang="en-US"/>
              <a:t>Query Types</a:t>
            </a:r>
          </a:p>
        </p:txBody>
      </p:sp>
      <p:sp>
        <p:nvSpPr>
          <p:cNvPr id="1629187" name="Rectangle 3"/>
          <p:cNvSpPr>
            <a:spLocks noGrp="1" noChangeArrowheads="1"/>
          </p:cNvSpPr>
          <p:nvPr>
            <p:ph type="body" idx="1"/>
          </p:nvPr>
        </p:nvSpPr>
        <p:spPr/>
        <p:txBody>
          <a:bodyPr/>
          <a:lstStyle/>
          <a:p>
            <a:r>
              <a:rPr lang="en-US"/>
              <a:t>Only one relevant document is wanted</a:t>
            </a:r>
          </a:p>
          <a:p>
            <a:r>
              <a:rPr lang="en-US"/>
              <a:t>Some arbitrary number </a:t>
            </a:r>
            <a:r>
              <a:rPr lang="en-US" i="1"/>
              <a:t>n </a:t>
            </a:r>
            <a:r>
              <a:rPr lang="en-US"/>
              <a:t>is wanted</a:t>
            </a:r>
          </a:p>
          <a:p>
            <a:r>
              <a:rPr lang="en-US"/>
              <a:t>All relevant documents are wanted</a:t>
            </a:r>
          </a:p>
          <a:p>
            <a:r>
              <a:rPr lang="en-US"/>
              <a:t>Some proportion of the relevant documents is wanted</a:t>
            </a:r>
          </a:p>
          <a:p>
            <a:r>
              <a:rPr lang="en-US"/>
              <a:t>No documents are wanted? (Special case)</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30210" name="Rectangle 2"/>
          <p:cNvSpPr>
            <a:spLocks noGrp="1" noChangeArrowheads="1"/>
          </p:cNvSpPr>
          <p:nvPr>
            <p:ph type="title"/>
          </p:nvPr>
        </p:nvSpPr>
        <p:spPr/>
        <p:txBody>
          <a:bodyPr/>
          <a:lstStyle/>
          <a:p>
            <a:r>
              <a:rPr lang="en-US" sz="2800"/>
              <a:t>Search Length and Expected Search Length</a:t>
            </a:r>
          </a:p>
        </p:txBody>
      </p:sp>
      <p:sp>
        <p:nvSpPr>
          <p:cNvPr id="1630211" name="Rectangle 3"/>
          <p:cNvSpPr>
            <a:spLocks noGrp="1" noChangeArrowheads="1"/>
          </p:cNvSpPr>
          <p:nvPr>
            <p:ph type="body" idx="1"/>
          </p:nvPr>
        </p:nvSpPr>
        <p:spPr/>
        <p:txBody>
          <a:bodyPr/>
          <a:lstStyle/>
          <a:p>
            <a:pPr>
              <a:lnSpc>
                <a:spcPct val="90000"/>
              </a:lnSpc>
            </a:pPr>
            <a:r>
              <a:rPr lang="en-US"/>
              <a:t>Work by William Cooper in the late </a:t>
            </a:r>
            <a:r>
              <a:rPr lang="ja-JP" altLang="en-US">
                <a:latin typeface="Arial"/>
              </a:rPr>
              <a:t>’</a:t>
            </a:r>
            <a:r>
              <a:rPr lang="en-US"/>
              <a:t>60s</a:t>
            </a:r>
          </a:p>
          <a:p>
            <a:pPr>
              <a:lnSpc>
                <a:spcPct val="90000"/>
              </a:lnSpc>
            </a:pPr>
            <a:r>
              <a:rPr lang="en-US"/>
              <a:t>Issues with IR Measures:</a:t>
            </a:r>
          </a:p>
          <a:p>
            <a:pPr lvl="1">
              <a:lnSpc>
                <a:spcPct val="90000"/>
              </a:lnSpc>
            </a:pPr>
            <a:r>
              <a:rPr lang="en-US"/>
              <a:t>Usually not a single measure</a:t>
            </a:r>
          </a:p>
          <a:p>
            <a:pPr lvl="1">
              <a:lnSpc>
                <a:spcPct val="90000"/>
              </a:lnSpc>
            </a:pPr>
            <a:r>
              <a:rPr lang="en-US"/>
              <a:t>Assume </a:t>
            </a:r>
            <a:r>
              <a:rPr lang="ja-JP" altLang="en-US">
                <a:latin typeface="Arial"/>
              </a:rPr>
              <a:t>“</a:t>
            </a:r>
            <a:r>
              <a:rPr lang="en-US"/>
              <a:t>retrieved</a:t>
            </a:r>
            <a:r>
              <a:rPr lang="ja-JP" altLang="en-US">
                <a:latin typeface="Arial"/>
              </a:rPr>
              <a:t>”</a:t>
            </a:r>
            <a:r>
              <a:rPr lang="en-US"/>
              <a:t> and </a:t>
            </a:r>
            <a:r>
              <a:rPr lang="ja-JP" altLang="en-US">
                <a:latin typeface="Arial"/>
              </a:rPr>
              <a:t>“</a:t>
            </a:r>
            <a:r>
              <a:rPr lang="en-US"/>
              <a:t>not retrieved</a:t>
            </a:r>
            <a:r>
              <a:rPr lang="ja-JP" altLang="en-US">
                <a:latin typeface="Arial"/>
              </a:rPr>
              <a:t>”</a:t>
            </a:r>
            <a:r>
              <a:rPr lang="en-US"/>
              <a:t> sets without considering more than two classes</a:t>
            </a:r>
          </a:p>
          <a:p>
            <a:pPr lvl="1">
              <a:lnSpc>
                <a:spcPct val="90000"/>
              </a:lnSpc>
            </a:pPr>
            <a:r>
              <a:rPr lang="en-US"/>
              <a:t>No built-in way to compare to purely random retrieval</a:t>
            </a:r>
          </a:p>
          <a:p>
            <a:pPr lvl="1">
              <a:lnSpc>
                <a:spcPct val="90000"/>
              </a:lnSpc>
            </a:pPr>
            <a:r>
              <a:rPr lang="en-US"/>
              <a:t>Don</a:t>
            </a:r>
            <a:r>
              <a:rPr lang="ja-JP" altLang="en-US">
                <a:latin typeface="Arial"/>
              </a:rPr>
              <a:t>’</a:t>
            </a:r>
            <a:r>
              <a:rPr lang="en-US"/>
              <a:t>t take into account how much relevant material the user actually needs (or wants)</a:t>
            </a:r>
          </a:p>
          <a:p>
            <a:pPr>
              <a:lnSpc>
                <a:spcPct val="90000"/>
              </a:lnSpc>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31234" name="Rectangle 2"/>
          <p:cNvSpPr>
            <a:spLocks noGrp="1" noChangeArrowheads="1"/>
          </p:cNvSpPr>
          <p:nvPr>
            <p:ph type="title"/>
          </p:nvPr>
        </p:nvSpPr>
        <p:spPr/>
        <p:txBody>
          <a:bodyPr/>
          <a:lstStyle/>
          <a:p>
            <a:r>
              <a:rPr lang="en-US"/>
              <a:t>Weak Ordering in IR Systems</a:t>
            </a:r>
          </a:p>
        </p:txBody>
      </p:sp>
      <p:sp>
        <p:nvSpPr>
          <p:cNvPr id="1631235" name="Rectangle 3"/>
          <p:cNvSpPr>
            <a:spLocks noGrp="1" noChangeArrowheads="1"/>
          </p:cNvSpPr>
          <p:nvPr>
            <p:ph type="body" idx="1"/>
          </p:nvPr>
        </p:nvSpPr>
        <p:spPr/>
        <p:txBody>
          <a:bodyPr/>
          <a:lstStyle/>
          <a:p>
            <a:r>
              <a:rPr lang="en-US"/>
              <a:t>The assumption that there are two sets of </a:t>
            </a:r>
            <a:r>
              <a:rPr lang="ja-JP" altLang="en-US">
                <a:latin typeface="Arial"/>
              </a:rPr>
              <a:t>“</a:t>
            </a:r>
            <a:r>
              <a:rPr lang="en-US"/>
              <a:t>Retrieved</a:t>
            </a:r>
            <a:r>
              <a:rPr lang="ja-JP" altLang="en-US">
                <a:latin typeface="Arial"/>
              </a:rPr>
              <a:t>”</a:t>
            </a:r>
            <a:r>
              <a:rPr lang="en-US"/>
              <a:t> and </a:t>
            </a:r>
            <a:r>
              <a:rPr lang="ja-JP" altLang="en-US">
                <a:latin typeface="Arial"/>
              </a:rPr>
              <a:t>“</a:t>
            </a:r>
            <a:r>
              <a:rPr lang="en-US"/>
              <a:t>Not Retrieved</a:t>
            </a:r>
            <a:r>
              <a:rPr lang="ja-JP" altLang="en-US">
                <a:latin typeface="Arial"/>
              </a:rPr>
              <a:t>”</a:t>
            </a:r>
            <a:r>
              <a:rPr lang="en-US"/>
              <a:t> is not really accurate.</a:t>
            </a:r>
          </a:p>
          <a:p>
            <a:r>
              <a:rPr lang="en-US"/>
              <a:t>IR Systems usually rank into many sets of equal retrieval weights</a:t>
            </a:r>
          </a:p>
          <a:p>
            <a:r>
              <a:rPr lang="en-US"/>
              <a:t>Consider Coordinate-Level ranking…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IS 240 – Spring 2013</a:t>
            </a:r>
            <a:endParaRPr lang="en-US"/>
          </a:p>
        </p:txBody>
      </p:sp>
      <p:sp>
        <p:nvSpPr>
          <p:cNvPr id="1632258" name="Rectangle 2"/>
          <p:cNvSpPr>
            <a:spLocks noGrp="1" noChangeArrowheads="1"/>
          </p:cNvSpPr>
          <p:nvPr>
            <p:ph type="title"/>
          </p:nvPr>
        </p:nvSpPr>
        <p:spPr/>
        <p:txBody>
          <a:bodyPr/>
          <a:lstStyle/>
          <a:p>
            <a:r>
              <a:rPr lang="en-US"/>
              <a:t>Weak Ordering</a:t>
            </a:r>
          </a:p>
        </p:txBody>
      </p:sp>
      <p:grpSp>
        <p:nvGrpSpPr>
          <p:cNvPr id="1632279" name="Group 23"/>
          <p:cNvGrpSpPr>
            <a:grpSpLocks/>
          </p:cNvGrpSpPr>
          <p:nvPr/>
        </p:nvGrpSpPr>
        <p:grpSpPr bwMode="auto">
          <a:xfrm>
            <a:off x="0" y="1752600"/>
            <a:ext cx="8915400" cy="4038600"/>
            <a:chOff x="144" y="1344"/>
            <a:chExt cx="5616" cy="2544"/>
          </a:xfrm>
        </p:grpSpPr>
        <p:sp>
          <p:nvSpPr>
            <p:cNvPr id="1632259" name="Rectangle 3"/>
            <p:cNvSpPr>
              <a:spLocks noChangeArrowheads="1"/>
            </p:cNvSpPr>
            <p:nvPr/>
          </p:nvSpPr>
          <p:spPr bwMode="auto">
            <a:xfrm>
              <a:off x="1728" y="134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0" name="Rectangle 4"/>
            <p:cNvSpPr>
              <a:spLocks noChangeArrowheads="1"/>
            </p:cNvSpPr>
            <p:nvPr/>
          </p:nvSpPr>
          <p:spPr bwMode="auto">
            <a:xfrm>
              <a:off x="720" y="206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1" name="Rectangle 5"/>
            <p:cNvSpPr>
              <a:spLocks noChangeArrowheads="1"/>
            </p:cNvSpPr>
            <p:nvPr/>
          </p:nvSpPr>
          <p:spPr bwMode="auto">
            <a:xfrm>
              <a:off x="3984" y="206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2" name="Rectangle 6"/>
            <p:cNvSpPr>
              <a:spLocks noChangeArrowheads="1"/>
            </p:cNvSpPr>
            <p:nvPr/>
          </p:nvSpPr>
          <p:spPr bwMode="auto">
            <a:xfrm>
              <a:off x="1536" y="206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3" name="Rectangle 7"/>
            <p:cNvSpPr>
              <a:spLocks noChangeArrowheads="1"/>
            </p:cNvSpPr>
            <p:nvPr/>
          </p:nvSpPr>
          <p:spPr bwMode="auto">
            <a:xfrm>
              <a:off x="2352" y="206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4" name="Rectangle 8"/>
            <p:cNvSpPr>
              <a:spLocks noChangeArrowheads="1"/>
            </p:cNvSpPr>
            <p:nvPr/>
          </p:nvSpPr>
          <p:spPr bwMode="auto">
            <a:xfrm>
              <a:off x="3168" y="206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5" name="Rectangle 9"/>
            <p:cNvSpPr>
              <a:spLocks noChangeArrowheads="1"/>
            </p:cNvSpPr>
            <p:nvPr/>
          </p:nvSpPr>
          <p:spPr bwMode="auto">
            <a:xfrm>
              <a:off x="1536" y="278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6" name="Rectangle 10"/>
            <p:cNvSpPr>
              <a:spLocks noChangeArrowheads="1"/>
            </p:cNvSpPr>
            <p:nvPr/>
          </p:nvSpPr>
          <p:spPr bwMode="auto">
            <a:xfrm>
              <a:off x="720" y="278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7" name="Rectangle 11"/>
            <p:cNvSpPr>
              <a:spLocks noChangeArrowheads="1"/>
            </p:cNvSpPr>
            <p:nvPr/>
          </p:nvSpPr>
          <p:spPr bwMode="auto">
            <a:xfrm>
              <a:off x="2352" y="278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8" name="Rectangle 12"/>
            <p:cNvSpPr>
              <a:spLocks noChangeArrowheads="1"/>
            </p:cNvSpPr>
            <p:nvPr/>
          </p:nvSpPr>
          <p:spPr bwMode="auto">
            <a:xfrm>
              <a:off x="3168" y="278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69" name="Rectangle 13"/>
            <p:cNvSpPr>
              <a:spLocks noChangeArrowheads="1"/>
            </p:cNvSpPr>
            <p:nvPr/>
          </p:nvSpPr>
          <p:spPr bwMode="auto">
            <a:xfrm>
              <a:off x="3984" y="278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0" name="Rectangle 14"/>
            <p:cNvSpPr>
              <a:spLocks noChangeArrowheads="1"/>
            </p:cNvSpPr>
            <p:nvPr/>
          </p:nvSpPr>
          <p:spPr bwMode="auto">
            <a:xfrm>
              <a:off x="144" y="3408"/>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1" name="Rectangle 15"/>
            <p:cNvSpPr>
              <a:spLocks noChangeArrowheads="1"/>
            </p:cNvSpPr>
            <p:nvPr/>
          </p:nvSpPr>
          <p:spPr bwMode="auto">
            <a:xfrm>
              <a:off x="2592" y="3408"/>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2" name="Rectangle 16"/>
            <p:cNvSpPr>
              <a:spLocks noChangeArrowheads="1"/>
            </p:cNvSpPr>
            <p:nvPr/>
          </p:nvSpPr>
          <p:spPr bwMode="auto">
            <a:xfrm>
              <a:off x="2592" y="1344"/>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3" name="Rectangle 17"/>
            <p:cNvSpPr>
              <a:spLocks noChangeArrowheads="1"/>
            </p:cNvSpPr>
            <p:nvPr/>
          </p:nvSpPr>
          <p:spPr bwMode="auto">
            <a:xfrm>
              <a:off x="3456" y="1344"/>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4" name="Rectangle 18"/>
            <p:cNvSpPr>
              <a:spLocks noChangeArrowheads="1"/>
            </p:cNvSpPr>
            <p:nvPr/>
          </p:nvSpPr>
          <p:spPr bwMode="auto">
            <a:xfrm>
              <a:off x="3456" y="3408"/>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5" name="Rectangle 19"/>
            <p:cNvSpPr>
              <a:spLocks noChangeArrowheads="1"/>
            </p:cNvSpPr>
            <p:nvPr/>
          </p:nvSpPr>
          <p:spPr bwMode="auto">
            <a:xfrm>
              <a:off x="4272" y="3408"/>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6" name="Rectangle 20"/>
            <p:cNvSpPr>
              <a:spLocks noChangeArrowheads="1"/>
            </p:cNvSpPr>
            <p:nvPr/>
          </p:nvSpPr>
          <p:spPr bwMode="auto">
            <a:xfrm>
              <a:off x="5088" y="3408"/>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7" name="Rectangle 21"/>
            <p:cNvSpPr>
              <a:spLocks noChangeArrowheads="1"/>
            </p:cNvSpPr>
            <p:nvPr/>
          </p:nvSpPr>
          <p:spPr bwMode="auto">
            <a:xfrm>
              <a:off x="1776" y="3408"/>
              <a:ext cx="672" cy="48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2278" name="Rectangle 22"/>
            <p:cNvSpPr>
              <a:spLocks noChangeArrowheads="1"/>
            </p:cNvSpPr>
            <p:nvPr/>
          </p:nvSpPr>
          <p:spPr bwMode="auto">
            <a:xfrm>
              <a:off x="960" y="3408"/>
              <a:ext cx="672"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IS 240 – Spring 2013</a:t>
            </a:r>
            <a:endParaRPr lang="en-US"/>
          </a:p>
        </p:txBody>
      </p:sp>
      <p:sp>
        <p:nvSpPr>
          <p:cNvPr id="1600514" name="Rectangle 2"/>
          <p:cNvSpPr>
            <a:spLocks noGrp="1" noChangeArrowheads="1"/>
          </p:cNvSpPr>
          <p:nvPr>
            <p:ph type="title"/>
          </p:nvPr>
        </p:nvSpPr>
        <p:spPr/>
        <p:txBody>
          <a:bodyPr/>
          <a:lstStyle/>
          <a:p>
            <a:r>
              <a:rPr lang="en-US"/>
              <a:t>Graphing for a Single Query</a:t>
            </a:r>
          </a:p>
        </p:txBody>
      </p:sp>
      <p:grpSp>
        <p:nvGrpSpPr>
          <p:cNvPr id="1600515" name="Group 3"/>
          <p:cNvGrpSpPr>
            <a:grpSpLocks/>
          </p:cNvGrpSpPr>
          <p:nvPr/>
        </p:nvGrpSpPr>
        <p:grpSpPr bwMode="auto">
          <a:xfrm>
            <a:off x="1219200" y="1752600"/>
            <a:ext cx="5654675" cy="4724400"/>
            <a:chOff x="768" y="1104"/>
            <a:chExt cx="3562" cy="2976"/>
          </a:xfrm>
        </p:grpSpPr>
        <p:sp>
          <p:nvSpPr>
            <p:cNvPr id="1600516" name="Text Box 4"/>
            <p:cNvSpPr txBox="1">
              <a:spLocks noChangeArrowheads="1"/>
            </p:cNvSpPr>
            <p:nvPr/>
          </p:nvSpPr>
          <p:spPr bwMode="auto">
            <a:xfrm>
              <a:off x="1200" y="1104"/>
              <a:ext cx="404"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a:t>
              </a:r>
            </a:p>
            <a:p>
              <a:pPr algn="l" eaLnBrk="0" hangingPunct="0"/>
              <a:r>
                <a:rPr lang="en-US" sz="2400"/>
                <a:t> 90</a:t>
              </a:r>
            </a:p>
            <a:p>
              <a:pPr algn="l" eaLnBrk="0" hangingPunct="0"/>
              <a:r>
                <a:rPr lang="en-US" sz="2400"/>
                <a:t> 80</a:t>
              </a:r>
            </a:p>
            <a:p>
              <a:pPr algn="l" eaLnBrk="0" hangingPunct="0"/>
              <a:r>
                <a:rPr lang="en-US" sz="2400"/>
                <a:t> 70</a:t>
              </a:r>
            </a:p>
            <a:p>
              <a:pPr algn="l" eaLnBrk="0" hangingPunct="0"/>
              <a:r>
                <a:rPr lang="en-US" sz="2400"/>
                <a:t> 60</a:t>
              </a:r>
            </a:p>
            <a:p>
              <a:pPr algn="l" eaLnBrk="0" hangingPunct="0"/>
              <a:r>
                <a:rPr lang="en-US" sz="2400"/>
                <a:t> 50</a:t>
              </a:r>
            </a:p>
            <a:p>
              <a:pPr algn="l" eaLnBrk="0" hangingPunct="0"/>
              <a:r>
                <a:rPr lang="en-US" sz="2400"/>
                <a:t> 40</a:t>
              </a:r>
            </a:p>
            <a:p>
              <a:pPr algn="l" eaLnBrk="0" hangingPunct="0"/>
              <a:r>
                <a:rPr lang="en-US" sz="2400"/>
                <a:t> 30</a:t>
              </a:r>
            </a:p>
            <a:p>
              <a:pPr algn="l" eaLnBrk="0" hangingPunct="0"/>
              <a:r>
                <a:rPr lang="en-US" sz="2400"/>
                <a:t> 20</a:t>
              </a:r>
            </a:p>
            <a:p>
              <a:pPr algn="l" eaLnBrk="0" hangingPunct="0"/>
              <a:r>
                <a:rPr lang="en-US" sz="2400"/>
                <a:t> 10</a:t>
              </a:r>
            </a:p>
            <a:p>
              <a:pPr algn="l" eaLnBrk="0" hangingPunct="0"/>
              <a:r>
                <a:rPr lang="en-US" sz="2400"/>
                <a:t>  0</a:t>
              </a:r>
            </a:p>
          </p:txBody>
        </p:sp>
        <p:sp>
          <p:nvSpPr>
            <p:cNvPr id="1600517" name="Line 5"/>
            <p:cNvSpPr>
              <a:spLocks noChangeShapeType="1"/>
            </p:cNvSpPr>
            <p:nvPr/>
          </p:nvSpPr>
          <p:spPr bwMode="auto">
            <a:xfrm>
              <a:off x="1594" y="122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18" name="Line 6"/>
            <p:cNvSpPr>
              <a:spLocks noChangeShapeType="1"/>
            </p:cNvSpPr>
            <p:nvPr/>
          </p:nvSpPr>
          <p:spPr bwMode="auto">
            <a:xfrm>
              <a:off x="1594" y="3574"/>
              <a:ext cx="2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19" name="Text Box 7"/>
            <p:cNvSpPr txBox="1">
              <a:spLocks noChangeArrowheads="1"/>
            </p:cNvSpPr>
            <p:nvPr/>
          </p:nvSpPr>
          <p:spPr bwMode="auto">
            <a:xfrm>
              <a:off x="1536" y="3552"/>
              <a:ext cx="2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0 10 20 30 40 50 60 70 80 90 100</a:t>
              </a:r>
            </a:p>
          </p:txBody>
        </p:sp>
        <p:sp>
          <p:nvSpPr>
            <p:cNvPr id="1600520" name="Text Box 8"/>
            <p:cNvSpPr txBox="1">
              <a:spLocks noChangeArrowheads="1"/>
            </p:cNvSpPr>
            <p:nvPr/>
          </p:nvSpPr>
          <p:spPr bwMode="auto">
            <a:xfrm>
              <a:off x="768" y="1392"/>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P</a:t>
              </a:r>
            </a:p>
            <a:p>
              <a:pPr algn="l" eaLnBrk="0" hangingPunct="0"/>
              <a:r>
                <a:rPr lang="en-US" sz="2400">
                  <a:solidFill>
                    <a:srgbClr val="FF3300"/>
                  </a:solidFill>
                </a:rPr>
                <a:t>R</a:t>
              </a:r>
            </a:p>
            <a:p>
              <a:pPr algn="l" eaLnBrk="0" hangingPunct="0"/>
              <a:r>
                <a:rPr lang="en-US" sz="2400">
                  <a:solidFill>
                    <a:srgbClr val="FF3300"/>
                  </a:solidFill>
                </a:rPr>
                <a:t>E</a:t>
              </a:r>
            </a:p>
            <a:p>
              <a:pPr algn="l" eaLnBrk="0" hangingPunct="0"/>
              <a:r>
                <a:rPr lang="en-US" sz="2400">
                  <a:solidFill>
                    <a:srgbClr val="FF3300"/>
                  </a:solidFill>
                </a:rPr>
                <a:t>C</a:t>
              </a:r>
            </a:p>
            <a:p>
              <a:pPr algn="l" eaLnBrk="0" hangingPunct="0"/>
              <a:r>
                <a:rPr lang="en-US" sz="2400">
                  <a:solidFill>
                    <a:srgbClr val="FF3300"/>
                  </a:solidFill>
                </a:rPr>
                <a:t>I</a:t>
              </a:r>
            </a:p>
            <a:p>
              <a:pPr algn="l" eaLnBrk="0" hangingPunct="0"/>
              <a:r>
                <a:rPr lang="en-US" sz="2400">
                  <a:solidFill>
                    <a:srgbClr val="FF3300"/>
                  </a:solidFill>
                </a:rPr>
                <a:t>S</a:t>
              </a:r>
            </a:p>
            <a:p>
              <a:pPr algn="l" eaLnBrk="0" hangingPunct="0"/>
              <a:r>
                <a:rPr lang="en-US" sz="2400">
                  <a:solidFill>
                    <a:srgbClr val="FF3300"/>
                  </a:solidFill>
                </a:rPr>
                <a:t>I</a:t>
              </a:r>
            </a:p>
            <a:p>
              <a:pPr algn="l" eaLnBrk="0" hangingPunct="0"/>
              <a:r>
                <a:rPr lang="en-US" sz="2400">
                  <a:solidFill>
                    <a:srgbClr val="FF3300"/>
                  </a:solidFill>
                </a:rPr>
                <a:t>O</a:t>
              </a:r>
            </a:p>
            <a:p>
              <a:pPr algn="l" eaLnBrk="0" hangingPunct="0"/>
              <a:r>
                <a:rPr lang="en-US" sz="2400">
                  <a:solidFill>
                    <a:srgbClr val="FF3300"/>
                  </a:solidFill>
                </a:rPr>
                <a:t>N</a:t>
              </a:r>
            </a:p>
          </p:txBody>
        </p:sp>
        <p:sp>
          <p:nvSpPr>
            <p:cNvPr id="1600521" name="Text Box 9"/>
            <p:cNvSpPr txBox="1">
              <a:spLocks noChangeArrowheads="1"/>
            </p:cNvSpPr>
            <p:nvPr/>
          </p:nvSpPr>
          <p:spPr bwMode="auto">
            <a:xfrm>
              <a:off x="2496" y="3792"/>
              <a:ext cx="8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RECALL</a:t>
              </a:r>
            </a:p>
          </p:txBody>
        </p:sp>
        <p:grpSp>
          <p:nvGrpSpPr>
            <p:cNvPr id="1600522" name="Group 10"/>
            <p:cNvGrpSpPr>
              <a:grpSpLocks/>
            </p:cNvGrpSpPr>
            <p:nvPr/>
          </p:nvGrpSpPr>
          <p:grpSpPr bwMode="auto">
            <a:xfrm>
              <a:off x="1584" y="1248"/>
              <a:ext cx="1440" cy="2304"/>
              <a:chOff x="1584" y="1248"/>
              <a:chExt cx="1440" cy="2304"/>
            </a:xfrm>
          </p:grpSpPr>
          <p:sp>
            <p:nvSpPr>
              <p:cNvPr id="1600523" name="Line 11"/>
              <p:cNvSpPr>
                <a:spLocks noChangeShapeType="1"/>
              </p:cNvSpPr>
              <p:nvPr/>
            </p:nvSpPr>
            <p:spPr bwMode="auto">
              <a:xfrm>
                <a:off x="1584" y="124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24" name="Line 12"/>
              <p:cNvSpPr>
                <a:spLocks noChangeShapeType="1"/>
              </p:cNvSpPr>
              <p:nvPr/>
            </p:nvSpPr>
            <p:spPr bwMode="auto">
              <a:xfrm>
                <a:off x="1824" y="1248"/>
                <a:ext cx="192" cy="768"/>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25" name="Line 13"/>
              <p:cNvSpPr>
                <a:spLocks noChangeShapeType="1"/>
              </p:cNvSpPr>
              <p:nvPr/>
            </p:nvSpPr>
            <p:spPr bwMode="auto">
              <a:xfrm>
                <a:off x="2016" y="2016"/>
                <a:ext cx="240" cy="38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26" name="Line 14"/>
              <p:cNvSpPr>
                <a:spLocks noChangeShapeType="1"/>
              </p:cNvSpPr>
              <p:nvPr/>
            </p:nvSpPr>
            <p:spPr bwMode="auto">
              <a:xfrm>
                <a:off x="2256" y="2400"/>
                <a:ext cx="240" cy="24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27" name="Line 15"/>
              <p:cNvSpPr>
                <a:spLocks noChangeShapeType="1"/>
              </p:cNvSpPr>
              <p:nvPr/>
            </p:nvSpPr>
            <p:spPr bwMode="auto">
              <a:xfrm>
                <a:off x="2496" y="2640"/>
                <a:ext cx="288" cy="24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0528" name="Line 16"/>
              <p:cNvSpPr>
                <a:spLocks noChangeShapeType="1"/>
              </p:cNvSpPr>
              <p:nvPr/>
            </p:nvSpPr>
            <p:spPr bwMode="auto">
              <a:xfrm>
                <a:off x="2784" y="2880"/>
                <a:ext cx="240" cy="672"/>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3"/>
          <p:cNvSpPr>
            <a:spLocks noGrp="1"/>
          </p:cNvSpPr>
          <p:nvPr>
            <p:ph type="dt" sz="half" idx="10"/>
          </p:nvPr>
        </p:nvSpPr>
        <p:spPr/>
        <p:txBody>
          <a:bodyPr/>
          <a:lstStyle/>
          <a:p>
            <a:r>
              <a:rPr lang="en-US" smtClean="0"/>
              <a:t>IS 240 – Spring 2013</a:t>
            </a:r>
            <a:endParaRPr lang="en-US"/>
          </a:p>
        </p:txBody>
      </p:sp>
      <p:sp>
        <p:nvSpPr>
          <p:cNvPr id="1633282" name="Rectangle 2"/>
          <p:cNvSpPr>
            <a:spLocks noGrp="1" noChangeArrowheads="1"/>
          </p:cNvSpPr>
          <p:nvPr>
            <p:ph type="title"/>
          </p:nvPr>
        </p:nvSpPr>
        <p:spPr/>
        <p:txBody>
          <a:bodyPr/>
          <a:lstStyle/>
          <a:p>
            <a:r>
              <a:rPr lang="en-US"/>
              <a:t>Search Length</a:t>
            </a:r>
          </a:p>
        </p:txBody>
      </p:sp>
      <p:graphicFrame>
        <p:nvGraphicFramePr>
          <p:cNvPr id="1633283" name="Group 3"/>
          <p:cNvGraphicFramePr>
            <a:graphicFrameLocks noGrp="1"/>
          </p:cNvGraphicFramePr>
          <p:nvPr/>
        </p:nvGraphicFramePr>
        <p:xfrm>
          <a:off x="1447800" y="2438400"/>
          <a:ext cx="7391400" cy="1463039"/>
        </p:xfrm>
        <a:graphic>
          <a:graphicData uri="http://schemas.openxmlformats.org/drawingml/2006/table">
            <a:tbl>
              <a:tblPr/>
              <a:tblGrid>
                <a:gridCol w="369888"/>
                <a:gridCol w="369887"/>
                <a:gridCol w="368300"/>
                <a:gridCol w="369888"/>
                <a:gridCol w="369887"/>
                <a:gridCol w="369888"/>
                <a:gridCol w="369887"/>
                <a:gridCol w="368300"/>
                <a:gridCol w="369888"/>
                <a:gridCol w="369887"/>
                <a:gridCol w="369888"/>
                <a:gridCol w="369887"/>
                <a:gridCol w="368300"/>
                <a:gridCol w="369888"/>
                <a:gridCol w="369887"/>
                <a:gridCol w="369888"/>
                <a:gridCol w="369887"/>
                <a:gridCol w="368300"/>
                <a:gridCol w="369888"/>
                <a:gridCol w="369887"/>
              </a:tblGrid>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3348" name="Text Box 68"/>
          <p:cNvSpPr txBox="1">
            <a:spLocks noChangeArrowheads="1"/>
          </p:cNvSpPr>
          <p:nvPr/>
        </p:nvSpPr>
        <p:spPr bwMode="auto">
          <a:xfrm>
            <a:off x="0" y="2438400"/>
            <a:ext cx="12652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Rank</a:t>
            </a:r>
          </a:p>
          <a:p>
            <a:pPr algn="l" eaLnBrk="0" hangingPunct="0"/>
            <a:endParaRPr lang="en-US" sz="2400"/>
          </a:p>
          <a:p>
            <a:pPr algn="l" eaLnBrk="0" hangingPunct="0"/>
            <a:endParaRPr lang="en-US" sz="2400"/>
          </a:p>
          <a:p>
            <a:pPr algn="l" eaLnBrk="0" hangingPunct="0"/>
            <a:r>
              <a:rPr lang="en-US" sz="2400"/>
              <a:t>Relevant</a:t>
            </a:r>
          </a:p>
        </p:txBody>
      </p:sp>
      <p:sp>
        <p:nvSpPr>
          <p:cNvPr id="1633349" name="Text Box 69"/>
          <p:cNvSpPr txBox="1">
            <a:spLocks noChangeArrowheads="1"/>
          </p:cNvSpPr>
          <p:nvPr/>
        </p:nvSpPr>
        <p:spPr bwMode="auto">
          <a:xfrm>
            <a:off x="381000" y="4114800"/>
            <a:ext cx="84597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Search Length = </a:t>
            </a:r>
            <a:r>
              <a:rPr lang="en-US" sz="2400">
                <a:solidFill>
                  <a:srgbClr val="FF3300"/>
                </a:solidFill>
              </a:rPr>
              <a:t>The number of NON-RELEVANT documents that</a:t>
            </a:r>
          </a:p>
          <a:p>
            <a:pPr algn="l" eaLnBrk="0" hangingPunct="0"/>
            <a:r>
              <a:rPr lang="en-US" sz="2400">
                <a:solidFill>
                  <a:srgbClr val="FF3300"/>
                </a:solidFill>
              </a:rPr>
              <a:t>a user must examine before finding the number of documents that </a:t>
            </a:r>
          </a:p>
          <a:p>
            <a:pPr algn="l" eaLnBrk="0" hangingPunct="0"/>
            <a:r>
              <a:rPr lang="en-US" sz="2400">
                <a:solidFill>
                  <a:srgbClr val="FF3300"/>
                </a:solidFill>
              </a:rPr>
              <a:t>they want (n)</a:t>
            </a:r>
          </a:p>
        </p:txBody>
      </p:sp>
      <p:sp>
        <p:nvSpPr>
          <p:cNvPr id="1633350" name="Text Box 70"/>
          <p:cNvSpPr txBox="1">
            <a:spLocks noChangeArrowheads="1"/>
          </p:cNvSpPr>
          <p:nvPr/>
        </p:nvSpPr>
        <p:spPr bwMode="auto">
          <a:xfrm>
            <a:off x="2667000" y="5334000"/>
            <a:ext cx="373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If n=2 then search length is 2</a:t>
            </a:r>
          </a:p>
          <a:p>
            <a:pPr algn="l" eaLnBrk="0" hangingPunct="0"/>
            <a:r>
              <a:rPr lang="en-US" sz="2400"/>
              <a:t>If n=6 then search length is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ate Placeholder 3"/>
          <p:cNvSpPr>
            <a:spLocks noGrp="1"/>
          </p:cNvSpPr>
          <p:nvPr>
            <p:ph type="dt" sz="half" idx="10"/>
          </p:nvPr>
        </p:nvSpPr>
        <p:spPr/>
        <p:txBody>
          <a:bodyPr/>
          <a:lstStyle/>
          <a:p>
            <a:r>
              <a:rPr lang="en-US" smtClean="0"/>
              <a:t>IS 240 – Spring 2013</a:t>
            </a:r>
            <a:endParaRPr lang="en-US"/>
          </a:p>
        </p:txBody>
      </p:sp>
      <p:sp>
        <p:nvSpPr>
          <p:cNvPr id="1634306" name="Rectangle 2"/>
          <p:cNvSpPr>
            <a:spLocks noGrp="1" noChangeArrowheads="1"/>
          </p:cNvSpPr>
          <p:nvPr>
            <p:ph type="title"/>
          </p:nvPr>
        </p:nvSpPr>
        <p:spPr/>
        <p:txBody>
          <a:bodyPr/>
          <a:lstStyle/>
          <a:p>
            <a:r>
              <a:rPr lang="en-US" sz="3600"/>
              <a:t>Weak Ordering Search Length</a:t>
            </a:r>
          </a:p>
        </p:txBody>
      </p:sp>
      <p:graphicFrame>
        <p:nvGraphicFramePr>
          <p:cNvPr id="1634307" name="Group 3"/>
          <p:cNvGraphicFramePr>
            <a:graphicFrameLocks noGrp="1"/>
          </p:cNvGraphicFramePr>
          <p:nvPr/>
        </p:nvGraphicFramePr>
        <p:xfrm>
          <a:off x="1371600" y="2057400"/>
          <a:ext cx="7391400" cy="1036319"/>
        </p:xfrm>
        <a:graphic>
          <a:graphicData uri="http://schemas.openxmlformats.org/drawingml/2006/table">
            <a:tbl>
              <a:tblPr/>
              <a:tblGrid>
                <a:gridCol w="369888"/>
                <a:gridCol w="369887"/>
                <a:gridCol w="368300"/>
                <a:gridCol w="369888"/>
                <a:gridCol w="369887"/>
                <a:gridCol w="369888"/>
                <a:gridCol w="369887"/>
                <a:gridCol w="368300"/>
                <a:gridCol w="369888"/>
                <a:gridCol w="369887"/>
                <a:gridCol w="369888"/>
                <a:gridCol w="369887"/>
                <a:gridCol w="368300"/>
                <a:gridCol w="369888"/>
                <a:gridCol w="369887"/>
                <a:gridCol w="369888"/>
                <a:gridCol w="369887"/>
                <a:gridCol w="368300"/>
                <a:gridCol w="369888"/>
                <a:gridCol w="369887"/>
              </a:tblGrid>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4372" name="Text Box 68"/>
          <p:cNvSpPr txBox="1">
            <a:spLocks noChangeArrowheads="1"/>
          </p:cNvSpPr>
          <p:nvPr/>
        </p:nvSpPr>
        <p:spPr bwMode="auto">
          <a:xfrm>
            <a:off x="0" y="1981200"/>
            <a:ext cx="1265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Rank</a:t>
            </a:r>
          </a:p>
          <a:p>
            <a:pPr algn="l" eaLnBrk="0" hangingPunct="0"/>
            <a:endParaRPr lang="en-US" sz="2400"/>
          </a:p>
          <a:p>
            <a:pPr algn="l" eaLnBrk="0" hangingPunct="0"/>
            <a:r>
              <a:rPr lang="en-US" sz="2400"/>
              <a:t>Relevant</a:t>
            </a:r>
          </a:p>
        </p:txBody>
      </p:sp>
      <p:sp>
        <p:nvSpPr>
          <p:cNvPr id="1634373" name="Text Box 69"/>
          <p:cNvSpPr txBox="1">
            <a:spLocks noChangeArrowheads="1"/>
          </p:cNvSpPr>
          <p:nvPr/>
        </p:nvSpPr>
        <p:spPr bwMode="auto">
          <a:xfrm>
            <a:off x="1066800" y="3276600"/>
            <a:ext cx="76835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If we assume order within ranks is random…</a:t>
            </a:r>
          </a:p>
          <a:p>
            <a:pPr algn="l" eaLnBrk="0" hangingPunct="0"/>
            <a:r>
              <a:rPr lang="en-US" sz="2400"/>
              <a:t>If n=6 then we must go to level 3 of the ranking, but the</a:t>
            </a:r>
          </a:p>
          <a:p>
            <a:pPr algn="l" eaLnBrk="0" hangingPunct="0"/>
            <a:r>
              <a:rPr lang="en-US" sz="2400"/>
              <a:t>POSSIBLE search lengths are 3, 4, 5, or 6.</a:t>
            </a:r>
          </a:p>
          <a:p>
            <a:pPr algn="l" eaLnBrk="0" hangingPunct="0"/>
            <a:endParaRPr lang="en-US" sz="2400"/>
          </a:p>
          <a:p>
            <a:pPr algn="l" eaLnBrk="0" hangingPunct="0"/>
            <a:r>
              <a:rPr lang="en-US" sz="2400"/>
              <a:t>To compute </a:t>
            </a:r>
            <a:r>
              <a:rPr lang="en-US" sz="2400">
                <a:solidFill>
                  <a:srgbClr val="FF3300"/>
                </a:solidFill>
              </a:rPr>
              <a:t>Expected Search Length</a:t>
            </a:r>
            <a:r>
              <a:rPr lang="en-US" sz="2400"/>
              <a:t> we need to know the</a:t>
            </a:r>
          </a:p>
          <a:p>
            <a:pPr algn="l" eaLnBrk="0" hangingPunct="0"/>
            <a:r>
              <a:rPr lang="en-US" sz="2400"/>
              <a:t>probability of each possible search length. to get this we need</a:t>
            </a:r>
          </a:p>
          <a:p>
            <a:pPr algn="l" eaLnBrk="0" hangingPunct="0"/>
            <a:r>
              <a:rPr lang="en-US" sz="2400"/>
              <a:t>to consider the number of different ways in which document</a:t>
            </a:r>
          </a:p>
          <a:p>
            <a:pPr algn="l" eaLnBrk="0" hangingPunct="0"/>
            <a:r>
              <a:rPr lang="en-US" sz="2400"/>
              <a:t>may be distributed in the ranks…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ate Placeholder 3"/>
          <p:cNvSpPr>
            <a:spLocks noGrp="1"/>
          </p:cNvSpPr>
          <p:nvPr>
            <p:ph type="dt" sz="half" idx="10"/>
          </p:nvPr>
        </p:nvSpPr>
        <p:spPr/>
        <p:txBody>
          <a:bodyPr/>
          <a:lstStyle/>
          <a:p>
            <a:r>
              <a:rPr lang="en-US" smtClean="0"/>
              <a:t>IS 240 – Spring 2013</a:t>
            </a:r>
            <a:endParaRPr lang="en-US"/>
          </a:p>
        </p:txBody>
      </p:sp>
      <p:sp>
        <p:nvSpPr>
          <p:cNvPr id="1635330" name="Rectangle 2"/>
          <p:cNvSpPr>
            <a:spLocks noGrp="1" noChangeArrowheads="1"/>
          </p:cNvSpPr>
          <p:nvPr>
            <p:ph type="title"/>
          </p:nvPr>
        </p:nvSpPr>
        <p:spPr/>
        <p:txBody>
          <a:bodyPr/>
          <a:lstStyle/>
          <a:p>
            <a:r>
              <a:rPr lang="en-US"/>
              <a:t>Expected Search Length</a:t>
            </a:r>
          </a:p>
        </p:txBody>
      </p:sp>
      <p:sp>
        <p:nvSpPr>
          <p:cNvPr id="1635331" name="Text Box 3"/>
          <p:cNvSpPr txBox="1">
            <a:spLocks noChangeArrowheads="1"/>
          </p:cNvSpPr>
          <p:nvPr/>
        </p:nvSpPr>
        <p:spPr bwMode="auto">
          <a:xfrm>
            <a:off x="228600" y="1143000"/>
            <a:ext cx="1265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   Rank</a:t>
            </a:r>
          </a:p>
          <a:p>
            <a:pPr algn="l" eaLnBrk="0" hangingPunct="0"/>
            <a:endParaRPr lang="en-US" sz="2400"/>
          </a:p>
          <a:p>
            <a:pPr algn="l" eaLnBrk="0" hangingPunct="0"/>
            <a:r>
              <a:rPr lang="en-US" sz="2400"/>
              <a:t>Relevant</a:t>
            </a:r>
          </a:p>
        </p:txBody>
      </p:sp>
      <p:graphicFrame>
        <p:nvGraphicFramePr>
          <p:cNvPr id="1635332" name="Object 4"/>
          <p:cNvGraphicFramePr>
            <a:graphicFrameLocks noChangeAspect="1"/>
          </p:cNvGraphicFramePr>
          <p:nvPr/>
        </p:nvGraphicFramePr>
        <p:xfrm>
          <a:off x="304800" y="2667000"/>
          <a:ext cx="8610600" cy="3181350"/>
        </p:xfrm>
        <a:graphic>
          <a:graphicData uri="http://schemas.openxmlformats.org/presentationml/2006/ole">
            <mc:AlternateContent xmlns:mc="http://schemas.openxmlformats.org/markup-compatibility/2006">
              <mc:Choice xmlns:v="urn:schemas-microsoft-com:vml" Requires="v">
                <p:oleObj spid="_x0000_s1635402" name="Equation" r:id="rId4" imgW="4331096" imgH="1600596" progId="Equation.3">
                  <p:embed/>
                </p:oleObj>
              </mc:Choice>
              <mc:Fallback>
                <p:oleObj name="Equation" r:id="rId4" imgW="4331096" imgH="160059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67000"/>
                        <a:ext cx="8610600" cy="318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35333" name="Group 5"/>
          <p:cNvGraphicFramePr>
            <a:graphicFrameLocks noGrp="1"/>
          </p:cNvGraphicFramePr>
          <p:nvPr/>
        </p:nvGraphicFramePr>
        <p:xfrm>
          <a:off x="1524000" y="1219200"/>
          <a:ext cx="7391400" cy="1036319"/>
        </p:xfrm>
        <a:graphic>
          <a:graphicData uri="http://schemas.openxmlformats.org/drawingml/2006/table">
            <a:tbl>
              <a:tblPr/>
              <a:tblGrid>
                <a:gridCol w="369888"/>
                <a:gridCol w="369887"/>
                <a:gridCol w="368300"/>
                <a:gridCol w="369888"/>
                <a:gridCol w="369887"/>
                <a:gridCol w="369888"/>
                <a:gridCol w="369887"/>
                <a:gridCol w="368300"/>
                <a:gridCol w="369888"/>
                <a:gridCol w="369887"/>
                <a:gridCol w="369888"/>
                <a:gridCol w="369887"/>
                <a:gridCol w="368300"/>
                <a:gridCol w="369888"/>
                <a:gridCol w="369887"/>
                <a:gridCol w="369888"/>
                <a:gridCol w="369887"/>
                <a:gridCol w="368300"/>
                <a:gridCol w="369888"/>
                <a:gridCol w="369887"/>
              </a:tblGrid>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636354" name="Rectangle 2"/>
          <p:cNvSpPr>
            <a:spLocks noGrp="1" noChangeArrowheads="1"/>
          </p:cNvSpPr>
          <p:nvPr>
            <p:ph type="title"/>
          </p:nvPr>
        </p:nvSpPr>
        <p:spPr/>
        <p:txBody>
          <a:bodyPr/>
          <a:lstStyle/>
          <a:p>
            <a:r>
              <a:rPr lang="en-US"/>
              <a:t>Expected Search Length</a:t>
            </a:r>
          </a:p>
        </p:txBody>
      </p:sp>
      <p:graphicFrame>
        <p:nvGraphicFramePr>
          <p:cNvPr id="1636355" name="Object 3"/>
          <p:cNvGraphicFramePr>
            <a:graphicFrameLocks noChangeAspect="1"/>
          </p:cNvGraphicFramePr>
          <p:nvPr/>
        </p:nvGraphicFramePr>
        <p:xfrm>
          <a:off x="1066800" y="1600200"/>
          <a:ext cx="7162800" cy="3203575"/>
        </p:xfrm>
        <a:graphic>
          <a:graphicData uri="http://schemas.openxmlformats.org/presentationml/2006/ole">
            <mc:AlternateContent xmlns:mc="http://schemas.openxmlformats.org/markup-compatibility/2006">
              <mc:Choice xmlns:v="urn:schemas-microsoft-com:vml" Requires="v">
                <p:oleObj spid="_x0000_s1636365" name="Equation" r:id="rId4" imgW="3010296" imgH="1346596" progId="Equation.3">
                  <p:embed/>
                </p:oleObj>
              </mc:Choice>
              <mc:Fallback>
                <p:oleObj name="Equation" r:id="rId4" imgW="3010296" imgH="134659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00200"/>
                        <a:ext cx="7162800" cy="320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36356" name="Object 4"/>
          <p:cNvGraphicFramePr>
            <a:graphicFrameLocks noChangeAspect="1"/>
          </p:cNvGraphicFramePr>
          <p:nvPr/>
        </p:nvGraphicFramePr>
        <p:xfrm>
          <a:off x="914400" y="4953000"/>
          <a:ext cx="7772400" cy="1401763"/>
        </p:xfrm>
        <a:graphic>
          <a:graphicData uri="http://schemas.openxmlformats.org/presentationml/2006/ole">
            <mc:AlternateContent xmlns:mc="http://schemas.openxmlformats.org/markup-compatibility/2006">
              <mc:Choice xmlns:v="urn:schemas-microsoft-com:vml" Requires="v">
                <p:oleObj spid="_x0000_s1636366" name="Equation" r:id="rId6" imgW="3378596" imgH="609997" progId="Equation.3">
                  <p:embed/>
                </p:oleObj>
              </mc:Choice>
              <mc:Fallback>
                <p:oleObj name="Equation" r:id="rId6" imgW="3378596" imgH="60999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953000"/>
                        <a:ext cx="7772400" cy="140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37378" name="Rectangle 2"/>
          <p:cNvSpPr>
            <a:spLocks noGrp="1" noChangeArrowheads="1"/>
          </p:cNvSpPr>
          <p:nvPr>
            <p:ph type="title"/>
          </p:nvPr>
        </p:nvSpPr>
        <p:spPr/>
        <p:txBody>
          <a:bodyPr/>
          <a:lstStyle/>
          <a:p>
            <a:r>
              <a:rPr lang="en-US"/>
              <a:t>Expected Search Length</a:t>
            </a:r>
          </a:p>
        </p:txBody>
      </p:sp>
      <p:graphicFrame>
        <p:nvGraphicFramePr>
          <p:cNvPr id="1637379" name="Object 3"/>
          <p:cNvGraphicFramePr>
            <a:graphicFrameLocks noChangeAspect="1"/>
          </p:cNvGraphicFramePr>
          <p:nvPr/>
        </p:nvGraphicFramePr>
        <p:xfrm>
          <a:off x="1295400" y="2514600"/>
          <a:ext cx="7239000" cy="2727325"/>
        </p:xfrm>
        <a:graphic>
          <a:graphicData uri="http://schemas.openxmlformats.org/presentationml/2006/ole">
            <mc:AlternateContent xmlns:mc="http://schemas.openxmlformats.org/markup-compatibility/2006">
              <mc:Choice xmlns:v="urn:schemas-microsoft-com:vml" Requires="v">
                <p:oleObj spid="_x0000_s1637384" name="Equation" r:id="rId4" imgW="1752996" imgH="660797" progId="Equation.3">
                  <p:embed/>
                </p:oleObj>
              </mc:Choice>
              <mc:Fallback>
                <p:oleObj name="Equation" r:id="rId4" imgW="1752996" imgH="6607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7239000" cy="272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00866" name="Rectangle 2"/>
          <p:cNvSpPr>
            <a:spLocks noGrp="1" noChangeArrowheads="1"/>
          </p:cNvSpPr>
          <p:nvPr>
            <p:ph type="title"/>
          </p:nvPr>
        </p:nvSpPr>
        <p:spPr/>
        <p:txBody>
          <a:bodyPr/>
          <a:lstStyle/>
          <a:p>
            <a:r>
              <a:rPr lang="en-US" sz="3600"/>
              <a:t>Expected search length advantages</a:t>
            </a:r>
          </a:p>
        </p:txBody>
      </p:sp>
      <p:sp>
        <p:nvSpPr>
          <p:cNvPr id="1700867" name="Rectangle 3"/>
          <p:cNvSpPr>
            <a:spLocks noGrp="1" noChangeArrowheads="1"/>
          </p:cNvSpPr>
          <p:nvPr>
            <p:ph type="body" idx="1"/>
          </p:nvPr>
        </p:nvSpPr>
        <p:spPr/>
        <p:txBody>
          <a:bodyPr/>
          <a:lstStyle/>
          <a:p>
            <a:r>
              <a:rPr lang="en-US"/>
              <a:t>Instead of assuming that high recall is something that everyone wants, it lets the user determine what is wanted in terms of numbers relevant items retrieved</a:t>
            </a:r>
          </a:p>
          <a:p>
            <a:r>
              <a:rPr lang="en-US"/>
              <a:t>There are other measures that have been used recently that have something of the same idea</a:t>
            </a:r>
          </a:p>
          <a:p>
            <a:pPr lvl="1"/>
            <a:r>
              <a:rPr lang="ja-JP" altLang="en-US">
                <a:latin typeface="Arial"/>
              </a:rPr>
              <a:t>“</a:t>
            </a:r>
            <a:r>
              <a:rPr lang="en-US"/>
              <a:t>Extended Cumulated Gain</a:t>
            </a:r>
            <a:r>
              <a:rPr lang="ja-JP" altLang="en-US">
                <a:latin typeface="Arial"/>
              </a:rPr>
              <a:t>”</a:t>
            </a:r>
            <a:r>
              <a:rPr lang="en-US"/>
              <a:t> used in INEX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10082" name="Rectangle 2"/>
          <p:cNvSpPr>
            <a:spLocks noGrp="1" noChangeArrowheads="1"/>
          </p:cNvSpPr>
          <p:nvPr>
            <p:ph type="title"/>
          </p:nvPr>
        </p:nvSpPr>
        <p:spPr/>
        <p:txBody>
          <a:bodyPr/>
          <a:lstStyle/>
          <a:p>
            <a:r>
              <a:rPr lang="en-US" sz="3600"/>
              <a:t>Criteria for Evaluation Measures</a:t>
            </a:r>
          </a:p>
        </p:txBody>
      </p:sp>
      <p:sp>
        <p:nvSpPr>
          <p:cNvPr id="1710083" name="Rectangle 3"/>
          <p:cNvSpPr>
            <a:spLocks noGrp="1" noChangeArrowheads="1"/>
          </p:cNvSpPr>
          <p:nvPr>
            <p:ph type="body" idx="1"/>
          </p:nvPr>
        </p:nvSpPr>
        <p:spPr/>
        <p:txBody>
          <a:bodyPr/>
          <a:lstStyle/>
          <a:p>
            <a:r>
              <a:rPr lang="en-US"/>
              <a:t>Basic Principle: Should be able to distinguish, or rank systems by how effectively they can perform retrieval</a:t>
            </a:r>
          </a:p>
          <a:p>
            <a:r>
              <a:rPr lang="en-US"/>
              <a:t>Efficiency vs. Effectiveness (when does each matter?)</a:t>
            </a:r>
          </a:p>
          <a:p>
            <a:r>
              <a:rPr lang="en-US"/>
              <a:t>Is relevance </a:t>
            </a:r>
            <a:r>
              <a:rPr lang="en-US" i="1"/>
              <a:t>really</a:t>
            </a:r>
            <a:r>
              <a:rPr lang="en-US"/>
              <a:t> a binary judgement?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12130" name="Rectangle 2"/>
          <p:cNvSpPr>
            <a:spLocks noGrp="1" noChangeArrowheads="1"/>
          </p:cNvSpPr>
          <p:nvPr>
            <p:ph type="title"/>
          </p:nvPr>
        </p:nvSpPr>
        <p:spPr/>
        <p:txBody>
          <a:bodyPr/>
          <a:lstStyle/>
          <a:p>
            <a:r>
              <a:rPr lang="en-US" sz="3200"/>
              <a:t>Non-Binary Relevance Judgements</a:t>
            </a:r>
          </a:p>
        </p:txBody>
      </p:sp>
      <p:sp>
        <p:nvSpPr>
          <p:cNvPr id="1712131" name="Rectangle 3"/>
          <p:cNvSpPr>
            <a:spLocks noGrp="1" noChangeArrowheads="1"/>
          </p:cNvSpPr>
          <p:nvPr>
            <p:ph type="body" idx="1"/>
          </p:nvPr>
        </p:nvSpPr>
        <p:spPr/>
        <p:txBody>
          <a:bodyPr/>
          <a:lstStyle/>
          <a:p>
            <a:pPr>
              <a:lnSpc>
                <a:spcPct val="90000"/>
              </a:lnSpc>
            </a:pPr>
            <a:r>
              <a:rPr lang="en-US"/>
              <a:t>TREC has been accused of having a fairly low threshold of relevance</a:t>
            </a:r>
          </a:p>
          <a:p>
            <a:pPr lvl="1">
              <a:lnSpc>
                <a:spcPct val="90000"/>
              </a:lnSpc>
            </a:pPr>
            <a:r>
              <a:rPr lang="en-US"/>
              <a:t>Is a document that just mentions the query topic in passing </a:t>
            </a:r>
            <a:r>
              <a:rPr lang="en-US" i="1"/>
              <a:t>really equally relevant</a:t>
            </a:r>
            <a:r>
              <a:rPr lang="en-US"/>
              <a:t> compared to one that is devoted to an in-depth discussion of the topic?</a:t>
            </a:r>
          </a:p>
          <a:p>
            <a:pPr lvl="1">
              <a:lnSpc>
                <a:spcPct val="90000"/>
              </a:lnSpc>
            </a:pPr>
            <a:r>
              <a:rPr lang="en-US"/>
              <a:t>What kind of criteria might be used for scales of relevance?</a:t>
            </a:r>
          </a:p>
          <a:p>
            <a:pPr>
              <a:lnSpc>
                <a:spcPct val="90000"/>
              </a:lnSpc>
            </a:pPr>
            <a:r>
              <a:rPr lang="en-US"/>
              <a:t>INEX is one evaluation forum that has been attempting to use these graded definitions of relevance in evaluating XML retrieval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14178" name="Rectangle 2"/>
          <p:cNvSpPr>
            <a:spLocks noGrp="1" noChangeArrowheads="1"/>
          </p:cNvSpPr>
          <p:nvPr>
            <p:ph type="title"/>
          </p:nvPr>
        </p:nvSpPr>
        <p:spPr/>
        <p:txBody>
          <a:bodyPr/>
          <a:lstStyle/>
          <a:p>
            <a:r>
              <a:rPr lang="en-US"/>
              <a:t>Scales of relevance</a:t>
            </a:r>
          </a:p>
        </p:txBody>
      </p:sp>
      <p:sp>
        <p:nvSpPr>
          <p:cNvPr id="1714179" name="Rectangle 3"/>
          <p:cNvSpPr>
            <a:spLocks noGrp="1" noChangeArrowheads="1"/>
          </p:cNvSpPr>
          <p:nvPr>
            <p:ph type="body" idx="1"/>
          </p:nvPr>
        </p:nvSpPr>
        <p:spPr/>
        <p:txBody>
          <a:bodyPr/>
          <a:lstStyle/>
          <a:p>
            <a:r>
              <a:rPr lang="en-US" sz="2800"/>
              <a:t>Sormunen (2002) studied TREC judgements and re-judged on a 4 point scale. The re-judgements agreed on 95% of the items, but found for the relevant:</a:t>
            </a:r>
          </a:p>
          <a:p>
            <a:pPr lvl="1"/>
            <a:r>
              <a:rPr lang="en-US" sz="2400"/>
              <a:t>Highly Relevant  (15%)</a:t>
            </a:r>
          </a:p>
          <a:p>
            <a:pPr lvl="1"/>
            <a:r>
              <a:rPr lang="en-US" sz="2400"/>
              <a:t>Fairly Relevant    (33%)</a:t>
            </a:r>
          </a:p>
          <a:p>
            <a:pPr lvl="1"/>
            <a:r>
              <a:rPr lang="en-US" sz="2400"/>
              <a:t>Marginally Relevant (51%)</a:t>
            </a:r>
          </a:p>
          <a:p>
            <a:pPr lvl="1"/>
            <a:r>
              <a:rPr lang="en-US" sz="2400"/>
              <a:t>Not Relevant (~1% i.e. disagreed with TREC) </a:t>
            </a:r>
          </a:p>
          <a:p>
            <a:r>
              <a:rPr lang="en-US" sz="2800" i="1"/>
              <a:t>also 3% of items TREC judged </a:t>
            </a:r>
            <a:r>
              <a:rPr lang="en-US" sz="2800" b="1" i="1"/>
              <a:t>non-relevant</a:t>
            </a:r>
            <a:r>
              <a:rPr lang="en-US" sz="2800" i="1"/>
              <a:t> were considered to be relevant in the re-judgement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16226" name="Rectangle 2"/>
          <p:cNvSpPr>
            <a:spLocks noGrp="1" noChangeArrowheads="1"/>
          </p:cNvSpPr>
          <p:nvPr>
            <p:ph type="title"/>
          </p:nvPr>
        </p:nvSpPr>
        <p:spPr/>
        <p:txBody>
          <a:bodyPr/>
          <a:lstStyle/>
          <a:p>
            <a:r>
              <a:rPr lang="en-US"/>
              <a:t>What kind of measures</a:t>
            </a:r>
          </a:p>
        </p:txBody>
      </p:sp>
      <p:sp>
        <p:nvSpPr>
          <p:cNvPr id="1716227" name="Rectangle 3"/>
          <p:cNvSpPr>
            <a:spLocks noGrp="1" noChangeArrowheads="1"/>
          </p:cNvSpPr>
          <p:nvPr>
            <p:ph type="body" idx="1"/>
          </p:nvPr>
        </p:nvSpPr>
        <p:spPr/>
        <p:txBody>
          <a:bodyPr/>
          <a:lstStyle/>
          <a:p>
            <a:pPr>
              <a:lnSpc>
                <a:spcPct val="90000"/>
              </a:lnSpc>
            </a:pPr>
            <a:r>
              <a:rPr lang="en-US"/>
              <a:t>Can</a:t>
            </a:r>
            <a:r>
              <a:rPr lang="ja-JP" altLang="en-US">
                <a:latin typeface="Arial"/>
              </a:rPr>
              <a:t>’</a:t>
            </a:r>
            <a:r>
              <a:rPr lang="en-US"/>
              <a:t>t get away from relevance, but instead of binary, we can consider a scale (i.e., typically ordinal or categorical scale values)</a:t>
            </a:r>
          </a:p>
          <a:p>
            <a:pPr>
              <a:lnSpc>
                <a:spcPct val="90000"/>
              </a:lnSpc>
            </a:pPr>
            <a:r>
              <a:rPr lang="en-US"/>
              <a:t>Kek</a:t>
            </a:r>
            <a:r>
              <a:rPr lang="en-US">
                <a:cs typeface="Arial" charset="0"/>
              </a:rPr>
              <a:t>äläinen and Järvelin explored several ways of dealing with scales of relevance</a:t>
            </a:r>
          </a:p>
          <a:p>
            <a:pPr lvl="1">
              <a:lnSpc>
                <a:spcPct val="90000"/>
              </a:lnSpc>
            </a:pPr>
            <a:r>
              <a:rPr lang="en-US">
                <a:cs typeface="Arial" charset="0"/>
              </a:rPr>
              <a:t>Tradition Precision as function of Recall</a:t>
            </a:r>
          </a:p>
          <a:p>
            <a:pPr lvl="1">
              <a:lnSpc>
                <a:spcPct val="90000"/>
              </a:lnSpc>
            </a:pPr>
            <a:r>
              <a:rPr lang="en-US">
                <a:cs typeface="Arial" charset="0"/>
              </a:rPr>
              <a:t>Precision and Recall by degree of document relevance</a:t>
            </a:r>
          </a:p>
          <a:p>
            <a:pPr lvl="1">
              <a:lnSpc>
                <a:spcPct val="90000"/>
              </a:lnSpc>
            </a:pPr>
            <a:r>
              <a:rPr lang="en-US">
                <a:cs typeface="Arial" charset="0"/>
              </a:rPr>
              <a:t>Generalized Precision and Recall by level of Document relevance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a:t>
            </a:r>
            <a:endParaRPr lang="en-US"/>
          </a:p>
        </p:txBody>
      </p:sp>
      <p:sp>
        <p:nvSpPr>
          <p:cNvPr id="1601538" name="Rectangle 2"/>
          <p:cNvSpPr>
            <a:spLocks noGrp="1" noChangeArrowheads="1"/>
          </p:cNvSpPr>
          <p:nvPr>
            <p:ph type="title"/>
          </p:nvPr>
        </p:nvSpPr>
        <p:spPr/>
        <p:txBody>
          <a:bodyPr/>
          <a:lstStyle/>
          <a:p>
            <a:r>
              <a:rPr lang="en-US"/>
              <a:t>Averaging Multiple Queries</a:t>
            </a:r>
          </a:p>
        </p:txBody>
      </p:sp>
      <p:graphicFrame>
        <p:nvGraphicFramePr>
          <p:cNvPr id="1601539" name="Object 3"/>
          <p:cNvGraphicFramePr>
            <a:graphicFrameLocks noChangeAspect="1"/>
          </p:cNvGraphicFramePr>
          <p:nvPr/>
        </p:nvGraphicFramePr>
        <p:xfrm>
          <a:off x="0" y="2438400"/>
          <a:ext cx="9144000" cy="3300413"/>
        </p:xfrm>
        <a:graphic>
          <a:graphicData uri="http://schemas.openxmlformats.org/presentationml/2006/ole">
            <mc:AlternateContent xmlns:mc="http://schemas.openxmlformats.org/markup-compatibility/2006">
              <mc:Choice xmlns:v="urn:schemas-microsoft-com:vml" Requires="v">
                <p:oleObj spid="_x0000_s1601544" name="Equation" r:id="rId4" imgW="3378596" imgH="1219597" progId="Equation.3">
                  <p:embed/>
                </p:oleObj>
              </mc:Choice>
              <mc:Fallback>
                <p:oleObj name="Equation" r:id="rId4" imgW="3378596" imgH="12195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9144000" cy="330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18274" name="Rectangle 2"/>
          <p:cNvSpPr>
            <a:spLocks noGrp="1" noChangeArrowheads="1"/>
          </p:cNvSpPr>
          <p:nvPr>
            <p:ph type="title"/>
          </p:nvPr>
        </p:nvSpPr>
        <p:spPr/>
        <p:txBody>
          <a:bodyPr/>
          <a:lstStyle/>
          <a:p>
            <a:r>
              <a:rPr lang="en-US"/>
              <a:t>Traditional P at R averages</a:t>
            </a:r>
          </a:p>
        </p:txBody>
      </p:sp>
      <p:sp>
        <p:nvSpPr>
          <p:cNvPr id="1718275" name="Rectangle 3"/>
          <p:cNvSpPr>
            <a:spLocks noGrp="1" noChangeArrowheads="1"/>
          </p:cNvSpPr>
          <p:nvPr>
            <p:ph type="body" idx="1"/>
          </p:nvPr>
        </p:nvSpPr>
        <p:spPr/>
        <p:txBody>
          <a:bodyPr/>
          <a:lstStyle/>
          <a:p>
            <a:r>
              <a:rPr lang="en-US"/>
              <a:t>The first approach is just the traditional way of calculating average precision at particular recall levels.</a:t>
            </a:r>
          </a:p>
          <a:p>
            <a:r>
              <a:rPr lang="en-US"/>
              <a:t>This involves adopting some quantisation function to transform scales of relevance into the usual binary value</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IS 240 – Spring 2013</a:t>
            </a:r>
            <a:endParaRPr lang="en-US"/>
          </a:p>
        </p:txBody>
      </p:sp>
      <p:sp>
        <p:nvSpPr>
          <p:cNvPr id="1720322" name="Rectangle 2"/>
          <p:cNvSpPr>
            <a:spLocks noGrp="1" noChangeArrowheads="1"/>
          </p:cNvSpPr>
          <p:nvPr>
            <p:ph type="title"/>
          </p:nvPr>
        </p:nvSpPr>
        <p:spPr/>
        <p:txBody>
          <a:bodyPr/>
          <a:lstStyle/>
          <a:p>
            <a:r>
              <a:rPr lang="en-GB"/>
              <a:t>INEX 2002 metric #1</a:t>
            </a:r>
          </a:p>
        </p:txBody>
      </p:sp>
      <p:sp>
        <p:nvSpPr>
          <p:cNvPr id="1720323" name="Rectangle 3"/>
          <p:cNvSpPr>
            <a:spLocks noGrp="1" noChangeArrowheads="1"/>
          </p:cNvSpPr>
          <p:nvPr>
            <p:ph type="body" idx="1"/>
          </p:nvPr>
        </p:nvSpPr>
        <p:spPr/>
        <p:txBody>
          <a:bodyPr/>
          <a:lstStyle/>
          <a:p>
            <a:r>
              <a:rPr lang="en-GB"/>
              <a:t>Quantization: </a:t>
            </a:r>
          </a:p>
          <a:p>
            <a:pPr lvl="1"/>
            <a:r>
              <a:rPr lang="en-GB"/>
              <a:t>strict </a:t>
            </a:r>
          </a:p>
          <a:p>
            <a:pPr lvl="1"/>
            <a:endParaRPr lang="en-GB"/>
          </a:p>
          <a:p>
            <a:pPr lvl="1"/>
            <a:endParaRPr lang="en-GB"/>
          </a:p>
          <a:p>
            <a:pPr lvl="1"/>
            <a:r>
              <a:rPr lang="en-GB"/>
              <a:t>generalized</a:t>
            </a:r>
          </a:p>
        </p:txBody>
      </p:sp>
      <p:sp>
        <p:nvSpPr>
          <p:cNvPr id="1720324" name="Text Box 4"/>
          <p:cNvSpPr txBox="1">
            <a:spLocks noChangeArrowheads="1"/>
          </p:cNvSpPr>
          <p:nvPr/>
        </p:nvSpPr>
        <p:spPr bwMode="auto">
          <a:xfrm>
            <a:off x="838200" y="3886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a:p>
        </p:txBody>
      </p:sp>
      <p:graphicFrame>
        <p:nvGraphicFramePr>
          <p:cNvPr id="1720325" name="Object 5"/>
          <p:cNvGraphicFramePr>
            <a:graphicFrameLocks noChangeAspect="1"/>
          </p:cNvGraphicFramePr>
          <p:nvPr/>
        </p:nvGraphicFramePr>
        <p:xfrm>
          <a:off x="2057400" y="2209800"/>
          <a:ext cx="6477000" cy="1055688"/>
        </p:xfrm>
        <a:graphic>
          <a:graphicData uri="http://schemas.openxmlformats.org/presentationml/2006/ole">
            <mc:AlternateContent xmlns:mc="http://schemas.openxmlformats.org/markup-compatibility/2006">
              <mc:Choice xmlns:v="urn:schemas-microsoft-com:vml" Requires="v">
                <p:oleObj spid="_x0000_s1720335" name="Equation" r:id="rId4" imgW="2654300" imgH="431800" progId="Equation.3">
                  <p:embed/>
                </p:oleObj>
              </mc:Choice>
              <mc:Fallback>
                <p:oleObj name="Equation" r:id="rId4" imgW="26543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09800"/>
                        <a:ext cx="64770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20326" name="Object 6"/>
          <p:cNvGraphicFramePr>
            <a:graphicFrameLocks noChangeAspect="1"/>
          </p:cNvGraphicFramePr>
          <p:nvPr/>
        </p:nvGraphicFramePr>
        <p:xfrm>
          <a:off x="1411288" y="3733800"/>
          <a:ext cx="7732712" cy="2597150"/>
        </p:xfrm>
        <a:graphic>
          <a:graphicData uri="http://schemas.openxmlformats.org/presentationml/2006/ole">
            <mc:AlternateContent xmlns:mc="http://schemas.openxmlformats.org/markup-compatibility/2006">
              <mc:Choice xmlns:v="urn:schemas-microsoft-com:vml" Requires="v">
                <p:oleObj spid="_x0000_s1720336" name="Equation" r:id="rId6" imgW="3327400" imgH="1117600" progId="Equation.3">
                  <p:embed/>
                </p:oleObj>
              </mc:Choice>
              <mc:Fallback>
                <p:oleObj name="Equation" r:id="rId6" imgW="3327400" imgH="1117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1288" y="3733800"/>
                        <a:ext cx="7732712"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22370" name="Rectangle 2"/>
          <p:cNvSpPr>
            <a:spLocks noGrp="1" noChangeArrowheads="1"/>
          </p:cNvSpPr>
          <p:nvPr>
            <p:ph type="title"/>
          </p:nvPr>
        </p:nvSpPr>
        <p:spPr/>
        <p:txBody>
          <a:bodyPr/>
          <a:lstStyle/>
          <a:p>
            <a:r>
              <a:rPr lang="en-US" sz="3200"/>
              <a:t>P &amp; R by degree of doc relevance</a:t>
            </a:r>
          </a:p>
        </p:txBody>
      </p:sp>
      <p:sp>
        <p:nvSpPr>
          <p:cNvPr id="1722371" name="Rectangle 3"/>
          <p:cNvSpPr>
            <a:spLocks noGrp="1" noChangeArrowheads="1"/>
          </p:cNvSpPr>
          <p:nvPr>
            <p:ph type="body" idx="1"/>
          </p:nvPr>
        </p:nvSpPr>
        <p:spPr/>
        <p:txBody>
          <a:bodyPr/>
          <a:lstStyle/>
          <a:p>
            <a:pPr>
              <a:lnSpc>
                <a:spcPct val="90000"/>
              </a:lnSpc>
            </a:pPr>
            <a:r>
              <a:rPr lang="en-US"/>
              <a:t>Consider each </a:t>
            </a:r>
            <a:r>
              <a:rPr lang="ja-JP" altLang="en-US">
                <a:latin typeface="Arial"/>
              </a:rPr>
              <a:t>“</a:t>
            </a:r>
            <a:r>
              <a:rPr lang="en-US"/>
              <a:t>degree</a:t>
            </a:r>
            <a:r>
              <a:rPr lang="ja-JP" altLang="en-US">
                <a:latin typeface="Arial"/>
              </a:rPr>
              <a:t>”</a:t>
            </a:r>
            <a:r>
              <a:rPr lang="en-US"/>
              <a:t> or value of relevance separately, i.e. given the example scale above:</a:t>
            </a:r>
          </a:p>
          <a:p>
            <a:pPr lvl="1">
              <a:lnSpc>
                <a:spcPct val="90000"/>
              </a:lnSpc>
            </a:pPr>
            <a:r>
              <a:rPr lang="en-US"/>
              <a:t>Highly Relevant = 3</a:t>
            </a:r>
          </a:p>
          <a:p>
            <a:pPr lvl="1">
              <a:lnSpc>
                <a:spcPct val="90000"/>
              </a:lnSpc>
            </a:pPr>
            <a:r>
              <a:rPr lang="en-US"/>
              <a:t>Fairly Relevant = 2</a:t>
            </a:r>
          </a:p>
          <a:p>
            <a:pPr lvl="1">
              <a:lnSpc>
                <a:spcPct val="90000"/>
              </a:lnSpc>
            </a:pPr>
            <a:r>
              <a:rPr lang="en-US"/>
              <a:t>Marginally Relevant = 1</a:t>
            </a:r>
          </a:p>
          <a:p>
            <a:pPr lvl="1">
              <a:lnSpc>
                <a:spcPct val="90000"/>
              </a:lnSpc>
            </a:pPr>
            <a:r>
              <a:rPr lang="en-US"/>
              <a:t>Not Relevant = 0 </a:t>
            </a:r>
          </a:p>
          <a:p>
            <a:pPr>
              <a:lnSpc>
                <a:spcPct val="90000"/>
              </a:lnSpc>
            </a:pPr>
            <a:r>
              <a:rPr lang="en-US"/>
              <a:t>Documents judged at each degree are treated separately and P/R curves and averages done for each</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24418" name="Rectangle 2"/>
          <p:cNvSpPr>
            <a:spLocks noGrp="1" noChangeArrowheads="1"/>
          </p:cNvSpPr>
          <p:nvPr>
            <p:ph type="title"/>
          </p:nvPr>
        </p:nvSpPr>
        <p:spPr/>
        <p:txBody>
          <a:bodyPr/>
          <a:lstStyle/>
          <a:p>
            <a:r>
              <a:rPr lang="en-US"/>
              <a:t>Generalized P &amp; R</a:t>
            </a:r>
          </a:p>
        </p:txBody>
      </p:sp>
      <p:sp>
        <p:nvSpPr>
          <p:cNvPr id="1724419" name="Rectangle 3"/>
          <p:cNvSpPr>
            <a:spLocks noGrp="1" noChangeArrowheads="1"/>
          </p:cNvSpPr>
          <p:nvPr>
            <p:ph type="body" idx="1"/>
          </p:nvPr>
        </p:nvSpPr>
        <p:spPr/>
        <p:txBody>
          <a:bodyPr/>
          <a:lstStyle/>
          <a:p>
            <a:r>
              <a:rPr lang="en-US" sz="2800"/>
              <a:t>Instead of the ordinal scale above, the measures are mapped to a continuous scale between 0 and 1</a:t>
            </a:r>
          </a:p>
          <a:p>
            <a:r>
              <a:rPr lang="en-US" sz="2800"/>
              <a:t>R is the set of retrieved documents from database D = {d</a:t>
            </a:r>
            <a:r>
              <a:rPr lang="en-US" sz="2800" baseline="-25000"/>
              <a:t>1</a:t>
            </a:r>
            <a:r>
              <a:rPr lang="en-US" sz="2800"/>
              <a:t>,d</a:t>
            </a:r>
            <a:r>
              <a:rPr lang="en-US" sz="2800" baseline="-25000"/>
              <a:t>2</a:t>
            </a:r>
            <a:r>
              <a:rPr lang="en-US" sz="2800"/>
              <a:t>,…,d</a:t>
            </a:r>
            <a:r>
              <a:rPr lang="en-US" sz="2800" baseline="-25000"/>
              <a:t>N</a:t>
            </a:r>
            <a:r>
              <a:rPr lang="en-US" sz="2800"/>
              <a:t>} for some query</a:t>
            </a:r>
          </a:p>
          <a:p>
            <a:r>
              <a:rPr lang="en-US" sz="2800"/>
              <a:t>the documents have some relevance score r(d</a:t>
            </a:r>
            <a:r>
              <a:rPr lang="en-US" sz="2800" baseline="-25000"/>
              <a:t>i</a:t>
            </a:r>
            <a:r>
              <a:rPr lang="en-US" sz="2800"/>
              <a:t>), which is a real number ranging from 0.0 to 1.0, with any number of intermediate points (i.e. 4 points in the previous examples)</a:t>
            </a:r>
          </a:p>
          <a:p>
            <a:r>
              <a:rPr lang="en-US" sz="2800"/>
              <a:t>Then…</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726466" name="Rectangle 2"/>
          <p:cNvSpPr>
            <a:spLocks noGrp="1" noChangeArrowheads="1"/>
          </p:cNvSpPr>
          <p:nvPr>
            <p:ph type="title"/>
          </p:nvPr>
        </p:nvSpPr>
        <p:spPr/>
        <p:txBody>
          <a:bodyPr/>
          <a:lstStyle/>
          <a:p>
            <a:r>
              <a:rPr lang="en-US"/>
              <a:t>Generalized P &amp; R</a:t>
            </a:r>
          </a:p>
        </p:txBody>
      </p:sp>
      <p:sp>
        <p:nvSpPr>
          <p:cNvPr id="1726467" name="Rectangle 3"/>
          <p:cNvSpPr>
            <a:spLocks noGrp="1" noChangeArrowheads="1"/>
          </p:cNvSpPr>
          <p:nvPr>
            <p:ph type="body" idx="1"/>
          </p:nvPr>
        </p:nvSpPr>
        <p:spPr/>
        <p:txBody>
          <a:bodyPr/>
          <a:lstStyle/>
          <a:p>
            <a:r>
              <a:rPr lang="en-US"/>
              <a:t>Generalized recall, </a:t>
            </a:r>
            <a:r>
              <a:rPr lang="en-US" i="1"/>
              <a:t>gR</a:t>
            </a:r>
            <a:r>
              <a:rPr lang="en-US"/>
              <a:t>,and generalized precision, </a:t>
            </a:r>
            <a:r>
              <a:rPr lang="en-US" i="1"/>
              <a:t>gP</a:t>
            </a:r>
            <a:r>
              <a:rPr lang="en-US"/>
              <a:t> can be computed as:</a:t>
            </a:r>
            <a:endParaRPr lang="en-US" i="1"/>
          </a:p>
        </p:txBody>
      </p:sp>
      <p:graphicFrame>
        <p:nvGraphicFramePr>
          <p:cNvPr id="1726468" name="Object 4"/>
          <p:cNvGraphicFramePr>
            <a:graphicFrameLocks noChangeAspect="1"/>
          </p:cNvGraphicFramePr>
          <p:nvPr/>
        </p:nvGraphicFramePr>
        <p:xfrm>
          <a:off x="1524000" y="2438400"/>
          <a:ext cx="5867400" cy="3911600"/>
        </p:xfrm>
        <a:graphic>
          <a:graphicData uri="http://schemas.openxmlformats.org/presentationml/2006/ole">
            <mc:AlternateContent xmlns:mc="http://schemas.openxmlformats.org/markup-compatibility/2006">
              <mc:Choice xmlns:v="urn:schemas-microsoft-com:vml" Requires="v">
                <p:oleObj spid="_x0000_s1726473" name="Equation" r:id="rId4" imgW="1003697" imgH="1016397" progId="Equation.3">
                  <p:embed/>
                </p:oleObj>
              </mc:Choice>
              <mc:Fallback>
                <p:oleObj name="Equation" r:id="rId4" imgW="1003697" imgH="10163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438400"/>
                        <a:ext cx="58674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30562" name="Rectangle 2"/>
          <p:cNvSpPr>
            <a:spLocks noGrp="1" noChangeArrowheads="1"/>
          </p:cNvSpPr>
          <p:nvPr>
            <p:ph type="title"/>
          </p:nvPr>
        </p:nvSpPr>
        <p:spPr/>
        <p:txBody>
          <a:bodyPr/>
          <a:lstStyle/>
          <a:p>
            <a:r>
              <a:rPr lang="en-US"/>
              <a:t>Measures for Large-Scale Eval</a:t>
            </a:r>
          </a:p>
        </p:txBody>
      </p:sp>
      <p:sp>
        <p:nvSpPr>
          <p:cNvPr id="1730563" name="Rectangle 3"/>
          <p:cNvSpPr>
            <a:spLocks noGrp="1" noChangeArrowheads="1"/>
          </p:cNvSpPr>
          <p:nvPr>
            <p:ph type="body" idx="1"/>
          </p:nvPr>
        </p:nvSpPr>
        <p:spPr/>
        <p:txBody>
          <a:bodyPr/>
          <a:lstStyle/>
          <a:p>
            <a:r>
              <a:rPr lang="en-US"/>
              <a:t>Typical user behavior in web search systems has shown a preference for high precision</a:t>
            </a:r>
          </a:p>
          <a:p>
            <a:r>
              <a:rPr lang="en-US"/>
              <a:t>Also graded scales of relevance seem more useful than just </a:t>
            </a:r>
            <a:r>
              <a:rPr lang="ja-JP" altLang="en-US">
                <a:latin typeface="Arial"/>
              </a:rPr>
              <a:t>“</a:t>
            </a:r>
            <a:r>
              <a:rPr lang="en-US"/>
              <a:t>yes/no</a:t>
            </a:r>
            <a:r>
              <a:rPr lang="ja-JP" altLang="en-US">
                <a:latin typeface="Arial"/>
              </a:rPr>
              <a:t>”</a:t>
            </a:r>
            <a:endParaRPr lang="en-US"/>
          </a:p>
          <a:p>
            <a:r>
              <a:rPr lang="en-US"/>
              <a:t>Measures have been devised to help evaluate situations taking these into account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28514" name="Rectangle 2"/>
          <p:cNvSpPr>
            <a:spLocks noGrp="1" noChangeArrowheads="1"/>
          </p:cNvSpPr>
          <p:nvPr>
            <p:ph type="title"/>
          </p:nvPr>
        </p:nvSpPr>
        <p:spPr/>
        <p:txBody>
          <a:bodyPr/>
          <a:lstStyle/>
          <a:p>
            <a:r>
              <a:rPr lang="en-US"/>
              <a:t>Cumulative Gain Measures</a:t>
            </a:r>
          </a:p>
        </p:txBody>
      </p:sp>
      <p:sp>
        <p:nvSpPr>
          <p:cNvPr id="1728515" name="Rectangle 3"/>
          <p:cNvSpPr>
            <a:spLocks noGrp="1" noChangeArrowheads="1"/>
          </p:cNvSpPr>
          <p:nvPr>
            <p:ph type="body" idx="1"/>
          </p:nvPr>
        </p:nvSpPr>
        <p:spPr/>
        <p:txBody>
          <a:bodyPr/>
          <a:lstStyle/>
          <a:p>
            <a:pPr>
              <a:lnSpc>
                <a:spcPct val="90000"/>
              </a:lnSpc>
            </a:pPr>
            <a:r>
              <a:rPr lang="en-US"/>
              <a:t>Because real systems tend to overload users with result, and because users usually have some scale of relevance, then the </a:t>
            </a:r>
            <a:r>
              <a:rPr lang="en-US" i="1"/>
              <a:t>most relevant</a:t>
            </a:r>
            <a:r>
              <a:rPr lang="en-US"/>
              <a:t> item should be retrieved first</a:t>
            </a:r>
          </a:p>
          <a:p>
            <a:pPr>
              <a:lnSpc>
                <a:spcPct val="90000"/>
              </a:lnSpc>
            </a:pPr>
            <a:r>
              <a:rPr lang="en-US">
                <a:cs typeface="Arial" charset="0"/>
              </a:rPr>
              <a:t>Järvelin</a:t>
            </a:r>
            <a:r>
              <a:rPr lang="en-US"/>
              <a:t> and Kek</a:t>
            </a:r>
            <a:r>
              <a:rPr lang="en-US">
                <a:cs typeface="Arial" charset="0"/>
              </a:rPr>
              <a:t>äläinen developed measures that attempt to estimate the </a:t>
            </a:r>
            <a:r>
              <a:rPr lang="en-US" i="1">
                <a:cs typeface="Arial" charset="0"/>
              </a:rPr>
              <a:t>cumulative relevance gain</a:t>
            </a:r>
            <a:r>
              <a:rPr lang="en-US">
                <a:cs typeface="Arial" charset="0"/>
              </a:rPr>
              <a:t> that the user receives by examining the retrieval results up to a given rank (TOIS 20(4), Oct 2002)</a:t>
            </a:r>
          </a:p>
          <a:p>
            <a:pPr>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32610" name="Rectangle 2"/>
          <p:cNvSpPr>
            <a:spLocks noGrp="1" noChangeArrowheads="1"/>
          </p:cNvSpPr>
          <p:nvPr>
            <p:ph type="title"/>
          </p:nvPr>
        </p:nvSpPr>
        <p:spPr/>
        <p:txBody>
          <a:bodyPr/>
          <a:lstStyle/>
          <a:p>
            <a:r>
              <a:rPr lang="en-US"/>
              <a:t>Cumulative Gain measures</a:t>
            </a:r>
          </a:p>
        </p:txBody>
      </p:sp>
      <p:sp>
        <p:nvSpPr>
          <p:cNvPr id="1732611" name="Rectangle 3"/>
          <p:cNvSpPr>
            <a:spLocks noGrp="1" noChangeArrowheads="1"/>
          </p:cNvSpPr>
          <p:nvPr>
            <p:ph type="body" idx="1"/>
          </p:nvPr>
        </p:nvSpPr>
        <p:spPr/>
        <p:txBody>
          <a:bodyPr/>
          <a:lstStyle/>
          <a:p>
            <a:pPr>
              <a:lnSpc>
                <a:spcPct val="90000"/>
              </a:lnSpc>
            </a:pPr>
            <a:r>
              <a:rPr lang="en-US"/>
              <a:t>If we assume that highly relevant documents are more useful when appearing earlier in a result list (are ranked higher)</a:t>
            </a:r>
          </a:p>
          <a:p>
            <a:pPr>
              <a:lnSpc>
                <a:spcPct val="90000"/>
              </a:lnSpc>
            </a:pPr>
            <a:r>
              <a:rPr lang="en-US"/>
              <a:t>And, highly relevant documents are more useful than marginally relevant documents, which are in turn more useful than non-relevant documents</a:t>
            </a:r>
          </a:p>
          <a:p>
            <a:pPr>
              <a:lnSpc>
                <a:spcPct val="90000"/>
              </a:lnSpc>
            </a:pPr>
            <a:r>
              <a:rPr lang="en-US"/>
              <a:t>Then measures that take these factors into account would better reflect user needs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733634" name="Rectangle 2"/>
          <p:cNvSpPr>
            <a:spLocks noGrp="1" noChangeArrowheads="1"/>
          </p:cNvSpPr>
          <p:nvPr>
            <p:ph type="title"/>
          </p:nvPr>
        </p:nvSpPr>
        <p:spPr/>
        <p:txBody>
          <a:bodyPr/>
          <a:lstStyle/>
          <a:p>
            <a:r>
              <a:rPr lang="en-US"/>
              <a:t>Simple CG	</a:t>
            </a:r>
          </a:p>
        </p:txBody>
      </p:sp>
      <p:sp>
        <p:nvSpPr>
          <p:cNvPr id="1733635" name="Rectangle 3"/>
          <p:cNvSpPr>
            <a:spLocks noGrp="1" noChangeArrowheads="1"/>
          </p:cNvSpPr>
          <p:nvPr>
            <p:ph type="body" idx="1"/>
          </p:nvPr>
        </p:nvSpPr>
        <p:spPr/>
        <p:txBody>
          <a:bodyPr/>
          <a:lstStyle/>
          <a:p>
            <a:r>
              <a:rPr lang="en-US"/>
              <a:t>Cumulative Gain is simply the sum of all the graded relevance values the items in a ranked search result list</a:t>
            </a:r>
          </a:p>
          <a:p>
            <a:r>
              <a:rPr lang="en-US"/>
              <a:t>The CG at a particular rank </a:t>
            </a:r>
            <a:r>
              <a:rPr lang="en-US" i="1"/>
              <a:t>p</a:t>
            </a:r>
            <a:r>
              <a:rPr lang="en-US"/>
              <a:t> is</a:t>
            </a:r>
          </a:p>
          <a:p>
            <a:endParaRPr lang="en-US"/>
          </a:p>
          <a:p>
            <a:endParaRPr lang="en-US"/>
          </a:p>
          <a:p>
            <a:endParaRPr lang="en-US"/>
          </a:p>
          <a:p>
            <a:r>
              <a:rPr lang="en-US"/>
              <a:t>Where </a:t>
            </a:r>
            <a:r>
              <a:rPr lang="en-US" i="1"/>
              <a:t>i </a:t>
            </a:r>
            <a:r>
              <a:rPr lang="en-US"/>
              <a:t>is the rank and </a:t>
            </a:r>
            <a:r>
              <a:rPr lang="en-US" i="1"/>
              <a:t>rel</a:t>
            </a:r>
            <a:r>
              <a:rPr lang="en-US" i="1" baseline="-25000"/>
              <a:t>i</a:t>
            </a:r>
            <a:r>
              <a:rPr lang="en-US"/>
              <a:t> is the relevance score</a:t>
            </a:r>
          </a:p>
        </p:txBody>
      </p:sp>
      <p:graphicFrame>
        <p:nvGraphicFramePr>
          <p:cNvPr id="1733636" name="Object 4"/>
          <p:cNvGraphicFramePr>
            <a:graphicFrameLocks noChangeAspect="1"/>
          </p:cNvGraphicFramePr>
          <p:nvPr/>
        </p:nvGraphicFramePr>
        <p:xfrm>
          <a:off x="3276600" y="3581400"/>
          <a:ext cx="2667000" cy="1414463"/>
        </p:xfrm>
        <a:graphic>
          <a:graphicData uri="http://schemas.openxmlformats.org/presentationml/2006/ole">
            <mc:AlternateContent xmlns:mc="http://schemas.openxmlformats.org/markup-compatibility/2006">
              <mc:Choice xmlns:v="urn:schemas-microsoft-com:vml" Requires="v">
                <p:oleObj spid="_x0000_s1733641" name="Equation" r:id="rId3" imgW="838200" imgH="444500" progId="Equation.3">
                  <p:embed/>
                </p:oleObj>
              </mc:Choice>
              <mc:Fallback>
                <p:oleObj name="Equation" r:id="rId3" imgW="8382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81400"/>
                        <a:ext cx="2667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34658" name="Rectangle 2"/>
          <p:cNvSpPr>
            <a:spLocks noGrp="1" noChangeArrowheads="1"/>
          </p:cNvSpPr>
          <p:nvPr>
            <p:ph type="title"/>
          </p:nvPr>
        </p:nvSpPr>
        <p:spPr/>
        <p:txBody>
          <a:bodyPr/>
          <a:lstStyle/>
          <a:p>
            <a:r>
              <a:rPr lang="en-US"/>
              <a:t>Discounted Cumulative Gain</a:t>
            </a:r>
          </a:p>
        </p:txBody>
      </p:sp>
      <p:sp>
        <p:nvSpPr>
          <p:cNvPr id="1734659" name="Rectangle 3"/>
          <p:cNvSpPr>
            <a:spLocks noGrp="1" noChangeArrowheads="1"/>
          </p:cNvSpPr>
          <p:nvPr>
            <p:ph type="body" idx="1"/>
          </p:nvPr>
        </p:nvSpPr>
        <p:spPr/>
        <p:txBody>
          <a:bodyPr/>
          <a:lstStyle/>
          <a:p>
            <a:r>
              <a:rPr lang="en-US"/>
              <a:t>DCG measures the gain (usefulness) of a document based on its position in the result list</a:t>
            </a:r>
          </a:p>
          <a:p>
            <a:pPr lvl="1"/>
            <a:r>
              <a:rPr lang="en-US"/>
              <a:t>The gain is accumulated (like simple CG) with the gain of each result discounted at lower ranks</a:t>
            </a:r>
          </a:p>
          <a:p>
            <a:r>
              <a:rPr lang="en-US"/>
              <a:t>The idea is that highly relevant docs appearing lower in the search result should be penalized proportion to their position in the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IS 240 – Spring 2013</a:t>
            </a:r>
            <a:endParaRPr lang="en-US"/>
          </a:p>
        </p:txBody>
      </p:sp>
      <p:sp>
        <p:nvSpPr>
          <p:cNvPr id="1602562" name="Rectangle 2"/>
          <p:cNvSpPr>
            <a:spLocks noGrp="1" noChangeArrowheads="1"/>
          </p:cNvSpPr>
          <p:nvPr>
            <p:ph type="title"/>
          </p:nvPr>
        </p:nvSpPr>
        <p:spPr/>
        <p:txBody>
          <a:bodyPr/>
          <a:lstStyle/>
          <a:p>
            <a:r>
              <a:rPr lang="en-US"/>
              <a:t>Interpolation</a:t>
            </a:r>
          </a:p>
        </p:txBody>
      </p:sp>
      <p:sp>
        <p:nvSpPr>
          <p:cNvPr id="1602563" name="Text Box 3"/>
          <p:cNvSpPr txBox="1">
            <a:spLocks noChangeArrowheads="1"/>
          </p:cNvSpPr>
          <p:nvPr/>
        </p:nvSpPr>
        <p:spPr bwMode="auto">
          <a:xfrm>
            <a:off x="304800" y="1600200"/>
            <a:ext cx="3140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3200"/>
              <a:t>R</a:t>
            </a:r>
            <a:r>
              <a:rPr lang="en-US" sz="3200" baseline="-25000"/>
              <a:t>q</a:t>
            </a:r>
            <a:r>
              <a:rPr lang="en-US" sz="3200"/>
              <a:t>={d</a:t>
            </a:r>
            <a:r>
              <a:rPr lang="en-US" sz="3200" baseline="-25000"/>
              <a:t>3</a:t>
            </a:r>
            <a:r>
              <a:rPr lang="en-US" sz="3200"/>
              <a:t>,d</a:t>
            </a:r>
            <a:r>
              <a:rPr lang="en-US" sz="3200" baseline="-25000"/>
              <a:t>56</a:t>
            </a:r>
            <a:r>
              <a:rPr lang="en-US" sz="3200"/>
              <a:t>,d</a:t>
            </a:r>
            <a:r>
              <a:rPr lang="en-US" sz="3200" baseline="-25000"/>
              <a:t>129</a:t>
            </a:r>
            <a:r>
              <a:rPr lang="en-US" sz="3200"/>
              <a:t>}</a:t>
            </a:r>
          </a:p>
        </p:txBody>
      </p:sp>
      <p:sp>
        <p:nvSpPr>
          <p:cNvPr id="1602564" name="Text Box 4"/>
          <p:cNvSpPr txBox="1">
            <a:spLocks noChangeArrowheads="1"/>
          </p:cNvSpPr>
          <p:nvPr/>
        </p:nvSpPr>
        <p:spPr bwMode="auto">
          <a:xfrm>
            <a:off x="304800" y="2286000"/>
            <a:ext cx="13779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a:pPr>
            <a:r>
              <a:rPr lang="en-US" sz="3200"/>
              <a:t>d</a:t>
            </a:r>
            <a:r>
              <a:rPr lang="en-US" sz="3200" baseline="-25000"/>
              <a:t>123*</a:t>
            </a:r>
          </a:p>
          <a:p>
            <a:pPr eaLnBrk="0" hangingPunct="0">
              <a:buFontTx/>
              <a:buAutoNum type="arabicPeriod"/>
            </a:pPr>
            <a:r>
              <a:rPr lang="en-US" sz="3200"/>
              <a:t>d</a:t>
            </a:r>
            <a:r>
              <a:rPr lang="en-US" sz="3200" baseline="-25000"/>
              <a:t>84 </a:t>
            </a:r>
          </a:p>
          <a:p>
            <a:pPr eaLnBrk="0" hangingPunct="0">
              <a:buFontTx/>
              <a:buAutoNum type="arabicPeriod"/>
            </a:pPr>
            <a:r>
              <a:rPr lang="en-US" sz="3200">
                <a:solidFill>
                  <a:srgbClr val="FF3300"/>
                </a:solidFill>
              </a:rPr>
              <a:t>d</a:t>
            </a:r>
            <a:r>
              <a:rPr lang="en-US" sz="3200" baseline="-25000">
                <a:solidFill>
                  <a:srgbClr val="FF3300"/>
                </a:solidFill>
              </a:rPr>
              <a:t>56</a:t>
            </a:r>
            <a:r>
              <a:rPr lang="en-US" sz="3200">
                <a:solidFill>
                  <a:srgbClr val="FF3300"/>
                </a:solidFill>
              </a:rPr>
              <a:t>*</a:t>
            </a:r>
          </a:p>
          <a:p>
            <a:pPr eaLnBrk="0" hangingPunct="0">
              <a:buFontTx/>
              <a:buAutoNum type="arabicPeriod"/>
            </a:pPr>
            <a:r>
              <a:rPr lang="en-US" sz="3200"/>
              <a:t>d</a:t>
            </a:r>
            <a:r>
              <a:rPr lang="en-US" sz="3200" baseline="-25000"/>
              <a:t>6</a:t>
            </a:r>
          </a:p>
          <a:p>
            <a:pPr eaLnBrk="0" hangingPunct="0">
              <a:buFontTx/>
              <a:buAutoNum type="arabicPeriod"/>
            </a:pPr>
            <a:r>
              <a:rPr lang="en-US" sz="3200"/>
              <a:t>d</a:t>
            </a:r>
            <a:r>
              <a:rPr lang="en-US" sz="3200" baseline="-25000"/>
              <a:t>8</a:t>
            </a:r>
          </a:p>
          <a:p>
            <a:pPr eaLnBrk="0" hangingPunct="0">
              <a:buFontTx/>
              <a:buAutoNum type="arabicPeriod"/>
            </a:pPr>
            <a:r>
              <a:rPr lang="en-US" sz="3200"/>
              <a:t>d</a:t>
            </a:r>
            <a:r>
              <a:rPr lang="en-US" sz="3200" baseline="-25000"/>
              <a:t>9</a:t>
            </a:r>
            <a:r>
              <a:rPr lang="en-US" sz="3200"/>
              <a:t>*</a:t>
            </a:r>
          </a:p>
          <a:p>
            <a:pPr eaLnBrk="0" hangingPunct="0">
              <a:buFontTx/>
              <a:buAutoNum type="arabicPeriod"/>
            </a:pPr>
            <a:r>
              <a:rPr lang="en-US" sz="3200">
                <a:solidFill>
                  <a:schemeClr val="tx2"/>
                </a:solidFill>
              </a:rPr>
              <a:t>d</a:t>
            </a:r>
            <a:r>
              <a:rPr lang="en-US" sz="3200" baseline="-25000">
                <a:solidFill>
                  <a:schemeClr val="tx2"/>
                </a:solidFill>
              </a:rPr>
              <a:t>511</a:t>
            </a:r>
          </a:p>
          <a:p>
            <a:pPr eaLnBrk="0" hangingPunct="0">
              <a:buFontTx/>
              <a:buAutoNum type="arabicPeriod"/>
            </a:pPr>
            <a:r>
              <a:rPr lang="en-US" sz="3200">
                <a:solidFill>
                  <a:srgbClr val="FF3300"/>
                </a:solidFill>
              </a:rPr>
              <a:t>d</a:t>
            </a:r>
            <a:r>
              <a:rPr lang="en-US" sz="3200" baseline="-25000">
                <a:solidFill>
                  <a:srgbClr val="FF3300"/>
                </a:solidFill>
              </a:rPr>
              <a:t>129 </a:t>
            </a:r>
            <a:endParaRPr lang="en-US" sz="3200">
              <a:solidFill>
                <a:srgbClr val="FF3300"/>
              </a:solidFill>
            </a:endParaRPr>
          </a:p>
        </p:txBody>
      </p:sp>
      <p:sp>
        <p:nvSpPr>
          <p:cNvPr id="1602565" name="Text Box 5"/>
          <p:cNvSpPr txBox="1">
            <a:spLocks noChangeArrowheads="1"/>
          </p:cNvSpPr>
          <p:nvPr/>
        </p:nvSpPr>
        <p:spPr bwMode="auto">
          <a:xfrm>
            <a:off x="1752600" y="2362200"/>
            <a:ext cx="1981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startAt="9"/>
            </a:pPr>
            <a:r>
              <a:rPr lang="en-US" sz="3200"/>
              <a:t>d</a:t>
            </a:r>
            <a:r>
              <a:rPr lang="en-US" sz="3200" baseline="-25000"/>
              <a:t>187 </a:t>
            </a:r>
          </a:p>
          <a:p>
            <a:pPr eaLnBrk="0" hangingPunct="0">
              <a:buFontTx/>
              <a:buAutoNum type="arabicPeriod" startAt="9"/>
            </a:pPr>
            <a:r>
              <a:rPr lang="en-US" sz="3200"/>
              <a:t> d</a:t>
            </a:r>
            <a:r>
              <a:rPr lang="en-US" sz="3200" baseline="-25000"/>
              <a:t>25</a:t>
            </a:r>
            <a:r>
              <a:rPr lang="en-US" sz="3200"/>
              <a:t>*</a:t>
            </a:r>
          </a:p>
          <a:p>
            <a:pPr eaLnBrk="0" hangingPunct="0">
              <a:buFontTx/>
              <a:buAutoNum type="arabicPeriod" startAt="9"/>
            </a:pPr>
            <a:r>
              <a:rPr lang="en-US" sz="3200"/>
              <a:t> d</a:t>
            </a:r>
            <a:r>
              <a:rPr lang="en-US" sz="3200" baseline="-25000"/>
              <a:t>38 </a:t>
            </a:r>
          </a:p>
          <a:p>
            <a:pPr eaLnBrk="0" hangingPunct="0">
              <a:buFontTx/>
              <a:buAutoNum type="arabicPeriod" startAt="9"/>
            </a:pPr>
            <a:r>
              <a:rPr lang="en-US" sz="3200" baseline="-25000"/>
              <a:t> </a:t>
            </a:r>
            <a:r>
              <a:rPr lang="en-US" sz="3200"/>
              <a:t>d</a:t>
            </a:r>
            <a:r>
              <a:rPr lang="en-US" sz="3200" baseline="-25000"/>
              <a:t>48</a:t>
            </a:r>
          </a:p>
          <a:p>
            <a:pPr eaLnBrk="0" hangingPunct="0">
              <a:buFontTx/>
              <a:buAutoNum type="arabicPeriod" startAt="9"/>
            </a:pPr>
            <a:r>
              <a:rPr lang="en-US" sz="3200" baseline="-25000"/>
              <a:t> </a:t>
            </a:r>
            <a:r>
              <a:rPr lang="en-US" sz="3200"/>
              <a:t>d</a:t>
            </a:r>
            <a:r>
              <a:rPr lang="en-US" sz="3200" baseline="-25000"/>
              <a:t>250</a:t>
            </a:r>
          </a:p>
          <a:p>
            <a:pPr eaLnBrk="0" hangingPunct="0">
              <a:buFontTx/>
              <a:buAutoNum type="arabicPeriod" startAt="9"/>
            </a:pPr>
            <a:r>
              <a:rPr lang="en-US" sz="3200" baseline="-25000"/>
              <a:t> </a:t>
            </a:r>
            <a:r>
              <a:rPr lang="en-US" sz="3200"/>
              <a:t>d</a:t>
            </a:r>
            <a:r>
              <a:rPr lang="en-US" sz="3200" baseline="-25000"/>
              <a:t>113</a:t>
            </a:r>
            <a:endParaRPr lang="en-US" sz="3200" baseline="-25000">
              <a:solidFill>
                <a:srgbClr val="FF3300"/>
              </a:solidFill>
            </a:endParaRPr>
          </a:p>
          <a:p>
            <a:pPr eaLnBrk="0" hangingPunct="0">
              <a:buFontTx/>
              <a:buAutoNum type="arabicPeriod" startAt="9"/>
            </a:pPr>
            <a:r>
              <a:rPr lang="en-US" sz="3200">
                <a:solidFill>
                  <a:srgbClr val="FF3300"/>
                </a:solidFill>
              </a:rPr>
              <a:t> d</a:t>
            </a:r>
            <a:r>
              <a:rPr lang="en-US" sz="3200" baseline="-25000">
                <a:solidFill>
                  <a:srgbClr val="FF3300"/>
                </a:solidFill>
              </a:rPr>
              <a:t>3</a:t>
            </a:r>
            <a:r>
              <a:rPr lang="en-US" sz="3200">
                <a:solidFill>
                  <a:srgbClr val="FF3300"/>
                </a:solidFill>
              </a:rPr>
              <a:t>*</a:t>
            </a:r>
          </a:p>
          <a:p>
            <a:pPr eaLnBrk="0" hangingPunct="0"/>
            <a:endParaRPr lang="en-US" sz="3200">
              <a:solidFill>
                <a:srgbClr val="FF3300"/>
              </a:solidFill>
            </a:endParaRPr>
          </a:p>
        </p:txBody>
      </p:sp>
      <p:sp>
        <p:nvSpPr>
          <p:cNvPr id="1602566" name="Rectangle 6"/>
          <p:cNvSpPr>
            <a:spLocks noChangeArrowheads="1"/>
          </p:cNvSpPr>
          <p:nvPr/>
        </p:nvSpPr>
        <p:spPr bwMode="auto">
          <a:xfrm>
            <a:off x="3886200" y="1905000"/>
            <a:ext cx="487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eaLnBrk="0" hangingPunct="0">
              <a:spcBef>
                <a:spcPct val="20000"/>
              </a:spcBef>
              <a:buClr>
                <a:schemeClr val="accent2"/>
              </a:buClr>
              <a:buFontTx/>
              <a:buChar char="•"/>
            </a:pPr>
            <a:r>
              <a:rPr lang="en-US" sz="2800"/>
              <a:t>First relevant doc is 56, which is gives recall and precision of 33.3%</a:t>
            </a:r>
          </a:p>
          <a:p>
            <a:pPr marL="342900" indent="-342900" algn="l" eaLnBrk="0" hangingPunct="0">
              <a:spcBef>
                <a:spcPct val="20000"/>
              </a:spcBef>
              <a:buClr>
                <a:schemeClr val="accent2"/>
              </a:buClr>
              <a:buFontTx/>
              <a:buChar char="•"/>
            </a:pPr>
            <a:r>
              <a:rPr lang="en-US" sz="2800"/>
              <a:t>Next Relevant (129) gives us 66% recall at 25% precision</a:t>
            </a:r>
          </a:p>
          <a:p>
            <a:pPr marL="342900" indent="-342900" algn="l" eaLnBrk="0" hangingPunct="0">
              <a:spcBef>
                <a:spcPct val="20000"/>
              </a:spcBef>
              <a:buClr>
                <a:schemeClr val="accent2"/>
              </a:buClr>
              <a:buFontTx/>
              <a:buChar char="•"/>
            </a:pPr>
            <a:r>
              <a:rPr lang="en-US" sz="2800"/>
              <a:t>Next (3) gives us 100% recall with 20% precision</a:t>
            </a:r>
          </a:p>
          <a:p>
            <a:pPr marL="342900" indent="-342900" algn="l" eaLnBrk="0" hangingPunct="0">
              <a:spcBef>
                <a:spcPct val="20000"/>
              </a:spcBef>
              <a:buClr>
                <a:schemeClr val="accent2"/>
              </a:buClr>
              <a:buFontTx/>
              <a:buChar char="•"/>
            </a:pPr>
            <a:r>
              <a:rPr lang="en-US" sz="2800">
                <a:solidFill>
                  <a:srgbClr val="FF3300"/>
                </a:solidFill>
              </a:rPr>
              <a:t>How do we figure out the precision at the 11 standard recall levels?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a:t>
            </a:r>
            <a:endParaRPr lang="en-US"/>
          </a:p>
        </p:txBody>
      </p:sp>
      <p:sp>
        <p:nvSpPr>
          <p:cNvPr id="1735682" name="Rectangle 2"/>
          <p:cNvSpPr>
            <a:spLocks noGrp="1" noChangeArrowheads="1"/>
          </p:cNvSpPr>
          <p:nvPr>
            <p:ph type="title"/>
          </p:nvPr>
        </p:nvSpPr>
        <p:spPr/>
        <p:txBody>
          <a:bodyPr/>
          <a:lstStyle/>
          <a:p>
            <a:r>
              <a:rPr lang="en-US"/>
              <a:t>Discounted Cumulative Gain</a:t>
            </a:r>
          </a:p>
        </p:txBody>
      </p:sp>
      <p:sp>
        <p:nvSpPr>
          <p:cNvPr id="1735683" name="Rectangle 3"/>
          <p:cNvSpPr>
            <a:spLocks noGrp="1" noChangeArrowheads="1"/>
          </p:cNvSpPr>
          <p:nvPr>
            <p:ph type="body" idx="1"/>
          </p:nvPr>
        </p:nvSpPr>
        <p:spPr>
          <a:xfrm>
            <a:off x="457200" y="1219200"/>
            <a:ext cx="8458200" cy="4953000"/>
          </a:xfrm>
        </p:spPr>
        <p:txBody>
          <a:bodyPr/>
          <a:lstStyle/>
          <a:p>
            <a:r>
              <a:rPr lang="en-US"/>
              <a:t>The DCG is reduced logarithmically proportional to the position (</a:t>
            </a:r>
            <a:r>
              <a:rPr lang="en-US" i="1"/>
              <a:t>p) </a:t>
            </a:r>
            <a:r>
              <a:rPr lang="en-US"/>
              <a:t>in the ranking</a:t>
            </a:r>
          </a:p>
          <a:p>
            <a:endParaRPr lang="en-US"/>
          </a:p>
          <a:p>
            <a:r>
              <a:rPr lang="en-US"/>
              <a:t>Why logs? No real reason except smooth reduction. Another formulation is:</a:t>
            </a:r>
          </a:p>
          <a:p>
            <a:endParaRPr lang="en-US"/>
          </a:p>
          <a:p>
            <a:endParaRPr lang="en-US"/>
          </a:p>
          <a:p>
            <a:r>
              <a:rPr lang="en-US"/>
              <a:t>Puts a stronger emphasis on high ranks</a:t>
            </a:r>
          </a:p>
        </p:txBody>
      </p:sp>
      <p:graphicFrame>
        <p:nvGraphicFramePr>
          <p:cNvPr id="1735684" name="Object 4"/>
          <p:cNvGraphicFramePr>
            <a:graphicFrameLocks noChangeAspect="1"/>
          </p:cNvGraphicFramePr>
          <p:nvPr/>
        </p:nvGraphicFramePr>
        <p:xfrm>
          <a:off x="2209800" y="2286000"/>
          <a:ext cx="3886200" cy="1203325"/>
        </p:xfrm>
        <a:graphic>
          <a:graphicData uri="http://schemas.openxmlformats.org/presentationml/2006/ole">
            <mc:AlternateContent xmlns:mc="http://schemas.openxmlformats.org/markup-compatibility/2006">
              <mc:Choice xmlns:v="urn:schemas-microsoft-com:vml" Requires="v">
                <p:oleObj spid="_x0000_s1735694" name="Equation" r:id="rId3" imgW="1435100" imgH="444500" progId="Equation.3">
                  <p:embed/>
                </p:oleObj>
              </mc:Choice>
              <mc:Fallback>
                <p:oleObj name="Equation" r:id="rId3" imgW="14351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0"/>
                        <a:ext cx="38862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35685" name="Object 5"/>
          <p:cNvGraphicFramePr>
            <a:graphicFrameLocks noChangeAspect="1"/>
          </p:cNvGraphicFramePr>
          <p:nvPr/>
        </p:nvGraphicFramePr>
        <p:xfrm>
          <a:off x="2286000" y="4267200"/>
          <a:ext cx="3886200" cy="1258888"/>
        </p:xfrm>
        <a:graphic>
          <a:graphicData uri="http://schemas.openxmlformats.org/presentationml/2006/ole">
            <mc:AlternateContent xmlns:mc="http://schemas.openxmlformats.org/markup-compatibility/2006">
              <mc:Choice xmlns:v="urn:schemas-microsoft-com:vml" Requires="v">
                <p:oleObj spid="_x0000_s1735695" name="Equation" r:id="rId5" imgW="1371600" imgH="444500" progId="Equation.3">
                  <p:embed/>
                </p:oleObj>
              </mc:Choice>
              <mc:Fallback>
                <p:oleObj name="Equation" r:id="rId5" imgW="1371600" imgH="4445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67200"/>
                        <a:ext cx="38862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36706" name="Rectangle 2"/>
          <p:cNvSpPr>
            <a:spLocks noGrp="1" noChangeArrowheads="1"/>
          </p:cNvSpPr>
          <p:nvPr>
            <p:ph type="title"/>
          </p:nvPr>
        </p:nvSpPr>
        <p:spPr/>
        <p:txBody>
          <a:bodyPr/>
          <a:lstStyle/>
          <a:p>
            <a:r>
              <a:rPr lang="en-US"/>
              <a:t>Normalized DCG</a:t>
            </a:r>
          </a:p>
        </p:txBody>
      </p:sp>
      <p:sp>
        <p:nvSpPr>
          <p:cNvPr id="1736707" name="Rectangle 3"/>
          <p:cNvSpPr>
            <a:spLocks noGrp="1" noChangeArrowheads="1"/>
          </p:cNvSpPr>
          <p:nvPr>
            <p:ph type="body" idx="1"/>
          </p:nvPr>
        </p:nvSpPr>
        <p:spPr/>
        <p:txBody>
          <a:bodyPr/>
          <a:lstStyle/>
          <a:p>
            <a:r>
              <a:rPr lang="en-US"/>
              <a:t>Because search results lists vary in size depending on the query, comparing results across queries doesn</a:t>
            </a:r>
            <a:r>
              <a:rPr lang="ja-JP" altLang="en-US">
                <a:latin typeface="Arial"/>
              </a:rPr>
              <a:t>’</a:t>
            </a:r>
            <a:r>
              <a:rPr lang="en-US"/>
              <a:t>t work with DCG alone</a:t>
            </a:r>
          </a:p>
          <a:p>
            <a:r>
              <a:rPr lang="en-US"/>
              <a:t>To do this DCG is normalized across the query set:</a:t>
            </a:r>
          </a:p>
          <a:p>
            <a:pPr lvl="1"/>
            <a:r>
              <a:rPr lang="en-US"/>
              <a:t>First create an </a:t>
            </a:r>
            <a:r>
              <a:rPr lang="ja-JP" altLang="en-US">
                <a:latin typeface="Arial"/>
              </a:rPr>
              <a:t>“</a:t>
            </a:r>
            <a:r>
              <a:rPr lang="en-US"/>
              <a:t>ideal</a:t>
            </a:r>
            <a:r>
              <a:rPr lang="ja-JP" altLang="en-US">
                <a:latin typeface="Arial"/>
              </a:rPr>
              <a:t>”</a:t>
            </a:r>
            <a:r>
              <a:rPr lang="en-US"/>
              <a:t> result by sorting the result list by relevance score</a:t>
            </a:r>
          </a:p>
          <a:p>
            <a:pPr lvl="1"/>
            <a:r>
              <a:rPr lang="en-US"/>
              <a:t>Use that ideal value to create a normalized DCG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a:t>
            </a:r>
            <a:endParaRPr lang="en-US"/>
          </a:p>
        </p:txBody>
      </p:sp>
      <p:sp>
        <p:nvSpPr>
          <p:cNvPr id="1731586" name="Rectangle 2"/>
          <p:cNvSpPr>
            <a:spLocks noGrp="1" noChangeArrowheads="1"/>
          </p:cNvSpPr>
          <p:nvPr>
            <p:ph type="title"/>
          </p:nvPr>
        </p:nvSpPr>
        <p:spPr/>
        <p:txBody>
          <a:bodyPr/>
          <a:lstStyle/>
          <a:p>
            <a:r>
              <a:rPr lang="en-US"/>
              <a:t>Normalized DCG</a:t>
            </a:r>
          </a:p>
        </p:txBody>
      </p:sp>
      <p:sp>
        <p:nvSpPr>
          <p:cNvPr id="1731587" name="Rectangle 3"/>
          <p:cNvSpPr>
            <a:spLocks noGrp="1" noChangeArrowheads="1"/>
          </p:cNvSpPr>
          <p:nvPr>
            <p:ph type="body" idx="1"/>
          </p:nvPr>
        </p:nvSpPr>
        <p:spPr/>
        <p:txBody>
          <a:bodyPr/>
          <a:lstStyle/>
          <a:p>
            <a:pPr>
              <a:lnSpc>
                <a:spcPct val="90000"/>
              </a:lnSpc>
            </a:pPr>
            <a:r>
              <a:rPr lang="en-US" sz="2400"/>
              <a:t>Using the ideal DCG at a given position and the observed DCG at the same position</a:t>
            </a: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r>
              <a:rPr lang="en-US" sz="2400"/>
              <a:t>The nDCG values for all test queries can then be averaged to give a measure of the average performance of the system</a:t>
            </a:r>
          </a:p>
          <a:p>
            <a:pPr>
              <a:lnSpc>
                <a:spcPct val="90000"/>
              </a:lnSpc>
            </a:pPr>
            <a:r>
              <a:rPr lang="en-US" sz="2400"/>
              <a:t>If a system does perfect ranking, the IDCG and DCG will be the same, so nDCG will be 1 for each rank (nDCG</a:t>
            </a:r>
            <a:r>
              <a:rPr lang="en-US" sz="2400" baseline="-25000"/>
              <a:t>p</a:t>
            </a:r>
            <a:r>
              <a:rPr lang="en-US" sz="2400"/>
              <a:t> ranges from 0-1)</a:t>
            </a:r>
          </a:p>
          <a:p>
            <a:pPr>
              <a:lnSpc>
                <a:spcPct val="90000"/>
              </a:lnSpc>
              <a:buFontTx/>
              <a:buNone/>
            </a:pPr>
            <a:endParaRPr lang="en-US" sz="2400"/>
          </a:p>
        </p:txBody>
      </p:sp>
      <p:graphicFrame>
        <p:nvGraphicFramePr>
          <p:cNvPr id="1731588" name="Object 4"/>
          <p:cNvGraphicFramePr>
            <a:graphicFrameLocks noChangeAspect="1"/>
          </p:cNvGraphicFramePr>
          <p:nvPr/>
        </p:nvGraphicFramePr>
        <p:xfrm>
          <a:off x="2362200" y="2057400"/>
          <a:ext cx="3994150" cy="1525588"/>
        </p:xfrm>
        <a:graphic>
          <a:graphicData uri="http://schemas.openxmlformats.org/presentationml/2006/ole">
            <mc:AlternateContent xmlns:mc="http://schemas.openxmlformats.org/markup-compatibility/2006">
              <mc:Choice xmlns:v="urn:schemas-microsoft-com:vml" Requires="v">
                <p:oleObj spid="_x0000_s1731593" name="Equation" r:id="rId3" imgW="1130300" imgH="431800" progId="Equation.3">
                  <p:embed/>
                </p:oleObj>
              </mc:Choice>
              <mc:Fallback>
                <p:oleObj name="Equation" r:id="rId3" imgW="11303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399415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02914" name="Rectangle 2"/>
          <p:cNvSpPr>
            <a:spLocks noGrp="1" noChangeArrowheads="1"/>
          </p:cNvSpPr>
          <p:nvPr>
            <p:ph type="title"/>
          </p:nvPr>
        </p:nvSpPr>
        <p:spPr/>
        <p:txBody>
          <a:bodyPr/>
          <a:lstStyle/>
          <a:p>
            <a:r>
              <a:rPr lang="en-US"/>
              <a:t>XCG</a:t>
            </a:r>
          </a:p>
        </p:txBody>
      </p:sp>
      <p:sp>
        <p:nvSpPr>
          <p:cNvPr id="1702915" name="Rectangle 3"/>
          <p:cNvSpPr>
            <a:spLocks noGrp="1" noChangeArrowheads="1"/>
          </p:cNvSpPr>
          <p:nvPr>
            <p:ph type="body" idx="1"/>
          </p:nvPr>
        </p:nvSpPr>
        <p:spPr/>
        <p:txBody>
          <a:bodyPr/>
          <a:lstStyle/>
          <a:p>
            <a:r>
              <a:rPr lang="en-US"/>
              <a:t>XCG was developed for the INEX XML retrieval evaluation</a:t>
            </a:r>
          </a:p>
          <a:p>
            <a:r>
              <a:rPr lang="en-US"/>
              <a:t>XCG uses graded relevance scoring instead of binary</a:t>
            </a:r>
          </a:p>
          <a:p>
            <a:r>
              <a:rPr lang="en-US"/>
              <a:t>For XML retrieval it also takes into account </a:t>
            </a:r>
            <a:r>
              <a:rPr lang="ja-JP" altLang="en-US">
                <a:latin typeface="Arial"/>
              </a:rPr>
              <a:t>“</a:t>
            </a:r>
            <a:r>
              <a:rPr lang="en-US"/>
              <a:t>near misses</a:t>
            </a:r>
            <a:r>
              <a:rPr lang="ja-JP" altLang="en-US">
                <a:latin typeface="Arial"/>
              </a:rPr>
              <a:t>”</a:t>
            </a:r>
            <a:r>
              <a:rPr lang="en-US"/>
              <a:t> (like neighboring paragraphs, or paragraphs in a section when the section is considered relevant)</a:t>
            </a:r>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240 – Spring 2013</a:t>
            </a:r>
            <a:endParaRPr lang="en-US"/>
          </a:p>
        </p:txBody>
      </p:sp>
      <p:sp>
        <p:nvSpPr>
          <p:cNvPr id="1704962" name="Rectangle 2"/>
          <p:cNvSpPr>
            <a:spLocks noGrp="1" noChangeArrowheads="1"/>
          </p:cNvSpPr>
          <p:nvPr>
            <p:ph type="title"/>
          </p:nvPr>
        </p:nvSpPr>
        <p:spPr/>
        <p:txBody>
          <a:bodyPr/>
          <a:lstStyle/>
          <a:p>
            <a:r>
              <a:rPr lang="en-US"/>
              <a:t>xCG</a:t>
            </a:r>
          </a:p>
        </p:txBody>
      </p:sp>
      <p:sp>
        <p:nvSpPr>
          <p:cNvPr id="1704963" name="Rectangle 3"/>
          <p:cNvSpPr>
            <a:spLocks noGrp="1" noChangeArrowheads="1"/>
          </p:cNvSpPr>
          <p:nvPr>
            <p:ph type="body" sz="half" idx="1"/>
          </p:nvPr>
        </p:nvSpPr>
        <p:spPr/>
        <p:txBody>
          <a:bodyPr/>
          <a:lstStyle/>
          <a:p>
            <a:r>
              <a:rPr lang="en-US" sz="2400"/>
              <a:t>xCG is defined as a vector of accumulated gain in relevance scores. Given a ranked list of document components where the element IDs are replaced with their relevance scores, the cumulated gain at rank i, denoted as xCG[i], is computed as the sum of the relevance scores up to that rank:</a:t>
            </a:r>
          </a:p>
          <a:p>
            <a:endParaRPr lang="en-US" sz="2400"/>
          </a:p>
        </p:txBody>
      </p:sp>
      <p:graphicFrame>
        <p:nvGraphicFramePr>
          <p:cNvPr id="1704964" name="Object 4"/>
          <p:cNvGraphicFramePr>
            <a:graphicFrameLocks noChangeAspect="1"/>
          </p:cNvGraphicFramePr>
          <p:nvPr>
            <p:ph sz="half" idx="2"/>
          </p:nvPr>
        </p:nvGraphicFramePr>
        <p:xfrm>
          <a:off x="4648200" y="2943225"/>
          <a:ext cx="4038600" cy="1503363"/>
        </p:xfrm>
        <a:graphic>
          <a:graphicData uri="http://schemas.openxmlformats.org/presentationml/2006/ole">
            <mc:AlternateContent xmlns:mc="http://schemas.openxmlformats.org/markup-compatibility/2006">
              <mc:Choice xmlns:v="urn:schemas-microsoft-com:vml" Requires="v">
                <p:oleObj spid="_x0000_s1704971" name="Equation" r:id="rId4" imgW="1194197" imgH="444897" progId="Equation.3">
                  <p:embed/>
                </p:oleObj>
              </mc:Choice>
              <mc:Fallback>
                <p:oleObj name="Equation" r:id="rId4" imgW="1194197" imgH="4448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43225"/>
                        <a:ext cx="403860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08034" name="Rectangle 2"/>
          <p:cNvSpPr>
            <a:spLocks noGrp="1" noChangeArrowheads="1"/>
          </p:cNvSpPr>
          <p:nvPr>
            <p:ph type="title"/>
          </p:nvPr>
        </p:nvSpPr>
        <p:spPr/>
        <p:txBody>
          <a:bodyPr/>
          <a:lstStyle/>
          <a:p>
            <a:r>
              <a:rPr lang="en-US"/>
              <a:t>xCG used like a normalized DCG</a:t>
            </a:r>
          </a:p>
        </p:txBody>
      </p:sp>
      <p:pic>
        <p:nvPicPr>
          <p:cNvPr id="1708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0198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737730" name="Rectangle 2"/>
          <p:cNvSpPr>
            <a:spLocks noGrp="1" noChangeArrowheads="1"/>
          </p:cNvSpPr>
          <p:nvPr>
            <p:ph type="title"/>
          </p:nvPr>
        </p:nvSpPr>
        <p:spPr/>
        <p:txBody>
          <a:bodyPr/>
          <a:lstStyle/>
          <a:p>
            <a:r>
              <a:rPr lang="en-US"/>
              <a:t>Next Time</a:t>
            </a:r>
          </a:p>
        </p:txBody>
      </p:sp>
      <p:sp>
        <p:nvSpPr>
          <p:cNvPr id="1737731" name="Rectangle 3"/>
          <p:cNvSpPr>
            <a:spLocks noGrp="1" noChangeArrowheads="1"/>
          </p:cNvSpPr>
          <p:nvPr>
            <p:ph type="body" idx="1"/>
          </p:nvPr>
        </p:nvSpPr>
        <p:spPr/>
        <p:txBody>
          <a:bodyPr/>
          <a:lstStyle/>
          <a:p>
            <a:r>
              <a:rPr lang="en-US"/>
              <a:t>IR Components: Relevance Feedback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03586" name="Rectangle 2"/>
          <p:cNvSpPr>
            <a:spLocks noGrp="1" noChangeArrowheads="1"/>
          </p:cNvSpPr>
          <p:nvPr>
            <p:ph type="title"/>
          </p:nvPr>
        </p:nvSpPr>
        <p:spPr/>
        <p:txBody>
          <a:bodyPr/>
          <a:lstStyle/>
          <a:p>
            <a:r>
              <a:rPr lang="en-US"/>
              <a:t>Interpolation</a:t>
            </a:r>
          </a:p>
        </p:txBody>
      </p:sp>
      <p:graphicFrame>
        <p:nvGraphicFramePr>
          <p:cNvPr id="1603587" name="Object 3"/>
          <p:cNvGraphicFramePr>
            <a:graphicFrameLocks noChangeAspect="1"/>
          </p:cNvGraphicFramePr>
          <p:nvPr/>
        </p:nvGraphicFramePr>
        <p:xfrm>
          <a:off x="152400" y="2057400"/>
          <a:ext cx="8839200" cy="3581400"/>
        </p:xfrm>
        <a:graphic>
          <a:graphicData uri="http://schemas.openxmlformats.org/presentationml/2006/ole">
            <mc:AlternateContent xmlns:mc="http://schemas.openxmlformats.org/markup-compatibility/2006">
              <mc:Choice xmlns:v="urn:schemas-microsoft-com:vml" Requires="v">
                <p:oleObj spid="_x0000_s1603592" name="Equation" r:id="rId4" imgW="2883296" imgH="1168797" progId="Equation.3">
                  <p:embed/>
                </p:oleObj>
              </mc:Choice>
              <mc:Fallback>
                <p:oleObj name="Equation" r:id="rId4" imgW="2883296" imgH="11687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57400"/>
                        <a:ext cx="88392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a:t>
            </a:r>
            <a:endParaRPr lang="en-US"/>
          </a:p>
        </p:txBody>
      </p:sp>
      <p:sp>
        <p:nvSpPr>
          <p:cNvPr id="1604610" name="Rectangle 2"/>
          <p:cNvSpPr>
            <a:spLocks noGrp="1" noChangeArrowheads="1"/>
          </p:cNvSpPr>
          <p:nvPr>
            <p:ph type="title"/>
          </p:nvPr>
        </p:nvSpPr>
        <p:spPr/>
        <p:txBody>
          <a:bodyPr/>
          <a:lstStyle/>
          <a:p>
            <a:r>
              <a:rPr lang="en-US"/>
              <a:t>Interpolation</a:t>
            </a:r>
          </a:p>
        </p:txBody>
      </p:sp>
      <p:sp>
        <p:nvSpPr>
          <p:cNvPr id="1604611" name="Rectangle 3"/>
          <p:cNvSpPr>
            <a:spLocks noGrp="1" noChangeArrowheads="1"/>
          </p:cNvSpPr>
          <p:nvPr>
            <p:ph type="body" idx="1"/>
          </p:nvPr>
        </p:nvSpPr>
        <p:spPr/>
        <p:txBody>
          <a:bodyPr/>
          <a:lstStyle/>
          <a:p>
            <a:r>
              <a:rPr lang="en-US"/>
              <a:t>So, at recall levels 0%, 10%, 20%, and 30% the interpolated precision is 33.3%</a:t>
            </a:r>
          </a:p>
          <a:p>
            <a:r>
              <a:rPr lang="en-US"/>
              <a:t>At recall levels 40%, 50%, and 60% interpolated precision is 25% </a:t>
            </a:r>
          </a:p>
          <a:p>
            <a:r>
              <a:rPr lang="en-US"/>
              <a:t>And at recall levels 70%, 80%, 90% and 100%, interpolated precision is 20%</a:t>
            </a:r>
          </a:p>
          <a:p>
            <a:r>
              <a:rPr lang="en-US"/>
              <a:t>Giving graph…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smtClean="0"/>
              <a:t>IS 240 – Spring 2013</a:t>
            </a:r>
            <a:endParaRPr lang="en-US"/>
          </a:p>
        </p:txBody>
      </p:sp>
      <p:sp>
        <p:nvSpPr>
          <p:cNvPr id="1605634" name="Rectangle 2"/>
          <p:cNvSpPr>
            <a:spLocks noGrp="1" noChangeArrowheads="1"/>
          </p:cNvSpPr>
          <p:nvPr>
            <p:ph type="title"/>
          </p:nvPr>
        </p:nvSpPr>
        <p:spPr/>
        <p:txBody>
          <a:bodyPr/>
          <a:lstStyle/>
          <a:p>
            <a:r>
              <a:rPr lang="en-US"/>
              <a:t>Interpolation</a:t>
            </a:r>
          </a:p>
        </p:txBody>
      </p:sp>
      <p:grpSp>
        <p:nvGrpSpPr>
          <p:cNvPr id="1605635" name="Group 3"/>
          <p:cNvGrpSpPr>
            <a:grpSpLocks/>
          </p:cNvGrpSpPr>
          <p:nvPr/>
        </p:nvGrpSpPr>
        <p:grpSpPr bwMode="auto">
          <a:xfrm>
            <a:off x="1219200" y="1752600"/>
            <a:ext cx="5654675" cy="4724400"/>
            <a:chOff x="768" y="1104"/>
            <a:chExt cx="3562" cy="2976"/>
          </a:xfrm>
        </p:grpSpPr>
        <p:sp>
          <p:nvSpPr>
            <p:cNvPr id="1605636" name="Text Box 4"/>
            <p:cNvSpPr txBox="1">
              <a:spLocks noChangeArrowheads="1"/>
            </p:cNvSpPr>
            <p:nvPr/>
          </p:nvSpPr>
          <p:spPr bwMode="auto">
            <a:xfrm>
              <a:off x="1200" y="1104"/>
              <a:ext cx="404"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a:t>
              </a:r>
            </a:p>
            <a:p>
              <a:pPr algn="l" eaLnBrk="0" hangingPunct="0"/>
              <a:r>
                <a:rPr lang="en-US" sz="2400"/>
                <a:t> 90</a:t>
              </a:r>
            </a:p>
            <a:p>
              <a:pPr algn="l" eaLnBrk="0" hangingPunct="0"/>
              <a:r>
                <a:rPr lang="en-US" sz="2400"/>
                <a:t> 80</a:t>
              </a:r>
            </a:p>
            <a:p>
              <a:pPr algn="l" eaLnBrk="0" hangingPunct="0"/>
              <a:r>
                <a:rPr lang="en-US" sz="2400"/>
                <a:t> 70</a:t>
              </a:r>
            </a:p>
            <a:p>
              <a:pPr algn="l" eaLnBrk="0" hangingPunct="0"/>
              <a:r>
                <a:rPr lang="en-US" sz="2400"/>
                <a:t> 60</a:t>
              </a:r>
            </a:p>
            <a:p>
              <a:pPr algn="l" eaLnBrk="0" hangingPunct="0"/>
              <a:r>
                <a:rPr lang="en-US" sz="2400"/>
                <a:t> 50</a:t>
              </a:r>
            </a:p>
            <a:p>
              <a:pPr algn="l" eaLnBrk="0" hangingPunct="0"/>
              <a:r>
                <a:rPr lang="en-US" sz="2400"/>
                <a:t> 40</a:t>
              </a:r>
            </a:p>
            <a:p>
              <a:pPr algn="l" eaLnBrk="0" hangingPunct="0"/>
              <a:r>
                <a:rPr lang="en-US" sz="2400"/>
                <a:t> 30</a:t>
              </a:r>
            </a:p>
            <a:p>
              <a:pPr algn="l" eaLnBrk="0" hangingPunct="0"/>
              <a:r>
                <a:rPr lang="en-US" sz="2400"/>
                <a:t> 20</a:t>
              </a:r>
            </a:p>
            <a:p>
              <a:pPr algn="l" eaLnBrk="0" hangingPunct="0"/>
              <a:r>
                <a:rPr lang="en-US" sz="2400"/>
                <a:t> 10</a:t>
              </a:r>
            </a:p>
            <a:p>
              <a:pPr algn="l" eaLnBrk="0" hangingPunct="0"/>
              <a:r>
                <a:rPr lang="en-US" sz="2400"/>
                <a:t>  0</a:t>
              </a:r>
            </a:p>
          </p:txBody>
        </p:sp>
        <p:sp>
          <p:nvSpPr>
            <p:cNvPr id="1605637" name="Line 5"/>
            <p:cNvSpPr>
              <a:spLocks noChangeShapeType="1"/>
            </p:cNvSpPr>
            <p:nvPr/>
          </p:nvSpPr>
          <p:spPr bwMode="auto">
            <a:xfrm>
              <a:off x="1594" y="122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38" name="Line 6"/>
            <p:cNvSpPr>
              <a:spLocks noChangeShapeType="1"/>
            </p:cNvSpPr>
            <p:nvPr/>
          </p:nvSpPr>
          <p:spPr bwMode="auto">
            <a:xfrm>
              <a:off x="1594" y="3574"/>
              <a:ext cx="2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39" name="Text Box 7"/>
            <p:cNvSpPr txBox="1">
              <a:spLocks noChangeArrowheads="1"/>
            </p:cNvSpPr>
            <p:nvPr/>
          </p:nvSpPr>
          <p:spPr bwMode="auto">
            <a:xfrm>
              <a:off x="1536" y="3552"/>
              <a:ext cx="2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0 10 20 30 40 50 60 70 80 90 100</a:t>
              </a:r>
            </a:p>
          </p:txBody>
        </p:sp>
        <p:sp>
          <p:nvSpPr>
            <p:cNvPr id="1605640" name="Text Box 8"/>
            <p:cNvSpPr txBox="1">
              <a:spLocks noChangeArrowheads="1"/>
            </p:cNvSpPr>
            <p:nvPr/>
          </p:nvSpPr>
          <p:spPr bwMode="auto">
            <a:xfrm>
              <a:off x="768" y="1392"/>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P</a:t>
              </a:r>
            </a:p>
            <a:p>
              <a:pPr algn="l" eaLnBrk="0" hangingPunct="0"/>
              <a:r>
                <a:rPr lang="en-US" sz="2400">
                  <a:solidFill>
                    <a:srgbClr val="FF3300"/>
                  </a:solidFill>
                </a:rPr>
                <a:t>R</a:t>
              </a:r>
            </a:p>
            <a:p>
              <a:pPr algn="l" eaLnBrk="0" hangingPunct="0"/>
              <a:r>
                <a:rPr lang="en-US" sz="2400">
                  <a:solidFill>
                    <a:srgbClr val="FF3300"/>
                  </a:solidFill>
                </a:rPr>
                <a:t>E</a:t>
              </a:r>
            </a:p>
            <a:p>
              <a:pPr algn="l" eaLnBrk="0" hangingPunct="0"/>
              <a:r>
                <a:rPr lang="en-US" sz="2400">
                  <a:solidFill>
                    <a:srgbClr val="FF3300"/>
                  </a:solidFill>
                </a:rPr>
                <a:t>C</a:t>
              </a:r>
            </a:p>
            <a:p>
              <a:pPr algn="l" eaLnBrk="0" hangingPunct="0"/>
              <a:r>
                <a:rPr lang="en-US" sz="2400">
                  <a:solidFill>
                    <a:srgbClr val="FF3300"/>
                  </a:solidFill>
                </a:rPr>
                <a:t>I</a:t>
              </a:r>
            </a:p>
            <a:p>
              <a:pPr algn="l" eaLnBrk="0" hangingPunct="0"/>
              <a:r>
                <a:rPr lang="en-US" sz="2400">
                  <a:solidFill>
                    <a:srgbClr val="FF3300"/>
                  </a:solidFill>
                </a:rPr>
                <a:t>S</a:t>
              </a:r>
            </a:p>
            <a:p>
              <a:pPr algn="l" eaLnBrk="0" hangingPunct="0"/>
              <a:r>
                <a:rPr lang="en-US" sz="2400">
                  <a:solidFill>
                    <a:srgbClr val="FF3300"/>
                  </a:solidFill>
                </a:rPr>
                <a:t>I</a:t>
              </a:r>
            </a:p>
            <a:p>
              <a:pPr algn="l" eaLnBrk="0" hangingPunct="0"/>
              <a:r>
                <a:rPr lang="en-US" sz="2400">
                  <a:solidFill>
                    <a:srgbClr val="FF3300"/>
                  </a:solidFill>
                </a:rPr>
                <a:t>O</a:t>
              </a:r>
            </a:p>
            <a:p>
              <a:pPr algn="l" eaLnBrk="0" hangingPunct="0"/>
              <a:r>
                <a:rPr lang="en-US" sz="2400">
                  <a:solidFill>
                    <a:srgbClr val="FF3300"/>
                  </a:solidFill>
                </a:rPr>
                <a:t>N</a:t>
              </a:r>
            </a:p>
          </p:txBody>
        </p:sp>
        <p:sp>
          <p:nvSpPr>
            <p:cNvPr id="1605641" name="Text Box 9"/>
            <p:cNvSpPr txBox="1">
              <a:spLocks noChangeArrowheads="1"/>
            </p:cNvSpPr>
            <p:nvPr/>
          </p:nvSpPr>
          <p:spPr bwMode="auto">
            <a:xfrm>
              <a:off x="2496" y="3792"/>
              <a:ext cx="8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RECALL</a:t>
              </a:r>
            </a:p>
          </p:txBody>
        </p:sp>
        <p:sp>
          <p:nvSpPr>
            <p:cNvPr id="1605642" name="Line 10"/>
            <p:cNvSpPr>
              <a:spLocks noChangeShapeType="1"/>
            </p:cNvSpPr>
            <p:nvPr/>
          </p:nvSpPr>
          <p:spPr bwMode="auto">
            <a:xfrm>
              <a:off x="158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3" name="Line 11"/>
            <p:cNvSpPr>
              <a:spLocks noChangeShapeType="1"/>
            </p:cNvSpPr>
            <p:nvPr/>
          </p:nvSpPr>
          <p:spPr bwMode="auto">
            <a:xfrm>
              <a:off x="182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4" name="Line 12"/>
            <p:cNvSpPr>
              <a:spLocks noChangeShapeType="1"/>
            </p:cNvSpPr>
            <p:nvPr/>
          </p:nvSpPr>
          <p:spPr bwMode="auto">
            <a:xfrm>
              <a:off x="206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5" name="Line 13"/>
            <p:cNvSpPr>
              <a:spLocks noChangeShapeType="1"/>
            </p:cNvSpPr>
            <p:nvPr/>
          </p:nvSpPr>
          <p:spPr bwMode="auto">
            <a:xfrm>
              <a:off x="2304" y="2784"/>
              <a:ext cx="240" cy="14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6" name="Line 14"/>
            <p:cNvSpPr>
              <a:spLocks noChangeShapeType="1"/>
            </p:cNvSpPr>
            <p:nvPr/>
          </p:nvSpPr>
          <p:spPr bwMode="auto">
            <a:xfrm>
              <a:off x="2544" y="292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7" name="Line 15"/>
            <p:cNvSpPr>
              <a:spLocks noChangeShapeType="1"/>
            </p:cNvSpPr>
            <p:nvPr/>
          </p:nvSpPr>
          <p:spPr bwMode="auto">
            <a:xfrm>
              <a:off x="2784" y="292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8" name="Line 16"/>
            <p:cNvSpPr>
              <a:spLocks noChangeShapeType="1"/>
            </p:cNvSpPr>
            <p:nvPr/>
          </p:nvSpPr>
          <p:spPr bwMode="auto">
            <a:xfrm>
              <a:off x="3024" y="2928"/>
              <a:ext cx="240" cy="14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49" name="Line 17"/>
            <p:cNvSpPr>
              <a:spLocks noChangeShapeType="1"/>
            </p:cNvSpPr>
            <p:nvPr/>
          </p:nvSpPr>
          <p:spPr bwMode="auto">
            <a:xfrm>
              <a:off x="326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50" name="Line 18"/>
            <p:cNvSpPr>
              <a:spLocks noChangeShapeType="1"/>
            </p:cNvSpPr>
            <p:nvPr/>
          </p:nvSpPr>
          <p:spPr bwMode="auto">
            <a:xfrm>
              <a:off x="350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05651" name="Line 19"/>
            <p:cNvSpPr>
              <a:spLocks noChangeShapeType="1"/>
            </p:cNvSpPr>
            <p:nvPr/>
          </p:nvSpPr>
          <p:spPr bwMode="auto">
            <a:xfrm>
              <a:off x="374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3037</TotalTime>
  <Words>3611</Words>
  <Application>Microsoft Macintosh PowerPoint</Application>
  <PresentationFormat>On-screen Show (4:3)</PresentationFormat>
  <Paragraphs>808</Paragraphs>
  <Slides>66</Slides>
  <Notes>58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66</vt:i4>
      </vt:variant>
    </vt:vector>
  </HeadingPairs>
  <TitlesOfParts>
    <vt:vector size="74" baseType="lpstr">
      <vt:lpstr>Times New Roman</vt:lpstr>
      <vt:lpstr>Futura Md BT</vt:lpstr>
      <vt:lpstr>Arial</vt:lpstr>
      <vt:lpstr>Lecture_template</vt:lpstr>
      <vt:lpstr>Microsoft Equation 3.0</vt:lpstr>
      <vt:lpstr>Bitmap Image</vt:lpstr>
      <vt:lpstr>Microsoft Photo Editor 3.0 Photo</vt:lpstr>
      <vt:lpstr>Microsoft Equation</vt:lpstr>
      <vt:lpstr>Lecture 13: Evaluation Cont.</vt:lpstr>
      <vt:lpstr>Overview</vt:lpstr>
      <vt:lpstr>How Test Runs are Evaluated</vt:lpstr>
      <vt:lpstr>Graphing for a Single Query</vt:lpstr>
      <vt:lpstr>Averaging Multiple Queries</vt:lpstr>
      <vt:lpstr>Interpolation</vt:lpstr>
      <vt:lpstr>Interpolation</vt:lpstr>
      <vt:lpstr>Interpolation</vt:lpstr>
      <vt:lpstr>Interpolation</vt:lpstr>
      <vt:lpstr>TREC_EVAL Output</vt:lpstr>
      <vt:lpstr>TREC_EVAL Output</vt:lpstr>
      <vt:lpstr>Problems with Precision/Recall</vt:lpstr>
      <vt:lpstr>Relationship between Precision and Recall</vt:lpstr>
      <vt:lpstr>Recall Under various retrieval assumptions</vt:lpstr>
      <vt:lpstr>Precision under various assumptions</vt:lpstr>
      <vt:lpstr>Recall-Precision </vt:lpstr>
      <vt:lpstr>CACM Query 25</vt:lpstr>
      <vt:lpstr>Relationship of Precision and Recall</vt:lpstr>
      <vt:lpstr>Today</vt:lpstr>
      <vt:lpstr>Other Relationships</vt:lpstr>
      <vt:lpstr>Other Relationships</vt:lpstr>
      <vt:lpstr>Other Relationships</vt:lpstr>
      <vt:lpstr>MiniTREC 2000</vt:lpstr>
      <vt:lpstr>Precision/Recall for all MiniTREC runs</vt:lpstr>
      <vt:lpstr>Revised Precision/Recall</vt:lpstr>
      <vt:lpstr>Further Analysis</vt:lpstr>
      <vt:lpstr>ANOVA results: Recall</vt:lpstr>
      <vt:lpstr>ANOVA Results: Mean Recall</vt:lpstr>
      <vt:lpstr>ANOVA Recall - Revised</vt:lpstr>
      <vt:lpstr>ANOVA Results: Avg Precision</vt:lpstr>
      <vt:lpstr>ANOVA Results: Avg Precision</vt:lpstr>
      <vt:lpstr>ANOVA – Avg Precision Revised</vt:lpstr>
      <vt:lpstr>What to Evaluate?</vt:lpstr>
      <vt:lpstr>Other Ways of Evaluating</vt:lpstr>
      <vt:lpstr>Other Ways of Evaluating</vt:lpstr>
      <vt:lpstr>Query Types</vt:lpstr>
      <vt:lpstr>Search Length and Expected Search Length</vt:lpstr>
      <vt:lpstr>Weak Ordering in IR Systems</vt:lpstr>
      <vt:lpstr>Weak Ordering</vt:lpstr>
      <vt:lpstr>Search Length</vt:lpstr>
      <vt:lpstr>Weak Ordering Search Length</vt:lpstr>
      <vt:lpstr>Expected Search Length</vt:lpstr>
      <vt:lpstr>Expected Search Length</vt:lpstr>
      <vt:lpstr>Expected Search Length</vt:lpstr>
      <vt:lpstr>Expected search length advantages</vt:lpstr>
      <vt:lpstr>Criteria for Evaluation Measures</vt:lpstr>
      <vt:lpstr>Non-Binary Relevance Judgements</vt:lpstr>
      <vt:lpstr>Scales of relevance</vt:lpstr>
      <vt:lpstr>What kind of measures</vt:lpstr>
      <vt:lpstr>Traditional P at R averages</vt:lpstr>
      <vt:lpstr>INEX 2002 metric #1</vt:lpstr>
      <vt:lpstr>P &amp; R by degree of doc relevance</vt:lpstr>
      <vt:lpstr>Generalized P &amp; R</vt:lpstr>
      <vt:lpstr>Generalized P &amp; R</vt:lpstr>
      <vt:lpstr>Measures for Large-Scale Eval</vt:lpstr>
      <vt:lpstr>Cumulative Gain Measures</vt:lpstr>
      <vt:lpstr>Cumulative Gain measures</vt:lpstr>
      <vt:lpstr>Simple CG </vt:lpstr>
      <vt:lpstr>Discounted Cumulative Gain</vt:lpstr>
      <vt:lpstr>Discounted Cumulative Gain</vt:lpstr>
      <vt:lpstr>Normalized DCG</vt:lpstr>
      <vt:lpstr>Normalized DCG</vt:lpstr>
      <vt:lpstr>XCG</vt:lpstr>
      <vt:lpstr>xCG</vt:lpstr>
      <vt:lpstr>xCG used like a normalized DCG</vt:lpstr>
      <vt:lpstr>Next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298</cp:revision>
  <dcterms:created xsi:type="dcterms:W3CDTF">2002-09-03T03:52:45Z</dcterms:created>
  <dcterms:modified xsi:type="dcterms:W3CDTF">2013-03-06T16:40:34Z</dcterms:modified>
</cp:coreProperties>
</file>