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6.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7.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8.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6" r:id="rId2"/>
    <p:sldId id="456" r:id="rId3"/>
    <p:sldId id="342" r:id="rId4"/>
    <p:sldId id="440" r:id="rId5"/>
    <p:sldId id="432" r:id="rId6"/>
    <p:sldId id="433" r:id="rId7"/>
    <p:sldId id="434" r:id="rId8"/>
    <p:sldId id="396" r:id="rId9"/>
    <p:sldId id="446" r:id="rId10"/>
    <p:sldId id="399" r:id="rId11"/>
    <p:sldId id="400" r:id="rId12"/>
    <p:sldId id="401" r:id="rId13"/>
    <p:sldId id="402" r:id="rId14"/>
    <p:sldId id="403" r:id="rId15"/>
    <p:sldId id="404" r:id="rId16"/>
    <p:sldId id="405" r:id="rId17"/>
    <p:sldId id="406" r:id="rId18"/>
    <p:sldId id="407" r:id="rId19"/>
    <p:sldId id="408" r:id="rId20"/>
    <p:sldId id="441" r:id="rId21"/>
    <p:sldId id="437" r:id="rId22"/>
    <p:sldId id="438" r:id="rId23"/>
    <p:sldId id="439" r:id="rId24"/>
    <p:sldId id="442" r:id="rId25"/>
    <p:sldId id="410" r:id="rId26"/>
    <p:sldId id="411" r:id="rId27"/>
    <p:sldId id="412" r:id="rId28"/>
    <p:sldId id="413" r:id="rId29"/>
    <p:sldId id="414" r:id="rId30"/>
    <p:sldId id="415" r:id="rId31"/>
    <p:sldId id="416" r:id="rId32"/>
    <p:sldId id="443" r:id="rId33"/>
    <p:sldId id="417" r:id="rId34"/>
    <p:sldId id="418" r:id="rId35"/>
    <p:sldId id="419" r:id="rId36"/>
    <p:sldId id="420" r:id="rId37"/>
    <p:sldId id="421" r:id="rId38"/>
    <p:sldId id="422" r:id="rId39"/>
    <p:sldId id="445" r:id="rId40"/>
    <p:sldId id="444" r:id="rId41"/>
    <p:sldId id="423" r:id="rId42"/>
    <p:sldId id="427" r:id="rId43"/>
    <p:sldId id="428" r:id="rId44"/>
    <p:sldId id="429" r:id="rId45"/>
    <p:sldId id="435" r:id="rId46"/>
    <p:sldId id="436" r:id="rId47"/>
    <p:sldId id="430" r:id="rId48"/>
    <p:sldId id="447" r:id="rId49"/>
    <p:sldId id="448" r:id="rId50"/>
    <p:sldId id="449" r:id="rId51"/>
    <p:sldId id="450" r:id="rId52"/>
    <p:sldId id="451" r:id="rId53"/>
    <p:sldId id="452" r:id="rId54"/>
    <p:sldId id="453" r:id="rId55"/>
    <p:sldId id="454" r:id="rId56"/>
  </p:sldIdLst>
  <p:sldSz cx="9144000" cy="6858000" type="screen4x3"/>
  <p:notesSz cx="6858000" cy="9144000"/>
  <p:defaultTextStyle>
    <a:defPPr>
      <a:defRPr lang="en-US"/>
    </a:defPPr>
    <a:lvl1pPr algn="ctr" rtl="0" fontAlgn="base">
      <a:spcBef>
        <a:spcPct val="0"/>
      </a:spcBef>
      <a:spcAft>
        <a:spcPct val="0"/>
      </a:spcAft>
      <a:defRPr sz="16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16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16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16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1600" kern="1200">
        <a:solidFill>
          <a:schemeClr val="tx1"/>
        </a:solidFill>
        <a:latin typeface="Times New Roman" charset="0"/>
        <a:ea typeface="ＭＳ Ｐゴシック" charset="0"/>
        <a:cs typeface="+mn-cs"/>
      </a:defRPr>
    </a:lvl5pPr>
    <a:lvl6pPr marL="2286000" algn="l" defTabSz="457200" rtl="0" eaLnBrk="1" latinLnBrk="0" hangingPunct="1">
      <a:defRPr sz="1600" kern="1200">
        <a:solidFill>
          <a:schemeClr val="tx1"/>
        </a:solidFill>
        <a:latin typeface="Times New Roman" charset="0"/>
        <a:ea typeface="ＭＳ Ｐゴシック" charset="0"/>
        <a:cs typeface="+mn-cs"/>
      </a:defRPr>
    </a:lvl6pPr>
    <a:lvl7pPr marL="2743200" algn="l" defTabSz="457200" rtl="0" eaLnBrk="1" latinLnBrk="0" hangingPunct="1">
      <a:defRPr sz="1600" kern="1200">
        <a:solidFill>
          <a:schemeClr val="tx1"/>
        </a:solidFill>
        <a:latin typeface="Times New Roman" charset="0"/>
        <a:ea typeface="ＭＳ Ｐゴシック" charset="0"/>
        <a:cs typeface="+mn-cs"/>
      </a:defRPr>
    </a:lvl7pPr>
    <a:lvl8pPr marL="3200400" algn="l" defTabSz="457200" rtl="0" eaLnBrk="1" latinLnBrk="0" hangingPunct="1">
      <a:defRPr sz="1600" kern="1200">
        <a:solidFill>
          <a:schemeClr val="tx1"/>
        </a:solidFill>
        <a:latin typeface="Times New Roman" charset="0"/>
        <a:ea typeface="ＭＳ Ｐゴシック" charset="0"/>
        <a:cs typeface="+mn-cs"/>
      </a:defRPr>
    </a:lvl8pPr>
    <a:lvl9pPr marL="3657600" algn="l" defTabSz="457200" rtl="0" eaLnBrk="1" latinLnBrk="0" hangingPunct="1">
      <a:defRPr sz="16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FF99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autoAdjust="0"/>
  </p:normalViewPr>
  <p:slideViewPr>
    <p:cSldViewPr>
      <p:cViewPr varScale="1">
        <p:scale>
          <a:sx n="117" d="100"/>
          <a:sy n="117" d="100"/>
        </p:scale>
        <p:origin x="-728"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 Id="rId3"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 Id="rId9" Type="http://schemas.openxmlformats.org/officeDocument/2006/relationships/image" Target="../media/image29.emf"/><Relationship Id="rId1" Type="http://schemas.openxmlformats.org/officeDocument/2006/relationships/image" Target="../media/image21.emf"/><Relationship Id="rId2"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147E4F-89DE-264D-8C6B-83094EF6D545}" type="datetimeFigureOut">
              <a:rPr lang="en-US" smtClean="0"/>
              <a:t>3/4/13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E6B5A6-7E13-E442-8867-EEB032769740}" type="slidenum">
              <a:rPr lang="en-US" smtClean="0"/>
              <a:t>‹#›</a:t>
            </a:fld>
            <a:endParaRPr lang="en-US"/>
          </a:p>
        </p:txBody>
      </p:sp>
    </p:spTree>
    <p:extLst>
      <p:ext uri="{BB962C8B-B14F-4D97-AF65-F5344CB8AC3E}">
        <p14:creationId xmlns:p14="http://schemas.microsoft.com/office/powerpoint/2010/main" val="2797715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3728187B-D557-5540-84EB-BF844B4A6312}" type="slidenum">
              <a:rPr lang="en-US"/>
              <a:pPr/>
              <a:t>‹#›</a:t>
            </a:fld>
            <a:endParaRPr lang="en-US"/>
          </a:p>
        </p:txBody>
      </p:sp>
    </p:spTree>
    <p:extLst>
      <p:ext uri="{BB962C8B-B14F-4D97-AF65-F5344CB8AC3E}">
        <p14:creationId xmlns:p14="http://schemas.microsoft.com/office/powerpoint/2010/main" val="378269552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1D8E4-2D57-4E4B-8C92-D927A45E7388}" type="slidenum">
              <a:rPr lang="en-US"/>
              <a:pPr/>
              <a:t>1</a:t>
            </a:fld>
            <a:endParaRPr lang="en-US"/>
          </a:p>
        </p:txBody>
      </p:sp>
      <p:sp>
        <p:nvSpPr>
          <p:cNvPr id="16107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9AB3E-AD3D-4748-A0A9-C73ACBF793DA}" type="slidenum">
              <a:rPr lang="en-US"/>
              <a:pPr/>
              <a:t>10</a:t>
            </a:fld>
            <a:endParaRPr lang="en-US"/>
          </a:p>
        </p:txBody>
      </p:sp>
      <p:sp>
        <p:nvSpPr>
          <p:cNvPr id="16189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42B0E-0A82-BD41-9318-17DC70174390}" type="slidenum">
              <a:rPr lang="en-US"/>
              <a:pPr/>
              <a:t>11</a:t>
            </a:fld>
            <a:endParaRPr lang="en-US"/>
          </a:p>
        </p:txBody>
      </p:sp>
      <p:sp>
        <p:nvSpPr>
          <p:cNvPr id="16199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5D3AE-148C-5040-BC1C-F87E807E2C47}" type="slidenum">
              <a:rPr lang="en-US"/>
              <a:pPr/>
              <a:t>12</a:t>
            </a:fld>
            <a:endParaRPr lang="en-US"/>
          </a:p>
        </p:txBody>
      </p:sp>
      <p:sp>
        <p:nvSpPr>
          <p:cNvPr id="16209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53747-FF5F-804C-B2A2-151455D43908}" type="slidenum">
              <a:rPr lang="en-US"/>
              <a:pPr/>
              <a:t>13</a:t>
            </a:fld>
            <a:endParaRPr lang="en-US"/>
          </a:p>
        </p:txBody>
      </p:sp>
      <p:sp>
        <p:nvSpPr>
          <p:cNvPr id="1622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26147-CCE6-3647-BB81-479CB798A17B}" type="slidenum">
              <a:rPr lang="en-US"/>
              <a:pPr/>
              <a:t>14</a:t>
            </a:fld>
            <a:endParaRPr lang="en-US"/>
          </a:p>
        </p:txBody>
      </p:sp>
      <p:sp>
        <p:nvSpPr>
          <p:cNvPr id="16230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9E8E7-55FB-2B48-9095-EB383E0E5F56}" type="slidenum">
              <a:rPr lang="en-US"/>
              <a:pPr/>
              <a:t>15</a:t>
            </a:fld>
            <a:endParaRPr lang="en-US"/>
          </a:p>
        </p:txBody>
      </p:sp>
      <p:sp>
        <p:nvSpPr>
          <p:cNvPr id="16240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798F7-FBC6-CD4A-8C6A-BAB517D0484D}" type="slidenum">
              <a:rPr lang="en-US"/>
              <a:pPr/>
              <a:t>16</a:t>
            </a:fld>
            <a:endParaRPr lang="en-US"/>
          </a:p>
        </p:txBody>
      </p:sp>
      <p:sp>
        <p:nvSpPr>
          <p:cNvPr id="16250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7B6E1-5588-3A41-82E8-FED4142951A0}" type="slidenum">
              <a:rPr lang="en-US"/>
              <a:pPr/>
              <a:t>17</a:t>
            </a:fld>
            <a:endParaRPr lang="en-US"/>
          </a:p>
        </p:txBody>
      </p:sp>
      <p:sp>
        <p:nvSpPr>
          <p:cNvPr id="16261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D84B7-2699-9E47-85A7-F60D6B72D923}" type="slidenum">
              <a:rPr lang="en-US"/>
              <a:pPr/>
              <a:t>18</a:t>
            </a:fld>
            <a:endParaRPr lang="en-US"/>
          </a:p>
        </p:txBody>
      </p:sp>
      <p:sp>
        <p:nvSpPr>
          <p:cNvPr id="16271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C062E-4523-DB4A-8649-556E5F2FA2D2}" type="slidenum">
              <a:rPr lang="en-US"/>
              <a:pPr/>
              <a:t>19</a:t>
            </a:fld>
            <a:endParaRPr lang="en-US"/>
          </a:p>
        </p:txBody>
      </p:sp>
      <p:sp>
        <p:nvSpPr>
          <p:cNvPr id="16281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E7111B-374C-7A48-894C-32B962A4CD58}" type="slidenum">
              <a:rPr lang="en-US"/>
              <a:pPr>
                <a:defRPr/>
              </a:pPr>
              <a:t>2</a:t>
            </a:fld>
            <a:endParaRPr lang="en-US"/>
          </a:p>
        </p:txBody>
      </p:sp>
      <p:sp>
        <p:nvSpPr>
          <p:cNvPr id="1567746"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67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F70FE-A896-F449-8923-093FA713E664}" type="slidenum">
              <a:rPr lang="en-US"/>
              <a:pPr/>
              <a:t>20</a:t>
            </a:fld>
            <a:endParaRPr lang="en-US"/>
          </a:p>
        </p:txBody>
      </p:sp>
      <p:sp>
        <p:nvSpPr>
          <p:cNvPr id="16291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2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7F8D-DAF0-6A4B-B6ED-54516EFADE2F}" type="slidenum">
              <a:rPr lang="en-US"/>
              <a:pPr/>
              <a:t>21</a:t>
            </a:fld>
            <a:endParaRPr lang="en-US"/>
          </a:p>
        </p:txBody>
      </p:sp>
      <p:sp>
        <p:nvSpPr>
          <p:cNvPr id="16302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C35DC-4A25-2944-86D6-5553120B1DC5}" type="slidenum">
              <a:rPr lang="en-US"/>
              <a:pPr/>
              <a:t>22</a:t>
            </a:fld>
            <a:endParaRPr lang="en-US"/>
          </a:p>
        </p:txBody>
      </p:sp>
      <p:sp>
        <p:nvSpPr>
          <p:cNvPr id="16312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7DCF3-9604-AC47-A794-D6DE566D4068}" type="slidenum">
              <a:rPr lang="en-US"/>
              <a:pPr/>
              <a:t>23</a:t>
            </a:fld>
            <a:endParaRPr lang="en-US"/>
          </a:p>
        </p:txBody>
      </p:sp>
      <p:sp>
        <p:nvSpPr>
          <p:cNvPr id="16322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0C4AD-6A22-2C46-B785-647D652134FD}" type="slidenum">
              <a:rPr lang="en-US"/>
              <a:pPr/>
              <a:t>24</a:t>
            </a:fld>
            <a:endParaRPr lang="en-US"/>
          </a:p>
        </p:txBody>
      </p:sp>
      <p:sp>
        <p:nvSpPr>
          <p:cNvPr id="16332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E5AC11-9A7C-7946-9A0F-28870EBA05BA}" type="slidenum">
              <a:rPr lang="en-US"/>
              <a:pPr/>
              <a:t>25</a:t>
            </a:fld>
            <a:endParaRPr lang="en-US"/>
          </a:p>
        </p:txBody>
      </p:sp>
      <p:sp>
        <p:nvSpPr>
          <p:cNvPr id="16343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BDDB8-8BB3-E546-8566-2853415C6B82}" type="slidenum">
              <a:rPr lang="en-US"/>
              <a:pPr/>
              <a:t>26</a:t>
            </a:fld>
            <a:endParaRPr lang="en-US"/>
          </a:p>
        </p:txBody>
      </p:sp>
      <p:sp>
        <p:nvSpPr>
          <p:cNvPr id="16353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0C1746-3F89-544A-91B3-774EE245FFB8}" type="slidenum">
              <a:rPr lang="en-US"/>
              <a:pPr/>
              <a:t>27</a:t>
            </a:fld>
            <a:endParaRPr lang="en-US"/>
          </a:p>
        </p:txBody>
      </p:sp>
      <p:sp>
        <p:nvSpPr>
          <p:cNvPr id="16363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83B8A-5199-C445-B943-8539989EDD67}" type="slidenum">
              <a:rPr lang="en-US"/>
              <a:pPr/>
              <a:t>28</a:t>
            </a:fld>
            <a:endParaRPr lang="en-US"/>
          </a:p>
        </p:txBody>
      </p:sp>
      <p:sp>
        <p:nvSpPr>
          <p:cNvPr id="16373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33F82-7BF5-4248-B054-FFC5225B3233}" type="slidenum">
              <a:rPr lang="en-US"/>
              <a:pPr/>
              <a:t>29</a:t>
            </a:fld>
            <a:endParaRPr lang="en-US"/>
          </a:p>
        </p:txBody>
      </p:sp>
      <p:sp>
        <p:nvSpPr>
          <p:cNvPr id="16384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D1046-E12F-FD46-8E63-B1CBBA33CD80}" type="slidenum">
              <a:rPr lang="en-US"/>
              <a:pPr/>
              <a:t>3</a:t>
            </a:fld>
            <a:endParaRPr lang="en-US"/>
          </a:p>
        </p:txBody>
      </p:sp>
      <p:sp>
        <p:nvSpPr>
          <p:cNvPr id="16117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52B63-4E85-4B45-8531-70BD8B4402AA}" type="slidenum">
              <a:rPr lang="en-US"/>
              <a:pPr/>
              <a:t>30</a:t>
            </a:fld>
            <a:endParaRPr lang="en-US"/>
          </a:p>
        </p:txBody>
      </p:sp>
      <p:sp>
        <p:nvSpPr>
          <p:cNvPr id="16394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3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327F7-7DFB-4346-9E6B-B368B1D01B3A}" type="slidenum">
              <a:rPr lang="en-US"/>
              <a:pPr/>
              <a:t>31</a:t>
            </a:fld>
            <a:endParaRPr lang="en-US"/>
          </a:p>
        </p:txBody>
      </p:sp>
      <p:sp>
        <p:nvSpPr>
          <p:cNvPr id="16404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B2736-3E93-3F4B-9E44-B496DDB4A9FD}" type="slidenum">
              <a:rPr lang="en-US"/>
              <a:pPr/>
              <a:t>32</a:t>
            </a:fld>
            <a:endParaRPr lang="en-US"/>
          </a:p>
        </p:txBody>
      </p:sp>
      <p:sp>
        <p:nvSpPr>
          <p:cNvPr id="16414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E47F5-EA7F-4F4A-BFE3-C5F70393B909}" type="slidenum">
              <a:rPr lang="en-US"/>
              <a:pPr/>
              <a:t>33</a:t>
            </a:fld>
            <a:endParaRPr lang="en-US"/>
          </a:p>
        </p:txBody>
      </p:sp>
      <p:sp>
        <p:nvSpPr>
          <p:cNvPr id="16424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2E6EA-D8A3-4847-80C9-75C719B4D299}" type="slidenum">
              <a:rPr lang="en-US"/>
              <a:pPr/>
              <a:t>34</a:t>
            </a:fld>
            <a:endParaRPr lang="en-US"/>
          </a:p>
        </p:txBody>
      </p:sp>
      <p:sp>
        <p:nvSpPr>
          <p:cNvPr id="16435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56B38-8215-394D-8996-2A7BC201BFC2}" type="slidenum">
              <a:rPr lang="en-US"/>
              <a:pPr/>
              <a:t>35</a:t>
            </a:fld>
            <a:endParaRPr lang="en-US"/>
          </a:p>
        </p:txBody>
      </p:sp>
      <p:sp>
        <p:nvSpPr>
          <p:cNvPr id="16445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BFD91-0074-E448-8B9F-A6EF106930AB}" type="slidenum">
              <a:rPr lang="en-US"/>
              <a:pPr/>
              <a:t>36</a:t>
            </a:fld>
            <a:endParaRPr lang="en-US"/>
          </a:p>
        </p:txBody>
      </p:sp>
      <p:sp>
        <p:nvSpPr>
          <p:cNvPr id="16455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A6654-A4E1-7C40-969C-4C287A8578B8}" type="slidenum">
              <a:rPr lang="en-US"/>
              <a:pPr/>
              <a:t>37</a:t>
            </a:fld>
            <a:endParaRPr lang="en-US"/>
          </a:p>
        </p:txBody>
      </p:sp>
      <p:sp>
        <p:nvSpPr>
          <p:cNvPr id="16465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9281C-CAE0-134F-899A-E7B96F41374A}" type="slidenum">
              <a:rPr lang="en-US"/>
              <a:pPr/>
              <a:t>38</a:t>
            </a:fld>
            <a:endParaRPr lang="en-US"/>
          </a:p>
        </p:txBody>
      </p:sp>
      <p:sp>
        <p:nvSpPr>
          <p:cNvPr id="16476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6674D6-8B95-1A4E-BAD3-03DDB2F3BB8B}" type="slidenum">
              <a:rPr lang="en-US"/>
              <a:pPr/>
              <a:t>39</a:t>
            </a:fld>
            <a:endParaRPr lang="en-US"/>
          </a:p>
        </p:txBody>
      </p:sp>
      <p:sp>
        <p:nvSpPr>
          <p:cNvPr id="16588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9D678-4B64-1643-84B4-1185CBF35881}" type="slidenum">
              <a:rPr lang="en-US"/>
              <a:pPr/>
              <a:t>4</a:t>
            </a:fld>
            <a:endParaRPr lang="en-US"/>
          </a:p>
        </p:txBody>
      </p:sp>
      <p:sp>
        <p:nvSpPr>
          <p:cNvPr id="16128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EC0AB-9ECC-DC47-AFC8-309A7E8F6607}" type="slidenum">
              <a:rPr lang="en-US"/>
              <a:pPr/>
              <a:t>40</a:t>
            </a:fld>
            <a:endParaRPr lang="en-US"/>
          </a:p>
        </p:txBody>
      </p:sp>
      <p:sp>
        <p:nvSpPr>
          <p:cNvPr id="16486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62E37-2E48-F64A-9EF9-ADB69792254B}" type="slidenum">
              <a:rPr lang="en-US"/>
              <a:pPr/>
              <a:t>41</a:t>
            </a:fld>
            <a:endParaRPr lang="en-US"/>
          </a:p>
        </p:txBody>
      </p:sp>
      <p:sp>
        <p:nvSpPr>
          <p:cNvPr id="16496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4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AD509-AC76-1149-8127-DE70115BEBFC}" type="slidenum">
              <a:rPr lang="en-US"/>
              <a:pPr/>
              <a:t>42</a:t>
            </a:fld>
            <a:endParaRPr lang="en-US"/>
          </a:p>
        </p:txBody>
      </p:sp>
      <p:sp>
        <p:nvSpPr>
          <p:cNvPr id="16506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B3A14-DCD0-1940-8705-4E43A6D97753}" type="slidenum">
              <a:rPr lang="en-US"/>
              <a:pPr/>
              <a:t>43</a:t>
            </a:fld>
            <a:endParaRPr lang="en-US"/>
          </a:p>
        </p:txBody>
      </p:sp>
      <p:sp>
        <p:nvSpPr>
          <p:cNvPr id="16517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563D4-F047-8F47-AFD9-9C0D0BE17469}" type="slidenum">
              <a:rPr lang="en-US"/>
              <a:pPr/>
              <a:t>44</a:t>
            </a:fld>
            <a:endParaRPr lang="en-US"/>
          </a:p>
        </p:txBody>
      </p:sp>
      <p:sp>
        <p:nvSpPr>
          <p:cNvPr id="16527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59B24-4419-0347-8819-5C71454C466F}" type="slidenum">
              <a:rPr lang="en-US"/>
              <a:pPr/>
              <a:t>45</a:t>
            </a:fld>
            <a:endParaRPr lang="en-US"/>
          </a:p>
        </p:txBody>
      </p:sp>
      <p:sp>
        <p:nvSpPr>
          <p:cNvPr id="16537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69107D-8589-BE4B-A723-2E119F5C07E3}" type="slidenum">
              <a:rPr lang="en-US"/>
              <a:pPr/>
              <a:t>46</a:t>
            </a:fld>
            <a:endParaRPr lang="en-US"/>
          </a:p>
        </p:txBody>
      </p:sp>
      <p:sp>
        <p:nvSpPr>
          <p:cNvPr id="16547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BC6509-990A-7D40-BDF2-93DFB94DCAE1}" type="slidenum">
              <a:rPr lang="en-US"/>
              <a:pPr/>
              <a:t>47</a:t>
            </a:fld>
            <a:endParaRPr lang="en-US"/>
          </a:p>
        </p:txBody>
      </p:sp>
      <p:sp>
        <p:nvSpPr>
          <p:cNvPr id="16558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5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4A594-292B-6945-BB07-C3DB0ECC6140}" type="slidenum">
              <a:rPr lang="en-US"/>
              <a:pPr/>
              <a:t>5</a:t>
            </a:fld>
            <a:endParaRPr lang="en-US"/>
          </a:p>
        </p:txBody>
      </p:sp>
      <p:sp>
        <p:nvSpPr>
          <p:cNvPr id="16138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90C99-C47B-6F47-9256-1AA36657E652}" type="slidenum">
              <a:rPr lang="en-US"/>
              <a:pPr/>
              <a:t>6</a:t>
            </a:fld>
            <a:endParaRPr lang="en-US"/>
          </a:p>
        </p:txBody>
      </p:sp>
      <p:sp>
        <p:nvSpPr>
          <p:cNvPr id="16148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D1524-DBBD-FC47-8EE9-3050EEF722C1}" type="slidenum">
              <a:rPr lang="en-US"/>
              <a:pPr/>
              <a:t>7</a:t>
            </a:fld>
            <a:endParaRPr lang="en-US"/>
          </a:p>
        </p:txBody>
      </p:sp>
      <p:sp>
        <p:nvSpPr>
          <p:cNvPr id="16158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B6D40-C9FF-8644-BE8D-E7B1CE4EE2D8}" type="slidenum">
              <a:rPr lang="en-US"/>
              <a:pPr/>
              <a:t>8</a:t>
            </a:fld>
            <a:endParaRPr lang="en-US"/>
          </a:p>
        </p:txBody>
      </p:sp>
      <p:sp>
        <p:nvSpPr>
          <p:cNvPr id="16168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1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4AA73-90C2-C644-A9EB-931080535775}" type="slidenum">
              <a:rPr lang="en-US"/>
              <a:pPr/>
              <a:t>9</a:t>
            </a:fld>
            <a:endParaRPr lang="en-US"/>
          </a:p>
        </p:txBody>
      </p:sp>
      <p:sp>
        <p:nvSpPr>
          <p:cNvPr id="16609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16609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85607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11585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22742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477000"/>
            <a:ext cx="1905000" cy="381000"/>
          </a:xfrm>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06813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11985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33631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60733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66814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14545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398740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15737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240 – Spring 2013 </a:t>
            </a:r>
            <a:endParaRPr lang="en-US"/>
          </a:p>
        </p:txBody>
      </p:sp>
    </p:spTree>
    <p:extLst>
      <p:ext uri="{BB962C8B-B14F-4D97-AF65-F5344CB8AC3E}">
        <p14:creationId xmlns:p14="http://schemas.microsoft.com/office/powerpoint/2010/main" val="21984745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7" descr="logo_small"/>
          <p:cNvPicPr>
            <a:picLocks noChangeAspect="1" noChangeArrowheads="1"/>
          </p:cNvPicPr>
          <p:nvPr/>
        </p:nvPicPr>
        <p:blipFill>
          <a:blip r:embed="rId14">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2013.03.04 </a:t>
            </a:r>
            <a:r>
              <a:rPr lang="en-US" sz="1000" b="1" dirty="0">
                <a:solidFill>
                  <a:srgbClr val="FFFFFF"/>
                </a:solidFill>
                <a:latin typeface="Futura Md BT" charset="0"/>
              </a:rPr>
              <a:t>- SLIDE </a:t>
            </a:r>
            <a:fld id="{40267D8F-4743-5F47-8EAA-833AD64C1589}"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240 – Spring 2013 </a:t>
            </a:r>
            <a:endParaRPr lang="en-US"/>
          </a:p>
        </p:txBody>
      </p:sp>
      <p:sp>
        <p:nvSpPr>
          <p:cNvPr id="1047" name="Rectangle 23"/>
          <p:cNvSpPr>
            <a:spLocks noChangeArrowheads="1"/>
          </p:cNvSpPr>
          <p:nvPr userDrawn="1"/>
        </p:nvSpPr>
        <p:spPr bwMode="auto">
          <a:xfrm>
            <a:off x="8229600" y="-1588"/>
            <a:ext cx="914400" cy="91440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48" name="Picture 24" descr="southh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6.bin"/><Relationship Id="rId5"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7.bin"/><Relationship Id="rId5"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8.bin"/><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9" Type="http://schemas.openxmlformats.org/officeDocument/2006/relationships/image" Target="../media/image23.emf"/><Relationship Id="rId20" Type="http://schemas.openxmlformats.org/officeDocument/2006/relationships/oleObject" Target="../embeddings/oleObject17.bin"/><Relationship Id="rId21" Type="http://schemas.openxmlformats.org/officeDocument/2006/relationships/image" Target="../media/image29.emf"/><Relationship Id="rId10" Type="http://schemas.openxmlformats.org/officeDocument/2006/relationships/oleObject" Target="../embeddings/oleObject12.bin"/><Relationship Id="rId11" Type="http://schemas.openxmlformats.org/officeDocument/2006/relationships/image" Target="../media/image24.emf"/><Relationship Id="rId12" Type="http://schemas.openxmlformats.org/officeDocument/2006/relationships/oleObject" Target="../embeddings/oleObject13.bin"/><Relationship Id="rId13" Type="http://schemas.openxmlformats.org/officeDocument/2006/relationships/image" Target="../media/image25.emf"/><Relationship Id="rId14" Type="http://schemas.openxmlformats.org/officeDocument/2006/relationships/oleObject" Target="../embeddings/oleObject14.bin"/><Relationship Id="rId15" Type="http://schemas.openxmlformats.org/officeDocument/2006/relationships/image" Target="../media/image26.emf"/><Relationship Id="rId16" Type="http://schemas.openxmlformats.org/officeDocument/2006/relationships/oleObject" Target="../embeddings/oleObject15.bin"/><Relationship Id="rId17" Type="http://schemas.openxmlformats.org/officeDocument/2006/relationships/image" Target="../media/image27.emf"/><Relationship Id="rId18" Type="http://schemas.openxmlformats.org/officeDocument/2006/relationships/oleObject" Target="../embeddings/oleObject16.bin"/><Relationship Id="rId19"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42.xml"/><Relationship Id="rId4" Type="http://schemas.openxmlformats.org/officeDocument/2006/relationships/oleObject" Target="../embeddings/oleObject9.bin"/><Relationship Id="rId5" Type="http://schemas.openxmlformats.org/officeDocument/2006/relationships/image" Target="../media/image21.emf"/><Relationship Id="rId6" Type="http://schemas.openxmlformats.org/officeDocument/2006/relationships/oleObject" Target="../embeddings/oleObject10.bin"/><Relationship Id="rId7" Type="http://schemas.openxmlformats.org/officeDocument/2006/relationships/image" Target="../media/image22.emf"/><Relationship Id="rId8"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18.bin"/><Relationship Id="rId5" Type="http://schemas.openxmlformats.org/officeDocument/2006/relationships/image" Target="../media/image31.emf"/><Relationship Id="rId6" Type="http://schemas.openxmlformats.org/officeDocument/2006/relationships/oleObject" Target="../embeddings/oleObject19.bin"/><Relationship Id="rId7" Type="http://schemas.openxmlformats.org/officeDocument/2006/relationships/image" Target="../media/image3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3.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34.emf"/><Relationship Id="rId5" Type="http://schemas.openxmlformats.org/officeDocument/2006/relationships/oleObject" Target="../embeddings/oleObject22.bin"/><Relationship Id="rId6" Type="http://schemas.openxmlformats.org/officeDocument/2006/relationships/image" Target="../media/image35.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bin"/><Relationship Id="rId5" Type="http://schemas.openxmlformats.org/officeDocument/2006/relationships/image" Target="../media/image6.emf"/><Relationship Id="rId6" Type="http://schemas.openxmlformats.org/officeDocument/2006/relationships/oleObject" Target="../embeddings/oleObject4.bin"/><Relationship Id="rId7" Type="http://schemas.openxmlformats.org/officeDocument/2006/relationships/image" Target="../media/image7.emf"/><Relationship Id="rId8" Type="http://schemas.openxmlformats.org/officeDocument/2006/relationships/oleObject" Target="../embeddings/oleObject5.bin"/><Relationship Id="rId9"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 </a:t>
            </a:r>
            <a:endParaRPr lang="en-US"/>
          </a:p>
        </p:txBody>
      </p:sp>
      <p:sp>
        <p:nvSpPr>
          <p:cNvPr id="498690" name="Rectangle 2"/>
          <p:cNvSpPr>
            <a:spLocks noChangeArrowheads="1"/>
          </p:cNvSpPr>
          <p:nvPr>
            <p:ph type="subTitle" idx="4294967295"/>
          </p:nvPr>
        </p:nvSpPr>
        <p:spPr>
          <a:xfrm>
            <a:off x="457200" y="3733800"/>
            <a:ext cx="8229600" cy="1752600"/>
          </a:xfrm>
          <a:noFill/>
          <a:ln/>
        </p:spPr>
        <p:txBody>
          <a:bodyPr lIns="92075" tIns="46038" rIns="92075" bIns="46038"/>
          <a:lstStyle/>
          <a:p>
            <a:pPr marL="0" indent="0" algn="ctr">
              <a:lnSpc>
                <a:spcPct val="80000"/>
              </a:lnSpc>
              <a:buFontTx/>
              <a:buNone/>
            </a:pPr>
            <a:r>
              <a:rPr lang="en-US" sz="2400" b="1"/>
              <a:t>Prof. Ray Larson </a:t>
            </a:r>
          </a:p>
          <a:p>
            <a:pPr marL="0" indent="0" algn="ctr">
              <a:lnSpc>
                <a:spcPct val="80000"/>
              </a:lnSpc>
              <a:buFontTx/>
              <a:buNone/>
            </a:pPr>
            <a:r>
              <a:rPr lang="en-US" sz="2400" b="1"/>
              <a:t>University of California, Berkeley</a:t>
            </a:r>
          </a:p>
          <a:p>
            <a:pPr marL="0" indent="0" algn="ctr">
              <a:lnSpc>
                <a:spcPct val="80000"/>
              </a:lnSpc>
              <a:buFontTx/>
              <a:buNone/>
            </a:pPr>
            <a:r>
              <a:rPr lang="en-US" sz="2400" b="1"/>
              <a:t>School of Information</a:t>
            </a:r>
          </a:p>
        </p:txBody>
      </p:sp>
      <p:sp>
        <p:nvSpPr>
          <p:cNvPr id="498691" name="Rectangle 3"/>
          <p:cNvSpPr>
            <a:spLocks noChangeArrowheads="1"/>
          </p:cNvSpPr>
          <p:nvPr/>
        </p:nvSpPr>
        <p:spPr bwMode="auto">
          <a:xfrm>
            <a:off x="533400" y="1371600"/>
            <a:ext cx="807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spcBef>
                <a:spcPct val="20000"/>
              </a:spcBef>
            </a:pPr>
            <a:endParaRPr lang="en-US" sz="4000" b="1">
              <a:latin typeface="Arial" charset="0"/>
            </a:endParaRPr>
          </a:p>
          <a:p>
            <a:pPr>
              <a:spcBef>
                <a:spcPct val="20000"/>
              </a:spcBef>
            </a:pPr>
            <a:r>
              <a:rPr lang="en-US" sz="4000" b="1">
                <a:latin typeface="Arial" charset="0"/>
              </a:rPr>
              <a:t>Principles of Information Retrieval</a:t>
            </a:r>
          </a:p>
        </p:txBody>
      </p:sp>
      <p:sp>
        <p:nvSpPr>
          <p:cNvPr id="498693" name="Rectangle 5"/>
          <p:cNvSpPr>
            <a:spLocks noGrp="1" noChangeArrowheads="1"/>
          </p:cNvSpPr>
          <p:nvPr>
            <p:ph type="title"/>
          </p:nvPr>
        </p:nvSpPr>
        <p:spPr>
          <a:noFill/>
          <a:ln/>
        </p:spPr>
        <p:txBody>
          <a:bodyPr/>
          <a:lstStyle/>
          <a:p>
            <a:r>
              <a:rPr lang="en-US" dirty="0"/>
              <a:t>Lecture </a:t>
            </a:r>
            <a:r>
              <a:rPr lang="en-US" dirty="0" smtClean="0"/>
              <a:t>11: </a:t>
            </a:r>
            <a:r>
              <a:rPr lang="en-US" dirty="0"/>
              <a:t>Evaluation Cont.</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54434" name="Rectangle 2"/>
          <p:cNvSpPr>
            <a:spLocks noGrp="1" noChangeArrowheads="1"/>
          </p:cNvSpPr>
          <p:nvPr>
            <p:ph type="title"/>
          </p:nvPr>
        </p:nvSpPr>
        <p:spPr>
          <a:xfrm>
            <a:off x="533400" y="0"/>
            <a:ext cx="7772400" cy="1143000"/>
          </a:xfrm>
          <a:noFill/>
          <a:ln/>
        </p:spPr>
        <p:txBody>
          <a:bodyPr lIns="92075" tIns="46038" rIns="92075" bIns="46038"/>
          <a:lstStyle/>
          <a:p>
            <a:r>
              <a:rPr lang="en-US"/>
              <a:t>TREC</a:t>
            </a:r>
          </a:p>
        </p:txBody>
      </p:sp>
      <p:sp>
        <p:nvSpPr>
          <p:cNvPr id="1554435" name="Rectangle 3"/>
          <p:cNvSpPr>
            <a:spLocks noGrp="1" noChangeArrowheads="1"/>
          </p:cNvSpPr>
          <p:nvPr>
            <p:ph type="body" idx="1"/>
          </p:nvPr>
        </p:nvSpPr>
        <p:spPr>
          <a:xfrm>
            <a:off x="533400" y="1447800"/>
            <a:ext cx="8001000" cy="4038600"/>
          </a:xfrm>
          <a:noFill/>
          <a:ln/>
        </p:spPr>
        <p:txBody>
          <a:bodyPr lIns="92075" tIns="46038" rIns="92075" bIns="46038"/>
          <a:lstStyle/>
          <a:p>
            <a:pPr>
              <a:lnSpc>
                <a:spcPct val="90000"/>
              </a:lnSpc>
            </a:pPr>
            <a:r>
              <a:rPr lang="en-US" sz="2800"/>
              <a:t>Text REtrieval Conference/Competition</a:t>
            </a:r>
          </a:p>
          <a:p>
            <a:pPr lvl="1">
              <a:lnSpc>
                <a:spcPct val="90000"/>
              </a:lnSpc>
            </a:pPr>
            <a:r>
              <a:rPr lang="en-US" sz="2400"/>
              <a:t>Run by NIST </a:t>
            </a:r>
            <a:r>
              <a:rPr lang="en-US" sz="2000"/>
              <a:t>(National Institute of Standards &amp; Technology)</a:t>
            </a:r>
          </a:p>
          <a:p>
            <a:pPr lvl="1">
              <a:lnSpc>
                <a:spcPct val="90000"/>
              </a:lnSpc>
            </a:pPr>
            <a:r>
              <a:rPr lang="en-US" sz="2400"/>
              <a:t>2000 was the 9th year - 10th TREC in November</a:t>
            </a:r>
          </a:p>
          <a:p>
            <a:pPr>
              <a:lnSpc>
                <a:spcPct val="90000"/>
              </a:lnSpc>
            </a:pPr>
            <a:r>
              <a:rPr lang="en-US" sz="2800"/>
              <a:t>Collection:  5 Gigabytes (5 CRDOMs), &gt;1.5 Million Docs</a:t>
            </a:r>
          </a:p>
          <a:p>
            <a:pPr lvl="1">
              <a:lnSpc>
                <a:spcPct val="90000"/>
              </a:lnSpc>
            </a:pPr>
            <a:r>
              <a:rPr lang="en-US" sz="2400"/>
              <a:t>Newswire &amp; full text news (AP, WSJ, Ziff, FT, San Jose Mercury, LA Times)</a:t>
            </a:r>
          </a:p>
          <a:p>
            <a:pPr lvl="1">
              <a:lnSpc>
                <a:spcPct val="90000"/>
              </a:lnSpc>
            </a:pPr>
            <a:r>
              <a:rPr lang="en-US" sz="2400"/>
              <a:t>Government documents (federal register, Congressional Record)</a:t>
            </a:r>
          </a:p>
          <a:p>
            <a:pPr lvl="1">
              <a:lnSpc>
                <a:spcPct val="90000"/>
              </a:lnSpc>
            </a:pPr>
            <a:r>
              <a:rPr lang="en-US" sz="2400"/>
              <a:t>FBIS (Foreign Broadcast Information Service)</a:t>
            </a:r>
          </a:p>
          <a:p>
            <a:pPr lvl="1">
              <a:lnSpc>
                <a:spcPct val="90000"/>
              </a:lnSpc>
            </a:pPr>
            <a:r>
              <a:rPr lang="en-US" sz="2400"/>
              <a:t>US Patents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 </a:t>
            </a:r>
            <a:endParaRPr lang="en-US"/>
          </a:p>
        </p:txBody>
      </p:sp>
      <p:sp>
        <p:nvSpPr>
          <p:cNvPr id="1555458" name="Rectangle 2"/>
          <p:cNvSpPr>
            <a:spLocks noGrp="1" noChangeArrowheads="1"/>
          </p:cNvSpPr>
          <p:nvPr>
            <p:ph type="title"/>
          </p:nvPr>
        </p:nvSpPr>
        <p:spPr/>
        <p:txBody>
          <a:bodyPr/>
          <a:lstStyle/>
          <a:p>
            <a:r>
              <a:rPr lang="en-US"/>
              <a:t>Sample TREC queries (topics)</a:t>
            </a:r>
          </a:p>
        </p:txBody>
      </p:sp>
      <p:sp>
        <p:nvSpPr>
          <p:cNvPr id="1555459" name="Text Box 3"/>
          <p:cNvSpPr txBox="1">
            <a:spLocks noChangeArrowheads="1"/>
          </p:cNvSpPr>
          <p:nvPr/>
        </p:nvSpPr>
        <p:spPr bwMode="auto">
          <a:xfrm>
            <a:off x="685800" y="1447800"/>
            <a:ext cx="72548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000">
                <a:latin typeface="Arial" charset="0"/>
              </a:rPr>
              <a:t>&lt;num&gt; Number: 168</a:t>
            </a:r>
          </a:p>
          <a:p>
            <a:pPr algn="l" eaLnBrk="0" hangingPunct="0"/>
            <a:r>
              <a:rPr lang="en-US" sz="2000">
                <a:latin typeface="Arial" charset="0"/>
              </a:rPr>
              <a:t>&lt;title&gt; Topic: Financing AMTRAK</a:t>
            </a:r>
          </a:p>
          <a:p>
            <a:pPr algn="l" eaLnBrk="0" hangingPunct="0"/>
            <a:endParaRPr lang="en-US" sz="2000">
              <a:latin typeface="Arial" charset="0"/>
            </a:endParaRPr>
          </a:p>
          <a:p>
            <a:pPr algn="l" eaLnBrk="0" hangingPunct="0"/>
            <a:r>
              <a:rPr lang="en-US" sz="2000">
                <a:latin typeface="Arial" charset="0"/>
              </a:rPr>
              <a:t>&lt;desc&gt; Description:</a:t>
            </a:r>
          </a:p>
          <a:p>
            <a:pPr algn="l" eaLnBrk="0" hangingPunct="0"/>
            <a:r>
              <a:rPr lang="en-US" sz="2000">
                <a:latin typeface="Arial" charset="0"/>
              </a:rPr>
              <a:t>A document will address the role of the Federal Government in financing the operation of the National Railroad Transportation Corporation (AMTRAK)</a:t>
            </a:r>
          </a:p>
          <a:p>
            <a:pPr algn="l" eaLnBrk="0" hangingPunct="0"/>
            <a:endParaRPr lang="en-US" sz="2000">
              <a:latin typeface="Arial" charset="0"/>
            </a:endParaRPr>
          </a:p>
          <a:p>
            <a:pPr algn="l" eaLnBrk="0" hangingPunct="0"/>
            <a:r>
              <a:rPr lang="en-US" sz="2000">
                <a:latin typeface="Arial" charset="0"/>
              </a:rPr>
              <a:t>&lt;narr&gt; Narrative: A relevant document must provide information on the government</a:t>
            </a:r>
            <a:r>
              <a:rPr lang="ja-JP" altLang="en-US" sz="2000">
                <a:latin typeface="Arial"/>
              </a:rPr>
              <a:t>’</a:t>
            </a:r>
            <a:r>
              <a:rPr lang="en-US" sz="2000">
                <a:latin typeface="Arial" charset="0"/>
              </a:rPr>
              <a:t>s responsibility to make AMTRAK an economically viable entity.  It could also discuss the privatization of AMTRAK as an alternative to continuing government subsidies.  Documents comparing government subsidies given to air and bus transportation with those provided to aMTRAK would also be relevant.</a:t>
            </a:r>
            <a:endParaRPr lang="en-US" sz="2400">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56482" name="Picture 2" descr="img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57506" name="Picture 2" descr="trec_evalua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58530" name="Picture 2" descr="img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59554" name="Picture 2" descr="img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60578" name="Picture 2" descr="img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61602" name="Picture 2" descr="trec_imp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smtClean="0"/>
              <a:t>IS 240 – Spring 2013 </a:t>
            </a:r>
            <a:endParaRPr lang="en-US"/>
          </a:p>
        </p:txBody>
      </p:sp>
      <p:pic>
        <p:nvPicPr>
          <p:cNvPr id="1562626" name="Picture 2" descr="img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63650" name="Rectangle 2"/>
          <p:cNvSpPr>
            <a:spLocks noGrp="1" noChangeArrowheads="1"/>
          </p:cNvSpPr>
          <p:nvPr>
            <p:ph type="title"/>
          </p:nvPr>
        </p:nvSpPr>
        <p:spPr/>
        <p:txBody>
          <a:bodyPr/>
          <a:lstStyle/>
          <a:p>
            <a:r>
              <a:rPr lang="en-US"/>
              <a:t>TREC Results</a:t>
            </a:r>
          </a:p>
        </p:txBody>
      </p:sp>
      <p:sp>
        <p:nvSpPr>
          <p:cNvPr id="1563651" name="Rectangle 3"/>
          <p:cNvSpPr>
            <a:spLocks noGrp="1" noChangeArrowheads="1"/>
          </p:cNvSpPr>
          <p:nvPr>
            <p:ph type="body" idx="1"/>
          </p:nvPr>
        </p:nvSpPr>
        <p:spPr>
          <a:xfrm>
            <a:off x="685800" y="1219200"/>
            <a:ext cx="7772400" cy="4114800"/>
          </a:xfrm>
        </p:spPr>
        <p:txBody>
          <a:bodyPr/>
          <a:lstStyle/>
          <a:p>
            <a:r>
              <a:rPr lang="en-US" sz="2800"/>
              <a:t>Differ each year</a:t>
            </a:r>
          </a:p>
          <a:p>
            <a:r>
              <a:rPr lang="en-US" sz="2800"/>
              <a:t>For the main (ad hoc) track:</a:t>
            </a:r>
          </a:p>
          <a:p>
            <a:pPr lvl="1"/>
            <a:r>
              <a:rPr lang="en-US" sz="2400"/>
              <a:t>Best systems not statistically significantly different</a:t>
            </a:r>
          </a:p>
          <a:p>
            <a:pPr lvl="1"/>
            <a:r>
              <a:rPr lang="en-US" sz="2400"/>
              <a:t>Small differences sometimes have big effects</a:t>
            </a:r>
          </a:p>
          <a:p>
            <a:pPr lvl="2"/>
            <a:r>
              <a:rPr lang="en-US" sz="2000"/>
              <a:t>how good was the hyphenation model</a:t>
            </a:r>
          </a:p>
          <a:p>
            <a:pPr lvl="2"/>
            <a:r>
              <a:rPr lang="en-US" sz="2000"/>
              <a:t>how was document length taken into account</a:t>
            </a:r>
          </a:p>
          <a:p>
            <a:pPr lvl="1"/>
            <a:r>
              <a:rPr lang="en-US" sz="2400"/>
              <a:t>Systems were optimized for longer queries and all performed worse for shorter, more realistic queries</a:t>
            </a:r>
          </a:p>
          <a:p>
            <a:r>
              <a:rPr lang="en-US" sz="2800"/>
              <a:t>Ad hoc track suspended in TREC 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240 – Spring 2013</a:t>
            </a:r>
            <a:endParaRPr lang="en-US"/>
          </a:p>
        </p:txBody>
      </p:sp>
      <p:sp>
        <p:nvSpPr>
          <p:cNvPr id="1566722" name="Rectangle 2"/>
          <p:cNvSpPr>
            <a:spLocks noGrp="1" noChangeArrowheads="1"/>
          </p:cNvSpPr>
          <p:nvPr>
            <p:ph type="title"/>
          </p:nvPr>
        </p:nvSpPr>
        <p:spPr/>
        <p:txBody>
          <a:bodyPr/>
          <a:lstStyle/>
          <a:p>
            <a:pPr eaLnBrk="1" hangingPunct="1">
              <a:defRPr/>
            </a:pPr>
            <a:r>
              <a:rPr lang="en-US" smtClean="0">
                <a:cs typeface="+mj-cs"/>
              </a:rPr>
              <a:t>Mini-TREC</a:t>
            </a:r>
          </a:p>
        </p:txBody>
      </p:sp>
      <p:sp>
        <p:nvSpPr>
          <p:cNvPr id="1566723" name="Rectangle 3"/>
          <p:cNvSpPr>
            <a:spLocks noGrp="1" noChangeArrowheads="1"/>
          </p:cNvSpPr>
          <p:nvPr>
            <p:ph type="body" idx="1"/>
          </p:nvPr>
        </p:nvSpPr>
        <p:spPr/>
        <p:txBody>
          <a:bodyPr/>
          <a:lstStyle/>
          <a:p>
            <a:pPr eaLnBrk="1" hangingPunct="1">
              <a:defRPr/>
            </a:pPr>
            <a:r>
              <a:rPr lang="en-US" dirty="0" smtClean="0">
                <a:cs typeface="+mn-cs"/>
              </a:rPr>
              <a:t>Proposed Schedule</a:t>
            </a:r>
          </a:p>
          <a:p>
            <a:pPr lvl="1" eaLnBrk="1" hangingPunct="1">
              <a:defRPr/>
            </a:pPr>
            <a:r>
              <a:rPr lang="en-US" dirty="0" smtClean="0"/>
              <a:t>February 11 – Database and previous Queries</a:t>
            </a:r>
          </a:p>
          <a:p>
            <a:pPr lvl="1" eaLnBrk="1" hangingPunct="1">
              <a:defRPr/>
            </a:pPr>
            <a:r>
              <a:rPr lang="en-US" dirty="0" smtClean="0">
                <a:solidFill>
                  <a:srgbClr val="FF0000"/>
                </a:solidFill>
              </a:rPr>
              <a:t>March 4 – report on system acquisition and setup</a:t>
            </a:r>
          </a:p>
          <a:p>
            <a:pPr lvl="1" eaLnBrk="1" hangingPunct="1">
              <a:defRPr/>
            </a:pPr>
            <a:r>
              <a:rPr lang="en-US" dirty="0" smtClean="0"/>
              <a:t>March 6, New Queries for testing…</a:t>
            </a:r>
          </a:p>
          <a:p>
            <a:pPr lvl="1" eaLnBrk="1" hangingPunct="1">
              <a:defRPr/>
            </a:pPr>
            <a:r>
              <a:rPr lang="en-US" dirty="0" smtClean="0"/>
              <a:t>April 22, Results due</a:t>
            </a:r>
          </a:p>
          <a:p>
            <a:pPr lvl="1" eaLnBrk="1" hangingPunct="1">
              <a:defRPr/>
            </a:pPr>
            <a:r>
              <a:rPr lang="en-US" dirty="0" smtClean="0"/>
              <a:t>April 24, Results and system rankings</a:t>
            </a:r>
          </a:p>
          <a:p>
            <a:pPr lvl="1" eaLnBrk="1" hangingPunct="1">
              <a:defRPr/>
            </a:pPr>
            <a:r>
              <a:rPr lang="en-US" dirty="0" smtClean="0"/>
              <a:t>April 29  Group reports and discussion</a:t>
            </a:r>
          </a:p>
        </p:txBody>
      </p:sp>
    </p:spTree>
    <p:extLst>
      <p:ext uri="{BB962C8B-B14F-4D97-AF65-F5344CB8AC3E}">
        <p14:creationId xmlns:p14="http://schemas.microsoft.com/office/powerpoint/2010/main" val="25218178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06658" name="Rectangle 2"/>
          <p:cNvSpPr>
            <a:spLocks noGrp="1" noChangeArrowheads="1"/>
          </p:cNvSpPr>
          <p:nvPr>
            <p:ph type="title"/>
          </p:nvPr>
        </p:nvSpPr>
        <p:spPr/>
        <p:txBody>
          <a:bodyPr/>
          <a:lstStyle/>
          <a:p>
            <a:r>
              <a:rPr lang="en-US"/>
              <a:t>Overview</a:t>
            </a:r>
          </a:p>
        </p:txBody>
      </p:sp>
      <p:sp>
        <p:nvSpPr>
          <p:cNvPr id="1606659" name="Rectangle 3"/>
          <p:cNvSpPr>
            <a:spLocks noGrp="1" noChangeArrowheads="1"/>
          </p:cNvSpPr>
          <p:nvPr>
            <p:ph type="body" idx="1"/>
          </p:nvPr>
        </p:nvSpPr>
        <p:spPr/>
        <p:txBody>
          <a:bodyPr/>
          <a:lstStyle/>
          <a:p>
            <a:r>
              <a:rPr lang="en-US">
                <a:solidFill>
                  <a:srgbClr val="CCCCCC"/>
                </a:solidFill>
              </a:rPr>
              <a:t>Evaluation of IR Systems </a:t>
            </a:r>
          </a:p>
          <a:p>
            <a:pPr lvl="1"/>
            <a:r>
              <a:rPr lang="en-US">
                <a:solidFill>
                  <a:srgbClr val="CCCCCC"/>
                </a:solidFill>
              </a:rPr>
              <a:t>Review</a:t>
            </a:r>
          </a:p>
          <a:p>
            <a:r>
              <a:rPr lang="en-US"/>
              <a:t>Blair and Maron</a:t>
            </a:r>
          </a:p>
          <a:p>
            <a:r>
              <a:rPr lang="en-US">
                <a:solidFill>
                  <a:srgbClr val="CCCCCC"/>
                </a:solidFill>
              </a:rPr>
              <a:t>Calculating Precision vs. Recall</a:t>
            </a:r>
          </a:p>
          <a:p>
            <a:r>
              <a:rPr lang="en-US">
                <a:solidFill>
                  <a:srgbClr val="CCCCCC"/>
                </a:solidFill>
              </a:rPr>
              <a:t>Using TREC_eval</a:t>
            </a:r>
          </a:p>
          <a:p>
            <a:r>
              <a:rPr lang="en-US">
                <a:solidFill>
                  <a:srgbClr val="CCCCCC"/>
                </a:solidFill>
              </a:rPr>
              <a:t>Theoretical limits of precision and recall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02562" name="Rectangle 2"/>
          <p:cNvSpPr>
            <a:spLocks noGrp="1" noChangeArrowheads="1"/>
          </p:cNvSpPr>
          <p:nvPr>
            <p:ph type="title"/>
          </p:nvPr>
        </p:nvSpPr>
        <p:spPr/>
        <p:txBody>
          <a:bodyPr/>
          <a:lstStyle/>
          <a:p>
            <a:r>
              <a:rPr lang="en-US" sz="3600"/>
              <a:t>Blair and Maron 1985</a:t>
            </a:r>
          </a:p>
        </p:txBody>
      </p:sp>
      <p:sp>
        <p:nvSpPr>
          <p:cNvPr id="1602563" name="Rectangle 3"/>
          <p:cNvSpPr>
            <a:spLocks noGrp="1" noChangeArrowheads="1"/>
          </p:cNvSpPr>
          <p:nvPr>
            <p:ph type="body" idx="1"/>
          </p:nvPr>
        </p:nvSpPr>
        <p:spPr>
          <a:ln/>
          <a:extLst>
            <a:ext uri="{91240B29-F687-4f45-9708-019B960494DF}">
              <a14:hiddenLine xmlns:a14="http://schemas.microsoft.com/office/drawing/2010/main" w="9525">
                <a:solidFill>
                  <a:schemeClr val="tx2"/>
                </a:solidFill>
                <a:miter lim="800000"/>
                <a:headEnd/>
                <a:tailEnd/>
              </a14:hiddenLine>
            </a:ext>
          </a:extLst>
        </p:spPr>
        <p:txBody>
          <a:bodyPr/>
          <a:lstStyle/>
          <a:p>
            <a:pPr>
              <a:lnSpc>
                <a:spcPct val="80000"/>
              </a:lnSpc>
            </a:pPr>
            <a:r>
              <a:rPr lang="en-US" sz="2800"/>
              <a:t>A classic study of retrieval effectiveness	</a:t>
            </a:r>
          </a:p>
          <a:p>
            <a:pPr lvl="1">
              <a:lnSpc>
                <a:spcPct val="80000"/>
              </a:lnSpc>
            </a:pPr>
            <a:r>
              <a:rPr lang="en-US" sz="2400"/>
              <a:t>earlier studies were on unrealistically small collections</a:t>
            </a:r>
          </a:p>
          <a:p>
            <a:pPr>
              <a:lnSpc>
                <a:spcPct val="80000"/>
              </a:lnSpc>
            </a:pPr>
            <a:r>
              <a:rPr lang="en-US" sz="2800"/>
              <a:t>Studied an archive of documents for a legal suit</a:t>
            </a:r>
          </a:p>
          <a:p>
            <a:pPr lvl="1">
              <a:lnSpc>
                <a:spcPct val="80000"/>
              </a:lnSpc>
            </a:pPr>
            <a:r>
              <a:rPr lang="en-US" sz="2400"/>
              <a:t>~350,000 pages of text</a:t>
            </a:r>
          </a:p>
          <a:p>
            <a:pPr lvl="1">
              <a:lnSpc>
                <a:spcPct val="80000"/>
              </a:lnSpc>
            </a:pPr>
            <a:r>
              <a:rPr lang="en-US" sz="2400"/>
              <a:t>40 queries</a:t>
            </a:r>
          </a:p>
          <a:p>
            <a:pPr lvl="1">
              <a:lnSpc>
                <a:spcPct val="80000"/>
              </a:lnSpc>
            </a:pPr>
            <a:r>
              <a:rPr lang="en-US" sz="2400"/>
              <a:t>focus on </a:t>
            </a:r>
            <a:r>
              <a:rPr lang="en-US" sz="2400" b="1">
                <a:solidFill>
                  <a:schemeClr val="tx2"/>
                </a:solidFill>
              </a:rPr>
              <a:t>high recall</a:t>
            </a:r>
          </a:p>
          <a:p>
            <a:pPr lvl="1">
              <a:lnSpc>
                <a:spcPct val="80000"/>
              </a:lnSpc>
            </a:pPr>
            <a:r>
              <a:rPr lang="en-US" sz="2400"/>
              <a:t>Used IBM</a:t>
            </a:r>
            <a:r>
              <a:rPr lang="ja-JP" altLang="en-US" sz="2400">
                <a:latin typeface="Arial"/>
              </a:rPr>
              <a:t>’</a:t>
            </a:r>
            <a:r>
              <a:rPr lang="en-US" sz="2400"/>
              <a:t>s STAIRS full-text system</a:t>
            </a:r>
            <a:endParaRPr lang="en-US" sz="2000"/>
          </a:p>
          <a:p>
            <a:pPr>
              <a:lnSpc>
                <a:spcPct val="80000"/>
              </a:lnSpc>
            </a:pPr>
            <a:r>
              <a:rPr lang="en-US" sz="2800"/>
              <a:t>Main Result: </a:t>
            </a:r>
          </a:p>
          <a:p>
            <a:pPr lvl="1">
              <a:lnSpc>
                <a:spcPct val="80000"/>
              </a:lnSpc>
            </a:pPr>
            <a:r>
              <a:rPr lang="en-US">
                <a:solidFill>
                  <a:schemeClr val="tx2"/>
                </a:solidFill>
              </a:rPr>
              <a:t>The system retrieved less than 20% of the relevant documents for a particular information need; lawyers </a:t>
            </a:r>
            <a:r>
              <a:rPr lang="en-US" i="1">
                <a:solidFill>
                  <a:schemeClr val="tx2"/>
                </a:solidFill>
              </a:rPr>
              <a:t>thought</a:t>
            </a:r>
            <a:r>
              <a:rPr lang="en-US">
                <a:solidFill>
                  <a:schemeClr val="tx2"/>
                </a:solidFill>
              </a:rPr>
              <a:t> they had 75%</a:t>
            </a:r>
          </a:p>
          <a:p>
            <a:pPr>
              <a:lnSpc>
                <a:spcPct val="80000"/>
              </a:lnSpc>
            </a:pPr>
            <a:r>
              <a:rPr lang="en-US" sz="2800"/>
              <a:t>But many queries had very high precision</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03586" name="Rectangle 2"/>
          <p:cNvSpPr>
            <a:spLocks noGrp="1" noChangeArrowheads="1"/>
          </p:cNvSpPr>
          <p:nvPr>
            <p:ph type="title"/>
          </p:nvPr>
        </p:nvSpPr>
        <p:spPr/>
        <p:txBody>
          <a:bodyPr/>
          <a:lstStyle/>
          <a:p>
            <a:r>
              <a:rPr lang="en-US" sz="3600"/>
              <a:t>Blair and Maron, cont.</a:t>
            </a:r>
          </a:p>
        </p:txBody>
      </p:sp>
      <p:sp>
        <p:nvSpPr>
          <p:cNvPr id="1603587" name="Rectangle 3"/>
          <p:cNvSpPr>
            <a:spLocks noGrp="1" noChangeArrowheads="1"/>
          </p:cNvSpPr>
          <p:nvPr>
            <p:ph type="body" idx="1"/>
          </p:nvPr>
        </p:nvSpPr>
        <p:spPr/>
        <p:txBody>
          <a:bodyPr/>
          <a:lstStyle/>
          <a:p>
            <a:r>
              <a:rPr lang="en-US" sz="2800"/>
              <a:t>How they estimated recall</a:t>
            </a:r>
          </a:p>
          <a:p>
            <a:pPr lvl="1"/>
            <a:r>
              <a:rPr lang="en-US" sz="2400"/>
              <a:t> generated partially random samples of unseen documents</a:t>
            </a:r>
          </a:p>
          <a:p>
            <a:pPr lvl="1"/>
            <a:r>
              <a:rPr lang="en-US" sz="2400"/>
              <a:t>had users (unaware these were random) judge them for relevance</a:t>
            </a:r>
          </a:p>
          <a:p>
            <a:r>
              <a:rPr lang="en-US" sz="2800"/>
              <a:t>Other results:</a:t>
            </a:r>
          </a:p>
          <a:p>
            <a:pPr lvl="1"/>
            <a:r>
              <a:rPr lang="en-US" sz="2400"/>
              <a:t>two lawyers searches had similar performance</a:t>
            </a:r>
            <a:endParaRPr lang="en-US">
              <a:solidFill>
                <a:schemeClr val="hlink"/>
              </a:solidFill>
            </a:endParaRPr>
          </a:p>
          <a:p>
            <a:pPr lvl="1"/>
            <a:r>
              <a:rPr lang="en-US" sz="2400"/>
              <a:t>lawyers recall was not much different from paralegal</a:t>
            </a:r>
            <a:r>
              <a:rPr lang="ja-JP" altLang="en-US" sz="2400">
                <a:latin typeface="Arial"/>
              </a:rPr>
              <a:t>’</a:t>
            </a:r>
            <a:r>
              <a:rPr lang="en-US" sz="2400"/>
              <a:t>s</a:t>
            </a:r>
          </a:p>
          <a:p>
            <a:endParaRPr lang="en-U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04610" name="Rectangle 2"/>
          <p:cNvSpPr>
            <a:spLocks noGrp="1" noChangeArrowheads="1"/>
          </p:cNvSpPr>
          <p:nvPr>
            <p:ph type="title"/>
          </p:nvPr>
        </p:nvSpPr>
        <p:spPr/>
        <p:txBody>
          <a:bodyPr/>
          <a:lstStyle/>
          <a:p>
            <a:r>
              <a:rPr lang="en-US"/>
              <a:t>Blair and Maron, cont.</a:t>
            </a:r>
          </a:p>
        </p:txBody>
      </p:sp>
      <p:sp>
        <p:nvSpPr>
          <p:cNvPr id="1604611" name="Rectangle 3"/>
          <p:cNvSpPr>
            <a:spLocks noGrp="1" noChangeArrowheads="1"/>
          </p:cNvSpPr>
          <p:nvPr>
            <p:ph type="body" idx="1"/>
          </p:nvPr>
        </p:nvSpPr>
        <p:spPr/>
        <p:txBody>
          <a:bodyPr/>
          <a:lstStyle/>
          <a:p>
            <a:pPr>
              <a:lnSpc>
                <a:spcPct val="90000"/>
              </a:lnSpc>
            </a:pPr>
            <a:r>
              <a:rPr lang="en-US" sz="2800"/>
              <a:t>Why recall was low</a:t>
            </a:r>
          </a:p>
          <a:p>
            <a:pPr lvl="1">
              <a:lnSpc>
                <a:spcPct val="90000"/>
              </a:lnSpc>
            </a:pPr>
            <a:r>
              <a:rPr lang="en-US" sz="2400"/>
              <a:t>users can</a:t>
            </a:r>
            <a:r>
              <a:rPr lang="ja-JP" altLang="en-US" sz="2400">
                <a:latin typeface="Arial"/>
              </a:rPr>
              <a:t>’</a:t>
            </a:r>
            <a:r>
              <a:rPr lang="en-US" sz="2400"/>
              <a:t>t foresee exact words and phrases that will indicate relevant documents</a:t>
            </a:r>
          </a:p>
          <a:p>
            <a:pPr lvl="2">
              <a:lnSpc>
                <a:spcPct val="90000"/>
              </a:lnSpc>
            </a:pPr>
            <a:r>
              <a:rPr lang="ja-JP" altLang="en-US" sz="2000">
                <a:latin typeface="Arial"/>
              </a:rPr>
              <a:t>“</a:t>
            </a:r>
            <a:r>
              <a:rPr lang="en-US" sz="2000"/>
              <a:t>accident</a:t>
            </a:r>
            <a:r>
              <a:rPr lang="ja-JP" altLang="en-US" sz="2000">
                <a:latin typeface="Arial"/>
              </a:rPr>
              <a:t>”</a:t>
            </a:r>
            <a:r>
              <a:rPr lang="en-US" sz="2000"/>
              <a:t> referred to by those responsible as:</a:t>
            </a:r>
          </a:p>
          <a:p>
            <a:pPr lvl="2">
              <a:lnSpc>
                <a:spcPct val="90000"/>
              </a:lnSpc>
              <a:buFontTx/>
              <a:buNone/>
            </a:pPr>
            <a:r>
              <a:rPr lang="ja-JP" altLang="en-US" sz="2000">
                <a:latin typeface="Arial"/>
              </a:rPr>
              <a:t>“</a:t>
            </a:r>
            <a:r>
              <a:rPr lang="en-US" sz="2000"/>
              <a:t>event,</a:t>
            </a:r>
            <a:r>
              <a:rPr lang="ja-JP" altLang="en-US" sz="2000">
                <a:latin typeface="Arial"/>
              </a:rPr>
              <a:t>”</a:t>
            </a:r>
            <a:r>
              <a:rPr lang="en-US" sz="2000"/>
              <a:t> </a:t>
            </a:r>
            <a:r>
              <a:rPr lang="ja-JP" altLang="en-US" sz="2000">
                <a:latin typeface="Arial"/>
              </a:rPr>
              <a:t>“</a:t>
            </a:r>
            <a:r>
              <a:rPr lang="en-US" sz="2000"/>
              <a:t>incident,</a:t>
            </a:r>
            <a:r>
              <a:rPr lang="ja-JP" altLang="en-US" sz="2000">
                <a:latin typeface="Arial"/>
              </a:rPr>
              <a:t>”</a:t>
            </a:r>
            <a:r>
              <a:rPr lang="en-US" sz="2000"/>
              <a:t> </a:t>
            </a:r>
            <a:r>
              <a:rPr lang="ja-JP" altLang="en-US" sz="2000">
                <a:latin typeface="Arial"/>
              </a:rPr>
              <a:t>“</a:t>
            </a:r>
            <a:r>
              <a:rPr lang="en-US" sz="2000"/>
              <a:t>situation,</a:t>
            </a:r>
            <a:r>
              <a:rPr lang="ja-JP" altLang="en-US" sz="2000">
                <a:latin typeface="Arial"/>
              </a:rPr>
              <a:t>”</a:t>
            </a:r>
            <a:r>
              <a:rPr lang="en-US" sz="2000"/>
              <a:t> </a:t>
            </a:r>
            <a:r>
              <a:rPr lang="ja-JP" altLang="en-US" sz="2000">
                <a:latin typeface="Arial"/>
              </a:rPr>
              <a:t>“</a:t>
            </a:r>
            <a:r>
              <a:rPr lang="en-US" sz="2000"/>
              <a:t>problem,</a:t>
            </a:r>
            <a:r>
              <a:rPr lang="ja-JP" altLang="en-US" sz="2000">
                <a:latin typeface="Arial"/>
              </a:rPr>
              <a:t>”</a:t>
            </a:r>
            <a:r>
              <a:rPr lang="en-US" sz="2000"/>
              <a:t> …</a:t>
            </a:r>
          </a:p>
          <a:p>
            <a:pPr lvl="2">
              <a:lnSpc>
                <a:spcPct val="90000"/>
              </a:lnSpc>
            </a:pPr>
            <a:r>
              <a:rPr lang="en-US" sz="2000"/>
              <a:t>differing technical terminology</a:t>
            </a:r>
          </a:p>
          <a:p>
            <a:pPr lvl="2">
              <a:lnSpc>
                <a:spcPct val="90000"/>
              </a:lnSpc>
            </a:pPr>
            <a:r>
              <a:rPr lang="en-US" sz="2000"/>
              <a:t>slang, misspellings</a:t>
            </a:r>
          </a:p>
          <a:p>
            <a:pPr lvl="1">
              <a:lnSpc>
                <a:spcPct val="90000"/>
              </a:lnSpc>
            </a:pPr>
            <a:r>
              <a:rPr lang="en-US" sz="2400"/>
              <a:t>Perhaps the value of higher recall decreases as the number of relevant documents grows, so more detailed queries were not attempted once the users were satisfied</a:t>
            </a:r>
            <a:endParaRPr lang="en-US"/>
          </a:p>
          <a:p>
            <a:pPr lvl="1">
              <a:lnSpc>
                <a:spcPct val="90000"/>
              </a:lnSpc>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07682" name="Rectangle 2"/>
          <p:cNvSpPr>
            <a:spLocks noGrp="1" noChangeArrowheads="1"/>
          </p:cNvSpPr>
          <p:nvPr>
            <p:ph type="title"/>
          </p:nvPr>
        </p:nvSpPr>
        <p:spPr/>
        <p:txBody>
          <a:bodyPr/>
          <a:lstStyle/>
          <a:p>
            <a:r>
              <a:rPr lang="en-US"/>
              <a:t>Overview</a:t>
            </a:r>
          </a:p>
        </p:txBody>
      </p:sp>
      <p:sp>
        <p:nvSpPr>
          <p:cNvPr id="1607683" name="Rectangle 3"/>
          <p:cNvSpPr>
            <a:spLocks noGrp="1" noChangeArrowheads="1"/>
          </p:cNvSpPr>
          <p:nvPr>
            <p:ph type="body" idx="1"/>
          </p:nvPr>
        </p:nvSpPr>
        <p:spPr/>
        <p:txBody>
          <a:bodyPr/>
          <a:lstStyle/>
          <a:p>
            <a:r>
              <a:rPr lang="en-US">
                <a:solidFill>
                  <a:srgbClr val="CCCCCC"/>
                </a:solidFill>
              </a:rPr>
              <a:t>Evaluation of IR Systems </a:t>
            </a:r>
          </a:p>
          <a:p>
            <a:pPr lvl="1"/>
            <a:r>
              <a:rPr lang="en-US">
                <a:solidFill>
                  <a:srgbClr val="CCCCCC"/>
                </a:solidFill>
              </a:rPr>
              <a:t>Review</a:t>
            </a:r>
          </a:p>
          <a:p>
            <a:r>
              <a:rPr lang="en-US">
                <a:solidFill>
                  <a:srgbClr val="CCCCCC"/>
                </a:solidFill>
              </a:rPr>
              <a:t>Blair and Maron</a:t>
            </a:r>
          </a:p>
          <a:p>
            <a:r>
              <a:rPr lang="en-US"/>
              <a:t>Calculating Precision vs. Recall</a:t>
            </a:r>
          </a:p>
          <a:p>
            <a:r>
              <a:rPr lang="en-US">
                <a:solidFill>
                  <a:srgbClr val="CCCCCC"/>
                </a:solidFill>
              </a:rPr>
              <a:t>Using TREC_eval</a:t>
            </a:r>
          </a:p>
          <a:p>
            <a:r>
              <a:rPr lang="en-US">
                <a:solidFill>
                  <a:srgbClr val="CCCCCC"/>
                </a:solidFill>
              </a:rPr>
              <a:t>Theoretical limits of precision and recall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p:txBody>
          <a:bodyPr/>
          <a:lstStyle/>
          <a:p>
            <a:r>
              <a:rPr lang="en-US" smtClean="0"/>
              <a:t>IS 240 – Spring 2013 </a:t>
            </a:r>
            <a:endParaRPr lang="en-US"/>
          </a:p>
        </p:txBody>
      </p:sp>
      <p:sp>
        <p:nvSpPr>
          <p:cNvPr id="1565704" name="Rectangle 8"/>
          <p:cNvSpPr>
            <a:spLocks noGrp="1" noChangeArrowheads="1"/>
          </p:cNvSpPr>
          <p:nvPr>
            <p:ph type="title"/>
          </p:nvPr>
        </p:nvSpPr>
        <p:spPr/>
        <p:txBody>
          <a:bodyPr/>
          <a:lstStyle/>
          <a:p>
            <a:r>
              <a:rPr lang="en-US"/>
              <a:t>How Test Runs are Evaluated</a:t>
            </a:r>
          </a:p>
        </p:txBody>
      </p:sp>
      <p:sp>
        <p:nvSpPr>
          <p:cNvPr id="1565706" name="Rectangle 10"/>
          <p:cNvSpPr>
            <a:spLocks noGrp="1" noChangeArrowheads="1"/>
          </p:cNvSpPr>
          <p:nvPr>
            <p:ph type="body" sz="half" idx="2"/>
          </p:nvPr>
        </p:nvSpPr>
        <p:spPr/>
        <p:txBody>
          <a:bodyPr/>
          <a:lstStyle/>
          <a:p>
            <a:r>
              <a:rPr lang="en-US"/>
              <a:t>First ranked doc is relevant, which is 10% of the total relevant. Therefore Precision at the 10% Recall level is 100%</a:t>
            </a:r>
          </a:p>
          <a:p>
            <a:r>
              <a:rPr lang="en-US"/>
              <a:t>Next Relevant gives us 66% Precision at 20% recall level</a:t>
            </a:r>
          </a:p>
          <a:p>
            <a:r>
              <a:rPr lang="en-US"/>
              <a:t>Etc….</a:t>
            </a:r>
          </a:p>
        </p:txBody>
      </p:sp>
      <p:sp>
        <p:nvSpPr>
          <p:cNvPr id="1565699" name="Text Box 3"/>
          <p:cNvSpPr txBox="1">
            <a:spLocks noChangeArrowheads="1"/>
          </p:cNvSpPr>
          <p:nvPr/>
        </p:nvSpPr>
        <p:spPr bwMode="auto">
          <a:xfrm>
            <a:off x="304800" y="2286000"/>
            <a:ext cx="13779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lgn="l">
              <a:defRPr sz="2400">
                <a:solidFill>
                  <a:schemeClr val="tx1"/>
                </a:solidFill>
                <a:latin typeface="Times New Roman" charset="0"/>
                <a:ea typeface="ＭＳ Ｐゴシック" charset="0"/>
              </a:defRPr>
            </a:lvl1pPr>
            <a:lvl2pPr marL="914400" indent="-457200" algn="l">
              <a:defRPr sz="2400">
                <a:solidFill>
                  <a:schemeClr val="tx1"/>
                </a:solidFill>
                <a:latin typeface="Times New Roman" charset="0"/>
                <a:ea typeface="ＭＳ Ｐゴシック" charset="0"/>
              </a:defRPr>
            </a:lvl2pPr>
            <a:lvl3pPr marL="1371600" indent="-457200" algn="l">
              <a:defRPr sz="2400">
                <a:solidFill>
                  <a:schemeClr val="tx1"/>
                </a:solidFill>
                <a:latin typeface="Times New Roman" charset="0"/>
                <a:ea typeface="ＭＳ Ｐゴシック" charset="0"/>
              </a:defRPr>
            </a:lvl3pPr>
            <a:lvl4pPr marL="1828800" indent="-457200" algn="l">
              <a:defRPr sz="2400">
                <a:solidFill>
                  <a:schemeClr val="tx1"/>
                </a:solidFill>
                <a:latin typeface="Times New Roman" charset="0"/>
                <a:ea typeface="ＭＳ Ｐゴシック" charset="0"/>
              </a:defRPr>
            </a:lvl4pPr>
            <a:lvl5pPr marL="2286000" indent="-457200" algn="l">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0" hangingPunct="0">
              <a:buFontTx/>
              <a:buAutoNum type="arabicPeriod"/>
            </a:pPr>
            <a:r>
              <a:rPr lang="en-US" sz="3200">
                <a:solidFill>
                  <a:srgbClr val="FF3300"/>
                </a:solidFill>
              </a:rPr>
              <a:t>d</a:t>
            </a:r>
            <a:r>
              <a:rPr lang="en-US" sz="3200" baseline="-25000">
                <a:solidFill>
                  <a:srgbClr val="FF3300"/>
                </a:solidFill>
              </a:rPr>
              <a:t>123</a:t>
            </a:r>
            <a:r>
              <a:rPr lang="en-US" sz="3200" baseline="-25000"/>
              <a:t>*</a:t>
            </a:r>
          </a:p>
          <a:p>
            <a:pPr eaLnBrk="0" hangingPunct="0">
              <a:buFontTx/>
              <a:buAutoNum type="arabicPeriod"/>
            </a:pPr>
            <a:r>
              <a:rPr lang="en-US" sz="3200"/>
              <a:t>d</a:t>
            </a:r>
            <a:r>
              <a:rPr lang="en-US" sz="3200" baseline="-25000"/>
              <a:t>84 </a:t>
            </a:r>
          </a:p>
          <a:p>
            <a:pPr eaLnBrk="0" hangingPunct="0">
              <a:buFontTx/>
              <a:buAutoNum type="arabicPeriod"/>
            </a:pPr>
            <a:r>
              <a:rPr lang="en-US" sz="3200">
                <a:solidFill>
                  <a:srgbClr val="FF3300"/>
                </a:solidFill>
              </a:rPr>
              <a:t>d</a:t>
            </a:r>
            <a:r>
              <a:rPr lang="en-US" sz="3200" baseline="-25000">
                <a:solidFill>
                  <a:srgbClr val="FF3300"/>
                </a:solidFill>
              </a:rPr>
              <a:t>56</a:t>
            </a:r>
            <a:r>
              <a:rPr lang="en-US" sz="3200">
                <a:solidFill>
                  <a:srgbClr val="FF3300"/>
                </a:solidFill>
              </a:rPr>
              <a:t>*</a:t>
            </a:r>
          </a:p>
          <a:p>
            <a:pPr eaLnBrk="0" hangingPunct="0">
              <a:buFontTx/>
              <a:buAutoNum type="arabicPeriod"/>
            </a:pPr>
            <a:r>
              <a:rPr lang="en-US" sz="3200"/>
              <a:t>d</a:t>
            </a:r>
            <a:r>
              <a:rPr lang="en-US" sz="3200" baseline="-25000"/>
              <a:t>6</a:t>
            </a:r>
          </a:p>
          <a:p>
            <a:pPr eaLnBrk="0" hangingPunct="0">
              <a:buFontTx/>
              <a:buAutoNum type="arabicPeriod"/>
            </a:pPr>
            <a:r>
              <a:rPr lang="en-US" sz="3200"/>
              <a:t>d</a:t>
            </a:r>
            <a:r>
              <a:rPr lang="en-US" sz="3200" baseline="-25000"/>
              <a:t>8</a:t>
            </a:r>
          </a:p>
          <a:p>
            <a:pPr eaLnBrk="0" hangingPunct="0">
              <a:buFontTx/>
              <a:buAutoNum type="arabicPeriod"/>
            </a:pPr>
            <a:r>
              <a:rPr lang="en-US" sz="3200">
                <a:solidFill>
                  <a:srgbClr val="FF3300"/>
                </a:solidFill>
              </a:rPr>
              <a:t>d</a:t>
            </a:r>
            <a:r>
              <a:rPr lang="en-US" sz="3200" baseline="-25000">
                <a:solidFill>
                  <a:srgbClr val="FF3300"/>
                </a:solidFill>
              </a:rPr>
              <a:t>9</a:t>
            </a:r>
            <a:r>
              <a:rPr lang="en-US" sz="3200">
                <a:solidFill>
                  <a:srgbClr val="FF3300"/>
                </a:solidFill>
              </a:rPr>
              <a:t>*</a:t>
            </a:r>
          </a:p>
          <a:p>
            <a:pPr eaLnBrk="0" hangingPunct="0">
              <a:buFontTx/>
              <a:buAutoNum type="arabicPeriod"/>
            </a:pPr>
            <a:r>
              <a:rPr lang="en-US" sz="3200">
                <a:solidFill>
                  <a:schemeClr val="tx2"/>
                </a:solidFill>
              </a:rPr>
              <a:t>d</a:t>
            </a:r>
            <a:r>
              <a:rPr lang="en-US" sz="3200" baseline="-25000">
                <a:solidFill>
                  <a:schemeClr val="tx2"/>
                </a:solidFill>
              </a:rPr>
              <a:t>511</a:t>
            </a:r>
          </a:p>
          <a:p>
            <a:pPr eaLnBrk="0" hangingPunct="0">
              <a:buFontTx/>
              <a:buAutoNum type="arabicPeriod"/>
            </a:pPr>
            <a:r>
              <a:rPr lang="en-US" sz="3200">
                <a:solidFill>
                  <a:schemeClr val="tx2"/>
                </a:solidFill>
              </a:rPr>
              <a:t>d</a:t>
            </a:r>
            <a:r>
              <a:rPr lang="en-US" sz="3200" baseline="-25000">
                <a:solidFill>
                  <a:schemeClr val="tx2"/>
                </a:solidFill>
              </a:rPr>
              <a:t>129 </a:t>
            </a:r>
            <a:endParaRPr lang="en-US" sz="3200">
              <a:solidFill>
                <a:schemeClr val="tx2"/>
              </a:solidFill>
            </a:endParaRPr>
          </a:p>
        </p:txBody>
      </p:sp>
      <p:sp>
        <p:nvSpPr>
          <p:cNvPr id="1565700" name="Text Box 4"/>
          <p:cNvSpPr txBox="1">
            <a:spLocks noChangeArrowheads="1"/>
          </p:cNvSpPr>
          <p:nvPr/>
        </p:nvSpPr>
        <p:spPr bwMode="auto">
          <a:xfrm>
            <a:off x="1752600" y="2362200"/>
            <a:ext cx="19812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l">
              <a:defRPr sz="2400">
                <a:solidFill>
                  <a:schemeClr val="tx1"/>
                </a:solidFill>
                <a:latin typeface="Times New Roman" charset="0"/>
                <a:ea typeface="ＭＳ Ｐゴシック" charset="0"/>
              </a:defRPr>
            </a:lvl1pPr>
            <a:lvl2pPr marL="914400" indent="-457200" algn="l">
              <a:defRPr sz="2400">
                <a:solidFill>
                  <a:schemeClr val="tx1"/>
                </a:solidFill>
                <a:latin typeface="Times New Roman" charset="0"/>
                <a:ea typeface="ＭＳ Ｐゴシック" charset="0"/>
              </a:defRPr>
            </a:lvl2pPr>
            <a:lvl3pPr marL="1371600" indent="-457200" algn="l">
              <a:defRPr sz="2400">
                <a:solidFill>
                  <a:schemeClr val="tx1"/>
                </a:solidFill>
                <a:latin typeface="Times New Roman" charset="0"/>
                <a:ea typeface="ＭＳ Ｐゴシック" charset="0"/>
              </a:defRPr>
            </a:lvl3pPr>
            <a:lvl4pPr marL="1828800" indent="-457200" algn="l">
              <a:defRPr sz="2400">
                <a:solidFill>
                  <a:schemeClr val="tx1"/>
                </a:solidFill>
                <a:latin typeface="Times New Roman" charset="0"/>
                <a:ea typeface="ＭＳ Ｐゴシック" charset="0"/>
              </a:defRPr>
            </a:lvl4pPr>
            <a:lvl5pPr marL="2286000" indent="-457200" algn="l">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0" hangingPunct="0">
              <a:buFontTx/>
              <a:buAutoNum type="arabicPeriod" startAt="9"/>
            </a:pPr>
            <a:r>
              <a:rPr lang="en-US" sz="3200"/>
              <a:t>d</a:t>
            </a:r>
            <a:r>
              <a:rPr lang="en-US" sz="3200" baseline="-25000"/>
              <a:t>187 </a:t>
            </a:r>
          </a:p>
          <a:p>
            <a:pPr eaLnBrk="0" hangingPunct="0">
              <a:buFontTx/>
              <a:buAutoNum type="arabicPeriod" startAt="9"/>
            </a:pPr>
            <a:r>
              <a:rPr lang="en-US" sz="3200">
                <a:solidFill>
                  <a:srgbClr val="FF3300"/>
                </a:solidFill>
              </a:rPr>
              <a:t> d</a:t>
            </a:r>
            <a:r>
              <a:rPr lang="en-US" sz="3200" baseline="-25000">
                <a:solidFill>
                  <a:srgbClr val="FF3300"/>
                </a:solidFill>
              </a:rPr>
              <a:t>25</a:t>
            </a:r>
            <a:r>
              <a:rPr lang="en-US" sz="3200">
                <a:solidFill>
                  <a:srgbClr val="FF3300"/>
                </a:solidFill>
              </a:rPr>
              <a:t>*</a:t>
            </a:r>
          </a:p>
          <a:p>
            <a:pPr eaLnBrk="0" hangingPunct="0">
              <a:buFontTx/>
              <a:buAutoNum type="arabicPeriod" startAt="9"/>
            </a:pPr>
            <a:r>
              <a:rPr lang="en-US" sz="3200"/>
              <a:t> d</a:t>
            </a:r>
            <a:r>
              <a:rPr lang="en-US" sz="3200" baseline="-25000"/>
              <a:t>38 </a:t>
            </a:r>
          </a:p>
          <a:p>
            <a:pPr eaLnBrk="0" hangingPunct="0">
              <a:buFontTx/>
              <a:buAutoNum type="arabicPeriod" startAt="9"/>
            </a:pPr>
            <a:r>
              <a:rPr lang="en-US" sz="3200" baseline="-25000"/>
              <a:t> </a:t>
            </a:r>
            <a:r>
              <a:rPr lang="en-US" sz="3200"/>
              <a:t>d</a:t>
            </a:r>
            <a:r>
              <a:rPr lang="en-US" sz="3200" baseline="-25000"/>
              <a:t>48</a:t>
            </a:r>
          </a:p>
          <a:p>
            <a:pPr eaLnBrk="0" hangingPunct="0">
              <a:buFontTx/>
              <a:buAutoNum type="arabicPeriod" startAt="9"/>
            </a:pPr>
            <a:r>
              <a:rPr lang="en-US" sz="3200" baseline="-25000"/>
              <a:t> </a:t>
            </a:r>
            <a:r>
              <a:rPr lang="en-US" sz="3200"/>
              <a:t>d</a:t>
            </a:r>
            <a:r>
              <a:rPr lang="en-US" sz="3200" baseline="-25000"/>
              <a:t>250</a:t>
            </a:r>
          </a:p>
          <a:p>
            <a:pPr eaLnBrk="0" hangingPunct="0">
              <a:buFontTx/>
              <a:buAutoNum type="arabicPeriod" startAt="9"/>
            </a:pPr>
            <a:r>
              <a:rPr lang="en-US" sz="3200" baseline="-25000"/>
              <a:t> </a:t>
            </a:r>
            <a:r>
              <a:rPr lang="en-US" sz="3200"/>
              <a:t>d</a:t>
            </a:r>
            <a:r>
              <a:rPr lang="en-US" sz="3200" baseline="-25000"/>
              <a:t>113</a:t>
            </a:r>
            <a:endParaRPr lang="en-US" sz="3200" baseline="-25000">
              <a:solidFill>
                <a:srgbClr val="FF3300"/>
              </a:solidFill>
            </a:endParaRPr>
          </a:p>
          <a:p>
            <a:pPr eaLnBrk="0" hangingPunct="0">
              <a:buFontTx/>
              <a:buAutoNum type="arabicPeriod" startAt="9"/>
            </a:pPr>
            <a:r>
              <a:rPr lang="en-US" sz="3200">
                <a:solidFill>
                  <a:srgbClr val="FF3300"/>
                </a:solidFill>
              </a:rPr>
              <a:t> d</a:t>
            </a:r>
            <a:r>
              <a:rPr lang="en-US" sz="3200" baseline="-25000">
                <a:solidFill>
                  <a:srgbClr val="FF3300"/>
                </a:solidFill>
              </a:rPr>
              <a:t>3</a:t>
            </a:r>
            <a:r>
              <a:rPr lang="en-US" sz="3200">
                <a:solidFill>
                  <a:srgbClr val="FF3300"/>
                </a:solidFill>
              </a:rPr>
              <a:t>*</a:t>
            </a:r>
          </a:p>
          <a:p>
            <a:pPr eaLnBrk="0" hangingPunct="0"/>
            <a:endParaRPr lang="en-US" sz="3200">
              <a:solidFill>
                <a:srgbClr val="FF3300"/>
              </a:solidFill>
            </a:endParaRPr>
          </a:p>
        </p:txBody>
      </p:sp>
      <p:sp>
        <p:nvSpPr>
          <p:cNvPr id="1565702" name="Text Box 6"/>
          <p:cNvSpPr txBox="1">
            <a:spLocks noChangeArrowheads="1"/>
          </p:cNvSpPr>
          <p:nvPr/>
        </p:nvSpPr>
        <p:spPr bwMode="auto">
          <a:xfrm>
            <a:off x="457200" y="14478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1800"/>
              <a:t>R</a:t>
            </a:r>
            <a:r>
              <a:rPr lang="en-US" sz="1800" baseline="-25000"/>
              <a:t>q</a:t>
            </a:r>
            <a:r>
              <a:rPr lang="en-US" sz="1800"/>
              <a:t>={d</a:t>
            </a:r>
            <a:r>
              <a:rPr lang="en-US" sz="1800" baseline="-25000"/>
              <a:t>3</a:t>
            </a:r>
            <a:r>
              <a:rPr lang="en-US" sz="1800"/>
              <a:t>,d</a:t>
            </a:r>
            <a:r>
              <a:rPr lang="en-US" sz="1800" baseline="-25000"/>
              <a:t>5</a:t>
            </a:r>
            <a:r>
              <a:rPr lang="en-US" sz="1800"/>
              <a:t>,d</a:t>
            </a:r>
            <a:r>
              <a:rPr lang="en-US" sz="1800" baseline="-25000"/>
              <a:t>9</a:t>
            </a:r>
            <a:r>
              <a:rPr lang="en-US" sz="1800"/>
              <a:t>,d</a:t>
            </a:r>
            <a:r>
              <a:rPr lang="en-US" sz="1800" baseline="-25000"/>
              <a:t>25</a:t>
            </a:r>
            <a:r>
              <a:rPr lang="en-US" sz="1800"/>
              <a:t>,d</a:t>
            </a:r>
            <a:r>
              <a:rPr lang="en-US" sz="1800" baseline="-25000"/>
              <a:t>39</a:t>
            </a:r>
            <a:r>
              <a:rPr lang="en-US" sz="1800"/>
              <a:t>,d</a:t>
            </a:r>
            <a:r>
              <a:rPr lang="en-US" sz="1800" baseline="-25000"/>
              <a:t>44</a:t>
            </a:r>
            <a:r>
              <a:rPr lang="en-US" sz="1800"/>
              <a:t>,d</a:t>
            </a:r>
            <a:r>
              <a:rPr lang="en-US" sz="1800" baseline="-25000"/>
              <a:t>56</a:t>
            </a:r>
            <a:r>
              <a:rPr lang="en-US" sz="1800"/>
              <a:t>,d</a:t>
            </a:r>
            <a:r>
              <a:rPr lang="en-US" sz="1800" baseline="-25000"/>
              <a:t>71</a:t>
            </a:r>
            <a:r>
              <a:rPr lang="en-US" sz="1800"/>
              <a:t>,d</a:t>
            </a:r>
            <a:r>
              <a:rPr lang="en-US" sz="1800" baseline="-25000"/>
              <a:t>89</a:t>
            </a:r>
            <a:r>
              <a:rPr lang="en-US" sz="1800"/>
              <a:t>,d</a:t>
            </a:r>
            <a:r>
              <a:rPr lang="en-US" sz="1800" baseline="-25000"/>
              <a:t>123</a:t>
            </a:r>
            <a:r>
              <a:rPr lang="en-US" sz="1800"/>
              <a:t>} : </a:t>
            </a:r>
          </a:p>
          <a:p>
            <a:pPr algn="l" eaLnBrk="0" hangingPunct="0"/>
            <a:r>
              <a:rPr lang="en-US" sz="1800"/>
              <a:t>10 Relevant</a:t>
            </a:r>
          </a:p>
        </p:txBody>
      </p:sp>
      <p:sp>
        <p:nvSpPr>
          <p:cNvPr id="1565703" name="Text Box 7"/>
          <p:cNvSpPr txBox="1">
            <a:spLocks noChangeArrowheads="1"/>
          </p:cNvSpPr>
          <p:nvPr/>
        </p:nvSpPr>
        <p:spPr bwMode="auto">
          <a:xfrm>
            <a:off x="2803525" y="6061075"/>
            <a:ext cx="5254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CC99"/>
                </a:solidFill>
              </a:rPr>
              <a:t>Examples from Chapter 3 in Baeza-Yates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4"/>
          <p:cNvSpPr>
            <a:spLocks noGrp="1"/>
          </p:cNvSpPr>
          <p:nvPr>
            <p:ph type="dt" sz="half" idx="10"/>
          </p:nvPr>
        </p:nvSpPr>
        <p:spPr/>
        <p:txBody>
          <a:bodyPr/>
          <a:lstStyle/>
          <a:p>
            <a:r>
              <a:rPr lang="en-US" smtClean="0"/>
              <a:t>IS 240 – Spring 2013 </a:t>
            </a:r>
            <a:endParaRPr lang="en-US"/>
          </a:p>
        </p:txBody>
      </p:sp>
      <p:sp>
        <p:nvSpPr>
          <p:cNvPr id="1566722" name="Rectangle 2"/>
          <p:cNvSpPr>
            <a:spLocks noGrp="1" noChangeArrowheads="1"/>
          </p:cNvSpPr>
          <p:nvPr>
            <p:ph type="title"/>
          </p:nvPr>
        </p:nvSpPr>
        <p:spPr/>
        <p:txBody>
          <a:bodyPr/>
          <a:lstStyle/>
          <a:p>
            <a:r>
              <a:rPr lang="en-US"/>
              <a:t>Graphing for a Single Query</a:t>
            </a:r>
          </a:p>
        </p:txBody>
      </p:sp>
      <p:grpSp>
        <p:nvGrpSpPr>
          <p:cNvPr id="1566723" name="Group 3"/>
          <p:cNvGrpSpPr>
            <a:grpSpLocks/>
          </p:cNvGrpSpPr>
          <p:nvPr/>
        </p:nvGrpSpPr>
        <p:grpSpPr bwMode="auto">
          <a:xfrm>
            <a:off x="1219200" y="1752600"/>
            <a:ext cx="5654675" cy="4724400"/>
            <a:chOff x="768" y="1104"/>
            <a:chExt cx="3562" cy="2976"/>
          </a:xfrm>
        </p:grpSpPr>
        <p:sp>
          <p:nvSpPr>
            <p:cNvPr id="1566724" name="Text Box 4"/>
            <p:cNvSpPr txBox="1">
              <a:spLocks noChangeArrowheads="1"/>
            </p:cNvSpPr>
            <p:nvPr/>
          </p:nvSpPr>
          <p:spPr bwMode="auto">
            <a:xfrm>
              <a:off x="1200" y="1104"/>
              <a:ext cx="404"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100</a:t>
              </a:r>
            </a:p>
            <a:p>
              <a:pPr algn="l" eaLnBrk="0" hangingPunct="0"/>
              <a:r>
                <a:rPr lang="en-US" sz="2400"/>
                <a:t> 90</a:t>
              </a:r>
            </a:p>
            <a:p>
              <a:pPr algn="l" eaLnBrk="0" hangingPunct="0"/>
              <a:r>
                <a:rPr lang="en-US" sz="2400"/>
                <a:t> 80</a:t>
              </a:r>
            </a:p>
            <a:p>
              <a:pPr algn="l" eaLnBrk="0" hangingPunct="0"/>
              <a:r>
                <a:rPr lang="en-US" sz="2400"/>
                <a:t> 70</a:t>
              </a:r>
            </a:p>
            <a:p>
              <a:pPr algn="l" eaLnBrk="0" hangingPunct="0"/>
              <a:r>
                <a:rPr lang="en-US" sz="2400"/>
                <a:t> 60</a:t>
              </a:r>
            </a:p>
            <a:p>
              <a:pPr algn="l" eaLnBrk="0" hangingPunct="0"/>
              <a:r>
                <a:rPr lang="en-US" sz="2400"/>
                <a:t> 50</a:t>
              </a:r>
            </a:p>
            <a:p>
              <a:pPr algn="l" eaLnBrk="0" hangingPunct="0"/>
              <a:r>
                <a:rPr lang="en-US" sz="2400"/>
                <a:t> 40</a:t>
              </a:r>
            </a:p>
            <a:p>
              <a:pPr algn="l" eaLnBrk="0" hangingPunct="0"/>
              <a:r>
                <a:rPr lang="en-US" sz="2400"/>
                <a:t> 30</a:t>
              </a:r>
            </a:p>
            <a:p>
              <a:pPr algn="l" eaLnBrk="0" hangingPunct="0"/>
              <a:r>
                <a:rPr lang="en-US" sz="2400"/>
                <a:t> 20</a:t>
              </a:r>
            </a:p>
            <a:p>
              <a:pPr algn="l" eaLnBrk="0" hangingPunct="0"/>
              <a:r>
                <a:rPr lang="en-US" sz="2400"/>
                <a:t> 10</a:t>
              </a:r>
            </a:p>
            <a:p>
              <a:pPr algn="l" eaLnBrk="0" hangingPunct="0"/>
              <a:r>
                <a:rPr lang="en-US" sz="2400"/>
                <a:t>  0</a:t>
              </a:r>
            </a:p>
          </p:txBody>
        </p:sp>
        <p:sp>
          <p:nvSpPr>
            <p:cNvPr id="1566725" name="Line 5"/>
            <p:cNvSpPr>
              <a:spLocks noChangeShapeType="1"/>
            </p:cNvSpPr>
            <p:nvPr/>
          </p:nvSpPr>
          <p:spPr bwMode="auto">
            <a:xfrm>
              <a:off x="1594" y="1222"/>
              <a:ext cx="0" cy="23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6726" name="Line 6"/>
            <p:cNvSpPr>
              <a:spLocks noChangeShapeType="1"/>
            </p:cNvSpPr>
            <p:nvPr/>
          </p:nvSpPr>
          <p:spPr bwMode="auto">
            <a:xfrm>
              <a:off x="1594" y="3574"/>
              <a:ext cx="27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6727" name="Text Box 7"/>
            <p:cNvSpPr txBox="1">
              <a:spLocks noChangeArrowheads="1"/>
            </p:cNvSpPr>
            <p:nvPr/>
          </p:nvSpPr>
          <p:spPr bwMode="auto">
            <a:xfrm>
              <a:off x="1536" y="3552"/>
              <a:ext cx="27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0 10 20 30 40 50 60 70 80 90 100</a:t>
              </a:r>
            </a:p>
          </p:txBody>
        </p:sp>
        <p:sp>
          <p:nvSpPr>
            <p:cNvPr id="1566728" name="Text Box 8"/>
            <p:cNvSpPr txBox="1">
              <a:spLocks noChangeArrowheads="1"/>
            </p:cNvSpPr>
            <p:nvPr/>
          </p:nvSpPr>
          <p:spPr bwMode="auto">
            <a:xfrm>
              <a:off x="768" y="1392"/>
              <a:ext cx="255"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P</a:t>
              </a:r>
            </a:p>
            <a:p>
              <a:pPr algn="l" eaLnBrk="0" hangingPunct="0"/>
              <a:r>
                <a:rPr lang="en-US" sz="2400">
                  <a:solidFill>
                    <a:srgbClr val="FF3300"/>
                  </a:solidFill>
                </a:rPr>
                <a:t>R</a:t>
              </a:r>
            </a:p>
            <a:p>
              <a:pPr algn="l" eaLnBrk="0" hangingPunct="0"/>
              <a:r>
                <a:rPr lang="en-US" sz="2400">
                  <a:solidFill>
                    <a:srgbClr val="FF3300"/>
                  </a:solidFill>
                </a:rPr>
                <a:t>E</a:t>
              </a:r>
            </a:p>
            <a:p>
              <a:pPr algn="l" eaLnBrk="0" hangingPunct="0"/>
              <a:r>
                <a:rPr lang="en-US" sz="2400">
                  <a:solidFill>
                    <a:srgbClr val="FF3300"/>
                  </a:solidFill>
                </a:rPr>
                <a:t>C</a:t>
              </a:r>
            </a:p>
            <a:p>
              <a:pPr algn="l" eaLnBrk="0" hangingPunct="0"/>
              <a:r>
                <a:rPr lang="en-US" sz="2400">
                  <a:solidFill>
                    <a:srgbClr val="FF3300"/>
                  </a:solidFill>
                </a:rPr>
                <a:t>I</a:t>
              </a:r>
            </a:p>
            <a:p>
              <a:pPr algn="l" eaLnBrk="0" hangingPunct="0"/>
              <a:r>
                <a:rPr lang="en-US" sz="2400">
                  <a:solidFill>
                    <a:srgbClr val="FF3300"/>
                  </a:solidFill>
                </a:rPr>
                <a:t>S</a:t>
              </a:r>
            </a:p>
            <a:p>
              <a:pPr algn="l" eaLnBrk="0" hangingPunct="0"/>
              <a:r>
                <a:rPr lang="en-US" sz="2400">
                  <a:solidFill>
                    <a:srgbClr val="FF3300"/>
                  </a:solidFill>
                </a:rPr>
                <a:t>I</a:t>
              </a:r>
            </a:p>
            <a:p>
              <a:pPr algn="l" eaLnBrk="0" hangingPunct="0"/>
              <a:r>
                <a:rPr lang="en-US" sz="2400">
                  <a:solidFill>
                    <a:srgbClr val="FF3300"/>
                  </a:solidFill>
                </a:rPr>
                <a:t>O</a:t>
              </a:r>
            </a:p>
            <a:p>
              <a:pPr algn="l" eaLnBrk="0" hangingPunct="0"/>
              <a:r>
                <a:rPr lang="en-US" sz="2400">
                  <a:solidFill>
                    <a:srgbClr val="FF3300"/>
                  </a:solidFill>
                </a:rPr>
                <a:t>N</a:t>
              </a:r>
            </a:p>
          </p:txBody>
        </p:sp>
        <p:sp>
          <p:nvSpPr>
            <p:cNvPr id="1566729" name="Text Box 9"/>
            <p:cNvSpPr txBox="1">
              <a:spLocks noChangeArrowheads="1"/>
            </p:cNvSpPr>
            <p:nvPr/>
          </p:nvSpPr>
          <p:spPr bwMode="auto">
            <a:xfrm>
              <a:off x="2496" y="3792"/>
              <a:ext cx="8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RECALL</a:t>
              </a:r>
            </a:p>
          </p:txBody>
        </p:sp>
        <p:grpSp>
          <p:nvGrpSpPr>
            <p:cNvPr id="1566730" name="Group 10"/>
            <p:cNvGrpSpPr>
              <a:grpSpLocks/>
            </p:cNvGrpSpPr>
            <p:nvPr/>
          </p:nvGrpSpPr>
          <p:grpSpPr bwMode="auto">
            <a:xfrm>
              <a:off x="1584" y="1248"/>
              <a:ext cx="1440" cy="2304"/>
              <a:chOff x="1584" y="1248"/>
              <a:chExt cx="1440" cy="2304"/>
            </a:xfrm>
          </p:grpSpPr>
          <p:sp>
            <p:nvSpPr>
              <p:cNvPr id="1566731" name="Line 11"/>
              <p:cNvSpPr>
                <a:spLocks noChangeShapeType="1"/>
              </p:cNvSpPr>
              <p:nvPr/>
            </p:nvSpPr>
            <p:spPr bwMode="auto">
              <a:xfrm>
                <a:off x="1584" y="1248"/>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6732" name="Line 12"/>
              <p:cNvSpPr>
                <a:spLocks noChangeShapeType="1"/>
              </p:cNvSpPr>
              <p:nvPr/>
            </p:nvSpPr>
            <p:spPr bwMode="auto">
              <a:xfrm>
                <a:off x="1824" y="1248"/>
                <a:ext cx="192" cy="768"/>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6733" name="Line 13"/>
              <p:cNvSpPr>
                <a:spLocks noChangeShapeType="1"/>
              </p:cNvSpPr>
              <p:nvPr/>
            </p:nvSpPr>
            <p:spPr bwMode="auto">
              <a:xfrm>
                <a:off x="2016" y="2016"/>
                <a:ext cx="240" cy="384"/>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6734" name="Line 14"/>
              <p:cNvSpPr>
                <a:spLocks noChangeShapeType="1"/>
              </p:cNvSpPr>
              <p:nvPr/>
            </p:nvSpPr>
            <p:spPr bwMode="auto">
              <a:xfrm>
                <a:off x="2256" y="2400"/>
                <a:ext cx="240" cy="24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6735" name="Line 15"/>
              <p:cNvSpPr>
                <a:spLocks noChangeShapeType="1"/>
              </p:cNvSpPr>
              <p:nvPr/>
            </p:nvSpPr>
            <p:spPr bwMode="auto">
              <a:xfrm>
                <a:off x="2496" y="2640"/>
                <a:ext cx="288" cy="24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66736" name="Line 16"/>
              <p:cNvSpPr>
                <a:spLocks noChangeShapeType="1"/>
              </p:cNvSpPr>
              <p:nvPr/>
            </p:nvSpPr>
            <p:spPr bwMode="auto">
              <a:xfrm>
                <a:off x="2784" y="2880"/>
                <a:ext cx="240" cy="672"/>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 </a:t>
            </a:r>
            <a:endParaRPr lang="en-US"/>
          </a:p>
        </p:txBody>
      </p:sp>
      <p:sp>
        <p:nvSpPr>
          <p:cNvPr id="1567746" name="Rectangle 2"/>
          <p:cNvSpPr>
            <a:spLocks noGrp="1" noChangeArrowheads="1"/>
          </p:cNvSpPr>
          <p:nvPr>
            <p:ph type="title"/>
          </p:nvPr>
        </p:nvSpPr>
        <p:spPr/>
        <p:txBody>
          <a:bodyPr/>
          <a:lstStyle/>
          <a:p>
            <a:r>
              <a:rPr lang="en-US"/>
              <a:t>Averaging Multiple Queries</a:t>
            </a:r>
          </a:p>
        </p:txBody>
      </p:sp>
      <p:graphicFrame>
        <p:nvGraphicFramePr>
          <p:cNvPr id="1567747" name="Object 3"/>
          <p:cNvGraphicFramePr>
            <a:graphicFrameLocks noChangeAspect="1"/>
          </p:cNvGraphicFramePr>
          <p:nvPr/>
        </p:nvGraphicFramePr>
        <p:xfrm>
          <a:off x="0" y="2438400"/>
          <a:ext cx="9144000" cy="3300413"/>
        </p:xfrm>
        <a:graphic>
          <a:graphicData uri="http://schemas.openxmlformats.org/presentationml/2006/ole">
            <mc:AlternateContent xmlns:mc="http://schemas.openxmlformats.org/markup-compatibility/2006">
              <mc:Choice xmlns:v="urn:schemas-microsoft-com:vml" Requires="v">
                <p:oleObj spid="_x0000_s1567750" name="Equation" r:id="rId4" imgW="3378596" imgH="1219597" progId="Equation.3">
                  <p:embed/>
                </p:oleObj>
              </mc:Choice>
              <mc:Fallback>
                <p:oleObj name="Equation" r:id="rId4" imgW="3378596" imgH="121959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38400"/>
                        <a:ext cx="9144000" cy="330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r>
              <a:rPr lang="en-US" smtClean="0"/>
              <a:t>IS 240 – Spring 2013 </a:t>
            </a:r>
            <a:endParaRPr lang="en-US"/>
          </a:p>
        </p:txBody>
      </p:sp>
      <p:sp>
        <p:nvSpPr>
          <p:cNvPr id="1568770" name="Rectangle 2"/>
          <p:cNvSpPr>
            <a:spLocks noGrp="1" noChangeArrowheads="1"/>
          </p:cNvSpPr>
          <p:nvPr>
            <p:ph type="title"/>
          </p:nvPr>
        </p:nvSpPr>
        <p:spPr/>
        <p:txBody>
          <a:bodyPr/>
          <a:lstStyle/>
          <a:p>
            <a:r>
              <a:rPr lang="en-US"/>
              <a:t>Interpolation</a:t>
            </a:r>
          </a:p>
        </p:txBody>
      </p:sp>
      <p:sp>
        <p:nvSpPr>
          <p:cNvPr id="1568771" name="Text Box 3"/>
          <p:cNvSpPr txBox="1">
            <a:spLocks noChangeArrowheads="1"/>
          </p:cNvSpPr>
          <p:nvPr/>
        </p:nvSpPr>
        <p:spPr bwMode="auto">
          <a:xfrm>
            <a:off x="304800" y="1600200"/>
            <a:ext cx="31400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3200"/>
              <a:t>R</a:t>
            </a:r>
            <a:r>
              <a:rPr lang="en-US" sz="3200" baseline="-25000"/>
              <a:t>q</a:t>
            </a:r>
            <a:r>
              <a:rPr lang="en-US" sz="3200"/>
              <a:t>={d</a:t>
            </a:r>
            <a:r>
              <a:rPr lang="en-US" sz="3200" baseline="-25000"/>
              <a:t>3</a:t>
            </a:r>
            <a:r>
              <a:rPr lang="en-US" sz="3200"/>
              <a:t>,d</a:t>
            </a:r>
            <a:r>
              <a:rPr lang="en-US" sz="3200" baseline="-25000"/>
              <a:t>56</a:t>
            </a:r>
            <a:r>
              <a:rPr lang="en-US" sz="3200"/>
              <a:t>,d</a:t>
            </a:r>
            <a:r>
              <a:rPr lang="en-US" sz="3200" baseline="-25000"/>
              <a:t>129</a:t>
            </a:r>
            <a:r>
              <a:rPr lang="en-US" sz="3200"/>
              <a:t>}</a:t>
            </a:r>
          </a:p>
        </p:txBody>
      </p:sp>
      <p:sp>
        <p:nvSpPr>
          <p:cNvPr id="1568772" name="Text Box 4"/>
          <p:cNvSpPr txBox="1">
            <a:spLocks noChangeArrowheads="1"/>
          </p:cNvSpPr>
          <p:nvPr/>
        </p:nvSpPr>
        <p:spPr bwMode="auto">
          <a:xfrm>
            <a:off x="304800" y="2286000"/>
            <a:ext cx="13779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algn="l">
              <a:defRPr sz="2400">
                <a:solidFill>
                  <a:schemeClr val="tx1"/>
                </a:solidFill>
                <a:latin typeface="Times New Roman" charset="0"/>
                <a:ea typeface="ＭＳ Ｐゴシック" charset="0"/>
              </a:defRPr>
            </a:lvl1pPr>
            <a:lvl2pPr marL="914400" indent="-457200" algn="l">
              <a:defRPr sz="2400">
                <a:solidFill>
                  <a:schemeClr val="tx1"/>
                </a:solidFill>
                <a:latin typeface="Times New Roman" charset="0"/>
                <a:ea typeface="ＭＳ Ｐゴシック" charset="0"/>
              </a:defRPr>
            </a:lvl2pPr>
            <a:lvl3pPr marL="1371600" indent="-457200" algn="l">
              <a:defRPr sz="2400">
                <a:solidFill>
                  <a:schemeClr val="tx1"/>
                </a:solidFill>
                <a:latin typeface="Times New Roman" charset="0"/>
                <a:ea typeface="ＭＳ Ｐゴシック" charset="0"/>
              </a:defRPr>
            </a:lvl3pPr>
            <a:lvl4pPr marL="1828800" indent="-457200" algn="l">
              <a:defRPr sz="2400">
                <a:solidFill>
                  <a:schemeClr val="tx1"/>
                </a:solidFill>
                <a:latin typeface="Times New Roman" charset="0"/>
                <a:ea typeface="ＭＳ Ｐゴシック" charset="0"/>
              </a:defRPr>
            </a:lvl4pPr>
            <a:lvl5pPr marL="2286000" indent="-457200" algn="l">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0" hangingPunct="0">
              <a:buFontTx/>
              <a:buAutoNum type="arabicPeriod"/>
            </a:pPr>
            <a:r>
              <a:rPr lang="en-US" sz="3200"/>
              <a:t>d</a:t>
            </a:r>
            <a:r>
              <a:rPr lang="en-US" sz="3200" baseline="-25000"/>
              <a:t>123*</a:t>
            </a:r>
          </a:p>
          <a:p>
            <a:pPr eaLnBrk="0" hangingPunct="0">
              <a:buFontTx/>
              <a:buAutoNum type="arabicPeriod"/>
            </a:pPr>
            <a:r>
              <a:rPr lang="en-US" sz="3200"/>
              <a:t>d</a:t>
            </a:r>
            <a:r>
              <a:rPr lang="en-US" sz="3200" baseline="-25000"/>
              <a:t>84 </a:t>
            </a:r>
          </a:p>
          <a:p>
            <a:pPr eaLnBrk="0" hangingPunct="0">
              <a:buFontTx/>
              <a:buAutoNum type="arabicPeriod"/>
            </a:pPr>
            <a:r>
              <a:rPr lang="en-US" sz="3200">
                <a:solidFill>
                  <a:srgbClr val="FF3300"/>
                </a:solidFill>
              </a:rPr>
              <a:t>d</a:t>
            </a:r>
            <a:r>
              <a:rPr lang="en-US" sz="3200" baseline="-25000">
                <a:solidFill>
                  <a:srgbClr val="FF3300"/>
                </a:solidFill>
              </a:rPr>
              <a:t>56</a:t>
            </a:r>
            <a:r>
              <a:rPr lang="en-US" sz="3200">
                <a:solidFill>
                  <a:srgbClr val="FF3300"/>
                </a:solidFill>
              </a:rPr>
              <a:t>*</a:t>
            </a:r>
          </a:p>
          <a:p>
            <a:pPr eaLnBrk="0" hangingPunct="0">
              <a:buFontTx/>
              <a:buAutoNum type="arabicPeriod"/>
            </a:pPr>
            <a:r>
              <a:rPr lang="en-US" sz="3200"/>
              <a:t>d</a:t>
            </a:r>
            <a:r>
              <a:rPr lang="en-US" sz="3200" baseline="-25000"/>
              <a:t>6</a:t>
            </a:r>
          </a:p>
          <a:p>
            <a:pPr eaLnBrk="0" hangingPunct="0">
              <a:buFontTx/>
              <a:buAutoNum type="arabicPeriod"/>
            </a:pPr>
            <a:r>
              <a:rPr lang="en-US" sz="3200"/>
              <a:t>d</a:t>
            </a:r>
            <a:r>
              <a:rPr lang="en-US" sz="3200" baseline="-25000"/>
              <a:t>8</a:t>
            </a:r>
          </a:p>
          <a:p>
            <a:pPr eaLnBrk="0" hangingPunct="0">
              <a:buFontTx/>
              <a:buAutoNum type="arabicPeriod"/>
            </a:pPr>
            <a:r>
              <a:rPr lang="en-US" sz="3200"/>
              <a:t>d</a:t>
            </a:r>
            <a:r>
              <a:rPr lang="en-US" sz="3200" baseline="-25000"/>
              <a:t>9</a:t>
            </a:r>
            <a:r>
              <a:rPr lang="en-US" sz="3200"/>
              <a:t>*</a:t>
            </a:r>
          </a:p>
          <a:p>
            <a:pPr eaLnBrk="0" hangingPunct="0">
              <a:buFontTx/>
              <a:buAutoNum type="arabicPeriod"/>
            </a:pPr>
            <a:r>
              <a:rPr lang="en-US" sz="3200">
                <a:solidFill>
                  <a:schemeClr val="tx2"/>
                </a:solidFill>
              </a:rPr>
              <a:t>d</a:t>
            </a:r>
            <a:r>
              <a:rPr lang="en-US" sz="3200" baseline="-25000">
                <a:solidFill>
                  <a:schemeClr val="tx2"/>
                </a:solidFill>
              </a:rPr>
              <a:t>511</a:t>
            </a:r>
          </a:p>
          <a:p>
            <a:pPr eaLnBrk="0" hangingPunct="0">
              <a:buFontTx/>
              <a:buAutoNum type="arabicPeriod"/>
            </a:pPr>
            <a:r>
              <a:rPr lang="en-US" sz="3200">
                <a:solidFill>
                  <a:srgbClr val="FF3300"/>
                </a:solidFill>
              </a:rPr>
              <a:t>d</a:t>
            </a:r>
            <a:r>
              <a:rPr lang="en-US" sz="3200" baseline="-25000">
                <a:solidFill>
                  <a:srgbClr val="FF3300"/>
                </a:solidFill>
              </a:rPr>
              <a:t>129 </a:t>
            </a:r>
            <a:endParaRPr lang="en-US" sz="3200">
              <a:solidFill>
                <a:srgbClr val="FF3300"/>
              </a:solidFill>
            </a:endParaRPr>
          </a:p>
        </p:txBody>
      </p:sp>
      <p:sp>
        <p:nvSpPr>
          <p:cNvPr id="1568773" name="Text Box 5"/>
          <p:cNvSpPr txBox="1">
            <a:spLocks noChangeArrowheads="1"/>
          </p:cNvSpPr>
          <p:nvPr/>
        </p:nvSpPr>
        <p:spPr bwMode="auto">
          <a:xfrm>
            <a:off x="1752600" y="2362200"/>
            <a:ext cx="19812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lgn="l">
              <a:defRPr sz="2400">
                <a:solidFill>
                  <a:schemeClr val="tx1"/>
                </a:solidFill>
                <a:latin typeface="Times New Roman" charset="0"/>
                <a:ea typeface="ＭＳ Ｐゴシック" charset="0"/>
              </a:defRPr>
            </a:lvl1pPr>
            <a:lvl2pPr marL="914400" indent="-457200" algn="l">
              <a:defRPr sz="2400">
                <a:solidFill>
                  <a:schemeClr val="tx1"/>
                </a:solidFill>
                <a:latin typeface="Times New Roman" charset="0"/>
                <a:ea typeface="ＭＳ Ｐゴシック" charset="0"/>
              </a:defRPr>
            </a:lvl2pPr>
            <a:lvl3pPr marL="1371600" indent="-457200" algn="l">
              <a:defRPr sz="2400">
                <a:solidFill>
                  <a:schemeClr val="tx1"/>
                </a:solidFill>
                <a:latin typeface="Times New Roman" charset="0"/>
                <a:ea typeface="ＭＳ Ｐゴシック" charset="0"/>
              </a:defRPr>
            </a:lvl3pPr>
            <a:lvl4pPr marL="1828800" indent="-457200" algn="l">
              <a:defRPr sz="2400">
                <a:solidFill>
                  <a:schemeClr val="tx1"/>
                </a:solidFill>
                <a:latin typeface="Times New Roman" charset="0"/>
                <a:ea typeface="ＭＳ Ｐゴシック" charset="0"/>
              </a:defRPr>
            </a:lvl4pPr>
            <a:lvl5pPr marL="2286000" indent="-457200" algn="l">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eaLnBrk="0" hangingPunct="0">
              <a:buFontTx/>
              <a:buAutoNum type="arabicPeriod" startAt="9"/>
            </a:pPr>
            <a:r>
              <a:rPr lang="en-US" sz="3200"/>
              <a:t>d</a:t>
            </a:r>
            <a:r>
              <a:rPr lang="en-US" sz="3200" baseline="-25000"/>
              <a:t>187 </a:t>
            </a:r>
          </a:p>
          <a:p>
            <a:pPr eaLnBrk="0" hangingPunct="0">
              <a:buFontTx/>
              <a:buAutoNum type="arabicPeriod" startAt="9"/>
            </a:pPr>
            <a:r>
              <a:rPr lang="en-US" sz="3200"/>
              <a:t> d</a:t>
            </a:r>
            <a:r>
              <a:rPr lang="en-US" sz="3200" baseline="-25000"/>
              <a:t>25</a:t>
            </a:r>
            <a:r>
              <a:rPr lang="en-US" sz="3200"/>
              <a:t>*</a:t>
            </a:r>
          </a:p>
          <a:p>
            <a:pPr eaLnBrk="0" hangingPunct="0">
              <a:buFontTx/>
              <a:buAutoNum type="arabicPeriod" startAt="9"/>
            </a:pPr>
            <a:r>
              <a:rPr lang="en-US" sz="3200"/>
              <a:t> d</a:t>
            </a:r>
            <a:r>
              <a:rPr lang="en-US" sz="3200" baseline="-25000"/>
              <a:t>38 </a:t>
            </a:r>
          </a:p>
          <a:p>
            <a:pPr eaLnBrk="0" hangingPunct="0">
              <a:buFontTx/>
              <a:buAutoNum type="arabicPeriod" startAt="9"/>
            </a:pPr>
            <a:r>
              <a:rPr lang="en-US" sz="3200" baseline="-25000"/>
              <a:t> </a:t>
            </a:r>
            <a:r>
              <a:rPr lang="en-US" sz="3200"/>
              <a:t>d</a:t>
            </a:r>
            <a:r>
              <a:rPr lang="en-US" sz="3200" baseline="-25000"/>
              <a:t>48</a:t>
            </a:r>
          </a:p>
          <a:p>
            <a:pPr eaLnBrk="0" hangingPunct="0">
              <a:buFontTx/>
              <a:buAutoNum type="arabicPeriod" startAt="9"/>
            </a:pPr>
            <a:r>
              <a:rPr lang="en-US" sz="3200" baseline="-25000"/>
              <a:t> </a:t>
            </a:r>
            <a:r>
              <a:rPr lang="en-US" sz="3200"/>
              <a:t>d</a:t>
            </a:r>
            <a:r>
              <a:rPr lang="en-US" sz="3200" baseline="-25000"/>
              <a:t>250</a:t>
            </a:r>
          </a:p>
          <a:p>
            <a:pPr eaLnBrk="0" hangingPunct="0">
              <a:buFontTx/>
              <a:buAutoNum type="arabicPeriod" startAt="9"/>
            </a:pPr>
            <a:r>
              <a:rPr lang="en-US" sz="3200" baseline="-25000"/>
              <a:t> </a:t>
            </a:r>
            <a:r>
              <a:rPr lang="en-US" sz="3200"/>
              <a:t>d</a:t>
            </a:r>
            <a:r>
              <a:rPr lang="en-US" sz="3200" baseline="-25000"/>
              <a:t>113</a:t>
            </a:r>
            <a:endParaRPr lang="en-US" sz="3200" baseline="-25000">
              <a:solidFill>
                <a:srgbClr val="FF3300"/>
              </a:solidFill>
            </a:endParaRPr>
          </a:p>
          <a:p>
            <a:pPr eaLnBrk="0" hangingPunct="0">
              <a:buFontTx/>
              <a:buAutoNum type="arabicPeriod" startAt="9"/>
            </a:pPr>
            <a:r>
              <a:rPr lang="en-US" sz="3200">
                <a:solidFill>
                  <a:srgbClr val="FF3300"/>
                </a:solidFill>
              </a:rPr>
              <a:t> d</a:t>
            </a:r>
            <a:r>
              <a:rPr lang="en-US" sz="3200" baseline="-25000">
                <a:solidFill>
                  <a:srgbClr val="FF3300"/>
                </a:solidFill>
              </a:rPr>
              <a:t>3</a:t>
            </a:r>
            <a:r>
              <a:rPr lang="en-US" sz="3200">
                <a:solidFill>
                  <a:srgbClr val="FF3300"/>
                </a:solidFill>
              </a:rPr>
              <a:t>*</a:t>
            </a:r>
          </a:p>
          <a:p>
            <a:pPr eaLnBrk="0" hangingPunct="0"/>
            <a:endParaRPr lang="en-US" sz="3200">
              <a:solidFill>
                <a:srgbClr val="FF3300"/>
              </a:solidFill>
            </a:endParaRPr>
          </a:p>
        </p:txBody>
      </p:sp>
      <p:sp>
        <p:nvSpPr>
          <p:cNvPr id="1568774" name="Rectangle 6"/>
          <p:cNvSpPr>
            <a:spLocks noChangeArrowheads="1"/>
          </p:cNvSpPr>
          <p:nvPr/>
        </p:nvSpPr>
        <p:spPr bwMode="auto">
          <a:xfrm>
            <a:off x="3886200" y="1905000"/>
            <a:ext cx="4876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eaLnBrk="0" hangingPunct="0">
              <a:spcBef>
                <a:spcPct val="20000"/>
              </a:spcBef>
              <a:buClr>
                <a:schemeClr val="accent2"/>
              </a:buClr>
              <a:buFontTx/>
              <a:buChar char="•"/>
            </a:pPr>
            <a:r>
              <a:rPr lang="en-US" sz="2800"/>
              <a:t>First relevant doc is 56, which is gives recall and precision of 33.3%</a:t>
            </a:r>
          </a:p>
          <a:p>
            <a:pPr marL="342900" indent="-342900" algn="l" eaLnBrk="0" hangingPunct="0">
              <a:spcBef>
                <a:spcPct val="20000"/>
              </a:spcBef>
              <a:buClr>
                <a:schemeClr val="accent2"/>
              </a:buClr>
              <a:buFontTx/>
              <a:buChar char="•"/>
            </a:pPr>
            <a:r>
              <a:rPr lang="en-US" sz="2800"/>
              <a:t>Next Relevant (129) gives us 66% recall at 25% precision</a:t>
            </a:r>
          </a:p>
          <a:p>
            <a:pPr marL="342900" indent="-342900" algn="l" eaLnBrk="0" hangingPunct="0">
              <a:spcBef>
                <a:spcPct val="20000"/>
              </a:spcBef>
              <a:buClr>
                <a:schemeClr val="accent2"/>
              </a:buClr>
              <a:buFontTx/>
              <a:buChar char="•"/>
            </a:pPr>
            <a:r>
              <a:rPr lang="en-US" sz="2800"/>
              <a:t>Next (3) gives us 100% recall with 20% precision</a:t>
            </a:r>
          </a:p>
          <a:p>
            <a:pPr marL="342900" indent="-342900" algn="l" eaLnBrk="0" hangingPunct="0">
              <a:spcBef>
                <a:spcPct val="20000"/>
              </a:spcBef>
              <a:buClr>
                <a:schemeClr val="accent2"/>
              </a:buClr>
              <a:buFontTx/>
              <a:buChar char="•"/>
            </a:pPr>
            <a:r>
              <a:rPr lang="en-US" sz="2800">
                <a:solidFill>
                  <a:srgbClr val="FF3300"/>
                </a:solidFill>
              </a:rPr>
              <a:t>How do we figure out the precision at the 11 standard recall levels?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69794" name="Rectangle 2"/>
          <p:cNvSpPr>
            <a:spLocks noGrp="1" noChangeArrowheads="1"/>
          </p:cNvSpPr>
          <p:nvPr>
            <p:ph type="title"/>
          </p:nvPr>
        </p:nvSpPr>
        <p:spPr/>
        <p:txBody>
          <a:bodyPr/>
          <a:lstStyle/>
          <a:p>
            <a:r>
              <a:rPr lang="en-US"/>
              <a:t>Interpolation</a:t>
            </a:r>
          </a:p>
        </p:txBody>
      </p:sp>
      <p:graphicFrame>
        <p:nvGraphicFramePr>
          <p:cNvPr id="1569795" name="Object 3"/>
          <p:cNvGraphicFramePr>
            <a:graphicFrameLocks noChangeAspect="1"/>
          </p:cNvGraphicFramePr>
          <p:nvPr/>
        </p:nvGraphicFramePr>
        <p:xfrm>
          <a:off x="152400" y="2057400"/>
          <a:ext cx="8839200" cy="3581400"/>
        </p:xfrm>
        <a:graphic>
          <a:graphicData uri="http://schemas.openxmlformats.org/presentationml/2006/ole">
            <mc:AlternateContent xmlns:mc="http://schemas.openxmlformats.org/markup-compatibility/2006">
              <mc:Choice xmlns:v="urn:schemas-microsoft-com:vml" Requires="v">
                <p:oleObj spid="_x0000_s1569798" name="Equation" r:id="rId4" imgW="2883296" imgH="1168797" progId="Equation.3">
                  <p:embed/>
                </p:oleObj>
              </mc:Choice>
              <mc:Fallback>
                <p:oleObj name="Equation" r:id="rId4" imgW="2883296" imgH="1168797"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057400"/>
                        <a:ext cx="8839200"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490946" name="Rectangle 2"/>
          <p:cNvSpPr>
            <a:spLocks noGrp="1" noChangeArrowheads="1"/>
          </p:cNvSpPr>
          <p:nvPr>
            <p:ph type="title"/>
          </p:nvPr>
        </p:nvSpPr>
        <p:spPr/>
        <p:txBody>
          <a:bodyPr/>
          <a:lstStyle/>
          <a:p>
            <a:r>
              <a:rPr lang="en-US"/>
              <a:t>Overview</a:t>
            </a:r>
          </a:p>
        </p:txBody>
      </p:sp>
      <p:sp>
        <p:nvSpPr>
          <p:cNvPr id="1490947" name="Rectangle 3"/>
          <p:cNvSpPr>
            <a:spLocks noGrp="1" noChangeArrowheads="1"/>
          </p:cNvSpPr>
          <p:nvPr>
            <p:ph type="body" idx="1"/>
          </p:nvPr>
        </p:nvSpPr>
        <p:spPr/>
        <p:txBody>
          <a:bodyPr/>
          <a:lstStyle/>
          <a:p>
            <a:r>
              <a:rPr lang="en-US"/>
              <a:t>Evaluation of IR Systems </a:t>
            </a:r>
          </a:p>
          <a:p>
            <a:pPr lvl="1"/>
            <a:r>
              <a:rPr lang="en-US"/>
              <a:t>Review</a:t>
            </a:r>
          </a:p>
          <a:p>
            <a:r>
              <a:rPr lang="en-US"/>
              <a:t>Blair and Maron</a:t>
            </a:r>
          </a:p>
          <a:p>
            <a:r>
              <a:rPr lang="en-US"/>
              <a:t>Calculating Precision vs. Recall</a:t>
            </a:r>
          </a:p>
          <a:p>
            <a:r>
              <a:rPr lang="en-US"/>
              <a:t>Using TREC_eval</a:t>
            </a:r>
          </a:p>
          <a:p>
            <a:r>
              <a:rPr lang="en-US"/>
              <a:t>Theoretical limits of precision and recall</a:t>
            </a:r>
          </a:p>
          <a:p>
            <a:r>
              <a:rPr lang="en-US"/>
              <a:t>Measures for very large-scale systems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70818" name="Rectangle 2"/>
          <p:cNvSpPr>
            <a:spLocks noGrp="1" noChangeArrowheads="1"/>
          </p:cNvSpPr>
          <p:nvPr>
            <p:ph type="title"/>
          </p:nvPr>
        </p:nvSpPr>
        <p:spPr/>
        <p:txBody>
          <a:bodyPr/>
          <a:lstStyle/>
          <a:p>
            <a:r>
              <a:rPr lang="en-US"/>
              <a:t>Interpolation</a:t>
            </a:r>
          </a:p>
        </p:txBody>
      </p:sp>
      <p:sp>
        <p:nvSpPr>
          <p:cNvPr id="1570819" name="Rectangle 3"/>
          <p:cNvSpPr>
            <a:spLocks noGrp="1" noChangeArrowheads="1"/>
          </p:cNvSpPr>
          <p:nvPr>
            <p:ph type="body" idx="1"/>
          </p:nvPr>
        </p:nvSpPr>
        <p:spPr/>
        <p:txBody>
          <a:bodyPr/>
          <a:lstStyle/>
          <a:p>
            <a:r>
              <a:rPr lang="en-US"/>
              <a:t>So, at recall levels 0%, 10%, 20%, and 30% the interpolated precision is 33.3%</a:t>
            </a:r>
          </a:p>
          <a:p>
            <a:r>
              <a:rPr lang="en-US"/>
              <a:t>At recall levels 40%, 50%, and 60% interpolated precision is 25% </a:t>
            </a:r>
          </a:p>
          <a:p>
            <a:r>
              <a:rPr lang="en-US"/>
              <a:t>And at recall levels 70%, 80%, 90% and 100%, interpolated precision is 20%</a:t>
            </a:r>
          </a:p>
          <a:p>
            <a:r>
              <a:rPr lang="en-US"/>
              <a:t>Giving graph…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r>
              <a:rPr lang="en-US" smtClean="0"/>
              <a:t>IS 240 – Spring 2013 </a:t>
            </a:r>
            <a:endParaRPr lang="en-US"/>
          </a:p>
        </p:txBody>
      </p:sp>
      <p:sp>
        <p:nvSpPr>
          <p:cNvPr id="1571842" name="Rectangle 2"/>
          <p:cNvSpPr>
            <a:spLocks noGrp="1" noChangeArrowheads="1"/>
          </p:cNvSpPr>
          <p:nvPr>
            <p:ph type="title"/>
          </p:nvPr>
        </p:nvSpPr>
        <p:spPr/>
        <p:txBody>
          <a:bodyPr/>
          <a:lstStyle/>
          <a:p>
            <a:r>
              <a:rPr lang="en-US"/>
              <a:t>Interpolation</a:t>
            </a:r>
          </a:p>
        </p:txBody>
      </p:sp>
      <p:grpSp>
        <p:nvGrpSpPr>
          <p:cNvPr id="1571843" name="Group 3"/>
          <p:cNvGrpSpPr>
            <a:grpSpLocks/>
          </p:cNvGrpSpPr>
          <p:nvPr/>
        </p:nvGrpSpPr>
        <p:grpSpPr bwMode="auto">
          <a:xfrm>
            <a:off x="1219200" y="1752600"/>
            <a:ext cx="5654675" cy="4724400"/>
            <a:chOff x="768" y="1104"/>
            <a:chExt cx="3562" cy="2976"/>
          </a:xfrm>
        </p:grpSpPr>
        <p:sp>
          <p:nvSpPr>
            <p:cNvPr id="1571844" name="Text Box 4"/>
            <p:cNvSpPr txBox="1">
              <a:spLocks noChangeArrowheads="1"/>
            </p:cNvSpPr>
            <p:nvPr/>
          </p:nvSpPr>
          <p:spPr bwMode="auto">
            <a:xfrm>
              <a:off x="1200" y="1104"/>
              <a:ext cx="404"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100</a:t>
              </a:r>
            </a:p>
            <a:p>
              <a:pPr algn="l" eaLnBrk="0" hangingPunct="0"/>
              <a:r>
                <a:rPr lang="en-US" sz="2400"/>
                <a:t> 90</a:t>
              </a:r>
            </a:p>
            <a:p>
              <a:pPr algn="l" eaLnBrk="0" hangingPunct="0"/>
              <a:r>
                <a:rPr lang="en-US" sz="2400"/>
                <a:t> 80</a:t>
              </a:r>
            </a:p>
            <a:p>
              <a:pPr algn="l" eaLnBrk="0" hangingPunct="0"/>
              <a:r>
                <a:rPr lang="en-US" sz="2400"/>
                <a:t> 70</a:t>
              </a:r>
            </a:p>
            <a:p>
              <a:pPr algn="l" eaLnBrk="0" hangingPunct="0"/>
              <a:r>
                <a:rPr lang="en-US" sz="2400"/>
                <a:t> 60</a:t>
              </a:r>
            </a:p>
            <a:p>
              <a:pPr algn="l" eaLnBrk="0" hangingPunct="0"/>
              <a:r>
                <a:rPr lang="en-US" sz="2400"/>
                <a:t> 50</a:t>
              </a:r>
            </a:p>
            <a:p>
              <a:pPr algn="l" eaLnBrk="0" hangingPunct="0"/>
              <a:r>
                <a:rPr lang="en-US" sz="2400"/>
                <a:t> 40</a:t>
              </a:r>
            </a:p>
            <a:p>
              <a:pPr algn="l" eaLnBrk="0" hangingPunct="0"/>
              <a:r>
                <a:rPr lang="en-US" sz="2400"/>
                <a:t> 30</a:t>
              </a:r>
            </a:p>
            <a:p>
              <a:pPr algn="l" eaLnBrk="0" hangingPunct="0"/>
              <a:r>
                <a:rPr lang="en-US" sz="2400"/>
                <a:t> 20</a:t>
              </a:r>
            </a:p>
            <a:p>
              <a:pPr algn="l" eaLnBrk="0" hangingPunct="0"/>
              <a:r>
                <a:rPr lang="en-US" sz="2400"/>
                <a:t> 10</a:t>
              </a:r>
            </a:p>
            <a:p>
              <a:pPr algn="l" eaLnBrk="0" hangingPunct="0"/>
              <a:r>
                <a:rPr lang="en-US" sz="2400"/>
                <a:t>  0</a:t>
              </a:r>
            </a:p>
          </p:txBody>
        </p:sp>
        <p:sp>
          <p:nvSpPr>
            <p:cNvPr id="1571845" name="Line 5"/>
            <p:cNvSpPr>
              <a:spLocks noChangeShapeType="1"/>
            </p:cNvSpPr>
            <p:nvPr/>
          </p:nvSpPr>
          <p:spPr bwMode="auto">
            <a:xfrm>
              <a:off x="1594" y="1222"/>
              <a:ext cx="0" cy="23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1846" name="Line 6"/>
            <p:cNvSpPr>
              <a:spLocks noChangeShapeType="1"/>
            </p:cNvSpPr>
            <p:nvPr/>
          </p:nvSpPr>
          <p:spPr bwMode="auto">
            <a:xfrm>
              <a:off x="1594" y="3574"/>
              <a:ext cx="27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1847" name="Text Box 7"/>
            <p:cNvSpPr txBox="1">
              <a:spLocks noChangeArrowheads="1"/>
            </p:cNvSpPr>
            <p:nvPr/>
          </p:nvSpPr>
          <p:spPr bwMode="auto">
            <a:xfrm>
              <a:off x="1536" y="3552"/>
              <a:ext cx="27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0 10 20 30 40 50 60 70 80 90 100</a:t>
              </a:r>
            </a:p>
          </p:txBody>
        </p:sp>
        <p:sp>
          <p:nvSpPr>
            <p:cNvPr id="1571848" name="Text Box 8"/>
            <p:cNvSpPr txBox="1">
              <a:spLocks noChangeArrowheads="1"/>
            </p:cNvSpPr>
            <p:nvPr/>
          </p:nvSpPr>
          <p:spPr bwMode="auto">
            <a:xfrm>
              <a:off x="768" y="1392"/>
              <a:ext cx="255"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P</a:t>
              </a:r>
            </a:p>
            <a:p>
              <a:pPr algn="l" eaLnBrk="0" hangingPunct="0"/>
              <a:r>
                <a:rPr lang="en-US" sz="2400">
                  <a:solidFill>
                    <a:srgbClr val="FF3300"/>
                  </a:solidFill>
                </a:rPr>
                <a:t>R</a:t>
              </a:r>
            </a:p>
            <a:p>
              <a:pPr algn="l" eaLnBrk="0" hangingPunct="0"/>
              <a:r>
                <a:rPr lang="en-US" sz="2400">
                  <a:solidFill>
                    <a:srgbClr val="FF3300"/>
                  </a:solidFill>
                </a:rPr>
                <a:t>E</a:t>
              </a:r>
            </a:p>
            <a:p>
              <a:pPr algn="l" eaLnBrk="0" hangingPunct="0"/>
              <a:r>
                <a:rPr lang="en-US" sz="2400">
                  <a:solidFill>
                    <a:srgbClr val="FF3300"/>
                  </a:solidFill>
                </a:rPr>
                <a:t>C</a:t>
              </a:r>
            </a:p>
            <a:p>
              <a:pPr algn="l" eaLnBrk="0" hangingPunct="0"/>
              <a:r>
                <a:rPr lang="en-US" sz="2400">
                  <a:solidFill>
                    <a:srgbClr val="FF3300"/>
                  </a:solidFill>
                </a:rPr>
                <a:t>I</a:t>
              </a:r>
            </a:p>
            <a:p>
              <a:pPr algn="l" eaLnBrk="0" hangingPunct="0"/>
              <a:r>
                <a:rPr lang="en-US" sz="2400">
                  <a:solidFill>
                    <a:srgbClr val="FF3300"/>
                  </a:solidFill>
                </a:rPr>
                <a:t>S</a:t>
              </a:r>
            </a:p>
            <a:p>
              <a:pPr algn="l" eaLnBrk="0" hangingPunct="0"/>
              <a:r>
                <a:rPr lang="en-US" sz="2400">
                  <a:solidFill>
                    <a:srgbClr val="FF3300"/>
                  </a:solidFill>
                </a:rPr>
                <a:t>I</a:t>
              </a:r>
            </a:p>
            <a:p>
              <a:pPr algn="l" eaLnBrk="0" hangingPunct="0"/>
              <a:r>
                <a:rPr lang="en-US" sz="2400">
                  <a:solidFill>
                    <a:srgbClr val="FF3300"/>
                  </a:solidFill>
                </a:rPr>
                <a:t>O</a:t>
              </a:r>
            </a:p>
            <a:p>
              <a:pPr algn="l" eaLnBrk="0" hangingPunct="0"/>
              <a:r>
                <a:rPr lang="en-US" sz="2400">
                  <a:solidFill>
                    <a:srgbClr val="FF3300"/>
                  </a:solidFill>
                </a:rPr>
                <a:t>N</a:t>
              </a:r>
            </a:p>
          </p:txBody>
        </p:sp>
        <p:sp>
          <p:nvSpPr>
            <p:cNvPr id="1571849" name="Text Box 9"/>
            <p:cNvSpPr txBox="1">
              <a:spLocks noChangeArrowheads="1"/>
            </p:cNvSpPr>
            <p:nvPr/>
          </p:nvSpPr>
          <p:spPr bwMode="auto">
            <a:xfrm>
              <a:off x="2496" y="3792"/>
              <a:ext cx="8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RECALL</a:t>
              </a:r>
            </a:p>
          </p:txBody>
        </p:sp>
        <p:sp>
          <p:nvSpPr>
            <p:cNvPr id="1571850" name="Line 10"/>
            <p:cNvSpPr>
              <a:spLocks noChangeShapeType="1"/>
            </p:cNvSpPr>
            <p:nvPr/>
          </p:nvSpPr>
          <p:spPr bwMode="auto">
            <a:xfrm>
              <a:off x="1584" y="2784"/>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1851" name="Line 11"/>
            <p:cNvSpPr>
              <a:spLocks noChangeShapeType="1"/>
            </p:cNvSpPr>
            <p:nvPr/>
          </p:nvSpPr>
          <p:spPr bwMode="auto">
            <a:xfrm>
              <a:off x="1824" y="2784"/>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1852" name="Line 12"/>
            <p:cNvSpPr>
              <a:spLocks noChangeShapeType="1"/>
            </p:cNvSpPr>
            <p:nvPr/>
          </p:nvSpPr>
          <p:spPr bwMode="auto">
            <a:xfrm>
              <a:off x="2064" y="2784"/>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1853" name="Line 13"/>
            <p:cNvSpPr>
              <a:spLocks noChangeShapeType="1"/>
            </p:cNvSpPr>
            <p:nvPr/>
          </p:nvSpPr>
          <p:spPr bwMode="auto">
            <a:xfrm>
              <a:off x="2304" y="2784"/>
              <a:ext cx="240" cy="144"/>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1854" name="Line 14"/>
            <p:cNvSpPr>
              <a:spLocks noChangeShapeType="1"/>
            </p:cNvSpPr>
            <p:nvPr/>
          </p:nvSpPr>
          <p:spPr bwMode="auto">
            <a:xfrm>
              <a:off x="2544" y="2928"/>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1855" name="Line 15"/>
            <p:cNvSpPr>
              <a:spLocks noChangeShapeType="1"/>
            </p:cNvSpPr>
            <p:nvPr/>
          </p:nvSpPr>
          <p:spPr bwMode="auto">
            <a:xfrm>
              <a:off x="2784" y="2928"/>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1856" name="Line 16"/>
            <p:cNvSpPr>
              <a:spLocks noChangeShapeType="1"/>
            </p:cNvSpPr>
            <p:nvPr/>
          </p:nvSpPr>
          <p:spPr bwMode="auto">
            <a:xfrm>
              <a:off x="3024" y="2928"/>
              <a:ext cx="240" cy="144"/>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1857" name="Line 17"/>
            <p:cNvSpPr>
              <a:spLocks noChangeShapeType="1"/>
            </p:cNvSpPr>
            <p:nvPr/>
          </p:nvSpPr>
          <p:spPr bwMode="auto">
            <a:xfrm>
              <a:off x="3264" y="3072"/>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1858" name="Line 18"/>
            <p:cNvSpPr>
              <a:spLocks noChangeShapeType="1"/>
            </p:cNvSpPr>
            <p:nvPr/>
          </p:nvSpPr>
          <p:spPr bwMode="auto">
            <a:xfrm>
              <a:off x="3504" y="3072"/>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71859" name="Line 19"/>
            <p:cNvSpPr>
              <a:spLocks noChangeShapeType="1"/>
            </p:cNvSpPr>
            <p:nvPr/>
          </p:nvSpPr>
          <p:spPr bwMode="auto">
            <a:xfrm>
              <a:off x="3744" y="3072"/>
              <a:ext cx="240" cy="0"/>
            </a:xfrm>
            <a:prstGeom prst="line">
              <a:avLst/>
            </a:prstGeom>
            <a:noFill/>
            <a:ln w="9525">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08706" name="Rectangle 2"/>
          <p:cNvSpPr>
            <a:spLocks noGrp="1" noChangeArrowheads="1"/>
          </p:cNvSpPr>
          <p:nvPr>
            <p:ph type="title"/>
          </p:nvPr>
        </p:nvSpPr>
        <p:spPr/>
        <p:txBody>
          <a:bodyPr/>
          <a:lstStyle/>
          <a:p>
            <a:r>
              <a:rPr lang="en-US"/>
              <a:t>Overview</a:t>
            </a:r>
          </a:p>
        </p:txBody>
      </p:sp>
      <p:sp>
        <p:nvSpPr>
          <p:cNvPr id="1608707" name="Rectangle 3"/>
          <p:cNvSpPr>
            <a:spLocks noGrp="1" noChangeArrowheads="1"/>
          </p:cNvSpPr>
          <p:nvPr>
            <p:ph type="body" idx="1"/>
          </p:nvPr>
        </p:nvSpPr>
        <p:spPr/>
        <p:txBody>
          <a:bodyPr/>
          <a:lstStyle/>
          <a:p>
            <a:r>
              <a:rPr lang="en-US">
                <a:solidFill>
                  <a:srgbClr val="CCCCCC"/>
                </a:solidFill>
              </a:rPr>
              <a:t>Evaluation of IR Systems </a:t>
            </a:r>
          </a:p>
          <a:p>
            <a:pPr lvl="1"/>
            <a:r>
              <a:rPr lang="en-US">
                <a:solidFill>
                  <a:srgbClr val="CCCCCC"/>
                </a:solidFill>
              </a:rPr>
              <a:t>Review</a:t>
            </a:r>
          </a:p>
          <a:p>
            <a:r>
              <a:rPr lang="en-US">
                <a:solidFill>
                  <a:srgbClr val="CCCCCC"/>
                </a:solidFill>
              </a:rPr>
              <a:t>Blair and Maron</a:t>
            </a:r>
          </a:p>
          <a:p>
            <a:r>
              <a:rPr lang="en-US">
                <a:solidFill>
                  <a:srgbClr val="CCCCCC"/>
                </a:solidFill>
              </a:rPr>
              <a:t>Calculating Precision vs. Recall</a:t>
            </a:r>
          </a:p>
          <a:p>
            <a:r>
              <a:rPr lang="en-US"/>
              <a:t>Using TREC_eval</a:t>
            </a:r>
          </a:p>
          <a:p>
            <a:r>
              <a:rPr lang="en-US">
                <a:solidFill>
                  <a:srgbClr val="CCCCCC"/>
                </a:solidFill>
              </a:rPr>
              <a:t>Theoretical limits of precision and recall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72866" name="Rectangle 2"/>
          <p:cNvSpPr>
            <a:spLocks noGrp="1" noChangeArrowheads="1"/>
          </p:cNvSpPr>
          <p:nvPr>
            <p:ph type="title"/>
          </p:nvPr>
        </p:nvSpPr>
        <p:spPr/>
        <p:txBody>
          <a:bodyPr/>
          <a:lstStyle/>
          <a:p>
            <a:r>
              <a:rPr lang="en-US" sz="4400"/>
              <a:t>Using TREC_EVAL</a:t>
            </a:r>
          </a:p>
        </p:txBody>
      </p:sp>
      <p:sp>
        <p:nvSpPr>
          <p:cNvPr id="1572867" name="Rectangle 3"/>
          <p:cNvSpPr>
            <a:spLocks noGrp="1" noChangeArrowheads="1"/>
          </p:cNvSpPr>
          <p:nvPr>
            <p:ph type="body" idx="1"/>
          </p:nvPr>
        </p:nvSpPr>
        <p:spPr/>
        <p:txBody>
          <a:bodyPr/>
          <a:lstStyle/>
          <a:p>
            <a:pPr>
              <a:lnSpc>
                <a:spcPct val="90000"/>
              </a:lnSpc>
            </a:pPr>
            <a:r>
              <a:rPr lang="en-US" sz="2800"/>
              <a:t>Developed from SMART evaluation programs for use in TREC</a:t>
            </a:r>
          </a:p>
          <a:p>
            <a:pPr lvl="1">
              <a:lnSpc>
                <a:spcPct val="90000"/>
              </a:lnSpc>
            </a:pPr>
            <a:r>
              <a:rPr lang="en-US" sz="2400"/>
              <a:t>trec_eval [-q] [-a] [-o] trec_qrel_file top_ranked_file</a:t>
            </a:r>
          </a:p>
          <a:p>
            <a:pPr lvl="2">
              <a:lnSpc>
                <a:spcPct val="90000"/>
              </a:lnSpc>
            </a:pPr>
            <a:r>
              <a:rPr lang="en-US" sz="2000" i="1"/>
              <a:t>NOTE: Many other options in current version</a:t>
            </a:r>
          </a:p>
          <a:p>
            <a:pPr>
              <a:lnSpc>
                <a:spcPct val="90000"/>
              </a:lnSpc>
            </a:pPr>
            <a:r>
              <a:rPr lang="en-US" sz="2800"/>
              <a:t>Uses:</a:t>
            </a:r>
          </a:p>
          <a:p>
            <a:pPr lvl="1">
              <a:lnSpc>
                <a:spcPct val="90000"/>
              </a:lnSpc>
            </a:pPr>
            <a:r>
              <a:rPr lang="en-US" sz="2400"/>
              <a:t>List of top-ranked documents</a:t>
            </a:r>
          </a:p>
          <a:p>
            <a:pPr lvl="2">
              <a:lnSpc>
                <a:spcPct val="90000"/>
              </a:lnSpc>
            </a:pPr>
            <a:r>
              <a:rPr lang="en-US" sz="2000"/>
              <a:t>QID iter   docno           rank  sim    runid</a:t>
            </a:r>
          </a:p>
          <a:p>
            <a:pPr lvl="2">
              <a:lnSpc>
                <a:spcPct val="90000"/>
              </a:lnSpc>
            </a:pPr>
            <a:r>
              <a:rPr lang="en-US" sz="2000"/>
              <a:t>030  Q0  ZF08-175-870  0   4238   prise1</a:t>
            </a:r>
          </a:p>
          <a:p>
            <a:pPr lvl="1">
              <a:lnSpc>
                <a:spcPct val="90000"/>
              </a:lnSpc>
            </a:pPr>
            <a:r>
              <a:rPr lang="en-US" sz="2400"/>
              <a:t>QRELS file for collection</a:t>
            </a:r>
          </a:p>
          <a:p>
            <a:pPr lvl="2">
              <a:lnSpc>
                <a:spcPct val="90000"/>
              </a:lnSpc>
            </a:pPr>
            <a:r>
              <a:rPr lang="en-US" sz="2000"/>
              <a:t>QID       docno       rel</a:t>
            </a:r>
          </a:p>
          <a:p>
            <a:pPr lvl="2">
              <a:lnSpc>
                <a:spcPct val="90000"/>
              </a:lnSpc>
            </a:pPr>
            <a:r>
              <a:rPr lang="en-US" sz="2000"/>
              <a:t>251 0 FT911-1003  1</a:t>
            </a:r>
          </a:p>
          <a:p>
            <a:pPr lvl="2">
              <a:lnSpc>
                <a:spcPct val="90000"/>
              </a:lnSpc>
            </a:pPr>
            <a:r>
              <a:rPr lang="en-US" sz="2000"/>
              <a:t>251 0 FT911-101    1</a:t>
            </a:r>
          </a:p>
          <a:p>
            <a:pPr lvl="2">
              <a:lnSpc>
                <a:spcPct val="90000"/>
              </a:lnSpc>
            </a:pPr>
            <a:r>
              <a:rPr lang="en-US" sz="2000"/>
              <a:t>251 0 FT911-1300  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73890" name="Rectangle 2"/>
          <p:cNvSpPr>
            <a:spLocks noGrp="1" noChangeArrowheads="1"/>
          </p:cNvSpPr>
          <p:nvPr>
            <p:ph type="title"/>
          </p:nvPr>
        </p:nvSpPr>
        <p:spPr/>
        <p:txBody>
          <a:bodyPr/>
          <a:lstStyle/>
          <a:p>
            <a:r>
              <a:rPr lang="en-US"/>
              <a:t>Running TREC_EVAL</a:t>
            </a:r>
          </a:p>
        </p:txBody>
      </p:sp>
      <p:sp>
        <p:nvSpPr>
          <p:cNvPr id="1573891" name="Rectangle 3"/>
          <p:cNvSpPr>
            <a:spLocks noGrp="1" noChangeArrowheads="1"/>
          </p:cNvSpPr>
          <p:nvPr>
            <p:ph type="body" idx="1"/>
          </p:nvPr>
        </p:nvSpPr>
        <p:spPr/>
        <p:txBody>
          <a:bodyPr/>
          <a:lstStyle/>
          <a:p>
            <a:r>
              <a:rPr lang="en-US"/>
              <a:t>Options</a:t>
            </a:r>
          </a:p>
          <a:p>
            <a:pPr lvl="1"/>
            <a:r>
              <a:rPr lang="en-US"/>
              <a:t>-q gives evaluation for </a:t>
            </a:r>
            <a:r>
              <a:rPr lang="en-US" b="1"/>
              <a:t>each query</a:t>
            </a:r>
          </a:p>
          <a:p>
            <a:pPr lvl="1"/>
            <a:r>
              <a:rPr lang="en-US"/>
              <a:t>-a gives additional (non-TREC) measures</a:t>
            </a:r>
          </a:p>
          <a:p>
            <a:pPr lvl="1"/>
            <a:r>
              <a:rPr lang="en-US"/>
              <a:t>-d gives the average document precision measure</a:t>
            </a:r>
          </a:p>
          <a:p>
            <a:pPr lvl="1"/>
            <a:r>
              <a:rPr lang="en-US"/>
              <a:t> -o gives the </a:t>
            </a:r>
            <a:r>
              <a:rPr lang="ja-JP" altLang="en-US">
                <a:latin typeface="Arial"/>
              </a:rPr>
              <a:t>“</a:t>
            </a:r>
            <a:r>
              <a:rPr lang="en-US"/>
              <a:t>old style</a:t>
            </a:r>
            <a:r>
              <a:rPr lang="ja-JP" altLang="en-US">
                <a:latin typeface="Arial"/>
              </a:rPr>
              <a:t>”</a:t>
            </a:r>
            <a:r>
              <a:rPr lang="en-US"/>
              <a:t> display shown here</a:t>
            </a:r>
          </a:p>
          <a:p>
            <a:pPr lvl="1"/>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74914" name="Rectangle 2"/>
          <p:cNvSpPr>
            <a:spLocks noGrp="1" noChangeArrowheads="1"/>
          </p:cNvSpPr>
          <p:nvPr>
            <p:ph type="title"/>
          </p:nvPr>
        </p:nvSpPr>
        <p:spPr/>
        <p:txBody>
          <a:bodyPr/>
          <a:lstStyle/>
          <a:p>
            <a:r>
              <a:rPr lang="en-US"/>
              <a:t>Running TREC_EVAL</a:t>
            </a:r>
          </a:p>
        </p:txBody>
      </p:sp>
      <p:sp>
        <p:nvSpPr>
          <p:cNvPr id="1574915" name="Rectangle 3"/>
          <p:cNvSpPr>
            <a:spLocks noGrp="1" noChangeArrowheads="1"/>
          </p:cNvSpPr>
          <p:nvPr>
            <p:ph type="body" idx="1"/>
          </p:nvPr>
        </p:nvSpPr>
        <p:spPr/>
        <p:txBody>
          <a:bodyPr/>
          <a:lstStyle/>
          <a:p>
            <a:r>
              <a:rPr lang="en-US"/>
              <a:t>Output:</a:t>
            </a:r>
          </a:p>
          <a:p>
            <a:pPr lvl="1"/>
            <a:r>
              <a:rPr lang="en-US"/>
              <a:t>Retrieved:  number retrieved for query</a:t>
            </a:r>
          </a:p>
          <a:p>
            <a:pPr lvl="1"/>
            <a:r>
              <a:rPr lang="en-US"/>
              <a:t>Relevant:  number relevant in qrels file</a:t>
            </a:r>
          </a:p>
          <a:p>
            <a:pPr lvl="1"/>
            <a:r>
              <a:rPr lang="en-US"/>
              <a:t>Rel_ret: Relevant items that were retrieved</a:t>
            </a:r>
          </a:p>
          <a:p>
            <a:pPr lvl="1"/>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575938" name="Rectangle 2"/>
          <p:cNvSpPr>
            <a:spLocks noGrp="1" noChangeArrowheads="1"/>
          </p:cNvSpPr>
          <p:nvPr>
            <p:ph type="title"/>
          </p:nvPr>
        </p:nvSpPr>
        <p:spPr/>
        <p:txBody>
          <a:bodyPr/>
          <a:lstStyle/>
          <a:p>
            <a:r>
              <a:rPr lang="en-US"/>
              <a:t>Running TREC_EVAL - Output</a:t>
            </a:r>
          </a:p>
        </p:txBody>
      </p:sp>
      <p:sp>
        <p:nvSpPr>
          <p:cNvPr id="1575939" name="Text Box 3"/>
          <p:cNvSpPr txBox="1">
            <a:spLocks noChangeArrowheads="1"/>
          </p:cNvSpPr>
          <p:nvPr/>
        </p:nvSpPr>
        <p:spPr bwMode="auto">
          <a:xfrm>
            <a:off x="457200" y="923925"/>
            <a:ext cx="8350250" cy="564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lnSpc>
                <a:spcPct val="80000"/>
              </a:lnSpc>
            </a:pPr>
            <a:r>
              <a:rPr lang="en-US" sz="2400"/>
              <a:t>Total number of documents over all queries  </a:t>
            </a:r>
          </a:p>
          <a:p>
            <a:pPr algn="l" eaLnBrk="0" hangingPunct="0">
              <a:lnSpc>
                <a:spcPct val="80000"/>
              </a:lnSpc>
            </a:pPr>
            <a:r>
              <a:rPr lang="en-US" sz="2400"/>
              <a:t>    Retrieved:    44000</a:t>
            </a:r>
          </a:p>
          <a:p>
            <a:pPr algn="l" eaLnBrk="0" hangingPunct="0">
              <a:lnSpc>
                <a:spcPct val="80000"/>
              </a:lnSpc>
            </a:pPr>
            <a:r>
              <a:rPr lang="en-US" sz="2400"/>
              <a:t>    Relevant:      1583</a:t>
            </a:r>
          </a:p>
          <a:p>
            <a:pPr algn="l" eaLnBrk="0" hangingPunct="0">
              <a:lnSpc>
                <a:spcPct val="80000"/>
              </a:lnSpc>
            </a:pPr>
            <a:r>
              <a:rPr lang="en-US" sz="2400"/>
              <a:t>    Rel_ret:        635</a:t>
            </a:r>
          </a:p>
          <a:p>
            <a:pPr algn="l" eaLnBrk="0" hangingPunct="0">
              <a:lnSpc>
                <a:spcPct val="80000"/>
              </a:lnSpc>
            </a:pPr>
            <a:r>
              <a:rPr lang="en-US" sz="2400"/>
              <a:t>Interpolated Recall - Precision Averages:</a:t>
            </a:r>
          </a:p>
          <a:p>
            <a:pPr algn="l" eaLnBrk="0" hangingPunct="0">
              <a:lnSpc>
                <a:spcPct val="80000"/>
              </a:lnSpc>
            </a:pPr>
            <a:r>
              <a:rPr lang="en-US" sz="2400"/>
              <a:t>    at 0.00       0.4587 </a:t>
            </a:r>
          </a:p>
          <a:p>
            <a:pPr algn="l" eaLnBrk="0" hangingPunct="0">
              <a:lnSpc>
                <a:spcPct val="80000"/>
              </a:lnSpc>
            </a:pPr>
            <a:r>
              <a:rPr lang="en-US" sz="2400"/>
              <a:t>    at 0.10       0.3275 </a:t>
            </a:r>
          </a:p>
          <a:p>
            <a:pPr algn="l" eaLnBrk="0" hangingPunct="0">
              <a:lnSpc>
                <a:spcPct val="80000"/>
              </a:lnSpc>
            </a:pPr>
            <a:r>
              <a:rPr lang="en-US" sz="2400"/>
              <a:t>    at 0.20       0.2381 </a:t>
            </a:r>
          </a:p>
          <a:p>
            <a:pPr algn="l" eaLnBrk="0" hangingPunct="0">
              <a:lnSpc>
                <a:spcPct val="80000"/>
              </a:lnSpc>
            </a:pPr>
            <a:r>
              <a:rPr lang="en-US" sz="2400"/>
              <a:t>    at 0.30       0.1828 </a:t>
            </a:r>
          </a:p>
          <a:p>
            <a:pPr algn="l" eaLnBrk="0" hangingPunct="0">
              <a:lnSpc>
                <a:spcPct val="80000"/>
              </a:lnSpc>
            </a:pPr>
            <a:r>
              <a:rPr lang="en-US" sz="2400"/>
              <a:t>    at 0.40       0.1342 </a:t>
            </a:r>
          </a:p>
          <a:p>
            <a:pPr algn="l" eaLnBrk="0" hangingPunct="0">
              <a:lnSpc>
                <a:spcPct val="80000"/>
              </a:lnSpc>
            </a:pPr>
            <a:r>
              <a:rPr lang="en-US" sz="2400"/>
              <a:t>    at 0.50       0.1197 </a:t>
            </a:r>
          </a:p>
          <a:p>
            <a:pPr algn="l" eaLnBrk="0" hangingPunct="0">
              <a:lnSpc>
                <a:spcPct val="80000"/>
              </a:lnSpc>
            </a:pPr>
            <a:r>
              <a:rPr lang="en-US" sz="2400"/>
              <a:t>    at 0.60       0.0635 </a:t>
            </a:r>
          </a:p>
          <a:p>
            <a:pPr algn="l" eaLnBrk="0" hangingPunct="0">
              <a:lnSpc>
                <a:spcPct val="80000"/>
              </a:lnSpc>
            </a:pPr>
            <a:r>
              <a:rPr lang="en-US" sz="2400"/>
              <a:t>    at 0.70       0.0493 </a:t>
            </a:r>
          </a:p>
          <a:p>
            <a:pPr algn="l" eaLnBrk="0" hangingPunct="0">
              <a:lnSpc>
                <a:spcPct val="80000"/>
              </a:lnSpc>
            </a:pPr>
            <a:r>
              <a:rPr lang="en-US" sz="2400"/>
              <a:t>    at 0.80       0.0350 </a:t>
            </a:r>
          </a:p>
          <a:p>
            <a:pPr algn="l" eaLnBrk="0" hangingPunct="0">
              <a:lnSpc>
                <a:spcPct val="80000"/>
              </a:lnSpc>
            </a:pPr>
            <a:r>
              <a:rPr lang="en-US" sz="2400"/>
              <a:t>    at 0.90       0.0221 </a:t>
            </a:r>
          </a:p>
          <a:p>
            <a:pPr algn="l" eaLnBrk="0" hangingPunct="0">
              <a:lnSpc>
                <a:spcPct val="80000"/>
              </a:lnSpc>
            </a:pPr>
            <a:r>
              <a:rPr lang="en-US" sz="2400"/>
              <a:t>    at 1.00       0.0150 </a:t>
            </a:r>
          </a:p>
          <a:p>
            <a:pPr algn="l" eaLnBrk="0" hangingPunct="0">
              <a:lnSpc>
                <a:spcPct val="80000"/>
              </a:lnSpc>
            </a:pPr>
            <a:r>
              <a:rPr lang="en-US" sz="2400"/>
              <a:t>Average precision (non-interpolated) for all rel docs(averaged over queries)</a:t>
            </a:r>
          </a:p>
          <a:p>
            <a:pPr algn="l" eaLnBrk="0" hangingPunct="0">
              <a:lnSpc>
                <a:spcPct val="80000"/>
              </a:lnSpc>
            </a:pPr>
            <a:r>
              <a:rPr lang="en-US" sz="2400"/>
              <a:t>                  0.1311 </a:t>
            </a:r>
          </a:p>
        </p:txBody>
      </p:sp>
      <p:sp>
        <p:nvSpPr>
          <p:cNvPr id="1575940" name="Text Box 4"/>
          <p:cNvSpPr txBox="1">
            <a:spLocks noChangeArrowheads="1"/>
          </p:cNvSpPr>
          <p:nvPr/>
        </p:nvSpPr>
        <p:spPr bwMode="auto">
          <a:xfrm>
            <a:off x="6858000" y="31242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smtClean="0"/>
              <a:t>IS 240 – Spring 2013 </a:t>
            </a:r>
            <a:endParaRPr lang="en-US"/>
          </a:p>
        </p:txBody>
      </p:sp>
      <p:sp>
        <p:nvSpPr>
          <p:cNvPr id="1576962" name="Rectangle 2"/>
          <p:cNvSpPr>
            <a:spLocks noGrp="1" noChangeArrowheads="1"/>
          </p:cNvSpPr>
          <p:nvPr>
            <p:ph type="title"/>
          </p:nvPr>
        </p:nvSpPr>
        <p:spPr>
          <a:xfrm>
            <a:off x="685800" y="0"/>
            <a:ext cx="7772400" cy="1143000"/>
          </a:xfrm>
        </p:spPr>
        <p:txBody>
          <a:bodyPr/>
          <a:lstStyle/>
          <a:p>
            <a:r>
              <a:rPr lang="en-US"/>
              <a:t>Plotting Output (using Gnuplot)</a:t>
            </a:r>
          </a:p>
        </p:txBody>
      </p:sp>
      <p:graphicFrame>
        <p:nvGraphicFramePr>
          <p:cNvPr id="1576963" name="Object 3"/>
          <p:cNvGraphicFramePr>
            <a:graphicFrameLocks noChangeAspect="1"/>
          </p:cNvGraphicFramePr>
          <p:nvPr/>
        </p:nvGraphicFramePr>
        <p:xfrm>
          <a:off x="3619500" y="2476500"/>
          <a:ext cx="1905000" cy="1905000"/>
        </p:xfrm>
        <a:graphic>
          <a:graphicData uri="http://schemas.openxmlformats.org/presentationml/2006/ole">
            <mc:AlternateContent xmlns:mc="http://schemas.openxmlformats.org/markup-compatibility/2006">
              <mc:Choice xmlns:v="urn:schemas-microsoft-com:vml" Requires="v">
                <p:oleObj spid="_x0000_s1576967" name="Bitmap Image" r:id="rId4" imgW="1905266" imgH="1905266" progId="Paint.Picture">
                  <p:embed/>
                </p:oleObj>
              </mc:Choice>
              <mc:Fallback>
                <p:oleObj name="Bitmap Image" r:id="rId4" imgW="1905266" imgH="1905266"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2476500"/>
                        <a:ext cx="1905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576964" name="Picture 4" descr="all_que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914400"/>
            <a:ext cx="7848600" cy="5491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 </a:t>
            </a:r>
            <a:endParaRPr lang="en-US"/>
          </a:p>
        </p:txBody>
      </p:sp>
      <p:sp>
        <p:nvSpPr>
          <p:cNvPr id="1577986" name="Rectangle 2"/>
          <p:cNvSpPr>
            <a:spLocks noGrp="1" noChangeArrowheads="1"/>
          </p:cNvSpPr>
          <p:nvPr>
            <p:ph type="title"/>
          </p:nvPr>
        </p:nvSpPr>
        <p:spPr>
          <a:xfrm>
            <a:off x="609600" y="0"/>
            <a:ext cx="7772400" cy="1143000"/>
          </a:xfrm>
        </p:spPr>
        <p:txBody>
          <a:bodyPr/>
          <a:lstStyle/>
          <a:p>
            <a:r>
              <a:rPr lang="en-US"/>
              <a:t>Plotting Output (using Gnuplot)</a:t>
            </a:r>
          </a:p>
        </p:txBody>
      </p:sp>
      <p:pic>
        <p:nvPicPr>
          <p:cNvPr id="1577987" name="Picture 3" descr="merg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229600" cy="578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240 – Spring 2013 </a:t>
            </a:r>
            <a:endParaRPr lang="en-US"/>
          </a:p>
        </p:txBody>
      </p:sp>
      <p:sp>
        <p:nvSpPr>
          <p:cNvPr id="1657858" name="Rectangle 2"/>
          <p:cNvSpPr>
            <a:spLocks noGrp="1" noChangeArrowheads="1"/>
          </p:cNvSpPr>
          <p:nvPr>
            <p:ph type="title"/>
          </p:nvPr>
        </p:nvSpPr>
        <p:spPr/>
        <p:txBody>
          <a:bodyPr/>
          <a:lstStyle/>
          <a:p>
            <a:r>
              <a:rPr lang="en-US"/>
              <a:t>Gnuplot code</a:t>
            </a:r>
          </a:p>
        </p:txBody>
      </p:sp>
      <p:sp>
        <p:nvSpPr>
          <p:cNvPr id="1657859" name="Rectangle 3"/>
          <p:cNvSpPr>
            <a:spLocks noGrp="1" noChangeArrowheads="1"/>
          </p:cNvSpPr>
          <p:nvPr>
            <p:ph type="body" idx="1"/>
          </p:nvPr>
        </p:nvSpPr>
        <p:spPr/>
        <p:txBody>
          <a:bodyPr/>
          <a:lstStyle/>
          <a:p>
            <a:pPr>
              <a:lnSpc>
                <a:spcPct val="90000"/>
              </a:lnSpc>
              <a:buFontTx/>
              <a:buNone/>
            </a:pPr>
            <a:r>
              <a:rPr lang="en-US" sz="2400"/>
              <a:t>set title "Individual Queries"</a:t>
            </a:r>
          </a:p>
          <a:p>
            <a:pPr>
              <a:lnSpc>
                <a:spcPct val="90000"/>
              </a:lnSpc>
              <a:buFontTx/>
              <a:buNone/>
            </a:pPr>
            <a:r>
              <a:rPr lang="en-US" sz="2400"/>
              <a:t>set ylabel "Precision"</a:t>
            </a:r>
          </a:p>
          <a:p>
            <a:pPr>
              <a:lnSpc>
                <a:spcPct val="90000"/>
              </a:lnSpc>
              <a:buFontTx/>
              <a:buNone/>
            </a:pPr>
            <a:r>
              <a:rPr lang="en-US" sz="2400"/>
              <a:t>set xlabel "Recall"</a:t>
            </a:r>
          </a:p>
          <a:p>
            <a:pPr>
              <a:lnSpc>
                <a:spcPct val="90000"/>
              </a:lnSpc>
              <a:buFontTx/>
              <a:buNone/>
            </a:pPr>
            <a:r>
              <a:rPr lang="en-US" sz="2400"/>
              <a:t>set xrange [0:1]</a:t>
            </a:r>
          </a:p>
          <a:p>
            <a:pPr>
              <a:lnSpc>
                <a:spcPct val="90000"/>
              </a:lnSpc>
              <a:buFontTx/>
              <a:buNone/>
            </a:pPr>
            <a:r>
              <a:rPr lang="en-US" sz="2400"/>
              <a:t>set yrange [0:1]</a:t>
            </a:r>
          </a:p>
          <a:p>
            <a:pPr>
              <a:lnSpc>
                <a:spcPct val="90000"/>
              </a:lnSpc>
              <a:buFontTx/>
              <a:buNone/>
            </a:pPr>
            <a:r>
              <a:rPr lang="en-US" sz="2400"/>
              <a:t>set xtics 0,.5,1</a:t>
            </a:r>
          </a:p>
          <a:p>
            <a:pPr>
              <a:lnSpc>
                <a:spcPct val="90000"/>
              </a:lnSpc>
              <a:buFontTx/>
              <a:buNone/>
            </a:pPr>
            <a:r>
              <a:rPr lang="en-US" sz="2400"/>
              <a:t>set ytics 0,.2,1</a:t>
            </a:r>
          </a:p>
          <a:p>
            <a:pPr>
              <a:lnSpc>
                <a:spcPct val="90000"/>
              </a:lnSpc>
              <a:buFontTx/>
              <a:buNone/>
            </a:pPr>
            <a:r>
              <a:rPr lang="en-US" sz="2400"/>
              <a:t>set grid</a:t>
            </a:r>
          </a:p>
          <a:p>
            <a:pPr>
              <a:lnSpc>
                <a:spcPct val="90000"/>
              </a:lnSpc>
              <a:buFontTx/>
              <a:buNone/>
            </a:pPr>
            <a:endParaRPr lang="en-US" sz="2400"/>
          </a:p>
          <a:p>
            <a:pPr>
              <a:lnSpc>
                <a:spcPct val="90000"/>
              </a:lnSpc>
              <a:buFontTx/>
              <a:buNone/>
            </a:pPr>
            <a:r>
              <a:rPr lang="en-US" sz="2400"/>
              <a:t>plot 'Group1/trec_top_file_1.txt.dat' title "Group1 trec_top_file_1" with lines 1</a:t>
            </a:r>
          </a:p>
          <a:p>
            <a:pPr>
              <a:lnSpc>
                <a:spcPct val="90000"/>
              </a:lnSpc>
              <a:buFontTx/>
              <a:buNone/>
            </a:pPr>
            <a:r>
              <a:rPr lang="en-US" sz="2400"/>
              <a:t>pause -1 "hit return"</a:t>
            </a:r>
          </a:p>
        </p:txBody>
      </p:sp>
      <p:sp>
        <p:nvSpPr>
          <p:cNvPr id="1657860" name="Text Box 4"/>
          <p:cNvSpPr txBox="1">
            <a:spLocks noChangeArrowheads="1"/>
          </p:cNvSpPr>
          <p:nvPr/>
        </p:nvSpPr>
        <p:spPr bwMode="auto">
          <a:xfrm>
            <a:off x="6140450" y="1295400"/>
            <a:ext cx="1514475" cy="30353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0.00       0.4587 </a:t>
            </a:r>
          </a:p>
          <a:p>
            <a:r>
              <a:rPr lang="en-US"/>
              <a:t>0.10       0.3275 </a:t>
            </a:r>
          </a:p>
          <a:p>
            <a:r>
              <a:rPr lang="en-US"/>
              <a:t>0.20       0.2381 </a:t>
            </a:r>
          </a:p>
          <a:p>
            <a:r>
              <a:rPr lang="en-US"/>
              <a:t>0.30       0.1828 </a:t>
            </a:r>
          </a:p>
          <a:p>
            <a:r>
              <a:rPr lang="en-US"/>
              <a:t>0.40       0.1342 </a:t>
            </a:r>
          </a:p>
          <a:p>
            <a:r>
              <a:rPr lang="en-US"/>
              <a:t>0.50       0.1197 </a:t>
            </a:r>
          </a:p>
          <a:p>
            <a:r>
              <a:rPr lang="en-US"/>
              <a:t>0.60       0.0635 </a:t>
            </a:r>
          </a:p>
          <a:p>
            <a:r>
              <a:rPr lang="en-US"/>
              <a:t>0.70       0.0493 </a:t>
            </a:r>
          </a:p>
          <a:p>
            <a:r>
              <a:rPr lang="en-US"/>
              <a:t>0.80       0.0350 </a:t>
            </a:r>
          </a:p>
          <a:p>
            <a:r>
              <a:rPr lang="en-US"/>
              <a:t>0.90       0.0221 </a:t>
            </a:r>
          </a:p>
          <a:p>
            <a:r>
              <a:rPr lang="en-US"/>
              <a:t>1.00       0.0150 </a:t>
            </a:r>
          </a:p>
          <a:p>
            <a:endParaRPr lang="en-US"/>
          </a:p>
        </p:txBody>
      </p:sp>
      <p:sp>
        <p:nvSpPr>
          <p:cNvPr id="1657861" name="Text Box 5"/>
          <p:cNvSpPr txBox="1">
            <a:spLocks noChangeArrowheads="1"/>
          </p:cNvSpPr>
          <p:nvPr/>
        </p:nvSpPr>
        <p:spPr bwMode="auto">
          <a:xfrm>
            <a:off x="5872163" y="990600"/>
            <a:ext cx="198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3300"/>
                </a:solidFill>
              </a:rPr>
              <a:t>trec_top_file_1.txt.dat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05634" name="Rectangle 2"/>
          <p:cNvSpPr>
            <a:spLocks noGrp="1" noChangeArrowheads="1"/>
          </p:cNvSpPr>
          <p:nvPr>
            <p:ph type="title"/>
          </p:nvPr>
        </p:nvSpPr>
        <p:spPr/>
        <p:txBody>
          <a:bodyPr/>
          <a:lstStyle/>
          <a:p>
            <a:r>
              <a:rPr lang="en-US"/>
              <a:t>Overview</a:t>
            </a:r>
          </a:p>
        </p:txBody>
      </p:sp>
      <p:sp>
        <p:nvSpPr>
          <p:cNvPr id="1605635" name="Rectangle 3"/>
          <p:cNvSpPr>
            <a:spLocks noGrp="1" noChangeArrowheads="1"/>
          </p:cNvSpPr>
          <p:nvPr>
            <p:ph type="body" idx="1"/>
          </p:nvPr>
        </p:nvSpPr>
        <p:spPr/>
        <p:txBody>
          <a:bodyPr/>
          <a:lstStyle/>
          <a:p>
            <a:r>
              <a:rPr lang="en-US"/>
              <a:t>Evaluation of IR Systems </a:t>
            </a:r>
          </a:p>
          <a:p>
            <a:pPr lvl="1"/>
            <a:r>
              <a:rPr lang="en-US"/>
              <a:t>Review</a:t>
            </a:r>
          </a:p>
          <a:p>
            <a:r>
              <a:rPr lang="en-US">
                <a:solidFill>
                  <a:srgbClr val="CCCCCC"/>
                </a:solidFill>
              </a:rPr>
              <a:t>Blair and Maron</a:t>
            </a:r>
          </a:p>
          <a:p>
            <a:r>
              <a:rPr lang="en-US">
                <a:solidFill>
                  <a:srgbClr val="CCCCCC"/>
                </a:solidFill>
              </a:rPr>
              <a:t>Calculating Precision vs. Recall</a:t>
            </a:r>
          </a:p>
          <a:p>
            <a:r>
              <a:rPr lang="en-US">
                <a:solidFill>
                  <a:srgbClr val="CCCCCC"/>
                </a:solidFill>
              </a:rPr>
              <a:t>Using TREC_eval</a:t>
            </a:r>
          </a:p>
          <a:p>
            <a:r>
              <a:rPr lang="en-US">
                <a:solidFill>
                  <a:srgbClr val="CCCCCC"/>
                </a:solidFill>
              </a:rPr>
              <a:t>Theoretical limits of precision and recall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09730" name="Rectangle 2"/>
          <p:cNvSpPr>
            <a:spLocks noGrp="1" noChangeArrowheads="1"/>
          </p:cNvSpPr>
          <p:nvPr>
            <p:ph type="title"/>
          </p:nvPr>
        </p:nvSpPr>
        <p:spPr/>
        <p:txBody>
          <a:bodyPr/>
          <a:lstStyle/>
          <a:p>
            <a:r>
              <a:rPr lang="en-US"/>
              <a:t>Overview</a:t>
            </a:r>
          </a:p>
        </p:txBody>
      </p:sp>
      <p:sp>
        <p:nvSpPr>
          <p:cNvPr id="1609731" name="Rectangle 3"/>
          <p:cNvSpPr>
            <a:spLocks noGrp="1" noChangeArrowheads="1"/>
          </p:cNvSpPr>
          <p:nvPr>
            <p:ph type="body" idx="1"/>
          </p:nvPr>
        </p:nvSpPr>
        <p:spPr/>
        <p:txBody>
          <a:bodyPr/>
          <a:lstStyle/>
          <a:p>
            <a:r>
              <a:rPr lang="en-US">
                <a:solidFill>
                  <a:srgbClr val="CCCCCC"/>
                </a:solidFill>
              </a:rPr>
              <a:t>Evaluation of IR Systems </a:t>
            </a:r>
          </a:p>
          <a:p>
            <a:pPr lvl="1"/>
            <a:r>
              <a:rPr lang="en-US">
                <a:solidFill>
                  <a:srgbClr val="CCCCCC"/>
                </a:solidFill>
              </a:rPr>
              <a:t>Review</a:t>
            </a:r>
          </a:p>
          <a:p>
            <a:r>
              <a:rPr lang="en-US">
                <a:solidFill>
                  <a:srgbClr val="CCCCCC"/>
                </a:solidFill>
              </a:rPr>
              <a:t>Blair and Maron</a:t>
            </a:r>
          </a:p>
          <a:p>
            <a:r>
              <a:rPr lang="en-US">
                <a:solidFill>
                  <a:srgbClr val="CCCCCC"/>
                </a:solidFill>
              </a:rPr>
              <a:t>Calculating Precision vs. Recall</a:t>
            </a:r>
          </a:p>
          <a:p>
            <a:r>
              <a:rPr lang="en-US">
                <a:solidFill>
                  <a:srgbClr val="CCCCCC"/>
                </a:solidFill>
              </a:rPr>
              <a:t>Using TREC_eval</a:t>
            </a:r>
          </a:p>
          <a:p>
            <a:r>
              <a:rPr lang="en-US"/>
              <a:t>Theoretical limits of precision and recall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579012" name="Rectangle 4"/>
          <p:cNvSpPr>
            <a:spLocks noGrp="1" noChangeArrowheads="1"/>
          </p:cNvSpPr>
          <p:nvPr>
            <p:ph type="title"/>
          </p:nvPr>
        </p:nvSpPr>
        <p:spPr/>
        <p:txBody>
          <a:bodyPr/>
          <a:lstStyle/>
          <a:p>
            <a:r>
              <a:rPr lang="en-US" sz="3600"/>
              <a:t>Problems with Precision/Recall</a:t>
            </a:r>
          </a:p>
        </p:txBody>
      </p:sp>
      <p:sp>
        <p:nvSpPr>
          <p:cNvPr id="1579013" name="Rectangle 5"/>
          <p:cNvSpPr>
            <a:spLocks noGrp="1" noChangeArrowheads="1"/>
          </p:cNvSpPr>
          <p:nvPr>
            <p:ph type="body" idx="1"/>
          </p:nvPr>
        </p:nvSpPr>
        <p:spPr/>
        <p:txBody>
          <a:bodyPr/>
          <a:lstStyle/>
          <a:p>
            <a:r>
              <a:rPr lang="en-US"/>
              <a:t>Can</a:t>
            </a:r>
            <a:r>
              <a:rPr lang="ja-JP" altLang="en-US">
                <a:latin typeface="Arial"/>
              </a:rPr>
              <a:t>’</a:t>
            </a:r>
            <a:r>
              <a:rPr lang="en-US"/>
              <a:t>t know true recall value </a:t>
            </a:r>
          </a:p>
          <a:p>
            <a:pPr lvl="1"/>
            <a:r>
              <a:rPr lang="en-US"/>
              <a:t>except in small collections</a:t>
            </a:r>
          </a:p>
          <a:p>
            <a:r>
              <a:rPr lang="en-US"/>
              <a:t>Precision/Recall are related</a:t>
            </a:r>
          </a:p>
          <a:p>
            <a:pPr lvl="1"/>
            <a:r>
              <a:rPr lang="en-US"/>
              <a:t>A combined measure sometimes more appropriate (like F or MAP)</a:t>
            </a:r>
          </a:p>
          <a:p>
            <a:r>
              <a:rPr lang="en-US"/>
              <a:t>Assumes batch mode</a:t>
            </a:r>
          </a:p>
          <a:p>
            <a:pPr lvl="1"/>
            <a:r>
              <a:rPr lang="en-US"/>
              <a:t>Interactive IR is important and has different criteria for successful searches</a:t>
            </a:r>
          </a:p>
          <a:p>
            <a:pPr lvl="1"/>
            <a:r>
              <a:rPr lang="en-US"/>
              <a:t>We will touch on this in the UI section</a:t>
            </a:r>
          </a:p>
          <a:p>
            <a:r>
              <a:rPr lang="en-US"/>
              <a:t>Assumes a strict rank ordering matters</a:t>
            </a:r>
          </a:p>
        </p:txBody>
      </p:sp>
    </p:spTree>
  </p:cSld>
  <p:clrMapOvr>
    <a:masterClrMapping/>
  </p:clrMapOvr>
  <p:transition xmlns:p14="http://schemas.microsoft.com/office/powerpoint/2010/main" spd="med">
    <p:wip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p:txBody>
          <a:bodyPr/>
          <a:lstStyle/>
          <a:p>
            <a:r>
              <a:rPr lang="en-US" smtClean="0"/>
              <a:t>IS 240 – Spring 2013 </a:t>
            </a:r>
            <a:endParaRPr lang="en-US"/>
          </a:p>
        </p:txBody>
      </p:sp>
      <p:sp>
        <p:nvSpPr>
          <p:cNvPr id="1583106" name="Rectangle 2"/>
          <p:cNvSpPr>
            <a:spLocks noGrp="1" noChangeArrowheads="1"/>
          </p:cNvSpPr>
          <p:nvPr>
            <p:ph type="title"/>
          </p:nvPr>
        </p:nvSpPr>
        <p:spPr/>
        <p:txBody>
          <a:bodyPr/>
          <a:lstStyle/>
          <a:p>
            <a:r>
              <a:rPr lang="en-US" sz="2800"/>
              <a:t>Relationship between Precision and Recall</a:t>
            </a:r>
          </a:p>
        </p:txBody>
      </p:sp>
      <p:graphicFrame>
        <p:nvGraphicFramePr>
          <p:cNvPr id="1583107" name="Group 3"/>
          <p:cNvGraphicFramePr>
            <a:graphicFrameLocks noGrp="1"/>
          </p:cNvGraphicFramePr>
          <p:nvPr/>
        </p:nvGraphicFramePr>
        <p:xfrm>
          <a:off x="1905000" y="1600200"/>
          <a:ext cx="4800600" cy="2276476"/>
        </p:xfrm>
        <a:graphic>
          <a:graphicData uri="http://schemas.openxmlformats.org/drawingml/2006/table">
            <a:tbl>
              <a:tblPr/>
              <a:tblGrid>
                <a:gridCol w="1600200"/>
                <a:gridCol w="1600200"/>
                <a:gridCol w="160020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Relevant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NOT relevant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retrieved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NOT retrieved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583135" name="Group 31"/>
          <p:cNvGrpSpPr>
            <a:grpSpLocks/>
          </p:cNvGrpSpPr>
          <p:nvPr/>
        </p:nvGrpSpPr>
        <p:grpSpPr bwMode="auto">
          <a:xfrm>
            <a:off x="3810000" y="2438400"/>
            <a:ext cx="3886200" cy="2232025"/>
            <a:chOff x="2448" y="2256"/>
            <a:chExt cx="2448" cy="1406"/>
          </a:xfrm>
        </p:grpSpPr>
        <p:graphicFrame>
          <p:nvGraphicFramePr>
            <p:cNvPr id="1583125" name="Object 21"/>
            <p:cNvGraphicFramePr>
              <a:graphicFrameLocks noChangeAspect="1"/>
            </p:cNvGraphicFramePr>
            <p:nvPr/>
          </p:nvGraphicFramePr>
          <p:xfrm>
            <a:off x="2448" y="2304"/>
            <a:ext cx="768" cy="384"/>
          </p:xfrm>
          <a:graphic>
            <a:graphicData uri="http://schemas.openxmlformats.org/presentationml/2006/ole">
              <mc:AlternateContent xmlns:mc="http://schemas.openxmlformats.org/markup-compatibility/2006">
                <mc:Choice xmlns:v="urn:schemas-microsoft-com:vml" Requires="v">
                  <p:oleObj spid="_x0000_s1583154" name="Equation" r:id="rId4" imgW="457597" imgH="228997" progId="Equation.3">
                    <p:embed/>
                  </p:oleObj>
                </mc:Choice>
                <mc:Fallback>
                  <p:oleObj name="Equation" r:id="rId4" imgW="457597" imgH="228997"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2304"/>
                          <a:ext cx="768"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83126" name="Object 22"/>
            <p:cNvGraphicFramePr>
              <a:graphicFrameLocks noChangeAspect="1"/>
            </p:cNvGraphicFramePr>
            <p:nvPr/>
          </p:nvGraphicFramePr>
          <p:xfrm>
            <a:off x="3504" y="2304"/>
            <a:ext cx="672" cy="355"/>
          </p:xfrm>
          <a:graphic>
            <a:graphicData uri="http://schemas.openxmlformats.org/presentationml/2006/ole">
              <mc:AlternateContent xmlns:mc="http://schemas.openxmlformats.org/markup-compatibility/2006">
                <mc:Choice xmlns:v="urn:schemas-microsoft-com:vml" Requires="v">
                  <p:oleObj spid="_x0000_s1583155" name="Equation" r:id="rId6" imgW="457597" imgH="241697" progId="Equation.3">
                    <p:embed/>
                  </p:oleObj>
                </mc:Choice>
                <mc:Fallback>
                  <p:oleObj name="Equation" r:id="rId6" imgW="457597" imgH="241697"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4" y="2304"/>
                          <a:ext cx="672"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83127" name="Object 23"/>
            <p:cNvGraphicFramePr>
              <a:graphicFrameLocks noChangeAspect="1"/>
            </p:cNvGraphicFramePr>
            <p:nvPr/>
          </p:nvGraphicFramePr>
          <p:xfrm>
            <a:off x="2448" y="2784"/>
            <a:ext cx="672" cy="355"/>
          </p:xfrm>
          <a:graphic>
            <a:graphicData uri="http://schemas.openxmlformats.org/presentationml/2006/ole">
              <mc:AlternateContent xmlns:mc="http://schemas.openxmlformats.org/markup-compatibility/2006">
                <mc:Choice xmlns:v="urn:schemas-microsoft-com:vml" Requires="v">
                  <p:oleObj spid="_x0000_s1583156" name="Equation" r:id="rId8" imgW="457597" imgH="241697" progId="Equation.3">
                    <p:embed/>
                  </p:oleObj>
                </mc:Choice>
                <mc:Fallback>
                  <p:oleObj name="Equation" r:id="rId8" imgW="457597" imgH="241697" progId="Equation.3">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8" y="2784"/>
                          <a:ext cx="672"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83128" name="Object 24"/>
            <p:cNvGraphicFramePr>
              <a:graphicFrameLocks noChangeAspect="1"/>
            </p:cNvGraphicFramePr>
            <p:nvPr/>
          </p:nvGraphicFramePr>
          <p:xfrm>
            <a:off x="3456" y="2736"/>
            <a:ext cx="720" cy="380"/>
          </p:xfrm>
          <a:graphic>
            <a:graphicData uri="http://schemas.openxmlformats.org/presentationml/2006/ole">
              <mc:AlternateContent xmlns:mc="http://schemas.openxmlformats.org/markup-compatibility/2006">
                <mc:Choice xmlns:v="urn:schemas-microsoft-com:vml" Requires="v">
                  <p:oleObj spid="_x0000_s1583157" name="Equation" r:id="rId10" imgW="457597" imgH="241697" progId="Equation.3">
                    <p:embed/>
                  </p:oleObj>
                </mc:Choice>
                <mc:Fallback>
                  <p:oleObj name="Equation" r:id="rId10" imgW="457597" imgH="241697" progId="Equation.3">
                    <p:embed/>
                    <p:pic>
                      <p:nvPicPr>
                        <p:cNvPr id="0" name="Object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6" y="2736"/>
                          <a:ext cx="720"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83129" name="Object 25"/>
            <p:cNvGraphicFramePr>
              <a:graphicFrameLocks noChangeAspect="1"/>
            </p:cNvGraphicFramePr>
            <p:nvPr/>
          </p:nvGraphicFramePr>
          <p:xfrm>
            <a:off x="2544" y="3216"/>
            <a:ext cx="528" cy="432"/>
          </p:xfrm>
          <a:graphic>
            <a:graphicData uri="http://schemas.openxmlformats.org/presentationml/2006/ole">
              <mc:AlternateContent xmlns:mc="http://schemas.openxmlformats.org/markup-compatibility/2006">
                <mc:Choice xmlns:v="urn:schemas-microsoft-com:vml" Requires="v">
                  <p:oleObj spid="_x0000_s1583158" name="Equation" r:id="rId12" imgW="279797" imgH="228997" progId="Equation.3">
                    <p:embed/>
                  </p:oleObj>
                </mc:Choice>
                <mc:Fallback>
                  <p:oleObj name="Equation" r:id="rId12" imgW="279797" imgH="228997" progId="Equation.3">
                    <p:embed/>
                    <p:pic>
                      <p:nvPicPr>
                        <p:cNvPr id="0"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4" y="3216"/>
                          <a:ext cx="528"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83130" name="Object 26"/>
            <p:cNvGraphicFramePr>
              <a:graphicFrameLocks noChangeAspect="1"/>
            </p:cNvGraphicFramePr>
            <p:nvPr/>
          </p:nvGraphicFramePr>
          <p:xfrm>
            <a:off x="3600" y="3168"/>
            <a:ext cx="480" cy="415"/>
          </p:xfrm>
          <a:graphic>
            <a:graphicData uri="http://schemas.openxmlformats.org/presentationml/2006/ole">
              <mc:AlternateContent xmlns:mc="http://schemas.openxmlformats.org/markup-compatibility/2006">
                <mc:Choice xmlns:v="urn:schemas-microsoft-com:vml" Requires="v">
                  <p:oleObj spid="_x0000_s1583159" name="Equation" r:id="rId14" imgW="279675" imgH="241592" progId="Equation.3">
                    <p:embed/>
                  </p:oleObj>
                </mc:Choice>
                <mc:Fallback>
                  <p:oleObj name="Equation" r:id="rId14" imgW="279675" imgH="241592" progId="Equation.3">
                    <p:embed/>
                    <p:pic>
                      <p:nvPicPr>
                        <p:cNvPr id="0"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0" y="3168"/>
                          <a:ext cx="480" cy="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83131" name="Object 27"/>
            <p:cNvGraphicFramePr>
              <a:graphicFrameLocks noChangeAspect="1"/>
            </p:cNvGraphicFramePr>
            <p:nvPr/>
          </p:nvGraphicFramePr>
          <p:xfrm>
            <a:off x="4368" y="2256"/>
            <a:ext cx="480" cy="393"/>
          </p:xfrm>
          <a:graphic>
            <a:graphicData uri="http://schemas.openxmlformats.org/presentationml/2006/ole">
              <mc:AlternateContent xmlns:mc="http://schemas.openxmlformats.org/markup-compatibility/2006">
                <mc:Choice xmlns:v="urn:schemas-microsoft-com:vml" Requires="v">
                  <p:oleObj spid="_x0000_s1583160" name="Equation" r:id="rId16" imgW="279797" imgH="228997" progId="Equation.3">
                    <p:embed/>
                  </p:oleObj>
                </mc:Choice>
                <mc:Fallback>
                  <p:oleObj name="Equation" r:id="rId16" imgW="279797" imgH="228997" progId="Equation.3">
                    <p:embed/>
                    <p:pic>
                      <p:nvPicPr>
                        <p:cNvPr id="0"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8" y="2256"/>
                          <a:ext cx="480" cy="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83132" name="Object 28"/>
            <p:cNvGraphicFramePr>
              <a:graphicFrameLocks noChangeAspect="1"/>
            </p:cNvGraphicFramePr>
            <p:nvPr/>
          </p:nvGraphicFramePr>
          <p:xfrm>
            <a:off x="4368" y="2688"/>
            <a:ext cx="480" cy="415"/>
          </p:xfrm>
          <a:graphic>
            <a:graphicData uri="http://schemas.openxmlformats.org/presentationml/2006/ole">
              <mc:AlternateContent xmlns:mc="http://schemas.openxmlformats.org/markup-compatibility/2006">
                <mc:Choice xmlns:v="urn:schemas-microsoft-com:vml" Requires="v">
                  <p:oleObj spid="_x0000_s1583161" name="Equation" r:id="rId18" imgW="279675" imgH="241592" progId="Equation.3">
                    <p:embed/>
                  </p:oleObj>
                </mc:Choice>
                <mc:Fallback>
                  <p:oleObj name="Equation" r:id="rId18" imgW="279675" imgH="241592" progId="Equation.3">
                    <p:embed/>
                    <p:pic>
                      <p:nvPicPr>
                        <p:cNvPr id="0" name="Object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68" y="2688"/>
                          <a:ext cx="480" cy="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83133" name="Object 29"/>
            <p:cNvGraphicFramePr>
              <a:graphicFrameLocks noChangeAspect="1"/>
            </p:cNvGraphicFramePr>
            <p:nvPr/>
          </p:nvGraphicFramePr>
          <p:xfrm>
            <a:off x="4320" y="3168"/>
            <a:ext cx="576" cy="494"/>
          </p:xfrm>
          <a:graphic>
            <a:graphicData uri="http://schemas.openxmlformats.org/presentationml/2006/ole">
              <mc:AlternateContent xmlns:mc="http://schemas.openxmlformats.org/markup-compatibility/2006">
                <mc:Choice xmlns:v="urn:schemas-microsoft-com:vml" Requires="v">
                  <p:oleObj spid="_x0000_s1583162" name="Equation" r:id="rId20" imgW="266981" imgH="228898" progId="Equation.3">
                    <p:embed/>
                  </p:oleObj>
                </mc:Choice>
                <mc:Fallback>
                  <p:oleObj name="Equation" r:id="rId20" imgW="266981" imgH="228898" progId="Equation.3">
                    <p:embed/>
                    <p:pic>
                      <p:nvPicPr>
                        <p:cNvPr id="0" name="Object 2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20" y="3168"/>
                          <a:ext cx="576" cy="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583134" name="Text Box 30"/>
          <p:cNvSpPr txBox="1">
            <a:spLocks noChangeArrowheads="1"/>
          </p:cNvSpPr>
          <p:nvPr/>
        </p:nvSpPr>
        <p:spPr bwMode="auto">
          <a:xfrm>
            <a:off x="4114800" y="5943600"/>
            <a:ext cx="4510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Buckland &amp; Gey,  JASIS: Jan 1994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2"/>
          <p:cNvSpPr>
            <a:spLocks noGrp="1"/>
          </p:cNvSpPr>
          <p:nvPr>
            <p:ph type="dt" sz="half" idx="10"/>
          </p:nvPr>
        </p:nvSpPr>
        <p:spPr/>
        <p:txBody>
          <a:bodyPr/>
          <a:lstStyle/>
          <a:p>
            <a:r>
              <a:rPr lang="en-US" smtClean="0"/>
              <a:t>IS 240 – Spring 2013 </a:t>
            </a:r>
            <a:endParaRPr lang="en-US"/>
          </a:p>
        </p:txBody>
      </p:sp>
      <p:sp>
        <p:nvSpPr>
          <p:cNvPr id="1584130" name="Rectangle 2"/>
          <p:cNvSpPr>
            <a:spLocks noGrp="1" noChangeArrowheads="1"/>
          </p:cNvSpPr>
          <p:nvPr>
            <p:ph type="title"/>
          </p:nvPr>
        </p:nvSpPr>
        <p:spPr/>
        <p:txBody>
          <a:bodyPr/>
          <a:lstStyle/>
          <a:p>
            <a:r>
              <a:rPr lang="en-US" sz="2400"/>
              <a:t>Recall Under various retrieval assumptions</a:t>
            </a:r>
          </a:p>
        </p:txBody>
      </p:sp>
      <p:sp>
        <p:nvSpPr>
          <p:cNvPr id="1584131" name="Text Box 3"/>
          <p:cNvSpPr txBox="1">
            <a:spLocks noChangeArrowheads="1"/>
          </p:cNvSpPr>
          <p:nvPr/>
        </p:nvSpPr>
        <p:spPr bwMode="auto">
          <a:xfrm>
            <a:off x="5486400" y="9906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1800"/>
              <a:t>Buckland &amp; Gey,  JASIS: Jan 1994</a:t>
            </a:r>
          </a:p>
        </p:txBody>
      </p:sp>
      <p:grpSp>
        <p:nvGrpSpPr>
          <p:cNvPr id="1584152" name="Group 24"/>
          <p:cNvGrpSpPr>
            <a:grpSpLocks/>
          </p:cNvGrpSpPr>
          <p:nvPr/>
        </p:nvGrpSpPr>
        <p:grpSpPr bwMode="auto">
          <a:xfrm>
            <a:off x="609600" y="1371600"/>
            <a:ext cx="8415338" cy="4953000"/>
            <a:chOff x="384" y="864"/>
            <a:chExt cx="5301" cy="3120"/>
          </a:xfrm>
        </p:grpSpPr>
        <p:sp>
          <p:nvSpPr>
            <p:cNvPr id="1584133" name="Line 5"/>
            <p:cNvSpPr>
              <a:spLocks noChangeShapeType="1"/>
            </p:cNvSpPr>
            <p:nvPr/>
          </p:nvSpPr>
          <p:spPr bwMode="auto">
            <a:xfrm>
              <a:off x="1152" y="1104"/>
              <a:ext cx="0" cy="23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4134" name="Line 6"/>
            <p:cNvSpPr>
              <a:spLocks noChangeShapeType="1"/>
            </p:cNvSpPr>
            <p:nvPr/>
          </p:nvSpPr>
          <p:spPr bwMode="auto">
            <a:xfrm>
              <a:off x="1152" y="3456"/>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4135" name="Text Box 7"/>
            <p:cNvSpPr txBox="1">
              <a:spLocks noChangeArrowheads="1"/>
            </p:cNvSpPr>
            <p:nvPr/>
          </p:nvSpPr>
          <p:spPr bwMode="auto">
            <a:xfrm>
              <a:off x="816" y="912"/>
              <a:ext cx="356"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a:t>
              </a:r>
            </a:p>
            <a:p>
              <a:pPr algn="l" eaLnBrk="0" hangingPunct="0"/>
              <a:r>
                <a:rPr lang="en-US" sz="2400"/>
                <a:t>0.9</a:t>
              </a:r>
            </a:p>
            <a:p>
              <a:pPr algn="l" eaLnBrk="0" hangingPunct="0"/>
              <a:r>
                <a:rPr lang="en-US" sz="2400"/>
                <a:t>0.8</a:t>
              </a:r>
            </a:p>
            <a:p>
              <a:pPr algn="l" eaLnBrk="0" hangingPunct="0"/>
              <a:r>
                <a:rPr lang="en-US" sz="2400"/>
                <a:t>0.7</a:t>
              </a:r>
            </a:p>
            <a:p>
              <a:pPr algn="l" eaLnBrk="0" hangingPunct="0"/>
              <a:r>
                <a:rPr lang="en-US" sz="2400"/>
                <a:t>0.6</a:t>
              </a:r>
            </a:p>
            <a:p>
              <a:pPr algn="l" eaLnBrk="0" hangingPunct="0"/>
              <a:r>
                <a:rPr lang="en-US" sz="2400"/>
                <a:t>0.5</a:t>
              </a:r>
            </a:p>
            <a:p>
              <a:pPr algn="l" eaLnBrk="0" hangingPunct="0"/>
              <a:r>
                <a:rPr lang="en-US" sz="2400"/>
                <a:t>0.4</a:t>
              </a:r>
            </a:p>
            <a:p>
              <a:pPr algn="l" eaLnBrk="0" hangingPunct="0"/>
              <a:r>
                <a:rPr lang="en-US" sz="2400"/>
                <a:t>0.3</a:t>
              </a:r>
            </a:p>
            <a:p>
              <a:pPr algn="l" eaLnBrk="0" hangingPunct="0"/>
              <a:r>
                <a:rPr lang="en-US" sz="2400"/>
                <a:t>0.2</a:t>
              </a:r>
            </a:p>
            <a:p>
              <a:pPr algn="l" eaLnBrk="0" hangingPunct="0"/>
              <a:r>
                <a:rPr lang="en-US" sz="2400"/>
                <a:t>0.1</a:t>
              </a:r>
            </a:p>
            <a:p>
              <a:pPr algn="l" eaLnBrk="0" hangingPunct="0"/>
              <a:r>
                <a:rPr lang="en-US" sz="2400"/>
                <a:t>0.0</a:t>
              </a:r>
            </a:p>
          </p:txBody>
        </p:sp>
        <p:sp>
          <p:nvSpPr>
            <p:cNvPr id="1584136" name="Text Box 8"/>
            <p:cNvSpPr txBox="1">
              <a:spLocks noChangeArrowheads="1"/>
            </p:cNvSpPr>
            <p:nvPr/>
          </p:nvSpPr>
          <p:spPr bwMode="auto">
            <a:xfrm>
              <a:off x="384" y="1344"/>
              <a:ext cx="255"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R</a:t>
              </a:r>
            </a:p>
            <a:p>
              <a:pPr algn="l" eaLnBrk="0" hangingPunct="0"/>
              <a:r>
                <a:rPr lang="en-US" sz="2400"/>
                <a:t>E</a:t>
              </a:r>
            </a:p>
            <a:p>
              <a:pPr algn="l" eaLnBrk="0" hangingPunct="0"/>
              <a:r>
                <a:rPr lang="en-US" sz="2400"/>
                <a:t>C</a:t>
              </a:r>
            </a:p>
            <a:p>
              <a:pPr algn="l" eaLnBrk="0" hangingPunct="0"/>
              <a:r>
                <a:rPr lang="en-US" sz="2400"/>
                <a:t>A</a:t>
              </a:r>
            </a:p>
            <a:p>
              <a:pPr algn="l" eaLnBrk="0" hangingPunct="0"/>
              <a:r>
                <a:rPr lang="en-US" sz="2400"/>
                <a:t>L</a:t>
              </a:r>
            </a:p>
            <a:p>
              <a:pPr algn="l" eaLnBrk="0" hangingPunct="0"/>
              <a:r>
                <a:rPr lang="en-US" sz="2400"/>
                <a:t>L</a:t>
              </a:r>
            </a:p>
            <a:p>
              <a:pPr algn="l" eaLnBrk="0" hangingPunct="0"/>
              <a:endParaRPr lang="en-US" sz="2400"/>
            </a:p>
          </p:txBody>
        </p:sp>
        <p:sp>
          <p:nvSpPr>
            <p:cNvPr id="1584137" name="Text Box 9"/>
            <p:cNvSpPr txBox="1">
              <a:spLocks noChangeArrowheads="1"/>
            </p:cNvSpPr>
            <p:nvPr/>
          </p:nvSpPr>
          <p:spPr bwMode="auto">
            <a:xfrm>
              <a:off x="1094" y="3434"/>
              <a:ext cx="32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0.0 0.1 0.2 0.3 0.4 0.5 0.6 0.7 0.8 0.9 1.0</a:t>
              </a:r>
            </a:p>
          </p:txBody>
        </p:sp>
        <p:sp>
          <p:nvSpPr>
            <p:cNvPr id="1584138" name="Text Box 10"/>
            <p:cNvSpPr txBox="1">
              <a:spLocks noChangeArrowheads="1"/>
            </p:cNvSpPr>
            <p:nvPr/>
          </p:nvSpPr>
          <p:spPr bwMode="auto">
            <a:xfrm>
              <a:off x="1392" y="3696"/>
              <a:ext cx="27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Proportion of documents retrieved</a:t>
              </a:r>
            </a:p>
          </p:txBody>
        </p:sp>
        <p:sp>
          <p:nvSpPr>
            <p:cNvPr id="1584139" name="Line 11"/>
            <p:cNvSpPr>
              <a:spLocks noChangeShapeType="1"/>
            </p:cNvSpPr>
            <p:nvPr/>
          </p:nvSpPr>
          <p:spPr bwMode="auto">
            <a:xfrm flipV="1">
              <a:off x="1200" y="1104"/>
              <a:ext cx="3024" cy="2256"/>
            </a:xfrm>
            <a:prstGeom prst="line">
              <a:avLst/>
            </a:prstGeom>
            <a:noFill/>
            <a:ln w="9525">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4140" name="Text Box 12"/>
            <p:cNvSpPr txBox="1">
              <a:spLocks noChangeArrowheads="1"/>
            </p:cNvSpPr>
            <p:nvPr/>
          </p:nvSpPr>
          <p:spPr bwMode="auto">
            <a:xfrm>
              <a:off x="2736" y="2112"/>
              <a:ext cx="7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CC"/>
                  </a:solidFill>
                </a:rPr>
                <a:t>Random</a:t>
              </a:r>
            </a:p>
          </p:txBody>
        </p:sp>
        <p:sp>
          <p:nvSpPr>
            <p:cNvPr id="1584141" name="Line 13"/>
            <p:cNvSpPr>
              <a:spLocks noChangeShapeType="1"/>
            </p:cNvSpPr>
            <p:nvPr/>
          </p:nvSpPr>
          <p:spPr bwMode="auto">
            <a:xfrm flipV="1">
              <a:off x="1200" y="1104"/>
              <a:ext cx="528" cy="22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4142" name="Line 14"/>
            <p:cNvSpPr>
              <a:spLocks noChangeShapeType="1"/>
            </p:cNvSpPr>
            <p:nvPr/>
          </p:nvSpPr>
          <p:spPr bwMode="auto">
            <a:xfrm>
              <a:off x="1728" y="1104"/>
              <a:ext cx="2496"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4143" name="Line 15"/>
            <p:cNvSpPr>
              <a:spLocks noChangeShapeType="1"/>
            </p:cNvSpPr>
            <p:nvPr/>
          </p:nvSpPr>
          <p:spPr bwMode="auto">
            <a:xfrm>
              <a:off x="1200" y="3360"/>
              <a:ext cx="2640"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4144" name="Line 16"/>
            <p:cNvSpPr>
              <a:spLocks noChangeShapeType="1"/>
            </p:cNvSpPr>
            <p:nvPr/>
          </p:nvSpPr>
          <p:spPr bwMode="auto">
            <a:xfrm flipV="1">
              <a:off x="3840" y="1104"/>
              <a:ext cx="384" cy="2256"/>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4145" name="Text Box 17"/>
            <p:cNvSpPr txBox="1">
              <a:spLocks noChangeArrowheads="1"/>
            </p:cNvSpPr>
            <p:nvPr/>
          </p:nvSpPr>
          <p:spPr bwMode="auto">
            <a:xfrm>
              <a:off x="1872" y="864"/>
              <a:ext cx="6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accent2"/>
                  </a:solidFill>
                </a:rPr>
                <a:t>Perfect</a:t>
              </a:r>
            </a:p>
          </p:txBody>
        </p:sp>
        <p:sp>
          <p:nvSpPr>
            <p:cNvPr id="1584146" name="Text Box 18"/>
            <p:cNvSpPr txBox="1">
              <a:spLocks noChangeArrowheads="1"/>
            </p:cNvSpPr>
            <p:nvPr/>
          </p:nvSpPr>
          <p:spPr bwMode="auto">
            <a:xfrm>
              <a:off x="2870" y="3098"/>
              <a:ext cx="7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9900"/>
                  </a:solidFill>
                </a:rPr>
                <a:t>Perverse</a:t>
              </a:r>
            </a:p>
          </p:txBody>
        </p:sp>
        <p:sp>
          <p:nvSpPr>
            <p:cNvPr id="1584147" name="Freeform 19"/>
            <p:cNvSpPr>
              <a:spLocks/>
            </p:cNvSpPr>
            <p:nvPr/>
          </p:nvSpPr>
          <p:spPr bwMode="auto">
            <a:xfrm>
              <a:off x="1200" y="1104"/>
              <a:ext cx="3024" cy="2256"/>
            </a:xfrm>
            <a:custGeom>
              <a:avLst/>
              <a:gdLst>
                <a:gd name="T0" fmla="*/ 0 w 3024"/>
                <a:gd name="T1" fmla="*/ 2256 h 2256"/>
                <a:gd name="T2" fmla="*/ 960 w 3024"/>
                <a:gd name="T3" fmla="*/ 1056 h 2256"/>
                <a:gd name="T4" fmla="*/ 3024 w 3024"/>
                <a:gd name="T5" fmla="*/ 0 h 2256"/>
              </a:gdLst>
              <a:ahLst/>
              <a:cxnLst>
                <a:cxn ang="0">
                  <a:pos x="T0" y="T1"/>
                </a:cxn>
                <a:cxn ang="0">
                  <a:pos x="T2" y="T3"/>
                </a:cxn>
                <a:cxn ang="0">
                  <a:pos x="T4" y="T5"/>
                </a:cxn>
              </a:cxnLst>
              <a:rect l="0" t="0" r="r" b="b"/>
              <a:pathLst>
                <a:path w="3024" h="2256">
                  <a:moveTo>
                    <a:pt x="0" y="2256"/>
                  </a:moveTo>
                  <a:cubicBezTo>
                    <a:pt x="228" y="1844"/>
                    <a:pt x="456" y="1432"/>
                    <a:pt x="960" y="1056"/>
                  </a:cubicBezTo>
                  <a:cubicBezTo>
                    <a:pt x="1464" y="680"/>
                    <a:pt x="2244" y="340"/>
                    <a:pt x="3024" y="0"/>
                  </a:cubicBezTo>
                </a:path>
              </a:pathLst>
            </a:custGeom>
            <a:noFill/>
            <a:ln w="95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4148" name="Freeform 20"/>
            <p:cNvSpPr>
              <a:spLocks/>
            </p:cNvSpPr>
            <p:nvPr/>
          </p:nvSpPr>
          <p:spPr bwMode="auto">
            <a:xfrm>
              <a:off x="1248" y="1104"/>
              <a:ext cx="2976" cy="2208"/>
            </a:xfrm>
            <a:custGeom>
              <a:avLst/>
              <a:gdLst>
                <a:gd name="T0" fmla="*/ 0 w 2976"/>
                <a:gd name="T1" fmla="*/ 2208 h 2208"/>
                <a:gd name="T2" fmla="*/ 816 w 2976"/>
                <a:gd name="T3" fmla="*/ 624 h 2208"/>
                <a:gd name="T4" fmla="*/ 2976 w 2976"/>
                <a:gd name="T5" fmla="*/ 0 h 2208"/>
              </a:gdLst>
              <a:ahLst/>
              <a:cxnLst>
                <a:cxn ang="0">
                  <a:pos x="T0" y="T1"/>
                </a:cxn>
                <a:cxn ang="0">
                  <a:pos x="T2" y="T3"/>
                </a:cxn>
                <a:cxn ang="0">
                  <a:pos x="T4" y="T5"/>
                </a:cxn>
              </a:cxnLst>
              <a:rect l="0" t="0" r="r" b="b"/>
              <a:pathLst>
                <a:path w="2976" h="2208">
                  <a:moveTo>
                    <a:pt x="0" y="2208"/>
                  </a:moveTo>
                  <a:cubicBezTo>
                    <a:pt x="160" y="1600"/>
                    <a:pt x="320" y="992"/>
                    <a:pt x="816" y="624"/>
                  </a:cubicBezTo>
                  <a:cubicBezTo>
                    <a:pt x="1312" y="256"/>
                    <a:pt x="2616" y="104"/>
                    <a:pt x="2976" y="0"/>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4149" name="Text Box 21"/>
            <p:cNvSpPr txBox="1">
              <a:spLocks noChangeArrowheads="1"/>
            </p:cNvSpPr>
            <p:nvPr/>
          </p:nvSpPr>
          <p:spPr bwMode="auto">
            <a:xfrm>
              <a:off x="1680" y="1248"/>
              <a:ext cx="84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Tangent</a:t>
              </a:r>
            </a:p>
            <a:p>
              <a:pPr algn="l" eaLnBrk="0" hangingPunct="0"/>
              <a:r>
                <a:rPr lang="en-US" sz="2400">
                  <a:solidFill>
                    <a:srgbClr val="FF3300"/>
                  </a:solidFill>
                </a:rPr>
                <a:t>Parabolic</a:t>
              </a:r>
            </a:p>
            <a:p>
              <a:pPr algn="l" eaLnBrk="0" hangingPunct="0"/>
              <a:r>
                <a:rPr lang="en-US" sz="2400">
                  <a:solidFill>
                    <a:srgbClr val="FF3300"/>
                  </a:solidFill>
                </a:rPr>
                <a:t>Recall</a:t>
              </a:r>
            </a:p>
          </p:txBody>
        </p:sp>
        <p:sp>
          <p:nvSpPr>
            <p:cNvPr id="1584150" name="Text Box 22"/>
            <p:cNvSpPr txBox="1">
              <a:spLocks noChangeArrowheads="1"/>
            </p:cNvSpPr>
            <p:nvPr/>
          </p:nvSpPr>
          <p:spPr bwMode="auto">
            <a:xfrm>
              <a:off x="2448" y="1536"/>
              <a:ext cx="84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008000"/>
                  </a:solidFill>
                </a:rPr>
                <a:t>Parabolic</a:t>
              </a:r>
            </a:p>
            <a:p>
              <a:pPr algn="l" eaLnBrk="0" hangingPunct="0"/>
              <a:r>
                <a:rPr lang="en-US" sz="2400">
                  <a:solidFill>
                    <a:srgbClr val="008000"/>
                  </a:solidFill>
                </a:rPr>
                <a:t>Recall</a:t>
              </a:r>
            </a:p>
          </p:txBody>
        </p:sp>
        <p:sp>
          <p:nvSpPr>
            <p:cNvPr id="1584151" name="Text Box 23"/>
            <p:cNvSpPr txBox="1">
              <a:spLocks noChangeArrowheads="1"/>
            </p:cNvSpPr>
            <p:nvPr/>
          </p:nvSpPr>
          <p:spPr bwMode="auto">
            <a:xfrm>
              <a:off x="4262" y="1706"/>
              <a:ext cx="142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1000 Documents</a:t>
              </a:r>
            </a:p>
            <a:p>
              <a:pPr algn="l" eaLnBrk="0" hangingPunct="0"/>
              <a:r>
                <a:rPr lang="en-US" sz="2400"/>
                <a:t>100    Relevant</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2"/>
          <p:cNvSpPr>
            <a:spLocks noGrp="1"/>
          </p:cNvSpPr>
          <p:nvPr>
            <p:ph type="dt" sz="half" idx="10"/>
          </p:nvPr>
        </p:nvSpPr>
        <p:spPr/>
        <p:txBody>
          <a:bodyPr/>
          <a:lstStyle/>
          <a:p>
            <a:r>
              <a:rPr lang="en-US" smtClean="0"/>
              <a:t>IS 240 – Spring 2013 </a:t>
            </a:r>
            <a:endParaRPr lang="en-US"/>
          </a:p>
        </p:txBody>
      </p:sp>
      <p:sp>
        <p:nvSpPr>
          <p:cNvPr id="1585154" name="Rectangle 2"/>
          <p:cNvSpPr>
            <a:spLocks noGrp="1" noChangeArrowheads="1"/>
          </p:cNvSpPr>
          <p:nvPr>
            <p:ph type="title"/>
          </p:nvPr>
        </p:nvSpPr>
        <p:spPr/>
        <p:txBody>
          <a:bodyPr/>
          <a:lstStyle/>
          <a:p>
            <a:r>
              <a:rPr lang="en-US" sz="3200"/>
              <a:t>Precision under various assumptions</a:t>
            </a:r>
          </a:p>
        </p:txBody>
      </p:sp>
      <p:sp>
        <p:nvSpPr>
          <p:cNvPr id="1585169" name="Text Box 17"/>
          <p:cNvSpPr txBox="1">
            <a:spLocks noChangeArrowheads="1"/>
          </p:cNvSpPr>
          <p:nvPr/>
        </p:nvSpPr>
        <p:spPr bwMode="auto">
          <a:xfrm>
            <a:off x="6765925" y="2784475"/>
            <a:ext cx="2259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1000 Documents</a:t>
            </a:r>
          </a:p>
          <a:p>
            <a:pPr algn="l" eaLnBrk="0" hangingPunct="0"/>
            <a:r>
              <a:rPr lang="en-US" sz="2400"/>
              <a:t>100    Relevant</a:t>
            </a:r>
          </a:p>
        </p:txBody>
      </p:sp>
      <p:grpSp>
        <p:nvGrpSpPr>
          <p:cNvPr id="1585175" name="Group 23"/>
          <p:cNvGrpSpPr>
            <a:grpSpLocks/>
          </p:cNvGrpSpPr>
          <p:nvPr/>
        </p:nvGrpSpPr>
        <p:grpSpPr bwMode="auto">
          <a:xfrm>
            <a:off x="1371600" y="1371600"/>
            <a:ext cx="6264275" cy="4876800"/>
            <a:chOff x="384" y="960"/>
            <a:chExt cx="3946" cy="3072"/>
          </a:xfrm>
        </p:grpSpPr>
        <p:sp>
          <p:nvSpPr>
            <p:cNvPr id="1585155" name="Line 3"/>
            <p:cNvSpPr>
              <a:spLocks noChangeShapeType="1"/>
            </p:cNvSpPr>
            <p:nvPr/>
          </p:nvSpPr>
          <p:spPr bwMode="auto">
            <a:xfrm>
              <a:off x="1152" y="1152"/>
              <a:ext cx="0" cy="23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5156" name="Line 4"/>
            <p:cNvSpPr>
              <a:spLocks noChangeShapeType="1"/>
            </p:cNvSpPr>
            <p:nvPr/>
          </p:nvSpPr>
          <p:spPr bwMode="auto">
            <a:xfrm>
              <a:off x="1152" y="3504"/>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5157" name="Text Box 5"/>
            <p:cNvSpPr txBox="1">
              <a:spLocks noChangeArrowheads="1"/>
            </p:cNvSpPr>
            <p:nvPr/>
          </p:nvSpPr>
          <p:spPr bwMode="auto">
            <a:xfrm>
              <a:off x="816" y="960"/>
              <a:ext cx="356"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a:t>
              </a:r>
            </a:p>
            <a:p>
              <a:pPr algn="l" eaLnBrk="0" hangingPunct="0"/>
              <a:r>
                <a:rPr lang="en-US" sz="2400"/>
                <a:t>0.9</a:t>
              </a:r>
            </a:p>
            <a:p>
              <a:pPr algn="l" eaLnBrk="0" hangingPunct="0"/>
              <a:r>
                <a:rPr lang="en-US" sz="2400"/>
                <a:t>0.8</a:t>
              </a:r>
            </a:p>
            <a:p>
              <a:pPr algn="l" eaLnBrk="0" hangingPunct="0"/>
              <a:r>
                <a:rPr lang="en-US" sz="2400"/>
                <a:t>0.7</a:t>
              </a:r>
            </a:p>
            <a:p>
              <a:pPr algn="l" eaLnBrk="0" hangingPunct="0"/>
              <a:r>
                <a:rPr lang="en-US" sz="2400"/>
                <a:t>0.6</a:t>
              </a:r>
            </a:p>
            <a:p>
              <a:pPr algn="l" eaLnBrk="0" hangingPunct="0"/>
              <a:r>
                <a:rPr lang="en-US" sz="2400"/>
                <a:t>0.5</a:t>
              </a:r>
            </a:p>
            <a:p>
              <a:pPr algn="l" eaLnBrk="0" hangingPunct="0"/>
              <a:r>
                <a:rPr lang="en-US" sz="2400"/>
                <a:t>0.4</a:t>
              </a:r>
            </a:p>
            <a:p>
              <a:pPr algn="l" eaLnBrk="0" hangingPunct="0"/>
              <a:r>
                <a:rPr lang="en-US" sz="2400"/>
                <a:t>0.3</a:t>
              </a:r>
            </a:p>
            <a:p>
              <a:pPr algn="l" eaLnBrk="0" hangingPunct="0"/>
              <a:r>
                <a:rPr lang="en-US" sz="2400"/>
                <a:t>0.2</a:t>
              </a:r>
            </a:p>
            <a:p>
              <a:pPr algn="l" eaLnBrk="0" hangingPunct="0"/>
              <a:r>
                <a:rPr lang="en-US" sz="2400"/>
                <a:t>0.1</a:t>
              </a:r>
            </a:p>
            <a:p>
              <a:pPr algn="l" eaLnBrk="0" hangingPunct="0"/>
              <a:r>
                <a:rPr lang="en-US" sz="2400"/>
                <a:t>0.0</a:t>
              </a:r>
            </a:p>
          </p:txBody>
        </p:sp>
        <p:sp>
          <p:nvSpPr>
            <p:cNvPr id="1585158" name="Text Box 6"/>
            <p:cNvSpPr txBox="1">
              <a:spLocks noChangeArrowheads="1"/>
            </p:cNvSpPr>
            <p:nvPr/>
          </p:nvSpPr>
          <p:spPr bwMode="auto">
            <a:xfrm>
              <a:off x="384" y="1200"/>
              <a:ext cx="255"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P</a:t>
              </a:r>
            </a:p>
            <a:p>
              <a:pPr algn="l" eaLnBrk="0" hangingPunct="0"/>
              <a:r>
                <a:rPr lang="en-US" sz="2400"/>
                <a:t>R</a:t>
              </a:r>
            </a:p>
            <a:p>
              <a:pPr algn="l" eaLnBrk="0" hangingPunct="0"/>
              <a:r>
                <a:rPr lang="en-US" sz="2400"/>
                <a:t>E</a:t>
              </a:r>
            </a:p>
            <a:p>
              <a:pPr algn="l" eaLnBrk="0" hangingPunct="0"/>
              <a:r>
                <a:rPr lang="en-US" sz="2400"/>
                <a:t>C</a:t>
              </a:r>
            </a:p>
            <a:p>
              <a:pPr algn="l" eaLnBrk="0" hangingPunct="0"/>
              <a:r>
                <a:rPr lang="en-US" sz="2400"/>
                <a:t>I</a:t>
              </a:r>
            </a:p>
            <a:p>
              <a:pPr algn="l" eaLnBrk="0" hangingPunct="0"/>
              <a:r>
                <a:rPr lang="en-US" sz="2400"/>
                <a:t>S</a:t>
              </a:r>
            </a:p>
            <a:p>
              <a:pPr algn="l" eaLnBrk="0" hangingPunct="0"/>
              <a:r>
                <a:rPr lang="en-US" sz="2400"/>
                <a:t>I</a:t>
              </a:r>
            </a:p>
            <a:p>
              <a:pPr algn="l" eaLnBrk="0" hangingPunct="0"/>
              <a:r>
                <a:rPr lang="en-US" sz="2400"/>
                <a:t>O</a:t>
              </a:r>
            </a:p>
            <a:p>
              <a:pPr algn="l" eaLnBrk="0" hangingPunct="0"/>
              <a:r>
                <a:rPr lang="en-US" sz="2400"/>
                <a:t>N</a:t>
              </a:r>
            </a:p>
          </p:txBody>
        </p:sp>
        <p:sp>
          <p:nvSpPr>
            <p:cNvPr id="1585159" name="Text Box 7"/>
            <p:cNvSpPr txBox="1">
              <a:spLocks noChangeArrowheads="1"/>
            </p:cNvSpPr>
            <p:nvPr/>
          </p:nvSpPr>
          <p:spPr bwMode="auto">
            <a:xfrm>
              <a:off x="1094" y="3482"/>
              <a:ext cx="32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0.0 0.1 0.2 0.3 0.4 0.5 0.6 0.7 0.8 0.9 1.0</a:t>
              </a:r>
            </a:p>
          </p:txBody>
        </p:sp>
        <p:sp>
          <p:nvSpPr>
            <p:cNvPr id="1585160" name="Text Box 8"/>
            <p:cNvSpPr txBox="1">
              <a:spLocks noChangeArrowheads="1"/>
            </p:cNvSpPr>
            <p:nvPr/>
          </p:nvSpPr>
          <p:spPr bwMode="auto">
            <a:xfrm>
              <a:off x="1392" y="3744"/>
              <a:ext cx="27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Proportion of documents retrieved</a:t>
              </a:r>
            </a:p>
          </p:txBody>
        </p:sp>
        <p:sp>
          <p:nvSpPr>
            <p:cNvPr id="1585161" name="Line 9"/>
            <p:cNvSpPr>
              <a:spLocks noChangeShapeType="1"/>
            </p:cNvSpPr>
            <p:nvPr/>
          </p:nvSpPr>
          <p:spPr bwMode="auto">
            <a:xfrm flipV="1">
              <a:off x="1248" y="3120"/>
              <a:ext cx="2976" cy="0"/>
            </a:xfrm>
            <a:prstGeom prst="line">
              <a:avLst/>
            </a:prstGeom>
            <a:noFill/>
            <a:ln w="9525">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5162" name="Text Box 10"/>
            <p:cNvSpPr txBox="1">
              <a:spLocks noChangeArrowheads="1"/>
            </p:cNvSpPr>
            <p:nvPr/>
          </p:nvSpPr>
          <p:spPr bwMode="auto">
            <a:xfrm>
              <a:off x="1296" y="2880"/>
              <a:ext cx="7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CC"/>
                  </a:solidFill>
                </a:rPr>
                <a:t>Random</a:t>
              </a:r>
            </a:p>
          </p:txBody>
        </p:sp>
        <p:sp>
          <p:nvSpPr>
            <p:cNvPr id="1585163" name="Line 11"/>
            <p:cNvSpPr>
              <a:spLocks noChangeShapeType="1"/>
            </p:cNvSpPr>
            <p:nvPr/>
          </p:nvSpPr>
          <p:spPr bwMode="auto">
            <a:xfrm flipV="1">
              <a:off x="1248" y="1152"/>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5164" name="Line 12"/>
            <p:cNvSpPr>
              <a:spLocks noChangeShapeType="1"/>
            </p:cNvSpPr>
            <p:nvPr/>
          </p:nvSpPr>
          <p:spPr bwMode="auto">
            <a:xfrm>
              <a:off x="1248" y="3408"/>
              <a:ext cx="2592"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5165" name="Text Box 13"/>
            <p:cNvSpPr txBox="1">
              <a:spLocks noChangeArrowheads="1"/>
            </p:cNvSpPr>
            <p:nvPr/>
          </p:nvSpPr>
          <p:spPr bwMode="auto">
            <a:xfrm>
              <a:off x="1392" y="1056"/>
              <a:ext cx="65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400">
                  <a:solidFill>
                    <a:schemeClr val="accent2"/>
                  </a:solidFill>
                </a:rPr>
                <a:t>Perfect</a:t>
              </a:r>
            </a:p>
          </p:txBody>
        </p:sp>
        <p:sp>
          <p:nvSpPr>
            <p:cNvPr id="1585166" name="Text Box 14"/>
            <p:cNvSpPr txBox="1">
              <a:spLocks noChangeArrowheads="1"/>
            </p:cNvSpPr>
            <p:nvPr/>
          </p:nvSpPr>
          <p:spPr bwMode="auto">
            <a:xfrm>
              <a:off x="2870" y="3146"/>
              <a:ext cx="7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9900"/>
                  </a:solidFill>
                </a:rPr>
                <a:t>Perverse</a:t>
              </a:r>
            </a:p>
          </p:txBody>
        </p:sp>
        <p:sp>
          <p:nvSpPr>
            <p:cNvPr id="1585167" name="Text Box 15"/>
            <p:cNvSpPr txBox="1">
              <a:spLocks noChangeArrowheads="1"/>
            </p:cNvSpPr>
            <p:nvPr/>
          </p:nvSpPr>
          <p:spPr bwMode="auto">
            <a:xfrm>
              <a:off x="1200" y="1680"/>
              <a:ext cx="84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Tangent</a:t>
              </a:r>
            </a:p>
            <a:p>
              <a:pPr algn="l" eaLnBrk="0" hangingPunct="0"/>
              <a:r>
                <a:rPr lang="en-US" sz="2400">
                  <a:solidFill>
                    <a:srgbClr val="FF3300"/>
                  </a:solidFill>
                </a:rPr>
                <a:t>Parabolic</a:t>
              </a:r>
            </a:p>
            <a:p>
              <a:pPr algn="l" eaLnBrk="0" hangingPunct="0"/>
              <a:r>
                <a:rPr lang="en-US" sz="2400">
                  <a:solidFill>
                    <a:srgbClr val="FF3300"/>
                  </a:solidFill>
                </a:rPr>
                <a:t>Recall</a:t>
              </a:r>
            </a:p>
          </p:txBody>
        </p:sp>
        <p:sp>
          <p:nvSpPr>
            <p:cNvPr id="1585168" name="Text Box 16"/>
            <p:cNvSpPr txBox="1">
              <a:spLocks noChangeArrowheads="1"/>
            </p:cNvSpPr>
            <p:nvPr/>
          </p:nvSpPr>
          <p:spPr bwMode="auto">
            <a:xfrm>
              <a:off x="1200" y="2448"/>
              <a:ext cx="84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008000"/>
                  </a:solidFill>
                </a:rPr>
                <a:t>Parabolic</a:t>
              </a:r>
            </a:p>
            <a:p>
              <a:pPr algn="l" eaLnBrk="0" hangingPunct="0"/>
              <a:r>
                <a:rPr lang="en-US" sz="2400">
                  <a:solidFill>
                    <a:srgbClr val="008000"/>
                  </a:solidFill>
                </a:rPr>
                <a:t>Recall</a:t>
              </a:r>
            </a:p>
          </p:txBody>
        </p:sp>
        <p:sp>
          <p:nvSpPr>
            <p:cNvPr id="1585170" name="Freeform 18"/>
            <p:cNvSpPr>
              <a:spLocks/>
            </p:cNvSpPr>
            <p:nvPr/>
          </p:nvSpPr>
          <p:spPr bwMode="auto">
            <a:xfrm>
              <a:off x="1488" y="1152"/>
              <a:ext cx="2408" cy="1968"/>
            </a:xfrm>
            <a:custGeom>
              <a:avLst/>
              <a:gdLst>
                <a:gd name="T0" fmla="*/ 56 w 2408"/>
                <a:gd name="T1" fmla="*/ 0 h 1968"/>
                <a:gd name="T2" fmla="*/ 392 w 2408"/>
                <a:gd name="T3" fmla="*/ 1632 h 1968"/>
                <a:gd name="T4" fmla="*/ 2408 w 2408"/>
                <a:gd name="T5" fmla="*/ 1968 h 1968"/>
              </a:gdLst>
              <a:ahLst/>
              <a:cxnLst>
                <a:cxn ang="0">
                  <a:pos x="T0" y="T1"/>
                </a:cxn>
                <a:cxn ang="0">
                  <a:pos x="T2" y="T3"/>
                </a:cxn>
                <a:cxn ang="0">
                  <a:pos x="T4" y="T5"/>
                </a:cxn>
              </a:cxnLst>
              <a:rect l="0" t="0" r="r" b="b"/>
              <a:pathLst>
                <a:path w="2408" h="1968">
                  <a:moveTo>
                    <a:pt x="56" y="0"/>
                  </a:moveTo>
                  <a:cubicBezTo>
                    <a:pt x="28" y="652"/>
                    <a:pt x="0" y="1304"/>
                    <a:pt x="392" y="1632"/>
                  </a:cubicBezTo>
                  <a:cubicBezTo>
                    <a:pt x="784" y="1960"/>
                    <a:pt x="2056" y="1912"/>
                    <a:pt x="2408" y="19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5171" name="Line 19"/>
            <p:cNvSpPr>
              <a:spLocks noChangeShapeType="1"/>
            </p:cNvSpPr>
            <p:nvPr/>
          </p:nvSpPr>
          <p:spPr bwMode="auto">
            <a:xfrm>
              <a:off x="3888" y="3120"/>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5172" name="Line 20"/>
            <p:cNvSpPr>
              <a:spLocks noChangeShapeType="1"/>
            </p:cNvSpPr>
            <p:nvPr/>
          </p:nvSpPr>
          <p:spPr bwMode="auto">
            <a:xfrm flipV="1">
              <a:off x="3840" y="3120"/>
              <a:ext cx="384" cy="288"/>
            </a:xfrm>
            <a:prstGeom prst="line">
              <a:avLst/>
            </a:prstGeom>
            <a:noFill/>
            <a:ln w="9525">
              <a:solidFill>
                <a:srgbClr val="FFCC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5173" name="Freeform 21"/>
            <p:cNvSpPr>
              <a:spLocks/>
            </p:cNvSpPr>
            <p:nvPr/>
          </p:nvSpPr>
          <p:spPr bwMode="auto">
            <a:xfrm>
              <a:off x="1248" y="1152"/>
              <a:ext cx="2976" cy="1968"/>
            </a:xfrm>
            <a:custGeom>
              <a:avLst/>
              <a:gdLst>
                <a:gd name="T0" fmla="*/ 0 w 2976"/>
                <a:gd name="T1" fmla="*/ 0 h 1968"/>
                <a:gd name="T2" fmla="*/ 528 w 2976"/>
                <a:gd name="T3" fmla="*/ 1632 h 1968"/>
                <a:gd name="T4" fmla="*/ 2976 w 2976"/>
                <a:gd name="T5" fmla="*/ 1968 h 1968"/>
              </a:gdLst>
              <a:ahLst/>
              <a:cxnLst>
                <a:cxn ang="0">
                  <a:pos x="T0" y="T1"/>
                </a:cxn>
                <a:cxn ang="0">
                  <a:pos x="T2" y="T3"/>
                </a:cxn>
                <a:cxn ang="0">
                  <a:pos x="T4" y="T5"/>
                </a:cxn>
              </a:cxnLst>
              <a:rect l="0" t="0" r="r" b="b"/>
              <a:pathLst>
                <a:path w="2976" h="1968">
                  <a:moveTo>
                    <a:pt x="0" y="0"/>
                  </a:moveTo>
                  <a:cubicBezTo>
                    <a:pt x="16" y="652"/>
                    <a:pt x="32" y="1304"/>
                    <a:pt x="528" y="1632"/>
                  </a:cubicBezTo>
                  <a:cubicBezTo>
                    <a:pt x="1024" y="1960"/>
                    <a:pt x="2568" y="1912"/>
                    <a:pt x="2976" y="1968"/>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85174" name="Line 22"/>
            <p:cNvSpPr>
              <a:spLocks noChangeShapeType="1"/>
            </p:cNvSpPr>
            <p:nvPr/>
          </p:nvSpPr>
          <p:spPr bwMode="auto">
            <a:xfrm>
              <a:off x="1200" y="2880"/>
              <a:ext cx="3024" cy="24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IS 240 – Spring 2013 </a:t>
            </a:r>
            <a:endParaRPr lang="en-US"/>
          </a:p>
        </p:txBody>
      </p:sp>
      <p:sp>
        <p:nvSpPr>
          <p:cNvPr id="1598466" name="Rectangle 2"/>
          <p:cNvSpPr>
            <a:spLocks noGrp="1" noChangeArrowheads="1"/>
          </p:cNvSpPr>
          <p:nvPr>
            <p:ph type="title"/>
          </p:nvPr>
        </p:nvSpPr>
        <p:spPr/>
        <p:txBody>
          <a:bodyPr/>
          <a:lstStyle/>
          <a:p>
            <a:r>
              <a:rPr lang="en-US"/>
              <a:t>Recall-Precision </a:t>
            </a:r>
          </a:p>
        </p:txBody>
      </p:sp>
      <p:sp>
        <p:nvSpPr>
          <p:cNvPr id="1598482" name="Text Box 18"/>
          <p:cNvSpPr txBox="1">
            <a:spLocks noChangeArrowheads="1"/>
          </p:cNvSpPr>
          <p:nvPr/>
        </p:nvSpPr>
        <p:spPr bwMode="auto">
          <a:xfrm>
            <a:off x="6886575" y="2819400"/>
            <a:ext cx="2259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1000 Documents</a:t>
            </a:r>
          </a:p>
          <a:p>
            <a:pPr algn="l" eaLnBrk="0" hangingPunct="0"/>
            <a:r>
              <a:rPr lang="en-US" sz="2400"/>
              <a:t>100    Relevant</a:t>
            </a:r>
          </a:p>
        </p:txBody>
      </p:sp>
      <p:grpSp>
        <p:nvGrpSpPr>
          <p:cNvPr id="1598492" name="Group 28"/>
          <p:cNvGrpSpPr>
            <a:grpSpLocks/>
          </p:cNvGrpSpPr>
          <p:nvPr/>
        </p:nvGrpSpPr>
        <p:grpSpPr bwMode="auto">
          <a:xfrm>
            <a:off x="762000" y="1219200"/>
            <a:ext cx="6264275" cy="5029200"/>
            <a:chOff x="384" y="864"/>
            <a:chExt cx="3946" cy="3168"/>
          </a:xfrm>
        </p:grpSpPr>
        <p:sp>
          <p:nvSpPr>
            <p:cNvPr id="1598468" name="Line 4"/>
            <p:cNvSpPr>
              <a:spLocks noChangeShapeType="1"/>
            </p:cNvSpPr>
            <p:nvPr/>
          </p:nvSpPr>
          <p:spPr bwMode="auto">
            <a:xfrm>
              <a:off x="1152" y="1152"/>
              <a:ext cx="0" cy="23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8469" name="Line 5"/>
            <p:cNvSpPr>
              <a:spLocks noChangeShapeType="1"/>
            </p:cNvSpPr>
            <p:nvPr/>
          </p:nvSpPr>
          <p:spPr bwMode="auto">
            <a:xfrm>
              <a:off x="1152" y="3504"/>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8470" name="Text Box 6"/>
            <p:cNvSpPr txBox="1">
              <a:spLocks noChangeArrowheads="1"/>
            </p:cNvSpPr>
            <p:nvPr/>
          </p:nvSpPr>
          <p:spPr bwMode="auto">
            <a:xfrm>
              <a:off x="816" y="960"/>
              <a:ext cx="356" cy="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1.0</a:t>
              </a:r>
            </a:p>
            <a:p>
              <a:pPr algn="l" eaLnBrk="0" hangingPunct="0"/>
              <a:r>
                <a:rPr lang="en-US" sz="2400"/>
                <a:t>0.9</a:t>
              </a:r>
            </a:p>
            <a:p>
              <a:pPr algn="l" eaLnBrk="0" hangingPunct="0"/>
              <a:r>
                <a:rPr lang="en-US" sz="2400"/>
                <a:t>0.8</a:t>
              </a:r>
            </a:p>
            <a:p>
              <a:pPr algn="l" eaLnBrk="0" hangingPunct="0"/>
              <a:r>
                <a:rPr lang="en-US" sz="2400"/>
                <a:t>0.7</a:t>
              </a:r>
            </a:p>
            <a:p>
              <a:pPr algn="l" eaLnBrk="0" hangingPunct="0"/>
              <a:r>
                <a:rPr lang="en-US" sz="2400"/>
                <a:t>0.6</a:t>
              </a:r>
            </a:p>
            <a:p>
              <a:pPr algn="l" eaLnBrk="0" hangingPunct="0"/>
              <a:r>
                <a:rPr lang="en-US" sz="2400"/>
                <a:t>0.5</a:t>
              </a:r>
            </a:p>
            <a:p>
              <a:pPr algn="l" eaLnBrk="0" hangingPunct="0"/>
              <a:r>
                <a:rPr lang="en-US" sz="2400"/>
                <a:t>0.4</a:t>
              </a:r>
            </a:p>
            <a:p>
              <a:pPr algn="l" eaLnBrk="0" hangingPunct="0"/>
              <a:r>
                <a:rPr lang="en-US" sz="2400"/>
                <a:t>0.3</a:t>
              </a:r>
            </a:p>
            <a:p>
              <a:pPr algn="l" eaLnBrk="0" hangingPunct="0"/>
              <a:r>
                <a:rPr lang="en-US" sz="2400"/>
                <a:t>0.2</a:t>
              </a:r>
            </a:p>
            <a:p>
              <a:pPr algn="l" eaLnBrk="0" hangingPunct="0"/>
              <a:r>
                <a:rPr lang="en-US" sz="2400"/>
                <a:t>0.1</a:t>
              </a:r>
            </a:p>
            <a:p>
              <a:pPr algn="l" eaLnBrk="0" hangingPunct="0"/>
              <a:r>
                <a:rPr lang="en-US" sz="2400"/>
                <a:t>0.0</a:t>
              </a:r>
            </a:p>
          </p:txBody>
        </p:sp>
        <p:sp>
          <p:nvSpPr>
            <p:cNvPr id="1598471" name="Text Box 7"/>
            <p:cNvSpPr txBox="1">
              <a:spLocks noChangeArrowheads="1"/>
            </p:cNvSpPr>
            <p:nvPr/>
          </p:nvSpPr>
          <p:spPr bwMode="auto">
            <a:xfrm>
              <a:off x="384" y="1200"/>
              <a:ext cx="255"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P</a:t>
              </a:r>
            </a:p>
            <a:p>
              <a:pPr algn="l" eaLnBrk="0" hangingPunct="0"/>
              <a:r>
                <a:rPr lang="en-US" sz="2400"/>
                <a:t>R</a:t>
              </a:r>
            </a:p>
            <a:p>
              <a:pPr algn="l" eaLnBrk="0" hangingPunct="0"/>
              <a:r>
                <a:rPr lang="en-US" sz="2400"/>
                <a:t>E</a:t>
              </a:r>
            </a:p>
            <a:p>
              <a:pPr algn="l" eaLnBrk="0" hangingPunct="0"/>
              <a:r>
                <a:rPr lang="en-US" sz="2400"/>
                <a:t>C</a:t>
              </a:r>
            </a:p>
            <a:p>
              <a:pPr algn="l" eaLnBrk="0" hangingPunct="0"/>
              <a:r>
                <a:rPr lang="en-US" sz="2400"/>
                <a:t>I</a:t>
              </a:r>
            </a:p>
            <a:p>
              <a:pPr algn="l" eaLnBrk="0" hangingPunct="0"/>
              <a:r>
                <a:rPr lang="en-US" sz="2400"/>
                <a:t>S</a:t>
              </a:r>
            </a:p>
            <a:p>
              <a:pPr algn="l" eaLnBrk="0" hangingPunct="0"/>
              <a:r>
                <a:rPr lang="en-US" sz="2400"/>
                <a:t>I</a:t>
              </a:r>
            </a:p>
            <a:p>
              <a:pPr algn="l" eaLnBrk="0" hangingPunct="0"/>
              <a:r>
                <a:rPr lang="en-US" sz="2400"/>
                <a:t>O</a:t>
              </a:r>
            </a:p>
            <a:p>
              <a:pPr algn="l" eaLnBrk="0" hangingPunct="0"/>
              <a:r>
                <a:rPr lang="en-US" sz="2400"/>
                <a:t>N</a:t>
              </a:r>
            </a:p>
          </p:txBody>
        </p:sp>
        <p:sp>
          <p:nvSpPr>
            <p:cNvPr id="1598472" name="Text Box 8"/>
            <p:cNvSpPr txBox="1">
              <a:spLocks noChangeArrowheads="1"/>
            </p:cNvSpPr>
            <p:nvPr/>
          </p:nvSpPr>
          <p:spPr bwMode="auto">
            <a:xfrm>
              <a:off x="1094" y="3482"/>
              <a:ext cx="32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0.0 0.1 0.2 0.3 0.4 0.5 0.6 0.7 0.8 0.9 1.0</a:t>
              </a:r>
            </a:p>
          </p:txBody>
        </p:sp>
        <p:sp>
          <p:nvSpPr>
            <p:cNvPr id="1598473" name="Text Box 9"/>
            <p:cNvSpPr txBox="1">
              <a:spLocks noChangeArrowheads="1"/>
            </p:cNvSpPr>
            <p:nvPr/>
          </p:nvSpPr>
          <p:spPr bwMode="auto">
            <a:xfrm>
              <a:off x="2352" y="3744"/>
              <a:ext cx="8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RECALL</a:t>
              </a:r>
            </a:p>
          </p:txBody>
        </p:sp>
        <p:sp>
          <p:nvSpPr>
            <p:cNvPr id="1598474" name="Line 10"/>
            <p:cNvSpPr>
              <a:spLocks noChangeShapeType="1"/>
            </p:cNvSpPr>
            <p:nvPr/>
          </p:nvSpPr>
          <p:spPr bwMode="auto">
            <a:xfrm flipV="1">
              <a:off x="1248" y="3120"/>
              <a:ext cx="2976" cy="0"/>
            </a:xfrm>
            <a:prstGeom prst="line">
              <a:avLst/>
            </a:prstGeom>
            <a:noFill/>
            <a:ln w="9525">
              <a:solidFill>
                <a:srgbClr val="FF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8475" name="Text Box 11"/>
            <p:cNvSpPr txBox="1">
              <a:spLocks noChangeArrowheads="1"/>
            </p:cNvSpPr>
            <p:nvPr/>
          </p:nvSpPr>
          <p:spPr bwMode="auto">
            <a:xfrm>
              <a:off x="1296" y="2880"/>
              <a:ext cx="7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CC"/>
                  </a:solidFill>
                </a:rPr>
                <a:t>Random</a:t>
              </a:r>
            </a:p>
          </p:txBody>
        </p:sp>
        <p:sp>
          <p:nvSpPr>
            <p:cNvPr id="1598476" name="Line 12"/>
            <p:cNvSpPr>
              <a:spLocks noChangeShapeType="1"/>
            </p:cNvSpPr>
            <p:nvPr/>
          </p:nvSpPr>
          <p:spPr bwMode="auto">
            <a:xfrm flipV="1">
              <a:off x="1248" y="1152"/>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8477" name="Line 13"/>
            <p:cNvSpPr>
              <a:spLocks noChangeShapeType="1"/>
            </p:cNvSpPr>
            <p:nvPr/>
          </p:nvSpPr>
          <p:spPr bwMode="auto">
            <a:xfrm flipV="1">
              <a:off x="1248" y="3120"/>
              <a:ext cx="2976" cy="288"/>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8478" name="Text Box 14"/>
            <p:cNvSpPr txBox="1">
              <a:spLocks noChangeArrowheads="1"/>
            </p:cNvSpPr>
            <p:nvPr/>
          </p:nvSpPr>
          <p:spPr bwMode="auto">
            <a:xfrm>
              <a:off x="1440" y="864"/>
              <a:ext cx="65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400">
                  <a:solidFill>
                    <a:schemeClr val="accent2"/>
                  </a:solidFill>
                </a:rPr>
                <a:t>Perfect</a:t>
              </a:r>
            </a:p>
          </p:txBody>
        </p:sp>
        <p:sp>
          <p:nvSpPr>
            <p:cNvPr id="1598479" name="Text Box 15"/>
            <p:cNvSpPr txBox="1">
              <a:spLocks noChangeArrowheads="1"/>
            </p:cNvSpPr>
            <p:nvPr/>
          </p:nvSpPr>
          <p:spPr bwMode="auto">
            <a:xfrm>
              <a:off x="3024" y="3168"/>
              <a:ext cx="7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9900"/>
                  </a:solidFill>
                </a:rPr>
                <a:t>Perverse</a:t>
              </a:r>
            </a:p>
          </p:txBody>
        </p:sp>
        <p:sp>
          <p:nvSpPr>
            <p:cNvPr id="1598480" name="Text Box 16"/>
            <p:cNvSpPr txBox="1">
              <a:spLocks noChangeArrowheads="1"/>
            </p:cNvSpPr>
            <p:nvPr/>
          </p:nvSpPr>
          <p:spPr bwMode="auto">
            <a:xfrm>
              <a:off x="1200" y="1680"/>
              <a:ext cx="84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rgbClr val="FF3300"/>
                  </a:solidFill>
                </a:rPr>
                <a:t>Tangent</a:t>
              </a:r>
            </a:p>
            <a:p>
              <a:pPr algn="l" eaLnBrk="0" hangingPunct="0"/>
              <a:r>
                <a:rPr lang="en-US" sz="2400">
                  <a:solidFill>
                    <a:srgbClr val="FF3300"/>
                  </a:solidFill>
                </a:rPr>
                <a:t>Parabolic</a:t>
              </a:r>
            </a:p>
            <a:p>
              <a:pPr algn="l" eaLnBrk="0" hangingPunct="0"/>
              <a:r>
                <a:rPr lang="en-US" sz="2400">
                  <a:solidFill>
                    <a:srgbClr val="FF3300"/>
                  </a:solidFill>
                </a:rPr>
                <a:t>Recall</a:t>
              </a:r>
            </a:p>
          </p:txBody>
        </p:sp>
        <p:sp>
          <p:nvSpPr>
            <p:cNvPr id="1598481" name="Text Box 17"/>
            <p:cNvSpPr txBox="1">
              <a:spLocks noChangeArrowheads="1"/>
            </p:cNvSpPr>
            <p:nvPr/>
          </p:nvSpPr>
          <p:spPr bwMode="auto">
            <a:xfrm>
              <a:off x="1248" y="2640"/>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400">
                  <a:solidFill>
                    <a:srgbClr val="008000"/>
                  </a:solidFill>
                </a:rPr>
                <a:t>Parabolic Recall</a:t>
              </a:r>
            </a:p>
          </p:txBody>
        </p:sp>
        <p:sp>
          <p:nvSpPr>
            <p:cNvPr id="1598484" name="Line 20"/>
            <p:cNvSpPr>
              <a:spLocks noChangeShapeType="1"/>
            </p:cNvSpPr>
            <p:nvPr/>
          </p:nvSpPr>
          <p:spPr bwMode="auto">
            <a:xfrm>
              <a:off x="3888" y="3120"/>
              <a:ext cx="288"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8487" name="Line 23"/>
            <p:cNvSpPr>
              <a:spLocks noChangeShapeType="1"/>
            </p:cNvSpPr>
            <p:nvPr/>
          </p:nvSpPr>
          <p:spPr bwMode="auto">
            <a:xfrm>
              <a:off x="1200" y="2880"/>
              <a:ext cx="3024" cy="24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8489" name="Freeform 25"/>
            <p:cNvSpPr>
              <a:spLocks/>
            </p:cNvSpPr>
            <p:nvPr/>
          </p:nvSpPr>
          <p:spPr bwMode="auto">
            <a:xfrm>
              <a:off x="1248" y="1152"/>
              <a:ext cx="2976" cy="1968"/>
            </a:xfrm>
            <a:custGeom>
              <a:avLst/>
              <a:gdLst>
                <a:gd name="T0" fmla="*/ 0 w 2976"/>
                <a:gd name="T1" fmla="*/ 0 h 1968"/>
                <a:gd name="T2" fmla="*/ 1344 w 2976"/>
                <a:gd name="T3" fmla="*/ 1248 h 1968"/>
                <a:gd name="T4" fmla="*/ 2544 w 2976"/>
                <a:gd name="T5" fmla="*/ 1824 h 1968"/>
                <a:gd name="T6" fmla="*/ 2976 w 2976"/>
                <a:gd name="T7" fmla="*/ 1968 h 1968"/>
              </a:gdLst>
              <a:ahLst/>
              <a:cxnLst>
                <a:cxn ang="0">
                  <a:pos x="T0" y="T1"/>
                </a:cxn>
                <a:cxn ang="0">
                  <a:pos x="T2" y="T3"/>
                </a:cxn>
                <a:cxn ang="0">
                  <a:pos x="T4" y="T5"/>
                </a:cxn>
                <a:cxn ang="0">
                  <a:pos x="T6" y="T7"/>
                </a:cxn>
              </a:cxnLst>
              <a:rect l="0" t="0" r="r" b="b"/>
              <a:pathLst>
                <a:path w="2976" h="1968">
                  <a:moveTo>
                    <a:pt x="0" y="0"/>
                  </a:moveTo>
                  <a:cubicBezTo>
                    <a:pt x="460" y="472"/>
                    <a:pt x="920" y="944"/>
                    <a:pt x="1344" y="1248"/>
                  </a:cubicBezTo>
                  <a:cubicBezTo>
                    <a:pt x="1768" y="1552"/>
                    <a:pt x="2272" y="1704"/>
                    <a:pt x="2544" y="1824"/>
                  </a:cubicBezTo>
                  <a:cubicBezTo>
                    <a:pt x="2816" y="1944"/>
                    <a:pt x="2904" y="1944"/>
                    <a:pt x="2976" y="1968"/>
                  </a:cubicBezTo>
                </a:path>
              </a:pathLst>
            </a:cu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8490" name="Line 26"/>
            <p:cNvSpPr>
              <a:spLocks noChangeShapeType="1"/>
            </p:cNvSpPr>
            <p:nvPr/>
          </p:nvSpPr>
          <p:spPr bwMode="auto">
            <a:xfrm>
              <a:off x="1248" y="1152"/>
              <a:ext cx="2976"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98491" name="Line 27"/>
            <p:cNvSpPr>
              <a:spLocks noChangeShapeType="1"/>
            </p:cNvSpPr>
            <p:nvPr/>
          </p:nvSpPr>
          <p:spPr bwMode="auto">
            <a:xfrm>
              <a:off x="4224" y="1152"/>
              <a:ext cx="0" cy="196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IS 240 – Spring 2013 </a:t>
            </a:r>
            <a:endParaRPr lang="en-US"/>
          </a:p>
        </p:txBody>
      </p:sp>
      <p:sp>
        <p:nvSpPr>
          <p:cNvPr id="1600516" name="Rectangle 4"/>
          <p:cNvSpPr>
            <a:spLocks noGrp="1" noChangeArrowheads="1"/>
          </p:cNvSpPr>
          <p:nvPr>
            <p:ph type="title"/>
          </p:nvPr>
        </p:nvSpPr>
        <p:spPr/>
        <p:txBody>
          <a:bodyPr/>
          <a:lstStyle/>
          <a:p>
            <a:r>
              <a:rPr lang="en-US"/>
              <a:t>CACM Query 25</a:t>
            </a:r>
          </a:p>
        </p:txBody>
      </p:sp>
      <p:pic>
        <p:nvPicPr>
          <p:cNvPr id="1600517" name="Picture 5" descr="cacm_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6705600" cy="5548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586178" name="Rectangle 2"/>
          <p:cNvSpPr>
            <a:spLocks noGrp="1" noChangeArrowheads="1"/>
          </p:cNvSpPr>
          <p:nvPr>
            <p:ph type="title"/>
          </p:nvPr>
        </p:nvSpPr>
        <p:spPr/>
        <p:txBody>
          <a:bodyPr/>
          <a:lstStyle/>
          <a:p>
            <a:r>
              <a:rPr lang="en-US" sz="3200"/>
              <a:t>Relationship of Precision and Recall</a:t>
            </a:r>
          </a:p>
        </p:txBody>
      </p:sp>
      <p:graphicFrame>
        <p:nvGraphicFramePr>
          <p:cNvPr id="1586179" name="Object 3"/>
          <p:cNvGraphicFramePr>
            <a:graphicFrameLocks noChangeAspect="1"/>
          </p:cNvGraphicFramePr>
          <p:nvPr/>
        </p:nvGraphicFramePr>
        <p:xfrm>
          <a:off x="2209800" y="1371600"/>
          <a:ext cx="5029200" cy="1901825"/>
        </p:xfrm>
        <a:graphic>
          <a:graphicData uri="http://schemas.openxmlformats.org/presentationml/2006/ole">
            <mc:AlternateContent xmlns:mc="http://schemas.openxmlformats.org/markup-compatibility/2006">
              <mc:Choice xmlns:v="urn:schemas-microsoft-com:vml" Requires="v">
                <p:oleObj spid="_x0000_s1586186" name="Equation" r:id="rId4" imgW="1041345" imgH="393926" progId="Equation.3">
                  <p:embed/>
                </p:oleObj>
              </mc:Choice>
              <mc:Fallback>
                <p:oleObj name="Equation" r:id="rId4" imgW="1041345" imgH="393926"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371600"/>
                        <a:ext cx="50292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86180" name="Object 4"/>
          <p:cNvGraphicFramePr>
            <a:graphicFrameLocks noChangeAspect="1"/>
          </p:cNvGraphicFramePr>
          <p:nvPr>
            <p:ph idx="1"/>
          </p:nvPr>
        </p:nvGraphicFramePr>
        <p:xfrm>
          <a:off x="1828800" y="3352800"/>
          <a:ext cx="6096000" cy="2495550"/>
        </p:xfrm>
        <a:graphic>
          <a:graphicData uri="http://schemas.openxmlformats.org/presentationml/2006/ole">
            <mc:AlternateContent xmlns:mc="http://schemas.openxmlformats.org/markup-compatibility/2006">
              <mc:Choice xmlns:v="urn:schemas-microsoft-com:vml" Requires="v">
                <p:oleObj spid="_x0000_s1586187" name="Equation" r:id="rId6" imgW="2172096" imgH="889397" progId="Equation.3">
                  <p:embed/>
                </p:oleObj>
              </mc:Choice>
              <mc:Fallback>
                <p:oleObj name="Equation" r:id="rId6" imgW="2172096" imgH="889397"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352800"/>
                        <a:ext cx="6096000" cy="249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64002" name="Rectangle 2"/>
          <p:cNvSpPr>
            <a:spLocks noGrp="1" noChangeArrowheads="1"/>
          </p:cNvSpPr>
          <p:nvPr>
            <p:ph type="title"/>
          </p:nvPr>
        </p:nvSpPr>
        <p:spPr/>
        <p:txBody>
          <a:bodyPr/>
          <a:lstStyle/>
          <a:p>
            <a:r>
              <a:rPr lang="en-US"/>
              <a:t>Measures for Large-Scale Eval</a:t>
            </a:r>
          </a:p>
        </p:txBody>
      </p:sp>
      <p:sp>
        <p:nvSpPr>
          <p:cNvPr id="1664003" name="Rectangle 3"/>
          <p:cNvSpPr>
            <a:spLocks noGrp="1" noChangeArrowheads="1"/>
          </p:cNvSpPr>
          <p:nvPr>
            <p:ph type="body" idx="1"/>
          </p:nvPr>
        </p:nvSpPr>
        <p:spPr/>
        <p:txBody>
          <a:bodyPr/>
          <a:lstStyle/>
          <a:p>
            <a:r>
              <a:rPr lang="en-US"/>
              <a:t>Typical user behavior in web search systems has shown a preference for high precision</a:t>
            </a:r>
          </a:p>
          <a:p>
            <a:r>
              <a:rPr lang="en-US"/>
              <a:t>Also graded scales of relevance seem more useful than just </a:t>
            </a:r>
            <a:r>
              <a:rPr lang="ja-JP" altLang="en-US">
                <a:latin typeface="Arial"/>
              </a:rPr>
              <a:t>“</a:t>
            </a:r>
            <a:r>
              <a:rPr lang="en-US"/>
              <a:t>yes/no</a:t>
            </a:r>
            <a:r>
              <a:rPr lang="ja-JP" altLang="en-US">
                <a:latin typeface="Arial"/>
              </a:rPr>
              <a:t>”</a:t>
            </a:r>
            <a:endParaRPr lang="en-US"/>
          </a:p>
          <a:p>
            <a:r>
              <a:rPr lang="en-US"/>
              <a:t>Measures have been devised to help evaluate situations taking these into account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65026" name="Rectangle 2"/>
          <p:cNvSpPr>
            <a:spLocks noGrp="1" noChangeArrowheads="1"/>
          </p:cNvSpPr>
          <p:nvPr>
            <p:ph type="title"/>
          </p:nvPr>
        </p:nvSpPr>
        <p:spPr/>
        <p:txBody>
          <a:bodyPr/>
          <a:lstStyle/>
          <a:p>
            <a:r>
              <a:rPr lang="en-US"/>
              <a:t>Cumulative Gain measures</a:t>
            </a:r>
          </a:p>
        </p:txBody>
      </p:sp>
      <p:sp>
        <p:nvSpPr>
          <p:cNvPr id="1665027" name="Rectangle 3"/>
          <p:cNvSpPr>
            <a:spLocks noGrp="1" noChangeArrowheads="1"/>
          </p:cNvSpPr>
          <p:nvPr>
            <p:ph type="body" idx="1"/>
          </p:nvPr>
        </p:nvSpPr>
        <p:spPr/>
        <p:txBody>
          <a:bodyPr/>
          <a:lstStyle/>
          <a:p>
            <a:pPr>
              <a:lnSpc>
                <a:spcPct val="90000"/>
              </a:lnSpc>
            </a:pPr>
            <a:r>
              <a:rPr lang="en-US"/>
              <a:t>If we assume that highly relevant documents are more useful when appearing earlier in a result list (are ranked higher)</a:t>
            </a:r>
          </a:p>
          <a:p>
            <a:pPr>
              <a:lnSpc>
                <a:spcPct val="90000"/>
              </a:lnSpc>
            </a:pPr>
            <a:r>
              <a:rPr lang="en-US"/>
              <a:t>And, highly relevant documents are more useful than marginally relevant documents, which are in turn more useful than non-relevant documents</a:t>
            </a:r>
          </a:p>
          <a:p>
            <a:pPr>
              <a:lnSpc>
                <a:spcPct val="90000"/>
              </a:lnSpc>
            </a:pPr>
            <a:r>
              <a:rPr lang="en-US"/>
              <a:t>Then measures that take these factors into account would better reflect user needs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240 – Spring 2013 </a:t>
            </a:r>
            <a:endParaRPr lang="en-US"/>
          </a:p>
        </p:txBody>
      </p:sp>
      <p:sp>
        <p:nvSpPr>
          <p:cNvPr id="1588226" name="Rectangle 2"/>
          <p:cNvSpPr>
            <a:spLocks noChangeArrowheads="1"/>
          </p:cNvSpPr>
          <p:nvPr/>
        </p:nvSpPr>
        <p:spPr bwMode="auto">
          <a:xfrm>
            <a:off x="914400" y="3657600"/>
            <a:ext cx="6858000" cy="2057400"/>
          </a:xfrm>
          <a:prstGeom prst="rect">
            <a:avLst/>
          </a:prstGeom>
          <a:solidFill>
            <a:srgbClr val="FFCC99"/>
          </a:solidFill>
          <a:ln>
            <a:noFill/>
          </a:ln>
          <a:effectLst/>
          <a:extLst>
            <a:ext uri="{91240B29-F687-4f45-9708-019B960494DF}">
              <a14:hiddenLine xmlns:a14="http://schemas.microsoft.com/office/drawing/2010/main" w="28575">
                <a:solidFill>
                  <a:schemeClr val="accent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8227" name="Rectangle 3"/>
          <p:cNvSpPr>
            <a:spLocks noGrp="1" noChangeArrowheads="1"/>
          </p:cNvSpPr>
          <p:nvPr>
            <p:ph type="title"/>
          </p:nvPr>
        </p:nvSpPr>
        <p:spPr/>
        <p:txBody>
          <a:bodyPr/>
          <a:lstStyle/>
          <a:p>
            <a:r>
              <a:rPr lang="en-US"/>
              <a:t>What to Evaluate?</a:t>
            </a:r>
          </a:p>
        </p:txBody>
      </p:sp>
      <p:sp>
        <p:nvSpPr>
          <p:cNvPr id="1588228" name="Rectangle 4"/>
          <p:cNvSpPr>
            <a:spLocks noGrp="1" noChangeArrowheads="1"/>
          </p:cNvSpPr>
          <p:nvPr>
            <p:ph type="body" idx="1"/>
          </p:nvPr>
        </p:nvSpPr>
        <p:spPr/>
        <p:txBody>
          <a:bodyPr/>
          <a:lstStyle/>
          <a:p>
            <a:pPr>
              <a:lnSpc>
                <a:spcPct val="90000"/>
              </a:lnSpc>
              <a:buFontTx/>
              <a:buNone/>
            </a:pPr>
            <a:r>
              <a:rPr lang="en-US" sz="2800"/>
              <a:t>	What can be measured that reflects users</a:t>
            </a:r>
            <a:r>
              <a:rPr lang="ja-JP" altLang="en-US" sz="2800">
                <a:latin typeface="Arial"/>
              </a:rPr>
              <a:t>’</a:t>
            </a:r>
            <a:r>
              <a:rPr lang="en-US" sz="2800"/>
              <a:t> ability to use system? </a:t>
            </a:r>
            <a:r>
              <a:rPr lang="en-US" sz="2000"/>
              <a:t>(Cleverdon 66)</a:t>
            </a:r>
            <a:endParaRPr lang="en-US"/>
          </a:p>
          <a:p>
            <a:pPr lvl="1">
              <a:lnSpc>
                <a:spcPct val="90000"/>
              </a:lnSpc>
            </a:pPr>
            <a:r>
              <a:rPr lang="en-US" sz="2400"/>
              <a:t>Coverage of Information</a:t>
            </a:r>
          </a:p>
          <a:p>
            <a:pPr lvl="1">
              <a:lnSpc>
                <a:spcPct val="90000"/>
              </a:lnSpc>
            </a:pPr>
            <a:r>
              <a:rPr lang="en-US" sz="2400"/>
              <a:t>Form of Presentation</a:t>
            </a:r>
          </a:p>
          <a:p>
            <a:pPr lvl="1">
              <a:lnSpc>
                <a:spcPct val="90000"/>
              </a:lnSpc>
            </a:pPr>
            <a:r>
              <a:rPr lang="en-US" sz="2400"/>
              <a:t>Effort required/Ease of Use</a:t>
            </a:r>
          </a:p>
          <a:p>
            <a:pPr lvl="1">
              <a:lnSpc>
                <a:spcPct val="90000"/>
              </a:lnSpc>
            </a:pPr>
            <a:r>
              <a:rPr lang="en-US" sz="2400"/>
              <a:t>Time and Space Efficiency</a:t>
            </a:r>
          </a:p>
          <a:p>
            <a:pPr lvl="1">
              <a:lnSpc>
                <a:spcPct val="90000"/>
              </a:lnSpc>
            </a:pPr>
            <a:r>
              <a:rPr lang="en-US" sz="2400">
                <a:solidFill>
                  <a:schemeClr val="accent2"/>
                </a:solidFill>
              </a:rPr>
              <a:t>Recall</a:t>
            </a:r>
          </a:p>
          <a:p>
            <a:pPr lvl="2">
              <a:lnSpc>
                <a:spcPct val="90000"/>
              </a:lnSpc>
            </a:pPr>
            <a:r>
              <a:rPr lang="en-US" sz="2000">
                <a:solidFill>
                  <a:schemeClr val="accent2"/>
                </a:solidFill>
              </a:rPr>
              <a:t>proportion of relevant material actually retrieved</a:t>
            </a:r>
          </a:p>
          <a:p>
            <a:pPr lvl="1">
              <a:lnSpc>
                <a:spcPct val="90000"/>
              </a:lnSpc>
            </a:pPr>
            <a:r>
              <a:rPr lang="en-US" sz="2400">
                <a:solidFill>
                  <a:schemeClr val="accent2"/>
                </a:solidFill>
              </a:rPr>
              <a:t>Precision</a:t>
            </a:r>
          </a:p>
          <a:p>
            <a:pPr lvl="2">
              <a:lnSpc>
                <a:spcPct val="90000"/>
              </a:lnSpc>
            </a:pPr>
            <a:r>
              <a:rPr lang="en-US" sz="2000">
                <a:solidFill>
                  <a:schemeClr val="accent2"/>
                </a:solidFill>
              </a:rPr>
              <a:t>proportion of retrieved material actually relevant</a:t>
            </a:r>
            <a:endParaRPr lang="en-US">
              <a:solidFill>
                <a:schemeClr val="accent2"/>
              </a:solidFill>
            </a:endParaRPr>
          </a:p>
        </p:txBody>
      </p:sp>
      <p:sp>
        <p:nvSpPr>
          <p:cNvPr id="1588229" name="Text Box 5"/>
          <p:cNvSpPr txBox="1">
            <a:spLocks noChangeArrowheads="1"/>
          </p:cNvSpPr>
          <p:nvPr/>
        </p:nvSpPr>
        <p:spPr bwMode="auto">
          <a:xfrm rot="-5400000">
            <a:off x="-219869" y="4555332"/>
            <a:ext cx="196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latin typeface="Arial" charset="0"/>
              </a:rPr>
              <a:t>effectiveness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66050" name="Rectangle 2"/>
          <p:cNvSpPr>
            <a:spLocks noGrp="1" noChangeArrowheads="1"/>
          </p:cNvSpPr>
          <p:nvPr>
            <p:ph type="title"/>
          </p:nvPr>
        </p:nvSpPr>
        <p:spPr/>
        <p:txBody>
          <a:bodyPr/>
          <a:lstStyle/>
          <a:p>
            <a:r>
              <a:rPr lang="en-US"/>
              <a:t>Simple CG	</a:t>
            </a:r>
          </a:p>
        </p:txBody>
      </p:sp>
      <p:sp>
        <p:nvSpPr>
          <p:cNvPr id="1666051" name="Rectangle 3"/>
          <p:cNvSpPr>
            <a:spLocks noGrp="1" noChangeArrowheads="1"/>
          </p:cNvSpPr>
          <p:nvPr>
            <p:ph type="body" idx="1"/>
          </p:nvPr>
        </p:nvSpPr>
        <p:spPr/>
        <p:txBody>
          <a:bodyPr/>
          <a:lstStyle/>
          <a:p>
            <a:r>
              <a:rPr lang="en-US"/>
              <a:t>Cumulative Gain is simply the sum of all the graded relevance values the items in a ranked search result list</a:t>
            </a:r>
          </a:p>
          <a:p>
            <a:r>
              <a:rPr lang="en-US"/>
              <a:t>The CG at a particular rank </a:t>
            </a:r>
            <a:r>
              <a:rPr lang="en-US" i="1"/>
              <a:t>p</a:t>
            </a:r>
            <a:r>
              <a:rPr lang="en-US"/>
              <a:t> is</a:t>
            </a:r>
          </a:p>
          <a:p>
            <a:endParaRPr lang="en-US"/>
          </a:p>
          <a:p>
            <a:endParaRPr lang="en-US"/>
          </a:p>
          <a:p>
            <a:endParaRPr lang="en-US"/>
          </a:p>
          <a:p>
            <a:r>
              <a:rPr lang="en-US"/>
              <a:t>Where </a:t>
            </a:r>
            <a:r>
              <a:rPr lang="en-US" i="1"/>
              <a:t>i </a:t>
            </a:r>
            <a:r>
              <a:rPr lang="en-US"/>
              <a:t>is the rank and </a:t>
            </a:r>
            <a:r>
              <a:rPr lang="en-US" i="1"/>
              <a:t>rel</a:t>
            </a:r>
            <a:r>
              <a:rPr lang="en-US" i="1" baseline="-25000"/>
              <a:t>i</a:t>
            </a:r>
            <a:r>
              <a:rPr lang="en-US"/>
              <a:t> is the relevance score</a:t>
            </a:r>
          </a:p>
        </p:txBody>
      </p:sp>
      <p:graphicFrame>
        <p:nvGraphicFramePr>
          <p:cNvPr id="1666052" name="Object 4"/>
          <p:cNvGraphicFramePr>
            <a:graphicFrameLocks noChangeAspect="1"/>
          </p:cNvGraphicFramePr>
          <p:nvPr/>
        </p:nvGraphicFramePr>
        <p:xfrm>
          <a:off x="3276600" y="3581400"/>
          <a:ext cx="2667000" cy="1414463"/>
        </p:xfrm>
        <a:graphic>
          <a:graphicData uri="http://schemas.openxmlformats.org/presentationml/2006/ole">
            <mc:AlternateContent xmlns:mc="http://schemas.openxmlformats.org/markup-compatibility/2006">
              <mc:Choice xmlns:v="urn:schemas-microsoft-com:vml" Requires="v">
                <p:oleObj spid="_x0000_s1666055" name="Equation" r:id="rId3" imgW="838200" imgH="444500" progId="Equation.3">
                  <p:embed/>
                </p:oleObj>
              </mc:Choice>
              <mc:Fallback>
                <p:oleObj name="Equation" r:id="rId3" imgW="838200" imgH="444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581400"/>
                        <a:ext cx="2667000"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67074" name="Rectangle 2"/>
          <p:cNvSpPr>
            <a:spLocks noGrp="1" noChangeArrowheads="1"/>
          </p:cNvSpPr>
          <p:nvPr>
            <p:ph type="title"/>
          </p:nvPr>
        </p:nvSpPr>
        <p:spPr/>
        <p:txBody>
          <a:bodyPr/>
          <a:lstStyle/>
          <a:p>
            <a:r>
              <a:rPr lang="en-US"/>
              <a:t>Discounted Cumulative Gain</a:t>
            </a:r>
          </a:p>
        </p:txBody>
      </p:sp>
      <p:sp>
        <p:nvSpPr>
          <p:cNvPr id="1667075" name="Rectangle 3"/>
          <p:cNvSpPr>
            <a:spLocks noGrp="1" noChangeArrowheads="1"/>
          </p:cNvSpPr>
          <p:nvPr>
            <p:ph type="body" idx="1"/>
          </p:nvPr>
        </p:nvSpPr>
        <p:spPr/>
        <p:txBody>
          <a:bodyPr/>
          <a:lstStyle/>
          <a:p>
            <a:r>
              <a:rPr lang="en-US"/>
              <a:t>DCG measures the gain (usefulness) of a document based on its position in the result list</a:t>
            </a:r>
          </a:p>
          <a:p>
            <a:pPr lvl="1"/>
            <a:r>
              <a:rPr lang="en-US"/>
              <a:t>The gain is accumulated (like simple CG) with the gain of each result discounted at lower ranks</a:t>
            </a:r>
          </a:p>
          <a:p>
            <a:r>
              <a:rPr lang="en-US"/>
              <a:t>The idea is that highly relevant docs appearing lower in the search result should be penalized proportion to their position in the results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IS 240 – Spring 2013 </a:t>
            </a:r>
            <a:endParaRPr lang="en-US"/>
          </a:p>
        </p:txBody>
      </p:sp>
      <p:sp>
        <p:nvSpPr>
          <p:cNvPr id="1668098" name="Rectangle 2"/>
          <p:cNvSpPr>
            <a:spLocks noGrp="1" noChangeArrowheads="1"/>
          </p:cNvSpPr>
          <p:nvPr>
            <p:ph type="title"/>
          </p:nvPr>
        </p:nvSpPr>
        <p:spPr/>
        <p:txBody>
          <a:bodyPr/>
          <a:lstStyle/>
          <a:p>
            <a:r>
              <a:rPr lang="en-US"/>
              <a:t>Discounted Cumulative Gain</a:t>
            </a:r>
          </a:p>
        </p:txBody>
      </p:sp>
      <p:sp>
        <p:nvSpPr>
          <p:cNvPr id="1668099" name="Rectangle 3"/>
          <p:cNvSpPr>
            <a:spLocks noGrp="1" noChangeArrowheads="1"/>
          </p:cNvSpPr>
          <p:nvPr>
            <p:ph type="body" idx="1"/>
          </p:nvPr>
        </p:nvSpPr>
        <p:spPr>
          <a:xfrm>
            <a:off x="457200" y="1219200"/>
            <a:ext cx="8458200" cy="4953000"/>
          </a:xfrm>
        </p:spPr>
        <p:txBody>
          <a:bodyPr/>
          <a:lstStyle/>
          <a:p>
            <a:r>
              <a:rPr lang="en-US"/>
              <a:t>The DCG is reduced logarithmically proportional to the position (</a:t>
            </a:r>
            <a:r>
              <a:rPr lang="en-US" i="1"/>
              <a:t>p) </a:t>
            </a:r>
            <a:r>
              <a:rPr lang="en-US"/>
              <a:t>in the ranking</a:t>
            </a:r>
          </a:p>
          <a:p>
            <a:endParaRPr lang="en-US"/>
          </a:p>
          <a:p>
            <a:r>
              <a:rPr lang="en-US"/>
              <a:t>Why logs? No real reason except smooth reduction. Another formulation is:</a:t>
            </a:r>
          </a:p>
          <a:p>
            <a:endParaRPr lang="en-US"/>
          </a:p>
          <a:p>
            <a:endParaRPr lang="en-US"/>
          </a:p>
          <a:p>
            <a:r>
              <a:rPr lang="en-US"/>
              <a:t>Puts a stronger emphasis on high ranks</a:t>
            </a:r>
          </a:p>
        </p:txBody>
      </p:sp>
      <p:graphicFrame>
        <p:nvGraphicFramePr>
          <p:cNvPr id="1668100" name="Object 4"/>
          <p:cNvGraphicFramePr>
            <a:graphicFrameLocks noChangeAspect="1"/>
          </p:cNvGraphicFramePr>
          <p:nvPr/>
        </p:nvGraphicFramePr>
        <p:xfrm>
          <a:off x="2209800" y="2286000"/>
          <a:ext cx="3886200" cy="1203325"/>
        </p:xfrm>
        <a:graphic>
          <a:graphicData uri="http://schemas.openxmlformats.org/presentationml/2006/ole">
            <mc:AlternateContent xmlns:mc="http://schemas.openxmlformats.org/markup-compatibility/2006">
              <mc:Choice xmlns:v="urn:schemas-microsoft-com:vml" Requires="v">
                <p:oleObj spid="_x0000_s1668106" name="Equation" r:id="rId3" imgW="1435100" imgH="444500" progId="Equation.3">
                  <p:embed/>
                </p:oleObj>
              </mc:Choice>
              <mc:Fallback>
                <p:oleObj name="Equation" r:id="rId3" imgW="1435100" imgH="4445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86000"/>
                        <a:ext cx="3886200"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68101" name="Object 5"/>
          <p:cNvGraphicFramePr>
            <a:graphicFrameLocks noChangeAspect="1"/>
          </p:cNvGraphicFramePr>
          <p:nvPr/>
        </p:nvGraphicFramePr>
        <p:xfrm>
          <a:off x="2286000" y="4267200"/>
          <a:ext cx="3886200" cy="1258888"/>
        </p:xfrm>
        <a:graphic>
          <a:graphicData uri="http://schemas.openxmlformats.org/presentationml/2006/ole">
            <mc:AlternateContent xmlns:mc="http://schemas.openxmlformats.org/markup-compatibility/2006">
              <mc:Choice xmlns:v="urn:schemas-microsoft-com:vml" Requires="v">
                <p:oleObj spid="_x0000_s1668107" name="Equation" r:id="rId5" imgW="1371600" imgH="444500" progId="Equation.3">
                  <p:embed/>
                </p:oleObj>
              </mc:Choice>
              <mc:Fallback>
                <p:oleObj name="Equation" r:id="rId5" imgW="1371600" imgH="4445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267200"/>
                        <a:ext cx="38862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69122" name="Rectangle 2"/>
          <p:cNvSpPr>
            <a:spLocks noGrp="1" noChangeArrowheads="1"/>
          </p:cNvSpPr>
          <p:nvPr>
            <p:ph type="title"/>
          </p:nvPr>
        </p:nvSpPr>
        <p:spPr/>
        <p:txBody>
          <a:bodyPr/>
          <a:lstStyle/>
          <a:p>
            <a:r>
              <a:rPr lang="en-US"/>
              <a:t>Normalized DCG</a:t>
            </a:r>
          </a:p>
        </p:txBody>
      </p:sp>
      <p:sp>
        <p:nvSpPr>
          <p:cNvPr id="1669123" name="Rectangle 3"/>
          <p:cNvSpPr>
            <a:spLocks noGrp="1" noChangeArrowheads="1"/>
          </p:cNvSpPr>
          <p:nvPr>
            <p:ph type="body" idx="1"/>
          </p:nvPr>
        </p:nvSpPr>
        <p:spPr/>
        <p:txBody>
          <a:bodyPr/>
          <a:lstStyle/>
          <a:p>
            <a:r>
              <a:rPr lang="en-US"/>
              <a:t>Because search results lists vary in size depending on the query, comparing results across queries doesn</a:t>
            </a:r>
            <a:r>
              <a:rPr lang="ja-JP" altLang="en-US">
                <a:latin typeface="Arial"/>
              </a:rPr>
              <a:t>’</a:t>
            </a:r>
            <a:r>
              <a:rPr lang="en-US"/>
              <a:t>t work with DCG alone</a:t>
            </a:r>
          </a:p>
          <a:p>
            <a:r>
              <a:rPr lang="en-US"/>
              <a:t>To do this DCG is normalized across the query set:</a:t>
            </a:r>
          </a:p>
          <a:p>
            <a:pPr lvl="1"/>
            <a:r>
              <a:rPr lang="en-US"/>
              <a:t>First create an </a:t>
            </a:r>
            <a:r>
              <a:rPr lang="ja-JP" altLang="en-US">
                <a:latin typeface="Arial"/>
              </a:rPr>
              <a:t>“</a:t>
            </a:r>
            <a:r>
              <a:rPr lang="en-US"/>
              <a:t>ideal</a:t>
            </a:r>
            <a:r>
              <a:rPr lang="ja-JP" altLang="en-US">
                <a:latin typeface="Arial"/>
              </a:rPr>
              <a:t>”</a:t>
            </a:r>
            <a:r>
              <a:rPr lang="en-US"/>
              <a:t> result by sorting the result list by relevance score</a:t>
            </a:r>
          </a:p>
          <a:p>
            <a:pPr lvl="1"/>
            <a:r>
              <a:rPr lang="en-US"/>
              <a:t>Use that ideal value to create a normalized DCG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240 – Spring 2013 </a:t>
            </a:r>
            <a:endParaRPr lang="en-US"/>
          </a:p>
        </p:txBody>
      </p:sp>
      <p:sp>
        <p:nvSpPr>
          <p:cNvPr id="1670146" name="Rectangle 2"/>
          <p:cNvSpPr>
            <a:spLocks noGrp="1" noChangeArrowheads="1"/>
          </p:cNvSpPr>
          <p:nvPr>
            <p:ph type="title"/>
          </p:nvPr>
        </p:nvSpPr>
        <p:spPr/>
        <p:txBody>
          <a:bodyPr/>
          <a:lstStyle/>
          <a:p>
            <a:r>
              <a:rPr lang="en-US"/>
              <a:t>Normalized DCG</a:t>
            </a:r>
          </a:p>
        </p:txBody>
      </p:sp>
      <p:sp>
        <p:nvSpPr>
          <p:cNvPr id="1670147" name="Rectangle 3"/>
          <p:cNvSpPr>
            <a:spLocks noGrp="1" noChangeArrowheads="1"/>
          </p:cNvSpPr>
          <p:nvPr>
            <p:ph type="body" idx="1"/>
          </p:nvPr>
        </p:nvSpPr>
        <p:spPr/>
        <p:txBody>
          <a:bodyPr/>
          <a:lstStyle/>
          <a:p>
            <a:pPr>
              <a:lnSpc>
                <a:spcPct val="90000"/>
              </a:lnSpc>
            </a:pPr>
            <a:r>
              <a:rPr lang="en-US" sz="2800"/>
              <a:t>Using the ideal DCG at a given position and the observed DCG at the same position</a:t>
            </a:r>
          </a:p>
          <a:p>
            <a:pPr>
              <a:lnSpc>
                <a:spcPct val="90000"/>
              </a:lnSpc>
            </a:pPr>
            <a:endParaRPr lang="en-US" sz="2800"/>
          </a:p>
          <a:p>
            <a:pPr>
              <a:lnSpc>
                <a:spcPct val="90000"/>
              </a:lnSpc>
            </a:pPr>
            <a:endParaRPr lang="en-US" sz="2800"/>
          </a:p>
          <a:p>
            <a:pPr>
              <a:lnSpc>
                <a:spcPct val="90000"/>
              </a:lnSpc>
            </a:pPr>
            <a:endParaRPr lang="en-US" sz="2800"/>
          </a:p>
          <a:p>
            <a:pPr>
              <a:lnSpc>
                <a:spcPct val="90000"/>
              </a:lnSpc>
            </a:pPr>
            <a:r>
              <a:rPr lang="en-US" sz="2800"/>
              <a:t>The nDCG values for all test queries can then be averaged to give a measure of the average performance of the system</a:t>
            </a:r>
          </a:p>
          <a:p>
            <a:pPr>
              <a:lnSpc>
                <a:spcPct val="90000"/>
              </a:lnSpc>
            </a:pPr>
            <a:r>
              <a:rPr lang="en-US" sz="2800"/>
              <a:t>If a system does perfect ranking, the IDCG and DCG will be the same, so nDCG will be 1 for each rank (nDCG</a:t>
            </a:r>
            <a:r>
              <a:rPr lang="en-US" sz="2800" baseline="-25000"/>
              <a:t>p</a:t>
            </a:r>
            <a:r>
              <a:rPr lang="en-US" sz="2800"/>
              <a:t> ranges from 0-1)</a:t>
            </a:r>
          </a:p>
          <a:p>
            <a:pPr>
              <a:lnSpc>
                <a:spcPct val="90000"/>
              </a:lnSpc>
              <a:buFontTx/>
              <a:buNone/>
            </a:pPr>
            <a:endParaRPr lang="en-US" sz="2800"/>
          </a:p>
        </p:txBody>
      </p:sp>
      <p:graphicFrame>
        <p:nvGraphicFramePr>
          <p:cNvPr id="1670148" name="Object 4"/>
          <p:cNvGraphicFramePr>
            <a:graphicFrameLocks noChangeAspect="1"/>
          </p:cNvGraphicFramePr>
          <p:nvPr/>
        </p:nvGraphicFramePr>
        <p:xfrm>
          <a:off x="2362200" y="2057400"/>
          <a:ext cx="3994150" cy="1525588"/>
        </p:xfrm>
        <a:graphic>
          <a:graphicData uri="http://schemas.openxmlformats.org/presentationml/2006/ole">
            <mc:AlternateContent xmlns:mc="http://schemas.openxmlformats.org/markup-compatibility/2006">
              <mc:Choice xmlns:v="urn:schemas-microsoft-com:vml" Requires="v">
                <p:oleObj spid="_x0000_s1670151" name="Equation" r:id="rId3" imgW="1130300" imgH="431800" progId="Equation.3">
                  <p:embed/>
                </p:oleObj>
              </mc:Choice>
              <mc:Fallback>
                <p:oleObj name="Equation" r:id="rId3" imgW="11303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057400"/>
                        <a:ext cx="3994150"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240 – Spring 2013 </a:t>
            </a:r>
            <a:endParaRPr lang="en-US"/>
          </a:p>
        </p:txBody>
      </p:sp>
      <p:sp>
        <p:nvSpPr>
          <p:cNvPr id="1671170" name="Rectangle 2"/>
          <p:cNvSpPr>
            <a:spLocks noGrp="1" noChangeArrowheads="1"/>
          </p:cNvSpPr>
          <p:nvPr>
            <p:ph type="title"/>
          </p:nvPr>
        </p:nvSpPr>
        <p:spPr/>
        <p:txBody>
          <a:bodyPr/>
          <a:lstStyle/>
          <a:p>
            <a:r>
              <a:rPr lang="en-US" dirty="0"/>
              <a:t>Next </a:t>
            </a:r>
            <a:r>
              <a:rPr lang="en-US" dirty="0" smtClean="0"/>
              <a:t>time</a:t>
            </a:r>
            <a:r>
              <a:rPr lang="en-US" dirty="0"/>
              <a:t>	</a:t>
            </a:r>
          </a:p>
        </p:txBody>
      </p:sp>
      <p:sp>
        <p:nvSpPr>
          <p:cNvPr id="1671171" name="Rectangle 3"/>
          <p:cNvSpPr>
            <a:spLocks noGrp="1" noChangeArrowheads="1"/>
          </p:cNvSpPr>
          <p:nvPr>
            <p:ph type="body" idx="1"/>
          </p:nvPr>
        </p:nvSpPr>
        <p:spPr/>
        <p:txBody>
          <a:bodyPr/>
          <a:lstStyle/>
          <a:p>
            <a:r>
              <a:rPr lang="en-US" dirty="0"/>
              <a:t>Issues in Evaluation </a:t>
            </a:r>
          </a:p>
          <a:p>
            <a:pPr lvl="1"/>
            <a:r>
              <a:rPr lang="en-US" dirty="0"/>
              <a:t>Has there been improvement in systems?</a:t>
            </a:r>
          </a:p>
          <a:p>
            <a:pPr marL="0" indent="0">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r>
              <a:rPr lang="en-US" smtClean="0"/>
              <a:t>IS 240 – Spring 2013 </a:t>
            </a:r>
            <a:endParaRPr lang="en-US"/>
          </a:p>
        </p:txBody>
      </p:sp>
      <p:sp>
        <p:nvSpPr>
          <p:cNvPr id="1589250" name="Rectangle 2"/>
          <p:cNvSpPr>
            <a:spLocks noGrp="1" noChangeArrowheads="1"/>
          </p:cNvSpPr>
          <p:nvPr>
            <p:ph type="title"/>
          </p:nvPr>
        </p:nvSpPr>
        <p:spPr/>
        <p:txBody>
          <a:bodyPr/>
          <a:lstStyle/>
          <a:p>
            <a:r>
              <a:rPr lang="en-US" sz="3600"/>
              <a:t>Relevant vs. Retrieved</a:t>
            </a:r>
            <a:endParaRPr lang="en-US"/>
          </a:p>
        </p:txBody>
      </p:sp>
      <p:sp>
        <p:nvSpPr>
          <p:cNvPr id="1589251" name="Oval 3"/>
          <p:cNvSpPr>
            <a:spLocks noChangeArrowheads="1"/>
          </p:cNvSpPr>
          <p:nvPr/>
        </p:nvSpPr>
        <p:spPr bwMode="auto">
          <a:xfrm>
            <a:off x="2819400" y="2362200"/>
            <a:ext cx="4876800" cy="1828800"/>
          </a:xfrm>
          <a:prstGeom prst="ellipse">
            <a:avLst/>
          </a:prstGeom>
          <a:noFill/>
          <a:ln w="38100">
            <a:solidFill>
              <a:srgbClr val="FFCC9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9252" name="Oval 4"/>
          <p:cNvSpPr>
            <a:spLocks noChangeArrowheads="1"/>
          </p:cNvSpPr>
          <p:nvPr/>
        </p:nvSpPr>
        <p:spPr bwMode="auto">
          <a:xfrm rot="-1673343">
            <a:off x="2590800" y="2286000"/>
            <a:ext cx="4495800" cy="1828800"/>
          </a:xfrm>
          <a:prstGeom prst="ellipse">
            <a:avLst/>
          </a:prstGeom>
          <a:noFill/>
          <a:ln w="38100">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589253" name="Text Box 5"/>
          <p:cNvSpPr txBox="1">
            <a:spLocks noChangeArrowheads="1"/>
          </p:cNvSpPr>
          <p:nvPr/>
        </p:nvSpPr>
        <p:spPr bwMode="auto">
          <a:xfrm>
            <a:off x="2286000" y="4572000"/>
            <a:ext cx="1185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chemeClr val="hlink"/>
                </a:solidFill>
                <a:latin typeface="Arial" charset="0"/>
              </a:rPr>
              <a:t>Relevant</a:t>
            </a:r>
            <a:endParaRPr lang="en-US" sz="2400">
              <a:latin typeface="Arial" charset="0"/>
            </a:endParaRPr>
          </a:p>
        </p:txBody>
      </p:sp>
      <p:sp>
        <p:nvSpPr>
          <p:cNvPr id="1589254" name="Text Box 6"/>
          <p:cNvSpPr txBox="1">
            <a:spLocks noChangeArrowheads="1"/>
          </p:cNvSpPr>
          <p:nvPr/>
        </p:nvSpPr>
        <p:spPr bwMode="auto">
          <a:xfrm>
            <a:off x="6324600" y="4038600"/>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000">
                <a:solidFill>
                  <a:srgbClr val="FFCC99"/>
                </a:solidFill>
                <a:latin typeface="Arial" charset="0"/>
              </a:rPr>
              <a:t>Retrieved</a:t>
            </a:r>
            <a:endParaRPr lang="en-US" sz="2400">
              <a:solidFill>
                <a:srgbClr val="FFCC99"/>
              </a:solidFill>
              <a:latin typeface="Arial" charset="0"/>
            </a:endParaRPr>
          </a:p>
        </p:txBody>
      </p:sp>
      <p:sp>
        <p:nvSpPr>
          <p:cNvPr id="1589255" name="Rectangle 7"/>
          <p:cNvSpPr>
            <a:spLocks noChangeArrowheads="1"/>
          </p:cNvSpPr>
          <p:nvPr/>
        </p:nvSpPr>
        <p:spPr bwMode="auto">
          <a:xfrm>
            <a:off x="1524000" y="1524000"/>
            <a:ext cx="6858000" cy="3810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89256" name="Text Box 8"/>
          <p:cNvSpPr txBox="1">
            <a:spLocks noChangeArrowheads="1"/>
          </p:cNvSpPr>
          <p:nvPr/>
        </p:nvSpPr>
        <p:spPr bwMode="auto">
          <a:xfrm>
            <a:off x="304800" y="2667000"/>
            <a:ext cx="1208088" cy="45720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All docs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half" idx="10"/>
          </p:nvPr>
        </p:nvSpPr>
        <p:spPr/>
        <p:txBody>
          <a:bodyPr/>
          <a:lstStyle/>
          <a:p>
            <a:r>
              <a:rPr lang="en-US" smtClean="0"/>
              <a:t>IS 240 – Spring 2013 </a:t>
            </a:r>
            <a:endParaRPr lang="en-US"/>
          </a:p>
        </p:txBody>
      </p:sp>
      <p:sp>
        <p:nvSpPr>
          <p:cNvPr id="1590274" name="Rectangle 2"/>
          <p:cNvSpPr>
            <a:spLocks noChangeArrowheads="1"/>
          </p:cNvSpPr>
          <p:nvPr/>
        </p:nvSpPr>
        <p:spPr bwMode="auto">
          <a:xfrm>
            <a:off x="368300" y="1219200"/>
            <a:ext cx="3810000" cy="1295400"/>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0275" name="Rectangle 3"/>
          <p:cNvSpPr>
            <a:spLocks noGrp="1" noChangeArrowheads="1"/>
          </p:cNvSpPr>
          <p:nvPr>
            <p:ph type="title"/>
          </p:nvPr>
        </p:nvSpPr>
        <p:spPr/>
        <p:txBody>
          <a:bodyPr/>
          <a:lstStyle/>
          <a:p>
            <a:r>
              <a:rPr lang="en-US" sz="3600"/>
              <a:t>Precision vs. Recall</a:t>
            </a:r>
            <a:endParaRPr lang="en-US"/>
          </a:p>
        </p:txBody>
      </p:sp>
      <p:sp>
        <p:nvSpPr>
          <p:cNvPr id="1590276" name="Oval 4"/>
          <p:cNvSpPr>
            <a:spLocks noChangeArrowheads="1"/>
          </p:cNvSpPr>
          <p:nvPr/>
        </p:nvSpPr>
        <p:spPr bwMode="auto">
          <a:xfrm>
            <a:off x="2133600" y="2819400"/>
            <a:ext cx="4876800" cy="1828800"/>
          </a:xfrm>
          <a:prstGeom prst="ellipse">
            <a:avLst/>
          </a:prstGeom>
          <a:noFill/>
          <a:ln w="38100">
            <a:solidFill>
              <a:srgbClr val="FFCC9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0277" name="Oval 5"/>
          <p:cNvSpPr>
            <a:spLocks noChangeArrowheads="1"/>
          </p:cNvSpPr>
          <p:nvPr/>
        </p:nvSpPr>
        <p:spPr bwMode="auto">
          <a:xfrm rot="-1673343">
            <a:off x="1371600" y="3733800"/>
            <a:ext cx="4495800" cy="1828800"/>
          </a:xfrm>
          <a:prstGeom prst="ellipse">
            <a:avLst/>
          </a:prstGeom>
          <a:noFill/>
          <a:ln w="38100">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latin typeface="Arial" charset="0"/>
            </a:endParaRPr>
          </a:p>
        </p:txBody>
      </p:sp>
      <p:sp>
        <p:nvSpPr>
          <p:cNvPr id="1590278" name="Text Box 6"/>
          <p:cNvSpPr txBox="1">
            <a:spLocks noChangeArrowheads="1"/>
          </p:cNvSpPr>
          <p:nvPr/>
        </p:nvSpPr>
        <p:spPr bwMode="auto">
          <a:xfrm>
            <a:off x="2133600" y="5334000"/>
            <a:ext cx="1185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000">
                <a:solidFill>
                  <a:schemeClr val="hlink"/>
                </a:solidFill>
                <a:latin typeface="Arial" charset="0"/>
              </a:rPr>
              <a:t>Relevant</a:t>
            </a:r>
            <a:endParaRPr lang="en-US" sz="2400">
              <a:latin typeface="Arial" charset="0"/>
            </a:endParaRPr>
          </a:p>
        </p:txBody>
      </p:sp>
      <p:sp>
        <p:nvSpPr>
          <p:cNvPr id="1590279" name="Text Box 7"/>
          <p:cNvSpPr txBox="1">
            <a:spLocks noChangeArrowheads="1"/>
          </p:cNvSpPr>
          <p:nvPr/>
        </p:nvSpPr>
        <p:spPr bwMode="auto">
          <a:xfrm>
            <a:off x="5562600" y="3276600"/>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000">
                <a:solidFill>
                  <a:srgbClr val="FFCC99"/>
                </a:solidFill>
                <a:latin typeface="Arial" charset="0"/>
              </a:rPr>
              <a:t>Retrieved</a:t>
            </a:r>
            <a:endParaRPr lang="en-US" sz="2400">
              <a:solidFill>
                <a:srgbClr val="FFCC99"/>
              </a:solidFill>
              <a:latin typeface="Arial" charset="0"/>
            </a:endParaRPr>
          </a:p>
        </p:txBody>
      </p:sp>
      <p:sp>
        <p:nvSpPr>
          <p:cNvPr id="1590280" name="Rectangle 8"/>
          <p:cNvSpPr>
            <a:spLocks noChangeArrowheads="1"/>
          </p:cNvSpPr>
          <p:nvPr/>
        </p:nvSpPr>
        <p:spPr bwMode="auto">
          <a:xfrm>
            <a:off x="5105400" y="1219200"/>
            <a:ext cx="3733800" cy="1295400"/>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590281" name="Object 9"/>
          <p:cNvGraphicFramePr>
            <a:graphicFrameLocks noChangeAspect="1"/>
          </p:cNvGraphicFramePr>
          <p:nvPr/>
        </p:nvGraphicFramePr>
        <p:xfrm>
          <a:off x="5194300" y="1371600"/>
          <a:ext cx="3556000" cy="863600"/>
        </p:xfrm>
        <a:graphic>
          <a:graphicData uri="http://schemas.openxmlformats.org/presentationml/2006/ole">
            <mc:AlternateContent xmlns:mc="http://schemas.openxmlformats.org/markup-compatibility/2006">
              <mc:Choice xmlns:v="urn:schemas-microsoft-com:vml" Requires="v">
                <p:oleObj spid="_x0000_s1590289" name="Equation" r:id="rId4" imgW="1727596" imgH="419497" progId="Equation.3">
                  <p:embed/>
                </p:oleObj>
              </mc:Choice>
              <mc:Fallback>
                <p:oleObj name="Equation" r:id="rId4" imgW="1727596" imgH="419497"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300" y="1371600"/>
                        <a:ext cx="3556000" cy="8636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90282" name="Object 10"/>
          <p:cNvGraphicFramePr>
            <a:graphicFrameLocks noChangeAspect="1"/>
          </p:cNvGraphicFramePr>
          <p:nvPr/>
        </p:nvGraphicFramePr>
        <p:xfrm>
          <a:off x="463550" y="1447800"/>
          <a:ext cx="3478213" cy="863600"/>
        </p:xfrm>
        <a:graphic>
          <a:graphicData uri="http://schemas.openxmlformats.org/presentationml/2006/ole">
            <mc:AlternateContent xmlns:mc="http://schemas.openxmlformats.org/markup-compatibility/2006">
              <mc:Choice xmlns:v="urn:schemas-microsoft-com:vml" Requires="v">
                <p:oleObj spid="_x0000_s1590290" name="Equation" r:id="rId6" imgW="1689496" imgH="419497" progId="Equation.3">
                  <p:embed/>
                </p:oleObj>
              </mc:Choice>
              <mc:Fallback>
                <p:oleObj name="Equation" r:id="rId6" imgW="1689496" imgH="419497"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 y="1447800"/>
                        <a:ext cx="3478213"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90283" name="Rectangle 11"/>
          <p:cNvSpPr>
            <a:spLocks noChangeArrowheads="1"/>
          </p:cNvSpPr>
          <p:nvPr/>
        </p:nvSpPr>
        <p:spPr bwMode="auto">
          <a:xfrm>
            <a:off x="838200" y="2590800"/>
            <a:ext cx="6858000" cy="3810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969696"/>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0284" name="Text Box 12"/>
          <p:cNvSpPr txBox="1">
            <a:spLocks noChangeArrowheads="1"/>
          </p:cNvSpPr>
          <p:nvPr/>
        </p:nvSpPr>
        <p:spPr bwMode="auto">
          <a:xfrm>
            <a:off x="914400" y="2743200"/>
            <a:ext cx="1208088" cy="457200"/>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t>All docs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
          <p:cNvSpPr>
            <a:spLocks noGrp="1"/>
          </p:cNvSpPr>
          <p:nvPr>
            <p:ph type="dt" sz="half" idx="10"/>
          </p:nvPr>
        </p:nvSpPr>
        <p:spPr/>
        <p:txBody>
          <a:bodyPr/>
          <a:lstStyle/>
          <a:p>
            <a:r>
              <a:rPr lang="en-US" smtClean="0"/>
              <a:t>IS 240 – Spring 2013 </a:t>
            </a:r>
            <a:endParaRPr lang="en-US"/>
          </a:p>
        </p:txBody>
      </p:sp>
      <p:sp>
        <p:nvSpPr>
          <p:cNvPr id="1551362" name="Rectangle 2"/>
          <p:cNvSpPr>
            <a:spLocks noGrp="1" noChangeArrowheads="1"/>
          </p:cNvSpPr>
          <p:nvPr>
            <p:ph type="title"/>
          </p:nvPr>
        </p:nvSpPr>
        <p:spPr/>
        <p:txBody>
          <a:bodyPr/>
          <a:lstStyle/>
          <a:p>
            <a:r>
              <a:rPr lang="en-US"/>
              <a:t>Relation to Contingency Table</a:t>
            </a:r>
          </a:p>
        </p:txBody>
      </p:sp>
      <p:sp>
        <p:nvSpPr>
          <p:cNvPr id="1551363" name="Rectangle 3"/>
          <p:cNvSpPr>
            <a:spLocks noGrp="1" noChangeArrowheads="1"/>
          </p:cNvSpPr>
          <p:nvPr>
            <p:ph type="body" idx="4294967295"/>
          </p:nvPr>
        </p:nvSpPr>
        <p:spPr>
          <a:xfrm>
            <a:off x="1981200" y="3657600"/>
            <a:ext cx="5715000" cy="3048000"/>
          </a:xfrm>
        </p:spPr>
        <p:txBody>
          <a:bodyPr/>
          <a:lstStyle/>
          <a:p>
            <a:pPr>
              <a:lnSpc>
                <a:spcPct val="60000"/>
              </a:lnSpc>
            </a:pPr>
            <a:r>
              <a:rPr lang="en-US" sz="2800"/>
              <a:t>Accuracy: (a+d) / (a+b+c+d)</a:t>
            </a:r>
          </a:p>
          <a:p>
            <a:pPr>
              <a:lnSpc>
                <a:spcPct val="60000"/>
              </a:lnSpc>
            </a:pPr>
            <a:r>
              <a:rPr lang="en-US" sz="2800"/>
              <a:t>Precision:  a/(a+b)</a:t>
            </a:r>
          </a:p>
          <a:p>
            <a:pPr>
              <a:lnSpc>
                <a:spcPct val="60000"/>
              </a:lnSpc>
            </a:pPr>
            <a:r>
              <a:rPr lang="en-US" sz="2800"/>
              <a:t>Recall:       ?</a:t>
            </a:r>
          </a:p>
          <a:p>
            <a:pPr>
              <a:lnSpc>
                <a:spcPct val="60000"/>
              </a:lnSpc>
            </a:pPr>
            <a:r>
              <a:rPr lang="en-US" sz="2800"/>
              <a:t>Why don</a:t>
            </a:r>
            <a:r>
              <a:rPr lang="ja-JP" altLang="en-US" sz="2800">
                <a:latin typeface="Arial"/>
              </a:rPr>
              <a:t>’</a:t>
            </a:r>
            <a:r>
              <a:rPr lang="en-US" sz="2800"/>
              <a:t>t we use Accuracy for IR?</a:t>
            </a:r>
          </a:p>
          <a:p>
            <a:pPr lvl="1">
              <a:lnSpc>
                <a:spcPct val="60000"/>
              </a:lnSpc>
            </a:pPr>
            <a:r>
              <a:rPr lang="en-US" sz="2400"/>
              <a:t>(Assuming a large collection)</a:t>
            </a:r>
          </a:p>
          <a:p>
            <a:pPr lvl="1">
              <a:lnSpc>
                <a:spcPct val="60000"/>
              </a:lnSpc>
            </a:pPr>
            <a:r>
              <a:rPr lang="en-US" sz="2400"/>
              <a:t>Most docs aren</a:t>
            </a:r>
            <a:r>
              <a:rPr lang="ja-JP" altLang="en-US" sz="2400">
                <a:latin typeface="Arial"/>
              </a:rPr>
              <a:t>’</a:t>
            </a:r>
            <a:r>
              <a:rPr lang="en-US" sz="2400"/>
              <a:t>t relevant </a:t>
            </a:r>
          </a:p>
          <a:p>
            <a:pPr lvl="1">
              <a:lnSpc>
                <a:spcPct val="60000"/>
              </a:lnSpc>
            </a:pPr>
            <a:r>
              <a:rPr lang="en-US" sz="2400"/>
              <a:t>Most docs aren</a:t>
            </a:r>
            <a:r>
              <a:rPr lang="ja-JP" altLang="en-US" sz="2400">
                <a:latin typeface="Arial"/>
              </a:rPr>
              <a:t>’</a:t>
            </a:r>
            <a:r>
              <a:rPr lang="en-US" sz="2400"/>
              <a:t>t retrieved</a:t>
            </a:r>
          </a:p>
          <a:p>
            <a:pPr lvl="1">
              <a:lnSpc>
                <a:spcPct val="60000"/>
              </a:lnSpc>
            </a:pPr>
            <a:r>
              <a:rPr lang="en-US" sz="2400"/>
              <a:t>Inflates the accuracy value</a:t>
            </a:r>
          </a:p>
        </p:txBody>
      </p:sp>
      <p:graphicFrame>
        <p:nvGraphicFramePr>
          <p:cNvPr id="1551364" name="Group 4"/>
          <p:cNvGraphicFramePr>
            <a:graphicFrameLocks noGrp="1"/>
          </p:cNvGraphicFramePr>
          <p:nvPr/>
        </p:nvGraphicFramePr>
        <p:xfrm>
          <a:off x="1981200" y="1143000"/>
          <a:ext cx="4800600" cy="2276476"/>
        </p:xfrm>
        <a:graphic>
          <a:graphicData uri="http://schemas.openxmlformats.org/drawingml/2006/table">
            <a:tbl>
              <a:tblPr/>
              <a:tblGrid>
                <a:gridCol w="1600200"/>
                <a:gridCol w="1600200"/>
                <a:gridCol w="160020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Relevant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NOT relevant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retrieved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rPr>
                        <a:t>Doc is NOT retrieved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5"/>
          <p:cNvSpPr>
            <a:spLocks noGrp="1"/>
          </p:cNvSpPr>
          <p:nvPr>
            <p:ph type="dt" sz="half" idx="10"/>
          </p:nvPr>
        </p:nvSpPr>
        <p:spPr/>
        <p:txBody>
          <a:bodyPr/>
          <a:lstStyle/>
          <a:p>
            <a:r>
              <a:rPr lang="en-US" smtClean="0"/>
              <a:t>IS 240 – Spring 2013 </a:t>
            </a:r>
            <a:endParaRPr lang="en-US"/>
          </a:p>
        </p:txBody>
      </p:sp>
      <p:sp>
        <p:nvSpPr>
          <p:cNvPr id="1659906" name="Rectangle 2"/>
          <p:cNvSpPr>
            <a:spLocks noGrp="1" noChangeArrowheads="1"/>
          </p:cNvSpPr>
          <p:nvPr>
            <p:ph type="title"/>
          </p:nvPr>
        </p:nvSpPr>
        <p:spPr/>
        <p:txBody>
          <a:bodyPr/>
          <a:lstStyle/>
          <a:p>
            <a:r>
              <a:rPr lang="en-US" dirty="0"/>
              <a:t>The F-</a:t>
            </a:r>
            <a:r>
              <a:rPr lang="en-US" dirty="0" smtClean="0"/>
              <a:t>Measure</a:t>
            </a:r>
            <a:endParaRPr lang="en-US" dirty="0"/>
          </a:p>
        </p:txBody>
      </p:sp>
      <p:sp>
        <p:nvSpPr>
          <p:cNvPr id="1659907" name="Rectangle 3"/>
          <p:cNvSpPr>
            <a:spLocks noGrp="1" noChangeArrowheads="1"/>
          </p:cNvSpPr>
          <p:nvPr>
            <p:ph type="body" sz="half" idx="1"/>
          </p:nvPr>
        </p:nvSpPr>
        <p:spPr/>
        <p:txBody>
          <a:bodyPr/>
          <a:lstStyle/>
          <a:p>
            <a:r>
              <a:rPr lang="en-US" sz="2800"/>
              <a:t>Another single measure that combines precision and recall:</a:t>
            </a:r>
          </a:p>
          <a:p>
            <a:r>
              <a:rPr lang="en-US" sz="2800"/>
              <a:t>Where:  </a:t>
            </a:r>
          </a:p>
          <a:p>
            <a:pPr>
              <a:buFontTx/>
              <a:buNone/>
            </a:pPr>
            <a:r>
              <a:rPr lang="en-US" sz="2800"/>
              <a:t>    and</a:t>
            </a:r>
          </a:p>
          <a:p>
            <a:endParaRPr lang="en-US" sz="2800"/>
          </a:p>
          <a:p>
            <a:endParaRPr lang="en-US" sz="2800"/>
          </a:p>
          <a:p>
            <a:r>
              <a:rPr lang="ja-JP" altLang="en-US" sz="2800">
                <a:latin typeface="Arial"/>
              </a:rPr>
              <a:t>“</a:t>
            </a:r>
            <a:r>
              <a:rPr lang="en-US" sz="2800"/>
              <a:t>Balanced</a:t>
            </a:r>
            <a:r>
              <a:rPr lang="ja-JP" altLang="en-US" sz="2800">
                <a:latin typeface="Arial"/>
              </a:rPr>
              <a:t>”</a:t>
            </a:r>
            <a:r>
              <a:rPr lang="en-US" sz="2800"/>
              <a:t> when:</a:t>
            </a:r>
          </a:p>
        </p:txBody>
      </p:sp>
      <p:graphicFrame>
        <p:nvGraphicFramePr>
          <p:cNvPr id="1659908" name="Object 4"/>
          <p:cNvGraphicFramePr>
            <a:graphicFrameLocks noChangeAspect="1"/>
          </p:cNvGraphicFramePr>
          <p:nvPr>
            <p:ph sz="quarter" idx="2"/>
          </p:nvPr>
        </p:nvGraphicFramePr>
        <p:xfrm>
          <a:off x="3886200" y="1219200"/>
          <a:ext cx="5105400" cy="1485900"/>
        </p:xfrm>
        <a:graphic>
          <a:graphicData uri="http://schemas.openxmlformats.org/presentationml/2006/ole">
            <mc:AlternateContent xmlns:mc="http://schemas.openxmlformats.org/markup-compatibility/2006">
              <mc:Choice xmlns:v="urn:schemas-microsoft-com:vml" Requires="v">
                <p:oleObj spid="_x0000_s1659919" name="Equation" r:id="rId4" imgW="2095896" imgH="609997" progId="Equation.3">
                  <p:embed/>
                </p:oleObj>
              </mc:Choice>
              <mc:Fallback>
                <p:oleObj name="Equation" r:id="rId4" imgW="2095896" imgH="60999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219200"/>
                        <a:ext cx="51054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1659910" name="Object 6"/>
          <p:cNvGraphicFramePr>
            <a:graphicFrameLocks noChangeAspect="1"/>
          </p:cNvGraphicFramePr>
          <p:nvPr>
            <p:ph sz="quarter" idx="3"/>
          </p:nvPr>
        </p:nvGraphicFramePr>
        <p:xfrm>
          <a:off x="3733800" y="2743200"/>
          <a:ext cx="2057400" cy="1181100"/>
        </p:xfrm>
        <a:graphic>
          <a:graphicData uri="http://schemas.openxmlformats.org/presentationml/2006/ole">
            <mc:AlternateContent xmlns:mc="http://schemas.openxmlformats.org/markup-compatibility/2006">
              <mc:Choice xmlns:v="urn:schemas-microsoft-com:vml" Requires="v">
                <p:oleObj spid="_x0000_s1659920" name="Equation" r:id="rId6" imgW="686197" imgH="394097" progId="Equation.3">
                  <p:embed/>
                </p:oleObj>
              </mc:Choice>
              <mc:Fallback>
                <p:oleObj name="Equation" r:id="rId6" imgW="686197" imgH="394097"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743200"/>
                        <a:ext cx="20574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1659912" name="Object 8"/>
          <p:cNvGraphicFramePr>
            <a:graphicFrameLocks noChangeAspect="1"/>
          </p:cNvGraphicFramePr>
          <p:nvPr/>
        </p:nvGraphicFramePr>
        <p:xfrm>
          <a:off x="3657600" y="3857625"/>
          <a:ext cx="4097338" cy="2552700"/>
        </p:xfrm>
        <a:graphic>
          <a:graphicData uri="http://schemas.openxmlformats.org/presentationml/2006/ole">
            <mc:AlternateContent xmlns:mc="http://schemas.openxmlformats.org/markup-compatibility/2006">
              <mc:Choice xmlns:v="urn:schemas-microsoft-com:vml" Requires="v">
                <p:oleObj spid="_x0000_s1659921" name="Equation" r:id="rId8" imgW="1791096" imgH="1117997" progId="Equation.3">
                  <p:embed/>
                </p:oleObj>
              </mc:Choice>
              <mc:Fallback>
                <p:oleObj name="Equation" r:id="rId8" imgW="1791096" imgH="1117997"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3857625"/>
                        <a:ext cx="4097338"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Lecture_template">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Lecture_template">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Lecture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Designs\Lecture_template.pot</Template>
  <TotalTime>3366</TotalTime>
  <Words>2381</Words>
  <Application>Microsoft Macintosh PowerPoint</Application>
  <PresentationFormat>On-screen Show (4:3)</PresentationFormat>
  <Paragraphs>573</Paragraphs>
  <Slides>55</Slides>
  <Notes>47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55</vt:i4>
      </vt:variant>
    </vt:vector>
  </HeadingPairs>
  <TitlesOfParts>
    <vt:vector size="62" baseType="lpstr">
      <vt:lpstr>Times New Roman</vt:lpstr>
      <vt:lpstr>Futura Md BT</vt:lpstr>
      <vt:lpstr>Arial</vt:lpstr>
      <vt:lpstr>Lecture_template</vt:lpstr>
      <vt:lpstr>Microsoft Equation 3.0</vt:lpstr>
      <vt:lpstr>Microsoft Equation</vt:lpstr>
      <vt:lpstr>Bitmap Image</vt:lpstr>
      <vt:lpstr>Lecture 11: Evaluation Cont.</vt:lpstr>
      <vt:lpstr>Mini-TREC</vt:lpstr>
      <vt:lpstr>Overview</vt:lpstr>
      <vt:lpstr>Overview</vt:lpstr>
      <vt:lpstr>What to Evaluate?</vt:lpstr>
      <vt:lpstr>Relevant vs. Retrieved</vt:lpstr>
      <vt:lpstr>Precision vs. Recall</vt:lpstr>
      <vt:lpstr>Relation to Contingency Table</vt:lpstr>
      <vt:lpstr>The F-Measure</vt:lpstr>
      <vt:lpstr>TREC</vt:lpstr>
      <vt:lpstr>Sample TREC queries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TREC Results</vt:lpstr>
      <vt:lpstr>Overview</vt:lpstr>
      <vt:lpstr>Blair and Maron 1985</vt:lpstr>
      <vt:lpstr>Blair and Maron, cont.</vt:lpstr>
      <vt:lpstr>Blair and Maron, cont.</vt:lpstr>
      <vt:lpstr>Overview</vt:lpstr>
      <vt:lpstr>How Test Runs are Evaluated</vt:lpstr>
      <vt:lpstr>Graphing for a Single Query</vt:lpstr>
      <vt:lpstr>Averaging Multiple Queries</vt:lpstr>
      <vt:lpstr>Interpolation</vt:lpstr>
      <vt:lpstr>Interpolation</vt:lpstr>
      <vt:lpstr>Interpolation</vt:lpstr>
      <vt:lpstr>Interpolation</vt:lpstr>
      <vt:lpstr>Overview</vt:lpstr>
      <vt:lpstr>Using TREC_EVAL</vt:lpstr>
      <vt:lpstr>Running TREC_EVAL</vt:lpstr>
      <vt:lpstr>Running TREC_EVAL</vt:lpstr>
      <vt:lpstr>Running TREC_EVAL - Output</vt:lpstr>
      <vt:lpstr>Plotting Output (using Gnuplot)</vt:lpstr>
      <vt:lpstr>Plotting Output (using Gnuplot)</vt:lpstr>
      <vt:lpstr>Gnuplot code</vt:lpstr>
      <vt:lpstr>Overview</vt:lpstr>
      <vt:lpstr>Problems with Precision/Recall</vt:lpstr>
      <vt:lpstr>Relationship between Precision and Recall</vt:lpstr>
      <vt:lpstr>Recall Under various retrieval assumptions</vt:lpstr>
      <vt:lpstr>Precision under various assumptions</vt:lpstr>
      <vt:lpstr>Recall-Precision </vt:lpstr>
      <vt:lpstr>CACM Query 25</vt:lpstr>
      <vt:lpstr>Relationship of Precision and Recall</vt:lpstr>
      <vt:lpstr>Measures for Large-Scale Eval</vt:lpstr>
      <vt:lpstr>Cumulative Gain measures</vt:lpstr>
      <vt:lpstr>Simple CG </vt:lpstr>
      <vt:lpstr>Discounted Cumulative Gain</vt:lpstr>
      <vt:lpstr>Discounted Cumulative Gain</vt:lpstr>
      <vt:lpstr>Normalized DCG</vt:lpstr>
      <vt:lpstr>Normalized DCG</vt:lpstr>
      <vt:lpstr>Next time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305</cp:revision>
  <dcterms:created xsi:type="dcterms:W3CDTF">2002-09-03T03:52:45Z</dcterms:created>
  <dcterms:modified xsi:type="dcterms:W3CDTF">2013-03-04T16:49:18Z</dcterms:modified>
</cp:coreProperties>
</file>