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56" r:id="rId2"/>
    <p:sldId id="400" r:id="rId3"/>
    <p:sldId id="394"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95" r:id="rId49"/>
    <p:sldId id="388" r:id="rId50"/>
    <p:sldId id="389" r:id="rId51"/>
    <p:sldId id="390" r:id="rId52"/>
    <p:sldId id="391" r:id="rId53"/>
    <p:sldId id="392" r:id="rId54"/>
  </p:sldIdLst>
  <p:sldSz cx="9144000" cy="6858000" type="screen4x3"/>
  <p:notesSz cx="6858000" cy="9144000"/>
  <p:defaultTextStyle>
    <a:defPPr>
      <a:defRPr lang="en-US"/>
    </a:defPPr>
    <a:lvl1pPr algn="ctr" rtl="0" fontAlgn="base">
      <a:spcBef>
        <a:spcPct val="0"/>
      </a:spcBef>
      <a:spcAft>
        <a:spcPct val="0"/>
      </a:spcAft>
      <a:defRPr sz="16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16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16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16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1600" kern="1200">
        <a:solidFill>
          <a:schemeClr val="tx1"/>
        </a:solidFill>
        <a:latin typeface="Times New Roman" charset="0"/>
        <a:ea typeface="ＭＳ Ｐゴシック" charset="0"/>
        <a:cs typeface="+mn-cs"/>
      </a:defRPr>
    </a:lvl5pPr>
    <a:lvl6pPr marL="2286000" algn="l" defTabSz="457200" rtl="0" eaLnBrk="1" latinLnBrk="0" hangingPunct="1">
      <a:defRPr sz="1600" kern="1200">
        <a:solidFill>
          <a:schemeClr val="tx1"/>
        </a:solidFill>
        <a:latin typeface="Times New Roman" charset="0"/>
        <a:ea typeface="ＭＳ Ｐゴシック" charset="0"/>
        <a:cs typeface="+mn-cs"/>
      </a:defRPr>
    </a:lvl6pPr>
    <a:lvl7pPr marL="2743200" algn="l" defTabSz="457200" rtl="0" eaLnBrk="1" latinLnBrk="0" hangingPunct="1">
      <a:defRPr sz="1600" kern="1200">
        <a:solidFill>
          <a:schemeClr val="tx1"/>
        </a:solidFill>
        <a:latin typeface="Times New Roman" charset="0"/>
        <a:ea typeface="ＭＳ Ｐゴシック" charset="0"/>
        <a:cs typeface="+mn-cs"/>
      </a:defRPr>
    </a:lvl7pPr>
    <a:lvl8pPr marL="3200400" algn="l" defTabSz="457200" rtl="0" eaLnBrk="1" latinLnBrk="0" hangingPunct="1">
      <a:defRPr sz="1600" kern="1200">
        <a:solidFill>
          <a:schemeClr val="tx1"/>
        </a:solidFill>
        <a:latin typeface="Times New Roman" charset="0"/>
        <a:ea typeface="ＭＳ Ｐゴシック" charset="0"/>
        <a:cs typeface="+mn-cs"/>
      </a:defRPr>
    </a:lvl8pPr>
    <a:lvl9pPr marL="3657600" algn="l" defTabSz="457200" rtl="0" eaLnBrk="1" latinLnBrk="0" hangingPunct="1">
      <a:defRPr sz="16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FF99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autoAdjust="0"/>
  </p:normalViewPr>
  <p:slideViewPr>
    <p:cSldViewPr>
      <p:cViewPr varScale="1">
        <p:scale>
          <a:sx n="115" d="100"/>
          <a:sy n="115" d="100"/>
        </p:scale>
        <p:origin x="-976"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image" Target="../media/image7.emf"/><Relationship Id="rId2"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91D044-E876-154D-AAA8-5824CAA4F4AE}" type="datetimeFigureOut">
              <a:rPr lang="en-US" smtClean="0"/>
              <a:t>2/27/13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14FED6-9216-2243-9990-9C8D6CF9DC12}" type="slidenum">
              <a:rPr lang="en-US" smtClean="0"/>
              <a:t>‹#›</a:t>
            </a:fld>
            <a:endParaRPr lang="en-US"/>
          </a:p>
        </p:txBody>
      </p:sp>
    </p:spTree>
    <p:extLst>
      <p:ext uri="{BB962C8B-B14F-4D97-AF65-F5344CB8AC3E}">
        <p14:creationId xmlns:p14="http://schemas.microsoft.com/office/powerpoint/2010/main" val="3170473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1A2D619D-20AD-C448-99DE-DF911048102A}" type="slidenum">
              <a:rPr lang="en-US"/>
              <a:pPr/>
              <a:t>‹#›</a:t>
            </a:fld>
            <a:endParaRPr lang="en-US"/>
          </a:p>
        </p:txBody>
      </p:sp>
    </p:spTree>
    <p:extLst>
      <p:ext uri="{BB962C8B-B14F-4D97-AF65-F5344CB8AC3E}">
        <p14:creationId xmlns:p14="http://schemas.microsoft.com/office/powerpoint/2010/main" val="323045367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B48ED-9BAB-8240-949A-9354542E3638}" type="slidenum">
              <a:rPr lang="en-US"/>
              <a:pPr/>
              <a:t>1</a:t>
            </a:fld>
            <a:endParaRPr lang="en-US"/>
          </a:p>
        </p:txBody>
      </p:sp>
      <p:sp>
        <p:nvSpPr>
          <p:cNvPr id="155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57E28-D9D2-A944-A216-E17C0FDC606C}" type="slidenum">
              <a:rPr lang="en-US"/>
              <a:pPr/>
              <a:t>10</a:t>
            </a:fld>
            <a:endParaRPr lang="en-US"/>
          </a:p>
        </p:txBody>
      </p:sp>
      <p:sp>
        <p:nvSpPr>
          <p:cNvPr id="1558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AEA7F-6D42-9A47-AB8C-E7E33FE3A2C5}" type="slidenum">
              <a:rPr lang="en-US"/>
              <a:pPr/>
              <a:t>11</a:t>
            </a:fld>
            <a:endParaRPr lang="en-US"/>
          </a:p>
        </p:txBody>
      </p:sp>
      <p:sp>
        <p:nvSpPr>
          <p:cNvPr id="155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FF79A6-828E-D647-B233-9C17A4B15DCC}" type="slidenum">
              <a:rPr lang="en-US"/>
              <a:pPr/>
              <a:t>12</a:t>
            </a:fld>
            <a:endParaRPr lang="en-US"/>
          </a:p>
        </p:txBody>
      </p:sp>
      <p:sp>
        <p:nvSpPr>
          <p:cNvPr id="1560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C7D2A-7E2B-CC47-8AAD-1C7C93D156DA}" type="slidenum">
              <a:rPr lang="en-US"/>
              <a:pPr/>
              <a:t>13</a:t>
            </a:fld>
            <a:endParaRPr lang="en-US"/>
          </a:p>
        </p:txBody>
      </p:sp>
      <p:sp>
        <p:nvSpPr>
          <p:cNvPr id="1561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6D86A-922A-5946-8077-48EDF9A118EA}" type="slidenum">
              <a:rPr lang="en-US"/>
              <a:pPr/>
              <a:t>14</a:t>
            </a:fld>
            <a:endParaRPr lang="en-US"/>
          </a:p>
        </p:txBody>
      </p:sp>
      <p:sp>
        <p:nvSpPr>
          <p:cNvPr id="1562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190096-953F-3D48-8DCF-0AC0C2F28B34}" type="slidenum">
              <a:rPr lang="en-US"/>
              <a:pPr/>
              <a:t>15</a:t>
            </a:fld>
            <a:endParaRPr lang="en-US"/>
          </a:p>
        </p:txBody>
      </p:sp>
      <p:sp>
        <p:nvSpPr>
          <p:cNvPr id="156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ED1B7-593F-EC4F-892A-D45FA356F362}" type="slidenum">
              <a:rPr lang="en-US"/>
              <a:pPr/>
              <a:t>16</a:t>
            </a:fld>
            <a:endParaRPr lang="en-US"/>
          </a:p>
        </p:txBody>
      </p:sp>
      <p:sp>
        <p:nvSpPr>
          <p:cNvPr id="1564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A49C95-EF95-4049-B488-8DDC97E95552}" type="slidenum">
              <a:rPr lang="en-US"/>
              <a:pPr/>
              <a:t>17</a:t>
            </a:fld>
            <a:endParaRPr lang="en-US"/>
          </a:p>
        </p:txBody>
      </p:sp>
      <p:sp>
        <p:nvSpPr>
          <p:cNvPr id="156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89D3B-0776-9C40-B277-02AFF34916FC}" type="slidenum">
              <a:rPr lang="en-US"/>
              <a:pPr/>
              <a:t>18</a:t>
            </a:fld>
            <a:endParaRPr lang="en-US"/>
          </a:p>
        </p:txBody>
      </p:sp>
      <p:sp>
        <p:nvSpPr>
          <p:cNvPr id="1566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43A37-86C1-B74F-BFF8-A1D87AC4B29F}" type="slidenum">
              <a:rPr lang="en-US"/>
              <a:pPr/>
              <a:t>19</a:t>
            </a:fld>
            <a:endParaRPr lang="en-US"/>
          </a:p>
        </p:txBody>
      </p:sp>
      <p:sp>
        <p:nvSpPr>
          <p:cNvPr id="156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E7111B-374C-7A48-894C-32B962A4CD58}" type="slidenum">
              <a:rPr lang="en-US"/>
              <a:pPr>
                <a:defRPr/>
              </a:pPr>
              <a:t>2</a:t>
            </a:fld>
            <a:endParaRPr lang="en-US"/>
          </a:p>
        </p:txBody>
      </p:sp>
      <p:sp>
        <p:nvSpPr>
          <p:cNvPr id="156774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67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13D63-D844-6A4C-AB72-4E5634A2A94B}" type="slidenum">
              <a:rPr lang="en-US"/>
              <a:pPr/>
              <a:t>20</a:t>
            </a:fld>
            <a:endParaRPr lang="en-US"/>
          </a:p>
        </p:txBody>
      </p:sp>
      <p:sp>
        <p:nvSpPr>
          <p:cNvPr id="1568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2C748-3C72-914A-8545-7A93079712EF}" type="slidenum">
              <a:rPr lang="en-US"/>
              <a:pPr/>
              <a:t>21</a:t>
            </a:fld>
            <a:endParaRPr lang="en-US"/>
          </a:p>
        </p:txBody>
      </p:sp>
      <p:sp>
        <p:nvSpPr>
          <p:cNvPr id="156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093F2-68A6-094C-A202-70A00B6312CE}" type="slidenum">
              <a:rPr lang="en-US"/>
              <a:pPr/>
              <a:t>22</a:t>
            </a:fld>
            <a:endParaRPr lang="en-US"/>
          </a:p>
        </p:txBody>
      </p:sp>
      <p:sp>
        <p:nvSpPr>
          <p:cNvPr id="157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899B2A-8469-ED48-9C59-1F97A6F2E611}" type="slidenum">
              <a:rPr lang="en-US"/>
              <a:pPr/>
              <a:t>23</a:t>
            </a:fld>
            <a:endParaRPr lang="en-US"/>
          </a:p>
        </p:txBody>
      </p:sp>
      <p:sp>
        <p:nvSpPr>
          <p:cNvPr id="157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D9609-DD8C-5C4A-A7EB-1FE4DE8CFA54}" type="slidenum">
              <a:rPr lang="en-US"/>
              <a:pPr/>
              <a:t>24</a:t>
            </a:fld>
            <a:endParaRPr lang="en-US"/>
          </a:p>
        </p:txBody>
      </p:sp>
      <p:sp>
        <p:nvSpPr>
          <p:cNvPr id="157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DFA98B-9EAA-9C42-856B-18AC6844468E}" type="slidenum">
              <a:rPr lang="en-US"/>
              <a:pPr/>
              <a:t>25</a:t>
            </a:fld>
            <a:endParaRPr lang="en-US"/>
          </a:p>
        </p:txBody>
      </p:sp>
      <p:sp>
        <p:nvSpPr>
          <p:cNvPr id="157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E2E2E8-B203-E24D-91F3-B4BB9B8C09ED}" type="slidenum">
              <a:rPr lang="en-US"/>
              <a:pPr/>
              <a:t>26</a:t>
            </a:fld>
            <a:endParaRPr lang="en-US"/>
          </a:p>
        </p:txBody>
      </p:sp>
      <p:sp>
        <p:nvSpPr>
          <p:cNvPr id="157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C412BF-F78F-BC43-99E6-CE20DD0F7D1B}" type="slidenum">
              <a:rPr lang="en-US"/>
              <a:pPr/>
              <a:t>27</a:t>
            </a:fld>
            <a:endParaRPr lang="en-US"/>
          </a:p>
        </p:txBody>
      </p:sp>
      <p:sp>
        <p:nvSpPr>
          <p:cNvPr id="157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06FBB-41CB-C246-98A2-3B247E3B12FD}" type="slidenum">
              <a:rPr lang="en-US"/>
              <a:pPr/>
              <a:t>28</a:t>
            </a:fld>
            <a:endParaRPr lang="en-US"/>
          </a:p>
        </p:txBody>
      </p:sp>
      <p:sp>
        <p:nvSpPr>
          <p:cNvPr id="157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4B571-76DC-2E40-A62A-5AAADD2E368B}" type="slidenum">
              <a:rPr lang="en-US"/>
              <a:pPr/>
              <a:t>29</a:t>
            </a:fld>
            <a:endParaRPr lang="en-US"/>
          </a:p>
        </p:txBody>
      </p:sp>
      <p:sp>
        <p:nvSpPr>
          <p:cNvPr id="157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99664-71E2-C943-8AEE-85C7274D61F5}" type="slidenum">
              <a:rPr lang="en-US"/>
              <a:pPr/>
              <a:t>3</a:t>
            </a:fld>
            <a:endParaRPr lang="en-US"/>
          </a:p>
        </p:txBody>
      </p:sp>
      <p:sp>
        <p:nvSpPr>
          <p:cNvPr id="160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18541-B1D6-DE4F-9400-6BBE101B6136}" type="slidenum">
              <a:rPr lang="en-US"/>
              <a:pPr/>
              <a:t>30</a:t>
            </a:fld>
            <a:endParaRPr lang="en-US"/>
          </a:p>
        </p:txBody>
      </p:sp>
      <p:sp>
        <p:nvSpPr>
          <p:cNvPr id="1579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9A6FF-B05B-EA4C-A5FA-62DF0F3565D3}" type="slidenum">
              <a:rPr lang="en-US"/>
              <a:pPr/>
              <a:t>31</a:t>
            </a:fld>
            <a:endParaRPr lang="en-US"/>
          </a:p>
        </p:txBody>
      </p:sp>
      <p:sp>
        <p:nvSpPr>
          <p:cNvPr id="158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E387A-5F72-2C42-A222-CE391EE8F473}" type="slidenum">
              <a:rPr lang="en-US"/>
              <a:pPr/>
              <a:t>32</a:t>
            </a:fld>
            <a:endParaRPr lang="en-US"/>
          </a:p>
        </p:txBody>
      </p:sp>
      <p:sp>
        <p:nvSpPr>
          <p:cNvPr id="158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CF1B46-7640-FE41-83F2-E241432B4D06}" type="slidenum">
              <a:rPr lang="en-US"/>
              <a:pPr/>
              <a:t>33</a:t>
            </a:fld>
            <a:endParaRPr lang="en-US"/>
          </a:p>
        </p:txBody>
      </p:sp>
      <p:sp>
        <p:nvSpPr>
          <p:cNvPr id="158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0AFDA-E0AD-E642-B17B-4A9FEAD64A3B}" type="slidenum">
              <a:rPr lang="en-US"/>
              <a:pPr/>
              <a:t>34</a:t>
            </a:fld>
            <a:endParaRPr lang="en-US"/>
          </a:p>
        </p:txBody>
      </p:sp>
      <p:sp>
        <p:nvSpPr>
          <p:cNvPr id="158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5957E-5447-A648-8D53-4518BDAA3B1A}" type="slidenum">
              <a:rPr lang="en-US"/>
              <a:pPr/>
              <a:t>35</a:t>
            </a:fld>
            <a:endParaRPr lang="en-US"/>
          </a:p>
        </p:txBody>
      </p:sp>
      <p:sp>
        <p:nvSpPr>
          <p:cNvPr id="158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E2F6F-EC93-8B49-B5A1-52AB25341FB0}" type="slidenum">
              <a:rPr lang="en-US"/>
              <a:pPr/>
              <a:t>36</a:t>
            </a:fld>
            <a:endParaRPr lang="en-US"/>
          </a:p>
        </p:txBody>
      </p:sp>
      <p:sp>
        <p:nvSpPr>
          <p:cNvPr id="158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CF4B6-71BA-7B49-97C0-EEB77058BC0F}" type="slidenum">
              <a:rPr lang="en-US"/>
              <a:pPr/>
              <a:t>37</a:t>
            </a:fld>
            <a:endParaRPr lang="en-US"/>
          </a:p>
        </p:txBody>
      </p:sp>
      <p:sp>
        <p:nvSpPr>
          <p:cNvPr id="158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B15A4-F2A9-3244-B8A4-0F50329DE127}" type="slidenum">
              <a:rPr lang="en-US"/>
              <a:pPr/>
              <a:t>38</a:t>
            </a:fld>
            <a:endParaRPr lang="en-US"/>
          </a:p>
        </p:txBody>
      </p:sp>
      <p:sp>
        <p:nvSpPr>
          <p:cNvPr id="1587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81D991-5832-2C41-B5B3-D061A8EAF79C}" type="slidenum">
              <a:rPr lang="en-US"/>
              <a:pPr/>
              <a:t>39</a:t>
            </a:fld>
            <a:endParaRPr lang="en-US"/>
          </a:p>
        </p:txBody>
      </p:sp>
      <p:sp>
        <p:nvSpPr>
          <p:cNvPr id="158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2DE96-ED7F-7B4C-B25D-E1311A91491A}" type="slidenum">
              <a:rPr lang="en-US"/>
              <a:pPr/>
              <a:t>4</a:t>
            </a:fld>
            <a:endParaRPr lang="en-US"/>
          </a:p>
        </p:txBody>
      </p:sp>
      <p:sp>
        <p:nvSpPr>
          <p:cNvPr id="155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89AE3-AE81-FA46-81A8-63E5170DAD5C}" type="slidenum">
              <a:rPr lang="en-US"/>
              <a:pPr/>
              <a:t>40</a:t>
            </a:fld>
            <a:endParaRPr lang="en-US"/>
          </a:p>
        </p:txBody>
      </p:sp>
      <p:sp>
        <p:nvSpPr>
          <p:cNvPr id="158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99A92-7B89-5847-9DC5-D385D84302BA}" type="slidenum">
              <a:rPr lang="en-US"/>
              <a:pPr/>
              <a:t>41</a:t>
            </a:fld>
            <a:endParaRPr lang="en-US"/>
          </a:p>
        </p:txBody>
      </p:sp>
      <p:sp>
        <p:nvSpPr>
          <p:cNvPr id="159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BADEF-1F86-504A-8FC4-931643856731}" type="slidenum">
              <a:rPr lang="en-US"/>
              <a:pPr/>
              <a:t>42</a:t>
            </a:fld>
            <a:endParaRPr lang="en-US"/>
          </a:p>
        </p:txBody>
      </p:sp>
      <p:sp>
        <p:nvSpPr>
          <p:cNvPr id="159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37D26-C198-B146-9823-F7119AA573A0}" type="slidenum">
              <a:rPr lang="en-US"/>
              <a:pPr/>
              <a:t>43</a:t>
            </a:fld>
            <a:endParaRPr lang="en-US"/>
          </a:p>
        </p:txBody>
      </p:sp>
      <p:sp>
        <p:nvSpPr>
          <p:cNvPr id="159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62392-483D-0148-9FF7-9B6EF5FD1B6D}" type="slidenum">
              <a:rPr lang="en-US"/>
              <a:pPr/>
              <a:t>44</a:t>
            </a:fld>
            <a:endParaRPr lang="en-US"/>
          </a:p>
        </p:txBody>
      </p:sp>
      <p:sp>
        <p:nvSpPr>
          <p:cNvPr id="1593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6FA78-FE45-AF42-B085-A801993F69A6}" type="slidenum">
              <a:rPr lang="en-US"/>
              <a:pPr/>
              <a:t>45</a:t>
            </a:fld>
            <a:endParaRPr lang="en-US"/>
          </a:p>
        </p:txBody>
      </p:sp>
      <p:sp>
        <p:nvSpPr>
          <p:cNvPr id="159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95597-5DC8-6C48-B1A4-8B3C51D5C338}" type="slidenum">
              <a:rPr lang="en-US"/>
              <a:pPr/>
              <a:t>46</a:t>
            </a:fld>
            <a:endParaRPr lang="en-US"/>
          </a:p>
        </p:txBody>
      </p:sp>
      <p:sp>
        <p:nvSpPr>
          <p:cNvPr id="159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AB166-7F80-8A4D-A691-F597DE884257}" type="slidenum">
              <a:rPr lang="en-US"/>
              <a:pPr/>
              <a:t>47</a:t>
            </a:fld>
            <a:endParaRPr lang="en-US"/>
          </a:p>
        </p:txBody>
      </p:sp>
      <p:sp>
        <p:nvSpPr>
          <p:cNvPr id="159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FEC03-C5DB-FA41-A40C-6A7CE167E89A}" type="slidenum">
              <a:rPr lang="en-US"/>
              <a:pPr/>
              <a:t>48</a:t>
            </a:fld>
            <a:endParaRPr lang="en-US"/>
          </a:p>
        </p:txBody>
      </p:sp>
      <p:sp>
        <p:nvSpPr>
          <p:cNvPr id="160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8718A3-1F90-4D47-8064-265B1D633F1B}" type="slidenum">
              <a:rPr lang="en-US"/>
              <a:pPr/>
              <a:t>49</a:t>
            </a:fld>
            <a:endParaRPr lang="en-US"/>
          </a:p>
        </p:txBody>
      </p:sp>
      <p:sp>
        <p:nvSpPr>
          <p:cNvPr id="159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B623A-DF4E-AA46-82F5-D87414873012}" type="slidenum">
              <a:rPr lang="en-US"/>
              <a:pPr/>
              <a:t>5</a:t>
            </a:fld>
            <a:endParaRPr lang="en-US"/>
          </a:p>
        </p:txBody>
      </p:sp>
      <p:sp>
        <p:nvSpPr>
          <p:cNvPr id="155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F8E40-69D6-384C-B3AF-3DC9DCED2DB4}" type="slidenum">
              <a:rPr lang="en-US"/>
              <a:pPr/>
              <a:t>50</a:t>
            </a:fld>
            <a:endParaRPr lang="en-US"/>
          </a:p>
        </p:txBody>
      </p:sp>
      <p:sp>
        <p:nvSpPr>
          <p:cNvPr id="159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439B3-4B05-284B-99A3-754863D72416}" type="slidenum">
              <a:rPr lang="en-US"/>
              <a:pPr/>
              <a:t>51</a:t>
            </a:fld>
            <a:endParaRPr lang="en-US"/>
          </a:p>
        </p:txBody>
      </p:sp>
      <p:sp>
        <p:nvSpPr>
          <p:cNvPr id="159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DF0296-4D7F-5643-AA70-43EF9D26EA62}" type="slidenum">
              <a:rPr lang="en-US"/>
              <a:pPr/>
              <a:t>52</a:t>
            </a:fld>
            <a:endParaRPr lang="en-US"/>
          </a:p>
        </p:txBody>
      </p:sp>
      <p:sp>
        <p:nvSpPr>
          <p:cNvPr id="160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C9D8F4-BA86-2542-B92B-5EE863E9AE07}" type="slidenum">
              <a:rPr lang="en-US"/>
              <a:pPr/>
              <a:t>53</a:t>
            </a:fld>
            <a:endParaRPr lang="en-US"/>
          </a:p>
        </p:txBody>
      </p:sp>
      <p:sp>
        <p:nvSpPr>
          <p:cNvPr id="160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A8CF5-1710-F140-B3E5-660C40D06081}" type="slidenum">
              <a:rPr lang="en-US"/>
              <a:pPr/>
              <a:t>6</a:t>
            </a:fld>
            <a:endParaRPr lang="en-US"/>
          </a:p>
        </p:txBody>
      </p:sp>
      <p:sp>
        <p:nvSpPr>
          <p:cNvPr id="155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37010-C486-6B4E-BBC9-54615438A612}" type="slidenum">
              <a:rPr lang="en-US"/>
              <a:pPr/>
              <a:t>7</a:t>
            </a:fld>
            <a:endParaRPr lang="en-US"/>
          </a:p>
        </p:txBody>
      </p:sp>
      <p:sp>
        <p:nvSpPr>
          <p:cNvPr id="155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FBF6E-2BDC-C947-BF93-4EF1213BB552}" type="slidenum">
              <a:rPr lang="en-US"/>
              <a:pPr/>
              <a:t>8</a:t>
            </a:fld>
            <a:endParaRPr lang="en-US"/>
          </a:p>
        </p:txBody>
      </p:sp>
      <p:sp>
        <p:nvSpPr>
          <p:cNvPr id="1556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C9B79-C9E7-F649-8A40-2F55542DA1B0}" type="slidenum">
              <a:rPr lang="en-US"/>
              <a:pPr/>
              <a:t>9</a:t>
            </a:fld>
            <a:endParaRPr lang="en-US"/>
          </a:p>
        </p:txBody>
      </p:sp>
      <p:sp>
        <p:nvSpPr>
          <p:cNvPr id="155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75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40555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401238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92733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56603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88628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39945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88816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10688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92258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79868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2893662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1" name="Picture 7" descr="logo_small"/>
          <p:cNvPicPr>
            <a:picLocks noChangeAspect="1" noChangeArrowheads="1"/>
          </p:cNvPicPr>
          <p:nvPr/>
        </p:nvPicPr>
        <p:blipFill>
          <a:blip r:embed="rId13">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2013.02.27 </a:t>
            </a:r>
            <a:r>
              <a:rPr lang="en-US" sz="1000" b="1" dirty="0">
                <a:solidFill>
                  <a:srgbClr val="FFFFFF"/>
                </a:solidFill>
                <a:latin typeface="Futura Md BT" charset="0"/>
              </a:rPr>
              <a:t>- SLIDE </a:t>
            </a:r>
            <a:fld id="{E2CCCE9D-9312-AE47-85A0-C991A82B60CB}"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240 – Spring 2013 </a:t>
            </a:r>
            <a:endParaRPr lang="en-US"/>
          </a:p>
        </p:txBody>
      </p:sp>
      <p:sp>
        <p:nvSpPr>
          <p:cNvPr id="1047" name="Rectangle 23"/>
          <p:cNvSpPr>
            <a:spLocks noChangeArrowheads="1"/>
          </p:cNvSpPr>
          <p:nvPr userDrawn="1"/>
        </p:nvSpPr>
        <p:spPr bwMode="auto">
          <a:xfrm>
            <a:off x="8229600" y="-1588"/>
            <a:ext cx="914400" cy="91440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48" name="Picture 24" descr="southh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3.bin"/><Relationship Id="rId5" Type="http://schemas.openxmlformats.org/officeDocument/2006/relationships/image" Target="../media/image7.emf"/><Relationship Id="rId6" Type="http://schemas.openxmlformats.org/officeDocument/2006/relationships/oleObject" Target="../embeddings/oleObject4.bin"/><Relationship Id="rId7" Type="http://schemas.openxmlformats.org/officeDocument/2006/relationships/image" Target="../media/image8.emf"/><Relationship Id="rId8" Type="http://schemas.openxmlformats.org/officeDocument/2006/relationships/oleObject" Target="../embeddings/oleObject5.bin"/><Relationship Id="rId9" Type="http://schemas.openxmlformats.org/officeDocument/2006/relationships/image" Target="../media/image9.emf"/><Relationship Id="rId10" Type="http://schemas.openxmlformats.org/officeDocument/2006/relationships/oleObject" Target="../embeddings/oleObject6.bin"/><Relationship Id="rId11"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 </a:t>
            </a:r>
            <a:endParaRPr lang="en-US"/>
          </a:p>
        </p:txBody>
      </p:sp>
      <p:sp>
        <p:nvSpPr>
          <p:cNvPr id="498690" name="Rectangle 2"/>
          <p:cNvSpPr>
            <a:spLocks noGrp="1" noChangeArrowheads="1"/>
          </p:cNvSpPr>
          <p:nvPr>
            <p:ph type="subTitle" idx="4294967295"/>
          </p:nvPr>
        </p:nvSpPr>
        <p:spPr>
          <a:xfrm>
            <a:off x="457200" y="3733800"/>
            <a:ext cx="8229600" cy="1752600"/>
          </a:xfrm>
          <a:noFill/>
          <a:ln/>
        </p:spPr>
        <p:txBody>
          <a:bodyPr lIns="92075" tIns="46038" rIns="92075" bIns="46038"/>
          <a:lstStyle/>
          <a:p>
            <a:pPr marL="0" indent="0" algn="ctr">
              <a:lnSpc>
                <a:spcPct val="80000"/>
              </a:lnSpc>
              <a:buFontTx/>
              <a:buNone/>
            </a:pPr>
            <a:r>
              <a:rPr lang="en-US" sz="2400" b="1"/>
              <a:t>Prof. Ray Larson </a:t>
            </a:r>
          </a:p>
          <a:p>
            <a:pPr marL="0" indent="0" algn="ctr">
              <a:lnSpc>
                <a:spcPct val="80000"/>
              </a:lnSpc>
              <a:buFontTx/>
              <a:buNone/>
            </a:pPr>
            <a:r>
              <a:rPr lang="en-US" sz="2400" b="1"/>
              <a:t>University of California, Berkeley</a:t>
            </a:r>
          </a:p>
          <a:p>
            <a:pPr marL="0" indent="0" algn="ctr">
              <a:lnSpc>
                <a:spcPct val="80000"/>
              </a:lnSpc>
              <a:buFontTx/>
              <a:buNone/>
            </a:pPr>
            <a:r>
              <a:rPr lang="en-US" sz="2400" b="1"/>
              <a:t>School of Information</a:t>
            </a:r>
          </a:p>
        </p:txBody>
      </p:sp>
      <p:sp>
        <p:nvSpPr>
          <p:cNvPr id="498691" name="Rectangle 3"/>
          <p:cNvSpPr>
            <a:spLocks noChangeArrowheads="1"/>
          </p:cNvSpPr>
          <p:nvPr/>
        </p:nvSpPr>
        <p:spPr bwMode="auto">
          <a:xfrm>
            <a:off x="533400" y="1371600"/>
            <a:ext cx="807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spcBef>
                <a:spcPct val="20000"/>
              </a:spcBef>
            </a:pPr>
            <a:endParaRPr lang="en-US" sz="4000" b="1">
              <a:latin typeface="Arial" charset="0"/>
            </a:endParaRPr>
          </a:p>
          <a:p>
            <a:pPr>
              <a:spcBef>
                <a:spcPct val="20000"/>
              </a:spcBef>
            </a:pPr>
            <a:r>
              <a:rPr lang="en-US" sz="4000" b="1">
                <a:latin typeface="Arial" charset="0"/>
              </a:rPr>
              <a:t>Principles of Information Retrieval</a:t>
            </a:r>
          </a:p>
        </p:txBody>
      </p:sp>
      <p:sp>
        <p:nvSpPr>
          <p:cNvPr id="498693" name="Rectangle 5"/>
          <p:cNvSpPr>
            <a:spLocks noGrp="1" noChangeArrowheads="1"/>
          </p:cNvSpPr>
          <p:nvPr>
            <p:ph type="title"/>
          </p:nvPr>
        </p:nvSpPr>
        <p:spPr>
          <a:noFill/>
          <a:ln/>
        </p:spPr>
        <p:txBody>
          <a:bodyPr/>
          <a:lstStyle/>
          <a:p>
            <a:r>
              <a:rPr lang="en-US"/>
              <a:t>Lecture </a:t>
            </a:r>
            <a:r>
              <a:rPr lang="en-US" smtClean="0"/>
              <a:t>10: </a:t>
            </a:r>
            <a:r>
              <a:rPr lang="en-US"/>
              <a:t>Evaluation Intro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r>
              <a:rPr lang="en-US" smtClean="0"/>
              <a:t>IS 240 – Spring 2013 </a:t>
            </a:r>
            <a:endParaRPr lang="en-US"/>
          </a:p>
        </p:txBody>
      </p:sp>
      <p:sp>
        <p:nvSpPr>
          <p:cNvPr id="1498114" name="Rectangle 2"/>
          <p:cNvSpPr>
            <a:spLocks noGrp="1" noChangeArrowheads="1"/>
          </p:cNvSpPr>
          <p:nvPr>
            <p:ph type="title"/>
          </p:nvPr>
        </p:nvSpPr>
        <p:spPr/>
        <p:txBody>
          <a:bodyPr/>
          <a:lstStyle/>
          <a:p>
            <a:r>
              <a:rPr lang="en-US" sz="3600"/>
              <a:t>Relevant vs. Retrieved</a:t>
            </a:r>
            <a:endParaRPr lang="en-US"/>
          </a:p>
        </p:txBody>
      </p:sp>
      <p:sp>
        <p:nvSpPr>
          <p:cNvPr id="1498115" name="Oval 3"/>
          <p:cNvSpPr>
            <a:spLocks noChangeArrowheads="1"/>
          </p:cNvSpPr>
          <p:nvPr/>
        </p:nvSpPr>
        <p:spPr bwMode="auto">
          <a:xfrm>
            <a:off x="2819400" y="2362200"/>
            <a:ext cx="4876800" cy="1828800"/>
          </a:xfrm>
          <a:prstGeom prst="ellipse">
            <a:avLst/>
          </a:prstGeom>
          <a:noFill/>
          <a:ln w="38100">
            <a:solidFill>
              <a:srgbClr val="FFCC9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8116" name="Oval 4"/>
          <p:cNvSpPr>
            <a:spLocks noChangeArrowheads="1"/>
          </p:cNvSpPr>
          <p:nvPr/>
        </p:nvSpPr>
        <p:spPr bwMode="auto">
          <a:xfrm rot="-1673343">
            <a:off x="2590800" y="2286000"/>
            <a:ext cx="4495800" cy="1828800"/>
          </a:xfrm>
          <a:prstGeom prst="ellipse">
            <a:avLst/>
          </a:prstGeom>
          <a:noFill/>
          <a:ln w="38100">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498117" name="Text Box 5"/>
          <p:cNvSpPr txBox="1">
            <a:spLocks noChangeArrowheads="1"/>
          </p:cNvSpPr>
          <p:nvPr/>
        </p:nvSpPr>
        <p:spPr bwMode="auto">
          <a:xfrm>
            <a:off x="2286000" y="4572000"/>
            <a:ext cx="1185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chemeClr val="hlink"/>
                </a:solidFill>
                <a:latin typeface="Arial" charset="0"/>
              </a:rPr>
              <a:t>Relevant</a:t>
            </a:r>
            <a:endParaRPr lang="en-US" sz="2400">
              <a:latin typeface="Arial" charset="0"/>
            </a:endParaRPr>
          </a:p>
        </p:txBody>
      </p:sp>
      <p:sp>
        <p:nvSpPr>
          <p:cNvPr id="1498118" name="Text Box 6"/>
          <p:cNvSpPr txBox="1">
            <a:spLocks noChangeArrowheads="1"/>
          </p:cNvSpPr>
          <p:nvPr/>
        </p:nvSpPr>
        <p:spPr bwMode="auto">
          <a:xfrm>
            <a:off x="6324600" y="4038600"/>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000">
                <a:solidFill>
                  <a:srgbClr val="FFCC99"/>
                </a:solidFill>
                <a:latin typeface="Arial" charset="0"/>
              </a:rPr>
              <a:t>Retrieved</a:t>
            </a:r>
            <a:endParaRPr lang="en-US" sz="2400">
              <a:solidFill>
                <a:srgbClr val="FFCC99"/>
              </a:solidFill>
              <a:latin typeface="Arial" charset="0"/>
            </a:endParaRPr>
          </a:p>
        </p:txBody>
      </p:sp>
      <p:sp>
        <p:nvSpPr>
          <p:cNvPr id="1498119" name="Rectangle 7"/>
          <p:cNvSpPr>
            <a:spLocks noChangeArrowheads="1"/>
          </p:cNvSpPr>
          <p:nvPr/>
        </p:nvSpPr>
        <p:spPr bwMode="auto">
          <a:xfrm>
            <a:off x="1524000" y="1524000"/>
            <a:ext cx="6858000" cy="3810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8120" name="Text Box 8"/>
          <p:cNvSpPr txBox="1">
            <a:spLocks noChangeArrowheads="1"/>
          </p:cNvSpPr>
          <p:nvPr/>
        </p:nvSpPr>
        <p:spPr bwMode="auto">
          <a:xfrm>
            <a:off x="304800" y="2667000"/>
            <a:ext cx="1208088" cy="45720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All docs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r>
              <a:rPr lang="en-US" smtClean="0"/>
              <a:t>IS 240 – Spring 2013 </a:t>
            </a:r>
            <a:endParaRPr lang="en-US"/>
          </a:p>
        </p:txBody>
      </p:sp>
      <p:sp>
        <p:nvSpPr>
          <p:cNvPr id="1499138" name="Rectangle 2"/>
          <p:cNvSpPr>
            <a:spLocks noChangeArrowheads="1"/>
          </p:cNvSpPr>
          <p:nvPr/>
        </p:nvSpPr>
        <p:spPr bwMode="auto">
          <a:xfrm>
            <a:off x="368300" y="1219200"/>
            <a:ext cx="3810000" cy="1295400"/>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9139" name="Rectangle 3"/>
          <p:cNvSpPr>
            <a:spLocks noGrp="1" noChangeArrowheads="1"/>
          </p:cNvSpPr>
          <p:nvPr>
            <p:ph type="title"/>
          </p:nvPr>
        </p:nvSpPr>
        <p:spPr/>
        <p:txBody>
          <a:bodyPr/>
          <a:lstStyle/>
          <a:p>
            <a:r>
              <a:rPr lang="en-US" sz="3600"/>
              <a:t>Precision vs. Recall</a:t>
            </a:r>
            <a:endParaRPr lang="en-US"/>
          </a:p>
        </p:txBody>
      </p:sp>
      <p:sp>
        <p:nvSpPr>
          <p:cNvPr id="1499140" name="Oval 4"/>
          <p:cNvSpPr>
            <a:spLocks noChangeArrowheads="1"/>
          </p:cNvSpPr>
          <p:nvPr/>
        </p:nvSpPr>
        <p:spPr bwMode="auto">
          <a:xfrm>
            <a:off x="2133600" y="2819400"/>
            <a:ext cx="4876800" cy="1828800"/>
          </a:xfrm>
          <a:prstGeom prst="ellipse">
            <a:avLst/>
          </a:prstGeom>
          <a:noFill/>
          <a:ln w="38100">
            <a:solidFill>
              <a:srgbClr val="FFCC9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9141" name="Oval 5"/>
          <p:cNvSpPr>
            <a:spLocks noChangeArrowheads="1"/>
          </p:cNvSpPr>
          <p:nvPr/>
        </p:nvSpPr>
        <p:spPr bwMode="auto">
          <a:xfrm rot="-1673343">
            <a:off x="1371600" y="3733800"/>
            <a:ext cx="4495800" cy="1828800"/>
          </a:xfrm>
          <a:prstGeom prst="ellipse">
            <a:avLst/>
          </a:prstGeom>
          <a:noFill/>
          <a:ln w="38100">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499142" name="Text Box 6"/>
          <p:cNvSpPr txBox="1">
            <a:spLocks noChangeArrowheads="1"/>
          </p:cNvSpPr>
          <p:nvPr/>
        </p:nvSpPr>
        <p:spPr bwMode="auto">
          <a:xfrm>
            <a:off x="2133600" y="5334000"/>
            <a:ext cx="1185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chemeClr val="hlink"/>
                </a:solidFill>
                <a:latin typeface="Arial" charset="0"/>
              </a:rPr>
              <a:t>Relevant</a:t>
            </a:r>
            <a:endParaRPr lang="en-US" sz="2400">
              <a:latin typeface="Arial" charset="0"/>
            </a:endParaRPr>
          </a:p>
        </p:txBody>
      </p:sp>
      <p:sp>
        <p:nvSpPr>
          <p:cNvPr id="1499143" name="Text Box 7"/>
          <p:cNvSpPr txBox="1">
            <a:spLocks noChangeArrowheads="1"/>
          </p:cNvSpPr>
          <p:nvPr/>
        </p:nvSpPr>
        <p:spPr bwMode="auto">
          <a:xfrm>
            <a:off x="5562600" y="3276600"/>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000">
                <a:solidFill>
                  <a:srgbClr val="FFCC99"/>
                </a:solidFill>
                <a:latin typeface="Arial" charset="0"/>
              </a:rPr>
              <a:t>Retrieved</a:t>
            </a:r>
            <a:endParaRPr lang="en-US" sz="2400">
              <a:solidFill>
                <a:srgbClr val="FFCC99"/>
              </a:solidFill>
              <a:latin typeface="Arial" charset="0"/>
            </a:endParaRPr>
          </a:p>
        </p:txBody>
      </p:sp>
      <p:sp>
        <p:nvSpPr>
          <p:cNvPr id="1499144" name="Rectangle 8"/>
          <p:cNvSpPr>
            <a:spLocks noChangeArrowheads="1"/>
          </p:cNvSpPr>
          <p:nvPr/>
        </p:nvSpPr>
        <p:spPr bwMode="auto">
          <a:xfrm>
            <a:off x="5105400" y="1219200"/>
            <a:ext cx="3733800" cy="1295400"/>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499145" name="Object 9"/>
          <p:cNvGraphicFramePr>
            <a:graphicFrameLocks noChangeAspect="1"/>
          </p:cNvGraphicFramePr>
          <p:nvPr/>
        </p:nvGraphicFramePr>
        <p:xfrm>
          <a:off x="5194300" y="1371600"/>
          <a:ext cx="3556000" cy="863600"/>
        </p:xfrm>
        <a:graphic>
          <a:graphicData uri="http://schemas.openxmlformats.org/presentationml/2006/ole">
            <mc:AlternateContent xmlns:mc="http://schemas.openxmlformats.org/markup-compatibility/2006">
              <mc:Choice xmlns:v="urn:schemas-microsoft-com:vml" Requires="v">
                <p:oleObj spid="_x0000_s1499160" name="Equation" r:id="rId4" imgW="1727596" imgH="419497" progId="Equation.3">
                  <p:embed/>
                </p:oleObj>
              </mc:Choice>
              <mc:Fallback>
                <p:oleObj name="Equation" r:id="rId4" imgW="1727596" imgH="419497"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300" y="1371600"/>
                        <a:ext cx="3556000" cy="8636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99146" name="Object 10"/>
          <p:cNvGraphicFramePr>
            <a:graphicFrameLocks noChangeAspect="1"/>
          </p:cNvGraphicFramePr>
          <p:nvPr/>
        </p:nvGraphicFramePr>
        <p:xfrm>
          <a:off x="463550" y="1447800"/>
          <a:ext cx="3478213" cy="863600"/>
        </p:xfrm>
        <a:graphic>
          <a:graphicData uri="http://schemas.openxmlformats.org/presentationml/2006/ole">
            <mc:AlternateContent xmlns:mc="http://schemas.openxmlformats.org/markup-compatibility/2006">
              <mc:Choice xmlns:v="urn:schemas-microsoft-com:vml" Requires="v">
                <p:oleObj spid="_x0000_s1499161" name="Equation" r:id="rId6" imgW="1689496" imgH="419497" progId="Equation.3">
                  <p:embed/>
                </p:oleObj>
              </mc:Choice>
              <mc:Fallback>
                <p:oleObj name="Equation" r:id="rId6" imgW="1689496" imgH="419497"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 y="1447800"/>
                        <a:ext cx="3478213"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99147" name="Rectangle 11"/>
          <p:cNvSpPr>
            <a:spLocks noChangeArrowheads="1"/>
          </p:cNvSpPr>
          <p:nvPr/>
        </p:nvSpPr>
        <p:spPr bwMode="auto">
          <a:xfrm>
            <a:off x="838200" y="2590800"/>
            <a:ext cx="6858000" cy="3810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9148" name="Text Box 12"/>
          <p:cNvSpPr txBox="1">
            <a:spLocks noChangeArrowheads="1"/>
          </p:cNvSpPr>
          <p:nvPr/>
        </p:nvSpPr>
        <p:spPr bwMode="auto">
          <a:xfrm>
            <a:off x="914400" y="2743200"/>
            <a:ext cx="1208088" cy="45720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All docs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 </a:t>
            </a:r>
            <a:endParaRPr lang="en-US"/>
          </a:p>
        </p:txBody>
      </p:sp>
      <p:sp>
        <p:nvSpPr>
          <p:cNvPr id="1500162" name="Rectangle 2"/>
          <p:cNvSpPr>
            <a:spLocks noGrp="1" noChangeArrowheads="1"/>
          </p:cNvSpPr>
          <p:nvPr>
            <p:ph type="title"/>
          </p:nvPr>
        </p:nvSpPr>
        <p:spPr/>
        <p:txBody>
          <a:bodyPr/>
          <a:lstStyle/>
          <a:p>
            <a:r>
              <a:rPr lang="en-US" sz="3600"/>
              <a:t>Why Precision and Recall?</a:t>
            </a:r>
          </a:p>
        </p:txBody>
      </p:sp>
      <p:sp>
        <p:nvSpPr>
          <p:cNvPr id="1500163" name="Rectangle 3"/>
          <p:cNvSpPr>
            <a:spLocks noGrp="1" noChangeArrowheads="1"/>
          </p:cNvSpPr>
          <p:nvPr>
            <p:ph type="body" idx="4294967295"/>
          </p:nvPr>
        </p:nvSpPr>
        <p:spPr/>
        <p:txBody>
          <a:bodyPr/>
          <a:lstStyle/>
          <a:p>
            <a:pPr>
              <a:buFontTx/>
              <a:buNone/>
            </a:pPr>
            <a:r>
              <a:rPr lang="en-US" sz="2800"/>
              <a:t>	Get as much good stuff while at the same time getting as little junk as possible.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r>
              <a:rPr lang="en-US" smtClean="0"/>
              <a:t>IS 240 – Spring 2013 </a:t>
            </a:r>
            <a:endParaRPr lang="en-US"/>
          </a:p>
        </p:txBody>
      </p:sp>
      <p:sp>
        <p:nvSpPr>
          <p:cNvPr id="1501186" name="Rectangle 2"/>
          <p:cNvSpPr>
            <a:spLocks noGrp="1" noChangeArrowheads="1"/>
          </p:cNvSpPr>
          <p:nvPr>
            <p:ph type="title"/>
          </p:nvPr>
        </p:nvSpPr>
        <p:spPr/>
        <p:txBody>
          <a:bodyPr/>
          <a:lstStyle/>
          <a:p>
            <a:r>
              <a:rPr lang="en-US" sz="3200"/>
              <a:t>Retrieved vs. Relevant Documents</a:t>
            </a:r>
            <a:endParaRPr lang="en-US" sz="3600"/>
          </a:p>
        </p:txBody>
      </p:sp>
      <p:grpSp>
        <p:nvGrpSpPr>
          <p:cNvPr id="1501192" name="Group 8"/>
          <p:cNvGrpSpPr>
            <a:grpSpLocks/>
          </p:cNvGrpSpPr>
          <p:nvPr/>
        </p:nvGrpSpPr>
        <p:grpSpPr bwMode="auto">
          <a:xfrm>
            <a:off x="838200" y="1371600"/>
            <a:ext cx="6858000" cy="4572000"/>
            <a:chOff x="528" y="1152"/>
            <a:chExt cx="4320" cy="2880"/>
          </a:xfrm>
        </p:grpSpPr>
        <p:sp>
          <p:nvSpPr>
            <p:cNvPr id="1501187" name="Oval 3"/>
            <p:cNvSpPr>
              <a:spLocks noChangeArrowheads="1"/>
            </p:cNvSpPr>
            <p:nvPr/>
          </p:nvSpPr>
          <p:spPr bwMode="auto">
            <a:xfrm rot="-1673343">
              <a:off x="864" y="2352"/>
              <a:ext cx="2832" cy="1152"/>
            </a:xfrm>
            <a:prstGeom prst="ellipse">
              <a:avLst/>
            </a:prstGeom>
            <a:noFill/>
            <a:ln w="38100">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501188" name="Text Box 4"/>
            <p:cNvSpPr txBox="1">
              <a:spLocks noChangeArrowheads="1"/>
            </p:cNvSpPr>
            <p:nvPr/>
          </p:nvSpPr>
          <p:spPr bwMode="auto">
            <a:xfrm>
              <a:off x="1344" y="3360"/>
              <a:ext cx="7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rgbClr val="FF3300"/>
                  </a:solidFill>
                  <a:latin typeface="Arial" charset="0"/>
                </a:rPr>
                <a:t>Relevant</a:t>
              </a:r>
              <a:endParaRPr lang="en-US" sz="2400">
                <a:solidFill>
                  <a:srgbClr val="FF3300"/>
                </a:solidFill>
                <a:latin typeface="Arial" charset="0"/>
              </a:endParaRPr>
            </a:p>
          </p:txBody>
        </p:sp>
        <p:sp>
          <p:nvSpPr>
            <p:cNvPr id="1501189" name="Oval 5"/>
            <p:cNvSpPr>
              <a:spLocks noChangeArrowheads="1"/>
            </p:cNvSpPr>
            <p:nvPr/>
          </p:nvSpPr>
          <p:spPr bwMode="auto">
            <a:xfrm>
              <a:off x="3168" y="2352"/>
              <a:ext cx="192" cy="192"/>
            </a:xfrm>
            <a:prstGeom prst="ellipse">
              <a:avLst/>
            </a:prstGeom>
            <a:solidFill>
              <a:srgbClr val="FFCC99"/>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solidFill>
                  <a:srgbClr val="FFCC99"/>
                </a:solidFill>
              </a:endParaRPr>
            </a:p>
          </p:txBody>
        </p:sp>
        <p:sp>
          <p:nvSpPr>
            <p:cNvPr id="1501190" name="Text Box 6"/>
            <p:cNvSpPr txBox="1">
              <a:spLocks noChangeArrowheads="1"/>
            </p:cNvSpPr>
            <p:nvPr/>
          </p:nvSpPr>
          <p:spPr bwMode="auto">
            <a:xfrm>
              <a:off x="528" y="1152"/>
              <a:ext cx="2888" cy="288"/>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Very high precision, very low recall</a:t>
              </a:r>
            </a:p>
          </p:txBody>
        </p:sp>
        <p:sp>
          <p:nvSpPr>
            <p:cNvPr id="1501191" name="Rectangle 7"/>
            <p:cNvSpPr>
              <a:spLocks noChangeArrowheads="1"/>
            </p:cNvSpPr>
            <p:nvPr/>
          </p:nvSpPr>
          <p:spPr bwMode="auto">
            <a:xfrm>
              <a:off x="528" y="1632"/>
              <a:ext cx="4320" cy="2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r>
              <a:rPr lang="en-US" smtClean="0"/>
              <a:t>IS 240 – Spring 2013 </a:t>
            </a:r>
            <a:endParaRPr lang="en-US"/>
          </a:p>
        </p:txBody>
      </p:sp>
      <p:sp>
        <p:nvSpPr>
          <p:cNvPr id="1502210" name="Rectangle 2"/>
          <p:cNvSpPr>
            <a:spLocks noGrp="1" noChangeArrowheads="1"/>
          </p:cNvSpPr>
          <p:nvPr>
            <p:ph type="title"/>
          </p:nvPr>
        </p:nvSpPr>
        <p:spPr/>
        <p:txBody>
          <a:bodyPr/>
          <a:lstStyle/>
          <a:p>
            <a:r>
              <a:rPr lang="en-US" sz="3200"/>
              <a:t>Retrieved vs. Relevant Documents</a:t>
            </a:r>
            <a:endParaRPr lang="en-US" sz="3600"/>
          </a:p>
        </p:txBody>
      </p:sp>
      <p:grpSp>
        <p:nvGrpSpPr>
          <p:cNvPr id="1502216" name="Group 8"/>
          <p:cNvGrpSpPr>
            <a:grpSpLocks/>
          </p:cNvGrpSpPr>
          <p:nvPr/>
        </p:nvGrpSpPr>
        <p:grpSpPr bwMode="auto">
          <a:xfrm>
            <a:off x="914400" y="1295400"/>
            <a:ext cx="6858000" cy="4572000"/>
            <a:chOff x="528" y="1152"/>
            <a:chExt cx="4320" cy="2880"/>
          </a:xfrm>
        </p:grpSpPr>
        <p:sp>
          <p:nvSpPr>
            <p:cNvPr id="1502211" name="Oval 3"/>
            <p:cNvSpPr>
              <a:spLocks noChangeArrowheads="1"/>
            </p:cNvSpPr>
            <p:nvPr/>
          </p:nvSpPr>
          <p:spPr bwMode="auto">
            <a:xfrm rot="-1673343">
              <a:off x="864" y="2352"/>
              <a:ext cx="2832" cy="1152"/>
            </a:xfrm>
            <a:prstGeom prst="ellipse">
              <a:avLst/>
            </a:prstGeom>
            <a:noFill/>
            <a:ln w="38100">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502212" name="Text Box 4"/>
            <p:cNvSpPr txBox="1">
              <a:spLocks noChangeArrowheads="1"/>
            </p:cNvSpPr>
            <p:nvPr/>
          </p:nvSpPr>
          <p:spPr bwMode="auto">
            <a:xfrm>
              <a:off x="1344" y="3360"/>
              <a:ext cx="7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rgbClr val="FF3300"/>
                  </a:solidFill>
                  <a:latin typeface="Arial" charset="0"/>
                </a:rPr>
                <a:t>Relevant</a:t>
              </a:r>
              <a:endParaRPr lang="en-US" sz="2400">
                <a:solidFill>
                  <a:srgbClr val="FF3300"/>
                </a:solidFill>
                <a:latin typeface="Arial" charset="0"/>
              </a:endParaRPr>
            </a:p>
          </p:txBody>
        </p:sp>
        <p:sp>
          <p:nvSpPr>
            <p:cNvPr id="1502213" name="Oval 5"/>
            <p:cNvSpPr>
              <a:spLocks noChangeArrowheads="1"/>
            </p:cNvSpPr>
            <p:nvPr/>
          </p:nvSpPr>
          <p:spPr bwMode="auto">
            <a:xfrm>
              <a:off x="3888" y="2064"/>
              <a:ext cx="192" cy="192"/>
            </a:xfrm>
            <a:prstGeom prst="ellipse">
              <a:avLst/>
            </a:prstGeom>
            <a:solidFill>
              <a:srgbClr val="FFCC99"/>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2214" name="Text Box 6"/>
            <p:cNvSpPr txBox="1">
              <a:spLocks noChangeArrowheads="1"/>
            </p:cNvSpPr>
            <p:nvPr/>
          </p:nvSpPr>
          <p:spPr bwMode="auto">
            <a:xfrm>
              <a:off x="528" y="1152"/>
              <a:ext cx="3640" cy="288"/>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Very low precision, very low recall (0 in fact)</a:t>
              </a:r>
            </a:p>
          </p:txBody>
        </p:sp>
        <p:sp>
          <p:nvSpPr>
            <p:cNvPr id="1502215" name="Rectangle 7"/>
            <p:cNvSpPr>
              <a:spLocks noChangeArrowheads="1"/>
            </p:cNvSpPr>
            <p:nvPr/>
          </p:nvSpPr>
          <p:spPr bwMode="auto">
            <a:xfrm>
              <a:off x="528" y="1632"/>
              <a:ext cx="4320" cy="2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r>
              <a:rPr lang="en-US" smtClean="0"/>
              <a:t>IS 240 – Spring 2013 </a:t>
            </a:r>
            <a:endParaRPr lang="en-US"/>
          </a:p>
        </p:txBody>
      </p:sp>
      <p:sp>
        <p:nvSpPr>
          <p:cNvPr id="1503234" name="Rectangle 2"/>
          <p:cNvSpPr>
            <a:spLocks noGrp="1" noChangeArrowheads="1"/>
          </p:cNvSpPr>
          <p:nvPr>
            <p:ph type="title"/>
          </p:nvPr>
        </p:nvSpPr>
        <p:spPr/>
        <p:txBody>
          <a:bodyPr/>
          <a:lstStyle/>
          <a:p>
            <a:r>
              <a:rPr lang="en-US" sz="3200"/>
              <a:t>Retrieved vs. Relevant Documents</a:t>
            </a:r>
            <a:endParaRPr lang="en-US" sz="3600"/>
          </a:p>
        </p:txBody>
      </p:sp>
      <p:grpSp>
        <p:nvGrpSpPr>
          <p:cNvPr id="1503240" name="Group 8"/>
          <p:cNvGrpSpPr>
            <a:grpSpLocks/>
          </p:cNvGrpSpPr>
          <p:nvPr/>
        </p:nvGrpSpPr>
        <p:grpSpPr bwMode="auto">
          <a:xfrm>
            <a:off x="990600" y="1219200"/>
            <a:ext cx="6858000" cy="4572000"/>
            <a:chOff x="528" y="1152"/>
            <a:chExt cx="4320" cy="2880"/>
          </a:xfrm>
        </p:grpSpPr>
        <p:sp>
          <p:nvSpPr>
            <p:cNvPr id="1503235" name="Text Box 3"/>
            <p:cNvSpPr txBox="1">
              <a:spLocks noChangeArrowheads="1"/>
            </p:cNvSpPr>
            <p:nvPr/>
          </p:nvSpPr>
          <p:spPr bwMode="auto">
            <a:xfrm>
              <a:off x="1344" y="3360"/>
              <a:ext cx="7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rgbClr val="FF3300"/>
                  </a:solidFill>
                  <a:latin typeface="Arial" charset="0"/>
                </a:rPr>
                <a:t>Relevant</a:t>
              </a:r>
              <a:endParaRPr lang="en-US" sz="2400">
                <a:solidFill>
                  <a:srgbClr val="FF3300"/>
                </a:solidFill>
                <a:latin typeface="Arial" charset="0"/>
              </a:endParaRPr>
            </a:p>
          </p:txBody>
        </p:sp>
        <p:sp>
          <p:nvSpPr>
            <p:cNvPr id="1503236" name="Oval 4"/>
            <p:cNvSpPr>
              <a:spLocks noChangeArrowheads="1"/>
            </p:cNvSpPr>
            <p:nvPr/>
          </p:nvSpPr>
          <p:spPr bwMode="auto">
            <a:xfrm flipV="1">
              <a:off x="768" y="1824"/>
              <a:ext cx="3840" cy="1536"/>
            </a:xfrm>
            <a:prstGeom prst="ellipse">
              <a:avLst/>
            </a:prstGeom>
            <a:solidFill>
              <a:srgbClr val="FFCC99"/>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3237" name="Text Box 5"/>
            <p:cNvSpPr txBox="1">
              <a:spLocks noChangeArrowheads="1"/>
            </p:cNvSpPr>
            <p:nvPr/>
          </p:nvSpPr>
          <p:spPr bwMode="auto">
            <a:xfrm>
              <a:off x="528" y="1152"/>
              <a:ext cx="2403" cy="288"/>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High recall, but low precision</a:t>
              </a:r>
            </a:p>
          </p:txBody>
        </p:sp>
        <p:sp>
          <p:nvSpPr>
            <p:cNvPr id="1503238" name="Rectangle 6"/>
            <p:cNvSpPr>
              <a:spLocks noChangeArrowheads="1"/>
            </p:cNvSpPr>
            <p:nvPr/>
          </p:nvSpPr>
          <p:spPr bwMode="auto">
            <a:xfrm>
              <a:off x="528" y="1632"/>
              <a:ext cx="4320" cy="2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3239" name="Oval 7"/>
            <p:cNvSpPr>
              <a:spLocks noChangeArrowheads="1"/>
            </p:cNvSpPr>
            <p:nvPr/>
          </p:nvSpPr>
          <p:spPr bwMode="auto">
            <a:xfrm rot="-1673343">
              <a:off x="864" y="2352"/>
              <a:ext cx="2832" cy="1152"/>
            </a:xfrm>
            <a:prstGeom prst="ellipse">
              <a:avLst/>
            </a:prstGeom>
            <a:noFill/>
            <a:ln w="38100">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r>
              <a:rPr lang="en-US" smtClean="0"/>
              <a:t>IS 240 – Spring 2013 </a:t>
            </a:r>
            <a:endParaRPr lang="en-US"/>
          </a:p>
        </p:txBody>
      </p:sp>
      <p:sp>
        <p:nvSpPr>
          <p:cNvPr id="1504259" name="Rectangle 3"/>
          <p:cNvSpPr>
            <a:spLocks noGrp="1" noChangeArrowheads="1"/>
          </p:cNvSpPr>
          <p:nvPr>
            <p:ph type="title"/>
          </p:nvPr>
        </p:nvSpPr>
        <p:spPr/>
        <p:txBody>
          <a:bodyPr/>
          <a:lstStyle/>
          <a:p>
            <a:r>
              <a:rPr lang="en-US" sz="3200"/>
              <a:t>Retrieved vs. Relevant Documents</a:t>
            </a:r>
            <a:endParaRPr lang="en-US" sz="3600"/>
          </a:p>
        </p:txBody>
      </p:sp>
      <p:grpSp>
        <p:nvGrpSpPr>
          <p:cNvPr id="1504264" name="Group 8"/>
          <p:cNvGrpSpPr>
            <a:grpSpLocks/>
          </p:cNvGrpSpPr>
          <p:nvPr/>
        </p:nvGrpSpPr>
        <p:grpSpPr bwMode="auto">
          <a:xfrm>
            <a:off x="1219200" y="1143000"/>
            <a:ext cx="6858000" cy="4572000"/>
            <a:chOff x="528" y="1152"/>
            <a:chExt cx="4320" cy="2880"/>
          </a:xfrm>
        </p:grpSpPr>
        <p:sp>
          <p:nvSpPr>
            <p:cNvPr id="1504258" name="Oval 2"/>
            <p:cNvSpPr>
              <a:spLocks noChangeArrowheads="1"/>
            </p:cNvSpPr>
            <p:nvPr/>
          </p:nvSpPr>
          <p:spPr bwMode="auto">
            <a:xfrm rot="-1673343">
              <a:off x="960" y="2448"/>
              <a:ext cx="2832" cy="1152"/>
            </a:xfrm>
            <a:prstGeom prst="ellipse">
              <a:avLst/>
            </a:prstGeom>
            <a:solidFill>
              <a:srgbClr val="FFCC99"/>
            </a:solidFill>
            <a:ln>
              <a:noFill/>
            </a:ln>
            <a:effectLst/>
            <a:extLst>
              <a:ext uri="{91240B29-F687-4f45-9708-019B960494DF}">
                <a14:hiddenLine xmlns:a14="http://schemas.microsoft.com/office/drawing/2010/main" w="38100">
                  <a:solidFill>
                    <a:schemeClr val="hlink"/>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504260" name="Oval 4"/>
            <p:cNvSpPr>
              <a:spLocks noChangeArrowheads="1"/>
            </p:cNvSpPr>
            <p:nvPr/>
          </p:nvSpPr>
          <p:spPr bwMode="auto">
            <a:xfrm rot="-1673343">
              <a:off x="864" y="2352"/>
              <a:ext cx="2832" cy="1152"/>
            </a:xfrm>
            <a:prstGeom prst="ellipse">
              <a:avLst/>
            </a:prstGeom>
            <a:noFill/>
            <a:ln w="38100">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504261" name="Text Box 5"/>
            <p:cNvSpPr txBox="1">
              <a:spLocks noChangeArrowheads="1"/>
            </p:cNvSpPr>
            <p:nvPr/>
          </p:nvSpPr>
          <p:spPr bwMode="auto">
            <a:xfrm>
              <a:off x="1104" y="3072"/>
              <a:ext cx="7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rgbClr val="FF3300"/>
                  </a:solidFill>
                  <a:latin typeface="Arial" charset="0"/>
                </a:rPr>
                <a:t>Relevant</a:t>
              </a:r>
              <a:endParaRPr lang="en-US" sz="2400">
                <a:solidFill>
                  <a:srgbClr val="FF3300"/>
                </a:solidFill>
                <a:latin typeface="Arial" charset="0"/>
              </a:endParaRPr>
            </a:p>
          </p:txBody>
        </p:sp>
        <p:sp>
          <p:nvSpPr>
            <p:cNvPr id="1504262" name="Text Box 6"/>
            <p:cNvSpPr txBox="1">
              <a:spLocks noChangeArrowheads="1"/>
            </p:cNvSpPr>
            <p:nvPr/>
          </p:nvSpPr>
          <p:spPr bwMode="auto">
            <a:xfrm>
              <a:off x="528" y="1152"/>
              <a:ext cx="2856" cy="288"/>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High precision, high recall (at last!)</a:t>
              </a:r>
            </a:p>
          </p:txBody>
        </p:sp>
        <p:sp>
          <p:nvSpPr>
            <p:cNvPr id="1504263" name="Rectangle 7"/>
            <p:cNvSpPr>
              <a:spLocks noChangeArrowheads="1"/>
            </p:cNvSpPr>
            <p:nvPr/>
          </p:nvSpPr>
          <p:spPr bwMode="auto">
            <a:xfrm>
              <a:off x="528" y="1632"/>
              <a:ext cx="4320" cy="2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IS 240 – Spring 2013 </a:t>
            </a:r>
            <a:endParaRPr lang="en-US"/>
          </a:p>
        </p:txBody>
      </p:sp>
      <p:sp>
        <p:nvSpPr>
          <p:cNvPr id="1505294" name="Rectangle 14"/>
          <p:cNvSpPr>
            <a:spLocks noGrp="1" noChangeArrowheads="1"/>
          </p:cNvSpPr>
          <p:nvPr>
            <p:ph type="title"/>
          </p:nvPr>
        </p:nvSpPr>
        <p:spPr/>
        <p:txBody>
          <a:bodyPr/>
          <a:lstStyle/>
          <a:p>
            <a:r>
              <a:rPr lang="en-US"/>
              <a:t>Precision/Recall Curves</a:t>
            </a:r>
          </a:p>
        </p:txBody>
      </p:sp>
      <p:sp>
        <p:nvSpPr>
          <p:cNvPr id="1505295" name="Rectangle 15"/>
          <p:cNvSpPr>
            <a:spLocks noGrp="1" noChangeArrowheads="1"/>
          </p:cNvSpPr>
          <p:nvPr>
            <p:ph type="body" idx="1"/>
          </p:nvPr>
        </p:nvSpPr>
        <p:spPr/>
        <p:txBody>
          <a:bodyPr/>
          <a:lstStyle/>
          <a:p>
            <a:r>
              <a:rPr lang="en-US" sz="2400"/>
              <a:t>There is a tradeoff between Precision and Recall</a:t>
            </a:r>
          </a:p>
          <a:p>
            <a:r>
              <a:rPr lang="en-US" sz="2400"/>
              <a:t>So measure Precision at different levels of Recall</a:t>
            </a:r>
          </a:p>
          <a:p>
            <a:r>
              <a:rPr lang="en-US" sz="2400"/>
              <a:t>Note: this is an AVERAGE over MANY queries</a:t>
            </a:r>
          </a:p>
        </p:txBody>
      </p:sp>
      <p:grpSp>
        <p:nvGrpSpPr>
          <p:cNvPr id="1505296" name="Group 16"/>
          <p:cNvGrpSpPr>
            <a:grpSpLocks/>
          </p:cNvGrpSpPr>
          <p:nvPr/>
        </p:nvGrpSpPr>
        <p:grpSpPr bwMode="auto">
          <a:xfrm>
            <a:off x="1524000" y="2590800"/>
            <a:ext cx="6019800" cy="3657600"/>
            <a:chOff x="576" y="1680"/>
            <a:chExt cx="3792" cy="2304"/>
          </a:xfrm>
        </p:grpSpPr>
        <p:sp>
          <p:nvSpPr>
            <p:cNvPr id="1505282" name="Rectangle 2"/>
            <p:cNvSpPr>
              <a:spLocks noChangeArrowheads="1"/>
            </p:cNvSpPr>
            <p:nvPr/>
          </p:nvSpPr>
          <p:spPr bwMode="auto">
            <a:xfrm>
              <a:off x="576" y="1680"/>
              <a:ext cx="3792" cy="2304"/>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1505285" name="AutoShape 5"/>
            <p:cNvCxnSpPr>
              <a:cxnSpLocks noChangeShapeType="1"/>
            </p:cNvCxnSpPr>
            <p:nvPr/>
          </p:nvCxnSpPr>
          <p:spPr bwMode="auto">
            <a:xfrm>
              <a:off x="1776" y="2256"/>
              <a:ext cx="0" cy="1440"/>
            </a:xfrm>
            <a:prstGeom prst="straightConnector1">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05286" name="AutoShape 6"/>
            <p:cNvCxnSpPr>
              <a:cxnSpLocks noChangeShapeType="1"/>
            </p:cNvCxnSpPr>
            <p:nvPr/>
          </p:nvCxnSpPr>
          <p:spPr bwMode="auto">
            <a:xfrm>
              <a:off x="1776" y="3696"/>
              <a:ext cx="1728"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05287" name="Freeform 7"/>
            <p:cNvSpPr>
              <a:spLocks/>
            </p:cNvSpPr>
            <p:nvPr/>
          </p:nvSpPr>
          <p:spPr bwMode="auto">
            <a:xfrm>
              <a:off x="1920" y="2496"/>
              <a:ext cx="1248" cy="1056"/>
            </a:xfrm>
            <a:custGeom>
              <a:avLst/>
              <a:gdLst>
                <a:gd name="T0" fmla="*/ 0 w 1248"/>
                <a:gd name="T1" fmla="*/ 0 h 1056"/>
                <a:gd name="T2" fmla="*/ 144 w 1248"/>
                <a:gd name="T3" fmla="*/ 336 h 1056"/>
                <a:gd name="T4" fmla="*/ 576 w 1248"/>
                <a:gd name="T5" fmla="*/ 816 h 1056"/>
                <a:gd name="T6" fmla="*/ 1248 w 1248"/>
                <a:gd name="T7" fmla="*/ 1056 h 1056"/>
              </a:gdLst>
              <a:ahLst/>
              <a:cxnLst>
                <a:cxn ang="0">
                  <a:pos x="T0" y="T1"/>
                </a:cxn>
                <a:cxn ang="0">
                  <a:pos x="T2" y="T3"/>
                </a:cxn>
                <a:cxn ang="0">
                  <a:pos x="T4" y="T5"/>
                </a:cxn>
                <a:cxn ang="0">
                  <a:pos x="T6" y="T7"/>
                </a:cxn>
              </a:cxnLst>
              <a:rect l="0" t="0" r="r" b="b"/>
              <a:pathLst>
                <a:path w="1248" h="1056">
                  <a:moveTo>
                    <a:pt x="0" y="0"/>
                  </a:moveTo>
                  <a:cubicBezTo>
                    <a:pt x="24" y="100"/>
                    <a:pt x="48" y="200"/>
                    <a:pt x="144" y="336"/>
                  </a:cubicBezTo>
                  <a:cubicBezTo>
                    <a:pt x="240" y="472"/>
                    <a:pt x="392" y="696"/>
                    <a:pt x="576" y="816"/>
                  </a:cubicBezTo>
                  <a:cubicBezTo>
                    <a:pt x="760" y="936"/>
                    <a:pt x="1004" y="996"/>
                    <a:pt x="1248" y="1056"/>
                  </a:cubicBezTo>
                </a:path>
              </a:pathLst>
            </a:custGeom>
            <a:noFill/>
            <a:ln w="19050" cap="flat"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288" name="Text Box 8"/>
            <p:cNvSpPr txBox="1">
              <a:spLocks noChangeArrowheads="1"/>
            </p:cNvSpPr>
            <p:nvPr/>
          </p:nvSpPr>
          <p:spPr bwMode="auto">
            <a:xfrm>
              <a:off x="672" y="2352"/>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precision</a:t>
              </a:r>
            </a:p>
          </p:txBody>
        </p:sp>
        <p:sp>
          <p:nvSpPr>
            <p:cNvPr id="1505289" name="Text Box 9"/>
            <p:cNvSpPr txBox="1">
              <a:spLocks noChangeArrowheads="1"/>
            </p:cNvSpPr>
            <p:nvPr/>
          </p:nvSpPr>
          <p:spPr bwMode="auto">
            <a:xfrm>
              <a:off x="2352" y="3696"/>
              <a:ext cx="5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recall</a:t>
              </a:r>
            </a:p>
          </p:txBody>
        </p:sp>
        <p:sp>
          <p:nvSpPr>
            <p:cNvPr id="1505290" name="Text Box 10"/>
            <p:cNvSpPr txBox="1">
              <a:spLocks noChangeArrowheads="1"/>
            </p:cNvSpPr>
            <p:nvPr/>
          </p:nvSpPr>
          <p:spPr bwMode="auto">
            <a:xfrm>
              <a:off x="2688" y="3312"/>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Arial" charset="0"/>
                </a:rPr>
                <a:t>x</a:t>
              </a:r>
              <a:endParaRPr lang="en-US" sz="3600">
                <a:latin typeface="Arial" charset="0"/>
              </a:endParaRPr>
            </a:p>
          </p:txBody>
        </p:sp>
        <p:sp>
          <p:nvSpPr>
            <p:cNvPr id="1505291" name="Text Box 11"/>
            <p:cNvSpPr txBox="1">
              <a:spLocks noChangeArrowheads="1"/>
            </p:cNvSpPr>
            <p:nvPr/>
          </p:nvSpPr>
          <p:spPr bwMode="auto">
            <a:xfrm>
              <a:off x="1920" y="2592"/>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Arial" charset="0"/>
                </a:rPr>
                <a:t>x</a:t>
              </a:r>
              <a:endParaRPr lang="en-US" sz="3600">
                <a:latin typeface="Arial" charset="0"/>
              </a:endParaRPr>
            </a:p>
          </p:txBody>
        </p:sp>
        <p:sp>
          <p:nvSpPr>
            <p:cNvPr id="1505292" name="Text Box 12"/>
            <p:cNvSpPr txBox="1">
              <a:spLocks noChangeArrowheads="1"/>
            </p:cNvSpPr>
            <p:nvPr/>
          </p:nvSpPr>
          <p:spPr bwMode="auto">
            <a:xfrm>
              <a:off x="2112" y="292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Arial" charset="0"/>
                </a:rPr>
                <a:t>x</a:t>
              </a:r>
              <a:endParaRPr lang="en-US" sz="3600">
                <a:latin typeface="Arial" charset="0"/>
              </a:endParaRPr>
            </a:p>
          </p:txBody>
        </p:sp>
        <p:sp>
          <p:nvSpPr>
            <p:cNvPr id="1505293" name="Text Box 13"/>
            <p:cNvSpPr txBox="1">
              <a:spLocks noChangeArrowheads="1"/>
            </p:cNvSpPr>
            <p:nvPr/>
          </p:nvSpPr>
          <p:spPr bwMode="auto">
            <a:xfrm>
              <a:off x="3024" y="340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Arial" charset="0"/>
                </a:rPr>
                <a:t>x</a:t>
              </a:r>
              <a:endParaRPr lang="en-US" sz="3600">
                <a:latin typeface="Arial"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IS 240 – Spring 2013 </a:t>
            </a:r>
            <a:endParaRPr lang="en-US"/>
          </a:p>
        </p:txBody>
      </p:sp>
      <p:sp>
        <p:nvSpPr>
          <p:cNvPr id="1506319" name="Rectangle 15"/>
          <p:cNvSpPr>
            <a:spLocks noGrp="1" noChangeArrowheads="1"/>
          </p:cNvSpPr>
          <p:nvPr>
            <p:ph type="title"/>
          </p:nvPr>
        </p:nvSpPr>
        <p:spPr/>
        <p:txBody>
          <a:bodyPr/>
          <a:lstStyle/>
          <a:p>
            <a:r>
              <a:rPr lang="en-US"/>
              <a:t>Precision/Recall Curves</a:t>
            </a:r>
          </a:p>
        </p:txBody>
      </p:sp>
      <p:sp>
        <p:nvSpPr>
          <p:cNvPr id="1506320" name="Rectangle 16"/>
          <p:cNvSpPr>
            <a:spLocks noGrp="1" noChangeArrowheads="1"/>
          </p:cNvSpPr>
          <p:nvPr>
            <p:ph type="body" idx="1"/>
          </p:nvPr>
        </p:nvSpPr>
        <p:spPr/>
        <p:txBody>
          <a:bodyPr/>
          <a:lstStyle/>
          <a:p>
            <a:r>
              <a:rPr lang="en-US"/>
              <a:t>Difficult to determine which of these two hypothetical results is better:</a:t>
            </a:r>
          </a:p>
          <a:p>
            <a:endParaRPr lang="en-US"/>
          </a:p>
        </p:txBody>
      </p:sp>
      <p:grpSp>
        <p:nvGrpSpPr>
          <p:cNvPr id="1506321" name="Group 17"/>
          <p:cNvGrpSpPr>
            <a:grpSpLocks/>
          </p:cNvGrpSpPr>
          <p:nvPr/>
        </p:nvGrpSpPr>
        <p:grpSpPr bwMode="auto">
          <a:xfrm>
            <a:off x="1600200" y="2438400"/>
            <a:ext cx="6019800" cy="3657600"/>
            <a:chOff x="576" y="1632"/>
            <a:chExt cx="3792" cy="2304"/>
          </a:xfrm>
        </p:grpSpPr>
        <p:sp>
          <p:nvSpPr>
            <p:cNvPr id="1506306" name="Rectangle 2"/>
            <p:cNvSpPr>
              <a:spLocks noChangeArrowheads="1"/>
            </p:cNvSpPr>
            <p:nvPr/>
          </p:nvSpPr>
          <p:spPr bwMode="auto">
            <a:xfrm>
              <a:off x="576" y="1632"/>
              <a:ext cx="3792" cy="2304"/>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1506309" name="AutoShape 5"/>
            <p:cNvCxnSpPr>
              <a:cxnSpLocks noChangeShapeType="1"/>
            </p:cNvCxnSpPr>
            <p:nvPr/>
          </p:nvCxnSpPr>
          <p:spPr bwMode="auto">
            <a:xfrm>
              <a:off x="1776" y="2016"/>
              <a:ext cx="0" cy="1440"/>
            </a:xfrm>
            <a:prstGeom prst="straightConnector1">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06310" name="AutoShape 6"/>
            <p:cNvCxnSpPr>
              <a:cxnSpLocks noChangeShapeType="1"/>
            </p:cNvCxnSpPr>
            <p:nvPr/>
          </p:nvCxnSpPr>
          <p:spPr bwMode="auto">
            <a:xfrm>
              <a:off x="1776" y="3456"/>
              <a:ext cx="1728"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06311" name="Freeform 7"/>
            <p:cNvSpPr>
              <a:spLocks/>
            </p:cNvSpPr>
            <p:nvPr/>
          </p:nvSpPr>
          <p:spPr bwMode="auto">
            <a:xfrm>
              <a:off x="2016" y="2304"/>
              <a:ext cx="1248" cy="1056"/>
            </a:xfrm>
            <a:custGeom>
              <a:avLst/>
              <a:gdLst>
                <a:gd name="T0" fmla="*/ 0 w 1248"/>
                <a:gd name="T1" fmla="*/ 0 h 1056"/>
                <a:gd name="T2" fmla="*/ 144 w 1248"/>
                <a:gd name="T3" fmla="*/ 336 h 1056"/>
                <a:gd name="T4" fmla="*/ 576 w 1248"/>
                <a:gd name="T5" fmla="*/ 816 h 1056"/>
                <a:gd name="T6" fmla="*/ 1248 w 1248"/>
                <a:gd name="T7" fmla="*/ 1056 h 1056"/>
              </a:gdLst>
              <a:ahLst/>
              <a:cxnLst>
                <a:cxn ang="0">
                  <a:pos x="T0" y="T1"/>
                </a:cxn>
                <a:cxn ang="0">
                  <a:pos x="T2" y="T3"/>
                </a:cxn>
                <a:cxn ang="0">
                  <a:pos x="T4" y="T5"/>
                </a:cxn>
                <a:cxn ang="0">
                  <a:pos x="T6" y="T7"/>
                </a:cxn>
              </a:cxnLst>
              <a:rect l="0" t="0" r="r" b="b"/>
              <a:pathLst>
                <a:path w="1248" h="1056">
                  <a:moveTo>
                    <a:pt x="0" y="0"/>
                  </a:moveTo>
                  <a:cubicBezTo>
                    <a:pt x="24" y="100"/>
                    <a:pt x="48" y="200"/>
                    <a:pt x="144" y="336"/>
                  </a:cubicBezTo>
                  <a:cubicBezTo>
                    <a:pt x="240" y="472"/>
                    <a:pt x="392" y="696"/>
                    <a:pt x="576" y="816"/>
                  </a:cubicBezTo>
                  <a:cubicBezTo>
                    <a:pt x="760" y="936"/>
                    <a:pt x="1004" y="996"/>
                    <a:pt x="1248" y="1056"/>
                  </a:cubicBezTo>
                </a:path>
              </a:pathLst>
            </a:custGeom>
            <a:noFill/>
            <a:ln w="19050" cap="flat"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6312" name="Text Box 8"/>
            <p:cNvSpPr txBox="1">
              <a:spLocks noChangeArrowheads="1"/>
            </p:cNvSpPr>
            <p:nvPr/>
          </p:nvSpPr>
          <p:spPr bwMode="auto">
            <a:xfrm>
              <a:off x="672" y="2352"/>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precision</a:t>
              </a:r>
            </a:p>
          </p:txBody>
        </p:sp>
        <p:sp>
          <p:nvSpPr>
            <p:cNvPr id="1506313" name="Text Box 9"/>
            <p:cNvSpPr txBox="1">
              <a:spLocks noChangeArrowheads="1"/>
            </p:cNvSpPr>
            <p:nvPr/>
          </p:nvSpPr>
          <p:spPr bwMode="auto">
            <a:xfrm>
              <a:off x="2448" y="3600"/>
              <a:ext cx="5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recall</a:t>
              </a:r>
            </a:p>
          </p:txBody>
        </p:sp>
        <p:sp>
          <p:nvSpPr>
            <p:cNvPr id="1506314" name="Text Box 10"/>
            <p:cNvSpPr txBox="1">
              <a:spLocks noChangeArrowheads="1"/>
            </p:cNvSpPr>
            <p:nvPr/>
          </p:nvSpPr>
          <p:spPr bwMode="auto">
            <a:xfrm>
              <a:off x="2688" y="3072"/>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chemeClr val="bg2"/>
                  </a:solidFill>
                  <a:latin typeface="Arial" charset="0"/>
                </a:rPr>
                <a:t>x</a:t>
              </a:r>
              <a:endParaRPr lang="en-US" sz="3600">
                <a:solidFill>
                  <a:schemeClr val="bg2"/>
                </a:solidFill>
                <a:latin typeface="Arial" charset="0"/>
              </a:endParaRPr>
            </a:p>
          </p:txBody>
        </p:sp>
        <p:sp>
          <p:nvSpPr>
            <p:cNvPr id="1506315" name="Text Box 11"/>
            <p:cNvSpPr txBox="1">
              <a:spLocks noChangeArrowheads="1"/>
            </p:cNvSpPr>
            <p:nvPr/>
          </p:nvSpPr>
          <p:spPr bwMode="auto">
            <a:xfrm>
              <a:off x="1968" y="2304"/>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chemeClr val="bg2"/>
                  </a:solidFill>
                  <a:latin typeface="Arial" charset="0"/>
                </a:rPr>
                <a:t>x</a:t>
              </a:r>
              <a:endParaRPr lang="en-US" sz="3600">
                <a:solidFill>
                  <a:schemeClr val="bg2"/>
                </a:solidFill>
                <a:latin typeface="Arial" charset="0"/>
              </a:endParaRPr>
            </a:p>
          </p:txBody>
        </p:sp>
        <p:sp>
          <p:nvSpPr>
            <p:cNvPr id="1506316" name="Text Box 12"/>
            <p:cNvSpPr txBox="1">
              <a:spLocks noChangeArrowheads="1"/>
            </p:cNvSpPr>
            <p:nvPr/>
          </p:nvSpPr>
          <p:spPr bwMode="auto">
            <a:xfrm>
              <a:off x="2160" y="2592"/>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chemeClr val="bg2"/>
                  </a:solidFill>
                  <a:latin typeface="Arial" charset="0"/>
                </a:rPr>
                <a:t>x</a:t>
              </a:r>
              <a:endParaRPr lang="en-US" sz="3600">
                <a:solidFill>
                  <a:schemeClr val="bg2"/>
                </a:solidFill>
                <a:latin typeface="Arial" charset="0"/>
              </a:endParaRPr>
            </a:p>
          </p:txBody>
        </p:sp>
        <p:sp>
          <p:nvSpPr>
            <p:cNvPr id="1506317" name="Text Box 13"/>
            <p:cNvSpPr txBox="1">
              <a:spLocks noChangeArrowheads="1"/>
            </p:cNvSpPr>
            <p:nvPr/>
          </p:nvSpPr>
          <p:spPr bwMode="auto">
            <a:xfrm>
              <a:off x="3024" y="316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chemeClr val="bg2"/>
                  </a:solidFill>
                  <a:latin typeface="Arial" charset="0"/>
                </a:rPr>
                <a:t>x</a:t>
              </a:r>
              <a:endParaRPr lang="en-US" sz="3600">
                <a:solidFill>
                  <a:schemeClr val="bg2"/>
                </a:solidFill>
                <a:latin typeface="Arial" charset="0"/>
              </a:endParaRPr>
            </a:p>
          </p:txBody>
        </p:sp>
        <p:sp>
          <p:nvSpPr>
            <p:cNvPr id="1506318" name="Freeform 14"/>
            <p:cNvSpPr>
              <a:spLocks/>
            </p:cNvSpPr>
            <p:nvPr/>
          </p:nvSpPr>
          <p:spPr bwMode="auto">
            <a:xfrm rot="-854165">
              <a:off x="1968" y="2256"/>
              <a:ext cx="1248" cy="1056"/>
            </a:xfrm>
            <a:custGeom>
              <a:avLst/>
              <a:gdLst>
                <a:gd name="T0" fmla="*/ 0 w 1248"/>
                <a:gd name="T1" fmla="*/ 0 h 1056"/>
                <a:gd name="T2" fmla="*/ 144 w 1248"/>
                <a:gd name="T3" fmla="*/ 336 h 1056"/>
                <a:gd name="T4" fmla="*/ 576 w 1248"/>
                <a:gd name="T5" fmla="*/ 816 h 1056"/>
                <a:gd name="T6" fmla="*/ 1248 w 1248"/>
                <a:gd name="T7" fmla="*/ 1056 h 1056"/>
              </a:gdLst>
              <a:ahLst/>
              <a:cxnLst>
                <a:cxn ang="0">
                  <a:pos x="T0" y="T1"/>
                </a:cxn>
                <a:cxn ang="0">
                  <a:pos x="T2" y="T3"/>
                </a:cxn>
                <a:cxn ang="0">
                  <a:pos x="T4" y="T5"/>
                </a:cxn>
                <a:cxn ang="0">
                  <a:pos x="T6" y="T7"/>
                </a:cxn>
              </a:cxnLst>
              <a:rect l="0" t="0" r="r" b="b"/>
              <a:pathLst>
                <a:path w="1248" h="1056">
                  <a:moveTo>
                    <a:pt x="0" y="0"/>
                  </a:moveTo>
                  <a:cubicBezTo>
                    <a:pt x="24" y="100"/>
                    <a:pt x="48" y="200"/>
                    <a:pt x="144" y="336"/>
                  </a:cubicBezTo>
                  <a:cubicBezTo>
                    <a:pt x="240" y="472"/>
                    <a:pt x="392" y="696"/>
                    <a:pt x="576" y="816"/>
                  </a:cubicBezTo>
                  <a:cubicBezTo>
                    <a:pt x="760" y="936"/>
                    <a:pt x="1004" y="996"/>
                    <a:pt x="1248" y="1056"/>
                  </a:cubicBezTo>
                </a:path>
              </a:pathLst>
            </a:custGeom>
            <a:noFill/>
            <a:ln w="19050" cap="flat" cmpd="sng">
              <a:solidFill>
                <a:srgbClr val="FF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 </a:t>
            </a:r>
            <a:endParaRPr lang="en-US"/>
          </a:p>
        </p:txBody>
      </p:sp>
      <p:sp>
        <p:nvSpPr>
          <p:cNvPr id="1507330" name="Rectangle 2"/>
          <p:cNvSpPr>
            <a:spLocks noGrp="1" noChangeArrowheads="1"/>
          </p:cNvSpPr>
          <p:nvPr>
            <p:ph type="title"/>
          </p:nvPr>
        </p:nvSpPr>
        <p:spPr>
          <a:noFill/>
          <a:ln/>
        </p:spPr>
        <p:txBody>
          <a:bodyPr lIns="92075" tIns="46038" rIns="92075" bIns="46038"/>
          <a:lstStyle/>
          <a:p>
            <a:r>
              <a:rPr lang="en-US"/>
              <a:t>Precision/Recall Curves</a:t>
            </a:r>
          </a:p>
        </p:txBody>
      </p:sp>
      <p:pic>
        <p:nvPicPr>
          <p:cNvPr id="15073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7162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66722" name="Rectangle 2"/>
          <p:cNvSpPr>
            <a:spLocks noGrp="1" noChangeArrowheads="1"/>
          </p:cNvSpPr>
          <p:nvPr>
            <p:ph type="title"/>
          </p:nvPr>
        </p:nvSpPr>
        <p:spPr/>
        <p:txBody>
          <a:bodyPr/>
          <a:lstStyle/>
          <a:p>
            <a:pPr eaLnBrk="1" hangingPunct="1">
              <a:defRPr/>
            </a:pPr>
            <a:r>
              <a:rPr lang="en-US" smtClean="0">
                <a:cs typeface="+mj-cs"/>
              </a:rPr>
              <a:t>Mini-TREC</a:t>
            </a:r>
          </a:p>
        </p:txBody>
      </p:sp>
      <p:sp>
        <p:nvSpPr>
          <p:cNvPr id="1566723" name="Rectangle 3"/>
          <p:cNvSpPr>
            <a:spLocks noGrp="1" noChangeArrowheads="1"/>
          </p:cNvSpPr>
          <p:nvPr>
            <p:ph type="body" idx="1"/>
          </p:nvPr>
        </p:nvSpPr>
        <p:spPr/>
        <p:txBody>
          <a:bodyPr/>
          <a:lstStyle/>
          <a:p>
            <a:pPr eaLnBrk="1" hangingPunct="1">
              <a:defRPr/>
            </a:pPr>
            <a:r>
              <a:rPr lang="en-US" dirty="0" smtClean="0">
                <a:cs typeface="+mn-cs"/>
              </a:rPr>
              <a:t>Proposed Schedule</a:t>
            </a:r>
          </a:p>
          <a:p>
            <a:pPr lvl="1" eaLnBrk="1" hangingPunct="1">
              <a:defRPr/>
            </a:pPr>
            <a:r>
              <a:rPr lang="en-US" dirty="0" smtClean="0"/>
              <a:t>February 11 – Database and previous Queries</a:t>
            </a:r>
          </a:p>
          <a:p>
            <a:pPr lvl="1" eaLnBrk="1" hangingPunct="1">
              <a:defRPr/>
            </a:pPr>
            <a:r>
              <a:rPr lang="en-US" dirty="0" smtClean="0">
                <a:solidFill>
                  <a:srgbClr val="FF0000"/>
                </a:solidFill>
              </a:rPr>
              <a:t>March 4 – report on system acquisition and setup</a:t>
            </a:r>
          </a:p>
          <a:p>
            <a:pPr lvl="1" eaLnBrk="1" hangingPunct="1">
              <a:defRPr/>
            </a:pPr>
            <a:r>
              <a:rPr lang="en-US" dirty="0" smtClean="0"/>
              <a:t>March 6, New Queries for testing…</a:t>
            </a:r>
          </a:p>
          <a:p>
            <a:pPr lvl="1" eaLnBrk="1" hangingPunct="1">
              <a:defRPr/>
            </a:pPr>
            <a:r>
              <a:rPr lang="en-US" dirty="0" smtClean="0"/>
              <a:t>April 22, Results due</a:t>
            </a:r>
          </a:p>
          <a:p>
            <a:pPr lvl="1" eaLnBrk="1" hangingPunct="1">
              <a:defRPr/>
            </a:pPr>
            <a:r>
              <a:rPr lang="en-US" dirty="0" smtClean="0"/>
              <a:t>April 24, Results and system rankings</a:t>
            </a:r>
          </a:p>
          <a:p>
            <a:pPr lvl="1" eaLnBrk="1" hangingPunct="1">
              <a:defRPr/>
            </a:pPr>
            <a:r>
              <a:rPr lang="en-US" dirty="0" smtClean="0"/>
              <a:t>April 29  Group reports and discussion</a:t>
            </a:r>
          </a:p>
        </p:txBody>
      </p:sp>
    </p:spTree>
    <p:extLst>
      <p:ext uri="{BB962C8B-B14F-4D97-AF65-F5344CB8AC3E}">
        <p14:creationId xmlns:p14="http://schemas.microsoft.com/office/powerpoint/2010/main" val="25308960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08356" name="Rectangle 4"/>
          <p:cNvSpPr>
            <a:spLocks noGrp="1" noChangeArrowheads="1"/>
          </p:cNvSpPr>
          <p:nvPr>
            <p:ph type="title"/>
          </p:nvPr>
        </p:nvSpPr>
        <p:spPr/>
        <p:txBody>
          <a:bodyPr/>
          <a:lstStyle/>
          <a:p>
            <a:r>
              <a:rPr lang="en-US"/>
              <a:t>Document Cutoff Levels</a:t>
            </a:r>
          </a:p>
        </p:txBody>
      </p:sp>
      <p:sp>
        <p:nvSpPr>
          <p:cNvPr id="1508357" name="Rectangle 5"/>
          <p:cNvSpPr>
            <a:spLocks noGrp="1" noChangeArrowheads="1"/>
          </p:cNvSpPr>
          <p:nvPr>
            <p:ph type="body" idx="1"/>
          </p:nvPr>
        </p:nvSpPr>
        <p:spPr/>
        <p:txBody>
          <a:bodyPr/>
          <a:lstStyle/>
          <a:p>
            <a:pPr>
              <a:lnSpc>
                <a:spcPct val="80000"/>
              </a:lnSpc>
            </a:pPr>
            <a:r>
              <a:rPr lang="en-US" sz="2800"/>
              <a:t>Another way to evaluate:</a:t>
            </a:r>
          </a:p>
          <a:p>
            <a:pPr lvl="1">
              <a:lnSpc>
                <a:spcPct val="80000"/>
              </a:lnSpc>
            </a:pPr>
            <a:r>
              <a:rPr lang="en-US" sz="2400"/>
              <a:t>Fix the number of </a:t>
            </a:r>
            <a:r>
              <a:rPr lang="en-US" sz="2400" i="1"/>
              <a:t>relevant </a:t>
            </a:r>
            <a:r>
              <a:rPr lang="en-US" sz="2400"/>
              <a:t>documents retrieved at several levels:</a:t>
            </a:r>
          </a:p>
          <a:p>
            <a:pPr lvl="2">
              <a:lnSpc>
                <a:spcPct val="80000"/>
              </a:lnSpc>
            </a:pPr>
            <a:r>
              <a:rPr lang="en-US" sz="2000"/>
              <a:t>top 5</a:t>
            </a:r>
          </a:p>
          <a:p>
            <a:pPr lvl="2">
              <a:lnSpc>
                <a:spcPct val="80000"/>
              </a:lnSpc>
            </a:pPr>
            <a:r>
              <a:rPr lang="en-US" sz="2000"/>
              <a:t>top 10</a:t>
            </a:r>
          </a:p>
          <a:p>
            <a:pPr lvl="2">
              <a:lnSpc>
                <a:spcPct val="80000"/>
              </a:lnSpc>
            </a:pPr>
            <a:r>
              <a:rPr lang="en-US" sz="2000"/>
              <a:t>top 20</a:t>
            </a:r>
          </a:p>
          <a:p>
            <a:pPr lvl="2">
              <a:lnSpc>
                <a:spcPct val="80000"/>
              </a:lnSpc>
            </a:pPr>
            <a:r>
              <a:rPr lang="en-US" sz="2000"/>
              <a:t>top 50</a:t>
            </a:r>
          </a:p>
          <a:p>
            <a:pPr lvl="2">
              <a:lnSpc>
                <a:spcPct val="80000"/>
              </a:lnSpc>
            </a:pPr>
            <a:r>
              <a:rPr lang="en-US" sz="2000"/>
              <a:t>top 100</a:t>
            </a:r>
          </a:p>
          <a:p>
            <a:pPr lvl="2">
              <a:lnSpc>
                <a:spcPct val="80000"/>
              </a:lnSpc>
            </a:pPr>
            <a:r>
              <a:rPr lang="en-US" sz="2000"/>
              <a:t>top 500</a:t>
            </a:r>
          </a:p>
          <a:p>
            <a:pPr lvl="1">
              <a:lnSpc>
                <a:spcPct val="80000"/>
              </a:lnSpc>
            </a:pPr>
            <a:r>
              <a:rPr lang="en-US" sz="2400"/>
              <a:t>Measure precision at each of these levels</a:t>
            </a:r>
          </a:p>
          <a:p>
            <a:pPr lvl="1">
              <a:lnSpc>
                <a:spcPct val="80000"/>
              </a:lnSpc>
            </a:pPr>
            <a:r>
              <a:rPr lang="en-US" sz="2400"/>
              <a:t>Take (weighted) average over results</a:t>
            </a:r>
          </a:p>
          <a:p>
            <a:pPr>
              <a:lnSpc>
                <a:spcPct val="80000"/>
              </a:lnSpc>
            </a:pPr>
            <a:r>
              <a:rPr lang="en-US" sz="2800"/>
              <a:t>This is sometimes done with just number of docs</a:t>
            </a:r>
          </a:p>
          <a:p>
            <a:pPr>
              <a:lnSpc>
                <a:spcPct val="80000"/>
              </a:lnSpc>
            </a:pPr>
            <a:r>
              <a:rPr lang="en-US" sz="2800"/>
              <a:t>This is a way to focus on how well the system ranks the first k documents.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09380" name="Rectangle 4"/>
          <p:cNvSpPr>
            <a:spLocks noGrp="1" noChangeArrowheads="1"/>
          </p:cNvSpPr>
          <p:nvPr>
            <p:ph type="title"/>
          </p:nvPr>
        </p:nvSpPr>
        <p:spPr/>
        <p:txBody>
          <a:bodyPr/>
          <a:lstStyle/>
          <a:p>
            <a:r>
              <a:rPr lang="en-US" sz="3600"/>
              <a:t>Problems with Precision/Recall</a:t>
            </a:r>
          </a:p>
        </p:txBody>
      </p:sp>
      <p:sp>
        <p:nvSpPr>
          <p:cNvPr id="1509381" name="Rectangle 5"/>
          <p:cNvSpPr>
            <a:spLocks noGrp="1" noChangeArrowheads="1"/>
          </p:cNvSpPr>
          <p:nvPr>
            <p:ph type="body" idx="1"/>
          </p:nvPr>
        </p:nvSpPr>
        <p:spPr/>
        <p:txBody>
          <a:bodyPr/>
          <a:lstStyle/>
          <a:p>
            <a:r>
              <a:rPr lang="en-US"/>
              <a:t>Can</a:t>
            </a:r>
            <a:r>
              <a:rPr lang="ja-JP" altLang="en-US">
                <a:latin typeface="Arial"/>
              </a:rPr>
              <a:t>’</a:t>
            </a:r>
            <a:r>
              <a:rPr lang="en-US"/>
              <a:t>t know true recall value </a:t>
            </a:r>
          </a:p>
          <a:p>
            <a:pPr lvl="1"/>
            <a:r>
              <a:rPr lang="en-US"/>
              <a:t>except in small collections</a:t>
            </a:r>
          </a:p>
          <a:p>
            <a:r>
              <a:rPr lang="en-US"/>
              <a:t>Precision/Recall are related</a:t>
            </a:r>
          </a:p>
          <a:p>
            <a:pPr lvl="1"/>
            <a:r>
              <a:rPr lang="en-US"/>
              <a:t>A combined measure sometimes more appropriate</a:t>
            </a:r>
          </a:p>
          <a:p>
            <a:r>
              <a:rPr lang="en-US"/>
              <a:t>Assumes batch mode</a:t>
            </a:r>
          </a:p>
          <a:p>
            <a:pPr lvl="1"/>
            <a:r>
              <a:rPr lang="en-US"/>
              <a:t>Interactive IR is important and has different criteria for successful searches</a:t>
            </a:r>
          </a:p>
          <a:p>
            <a:pPr lvl="1"/>
            <a:r>
              <a:rPr lang="en-US"/>
              <a:t>We will touch on this in the UI section</a:t>
            </a:r>
          </a:p>
          <a:p>
            <a:r>
              <a:rPr lang="en-US"/>
              <a:t>Assumes a strict rank ordering matters.</a:t>
            </a:r>
          </a:p>
          <a:p>
            <a:pPr lvl="1"/>
            <a:endParaRPr lang="en-US"/>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938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0938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0938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50938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0938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50938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50938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0938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938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
          <p:cNvSpPr>
            <a:spLocks noGrp="1"/>
          </p:cNvSpPr>
          <p:nvPr>
            <p:ph type="dt" sz="half" idx="10"/>
          </p:nvPr>
        </p:nvSpPr>
        <p:spPr/>
        <p:txBody>
          <a:bodyPr/>
          <a:lstStyle/>
          <a:p>
            <a:r>
              <a:rPr lang="en-US" smtClean="0"/>
              <a:t>IS 240 – Spring 2013 </a:t>
            </a:r>
            <a:endParaRPr lang="en-US"/>
          </a:p>
        </p:txBody>
      </p:sp>
      <p:sp>
        <p:nvSpPr>
          <p:cNvPr id="1510402" name="Rectangle 2"/>
          <p:cNvSpPr>
            <a:spLocks noGrp="1" noChangeArrowheads="1"/>
          </p:cNvSpPr>
          <p:nvPr>
            <p:ph type="title"/>
          </p:nvPr>
        </p:nvSpPr>
        <p:spPr/>
        <p:txBody>
          <a:bodyPr/>
          <a:lstStyle/>
          <a:p>
            <a:r>
              <a:rPr lang="en-US"/>
              <a:t>Relation to Contingency Table</a:t>
            </a:r>
          </a:p>
        </p:txBody>
      </p:sp>
      <p:sp>
        <p:nvSpPr>
          <p:cNvPr id="1510403" name="Rectangle 3"/>
          <p:cNvSpPr>
            <a:spLocks noGrp="1" noChangeArrowheads="1"/>
          </p:cNvSpPr>
          <p:nvPr>
            <p:ph type="body" idx="4294967295"/>
          </p:nvPr>
        </p:nvSpPr>
        <p:spPr>
          <a:xfrm>
            <a:off x="1600200" y="3429000"/>
            <a:ext cx="5715000" cy="3048000"/>
          </a:xfrm>
        </p:spPr>
        <p:txBody>
          <a:bodyPr/>
          <a:lstStyle/>
          <a:p>
            <a:pPr>
              <a:lnSpc>
                <a:spcPct val="70000"/>
              </a:lnSpc>
            </a:pPr>
            <a:r>
              <a:rPr lang="en-US" sz="2800"/>
              <a:t>Accuracy: (a+d) / (a+b+c+d)</a:t>
            </a:r>
          </a:p>
          <a:p>
            <a:pPr>
              <a:lnSpc>
                <a:spcPct val="70000"/>
              </a:lnSpc>
            </a:pPr>
            <a:r>
              <a:rPr lang="en-US" sz="2800"/>
              <a:t>Precision:  a/(a+b)</a:t>
            </a:r>
          </a:p>
          <a:p>
            <a:pPr>
              <a:lnSpc>
                <a:spcPct val="70000"/>
              </a:lnSpc>
            </a:pPr>
            <a:r>
              <a:rPr lang="en-US" sz="2800"/>
              <a:t>Recall:       ?</a:t>
            </a:r>
          </a:p>
          <a:p>
            <a:pPr>
              <a:lnSpc>
                <a:spcPct val="70000"/>
              </a:lnSpc>
            </a:pPr>
            <a:r>
              <a:rPr lang="en-US" sz="2800"/>
              <a:t>Why don</a:t>
            </a:r>
            <a:r>
              <a:rPr lang="ja-JP" altLang="en-US" sz="2800">
                <a:latin typeface="Arial"/>
              </a:rPr>
              <a:t>’</a:t>
            </a:r>
            <a:r>
              <a:rPr lang="en-US" sz="2800"/>
              <a:t>t we use Accuracy for IR?</a:t>
            </a:r>
          </a:p>
          <a:p>
            <a:pPr lvl="1">
              <a:lnSpc>
                <a:spcPct val="60000"/>
              </a:lnSpc>
            </a:pPr>
            <a:r>
              <a:rPr lang="en-US" sz="2400"/>
              <a:t>(Assuming a large collection)</a:t>
            </a:r>
          </a:p>
          <a:p>
            <a:pPr lvl="1">
              <a:lnSpc>
                <a:spcPct val="60000"/>
              </a:lnSpc>
            </a:pPr>
            <a:r>
              <a:rPr lang="en-US" sz="2400"/>
              <a:t>Most docs aren</a:t>
            </a:r>
            <a:r>
              <a:rPr lang="ja-JP" altLang="en-US" sz="2400">
                <a:latin typeface="Arial"/>
              </a:rPr>
              <a:t>’</a:t>
            </a:r>
            <a:r>
              <a:rPr lang="en-US" sz="2400"/>
              <a:t>t relevant </a:t>
            </a:r>
          </a:p>
          <a:p>
            <a:pPr lvl="1">
              <a:lnSpc>
                <a:spcPct val="60000"/>
              </a:lnSpc>
            </a:pPr>
            <a:r>
              <a:rPr lang="en-US" sz="2400"/>
              <a:t>Most docs aren</a:t>
            </a:r>
            <a:r>
              <a:rPr lang="ja-JP" altLang="en-US" sz="2400">
                <a:latin typeface="Arial"/>
              </a:rPr>
              <a:t>’</a:t>
            </a:r>
            <a:r>
              <a:rPr lang="en-US" sz="2400"/>
              <a:t>t retrieved</a:t>
            </a:r>
          </a:p>
          <a:p>
            <a:pPr lvl="1">
              <a:lnSpc>
                <a:spcPct val="60000"/>
              </a:lnSpc>
            </a:pPr>
            <a:r>
              <a:rPr lang="en-US" sz="2400"/>
              <a:t>Inflates the accuracy value</a:t>
            </a:r>
          </a:p>
        </p:txBody>
      </p:sp>
      <p:graphicFrame>
        <p:nvGraphicFramePr>
          <p:cNvPr id="1510404" name="Group 4"/>
          <p:cNvGraphicFramePr>
            <a:graphicFrameLocks noGrp="1"/>
          </p:cNvGraphicFramePr>
          <p:nvPr/>
        </p:nvGraphicFramePr>
        <p:xfrm>
          <a:off x="1981200" y="1066800"/>
          <a:ext cx="4800600" cy="2276476"/>
        </p:xfrm>
        <a:graphic>
          <a:graphicData uri="http://schemas.openxmlformats.org/drawingml/2006/table">
            <a:tbl>
              <a:tblPr/>
              <a:tblGrid>
                <a:gridCol w="1600200"/>
                <a:gridCol w="1600200"/>
                <a:gridCol w="160020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Relevant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NOT relevant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retrieved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NOT retrieved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spd="med">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9" name="Rectangle 5"/>
          <p:cNvSpPr>
            <a:spLocks noGrp="1" noChangeArrowheads="1"/>
          </p:cNvSpPr>
          <p:nvPr>
            <p:ph type="body" idx="4294967295"/>
          </p:nvPr>
        </p:nvSpPr>
        <p:spPr>
          <a:xfrm>
            <a:off x="685800" y="1295400"/>
            <a:ext cx="7772400" cy="5105400"/>
          </a:xfrm>
        </p:spPr>
        <p:txBody>
          <a:bodyPr/>
          <a:lstStyle/>
          <a:p>
            <a:pPr>
              <a:buFontTx/>
              <a:buNone/>
            </a:pPr>
            <a:r>
              <a:rPr lang="en-US" sz="2800" dirty="0"/>
              <a:t>Combine Precision and Recall into one </a:t>
            </a:r>
            <a:r>
              <a:rPr lang="en-US" sz="2800" dirty="0" smtClean="0"/>
              <a:t>number as the harmonic mean:</a:t>
            </a:r>
          </a:p>
          <a:p>
            <a:pPr>
              <a:buFontTx/>
              <a:buNone/>
            </a:pPr>
            <a:endParaRPr lang="en-US" sz="2800" dirty="0"/>
          </a:p>
          <a:p>
            <a:pPr>
              <a:buFontTx/>
              <a:buNone/>
            </a:pPr>
            <a:endParaRPr lang="en-US" sz="2800" dirty="0" smtClean="0"/>
          </a:p>
          <a:p>
            <a:pPr>
              <a:buFontTx/>
              <a:buNone/>
            </a:pPr>
            <a:endParaRPr lang="en-US" sz="2800" dirty="0"/>
          </a:p>
          <a:p>
            <a:pPr>
              <a:buFontTx/>
              <a:buNone/>
            </a:pPr>
            <a:endParaRPr lang="en-US" sz="2800" dirty="0" smtClean="0"/>
          </a:p>
          <a:p>
            <a:pPr>
              <a:buFontTx/>
              <a:buNone/>
            </a:pPr>
            <a:endParaRPr lang="en-US" sz="2800" dirty="0" smtClean="0"/>
          </a:p>
          <a:p>
            <a:pPr>
              <a:buFontTx/>
              <a:buNone/>
            </a:pPr>
            <a:r>
              <a:rPr lang="en-US" sz="2800" dirty="0" smtClean="0"/>
              <a:t>Where                 and therefore </a:t>
            </a:r>
          </a:p>
          <a:p>
            <a:pPr>
              <a:buFontTx/>
              <a:buNone/>
            </a:pPr>
            <a:endParaRPr lang="en-US" sz="2800" dirty="0" smtClean="0"/>
          </a:p>
          <a:p>
            <a:pPr>
              <a:buFontTx/>
              <a:buNone/>
            </a:pPr>
            <a:r>
              <a:rPr lang="en-US" sz="2800" dirty="0" smtClean="0"/>
              <a:t>Balanced PR  is </a:t>
            </a:r>
          </a:p>
          <a:p>
            <a:pPr>
              <a:buFontTx/>
              <a:buNone/>
            </a:pPr>
            <a:endParaRPr lang="en-US" sz="2800" dirty="0"/>
          </a:p>
        </p:txBody>
      </p:sp>
      <p:sp>
        <p:nvSpPr>
          <p:cNvPr id="1511426" name="Rectangle 2"/>
          <p:cNvSpPr>
            <a:spLocks noChangeArrowheads="1"/>
          </p:cNvSpPr>
          <p:nvPr/>
        </p:nvSpPr>
        <p:spPr bwMode="auto">
          <a:xfrm>
            <a:off x="1600200" y="2286000"/>
            <a:ext cx="5334000" cy="2362200"/>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Date Placeholder 2"/>
          <p:cNvSpPr>
            <a:spLocks noGrp="1"/>
          </p:cNvSpPr>
          <p:nvPr>
            <p:ph type="dt" sz="half" idx="10"/>
          </p:nvPr>
        </p:nvSpPr>
        <p:spPr/>
        <p:txBody>
          <a:bodyPr/>
          <a:lstStyle/>
          <a:p>
            <a:r>
              <a:rPr lang="en-US" smtClean="0"/>
              <a:t>IS 240 – Spring 2013 </a:t>
            </a:r>
            <a:endParaRPr lang="en-US"/>
          </a:p>
        </p:txBody>
      </p:sp>
      <p:sp>
        <p:nvSpPr>
          <p:cNvPr id="1511428" name="Rectangle 4"/>
          <p:cNvSpPr>
            <a:spLocks noGrp="1" noChangeArrowheads="1"/>
          </p:cNvSpPr>
          <p:nvPr>
            <p:ph type="title"/>
          </p:nvPr>
        </p:nvSpPr>
        <p:spPr/>
        <p:txBody>
          <a:bodyPr/>
          <a:lstStyle/>
          <a:p>
            <a:r>
              <a:rPr lang="en-US" sz="3600" dirty="0"/>
              <a:t>The </a:t>
            </a:r>
            <a:r>
              <a:rPr lang="en-US" sz="3600" dirty="0" smtClean="0"/>
              <a:t>F-</a:t>
            </a:r>
            <a:r>
              <a:rPr lang="en-US" sz="3600" dirty="0"/>
              <a:t>Measure</a:t>
            </a:r>
          </a:p>
        </p:txBody>
      </p:sp>
      <p:graphicFrame>
        <p:nvGraphicFramePr>
          <p:cNvPr id="1511432" name="Object 8"/>
          <p:cNvGraphicFramePr>
            <a:graphicFrameLocks noChangeAspect="1"/>
          </p:cNvGraphicFramePr>
          <p:nvPr>
            <p:extLst>
              <p:ext uri="{D42A27DB-BD31-4B8C-83A1-F6EECF244321}">
                <p14:modId xmlns:p14="http://schemas.microsoft.com/office/powerpoint/2010/main" val="191514707"/>
              </p:ext>
            </p:extLst>
          </p:nvPr>
        </p:nvGraphicFramePr>
        <p:xfrm>
          <a:off x="1981200" y="2438400"/>
          <a:ext cx="4618037" cy="2254250"/>
        </p:xfrm>
        <a:graphic>
          <a:graphicData uri="http://schemas.openxmlformats.org/presentationml/2006/ole">
            <mc:AlternateContent xmlns:mc="http://schemas.openxmlformats.org/markup-compatibility/2006">
              <mc:Choice xmlns:v="urn:schemas-microsoft-com:vml" Requires="v">
                <p:oleObj spid="_x0000_s1511452" name="Equation" r:id="rId4" imgW="2133600" imgH="1041400" progId="Equation.3">
                  <p:embed/>
                </p:oleObj>
              </mc:Choice>
              <mc:Fallback>
                <p:oleObj name="Equation" r:id="rId4" imgW="2133600" imgH="1041400" progId="Equation.3">
                  <p:embed/>
                  <p:pic>
                    <p:nvPicPr>
                      <p:cNvPr id="0" name="Object 8"/>
                      <p:cNvPicPr>
                        <a:picLocks noChangeAspect="1" noChangeArrowheads="1"/>
                      </p:cNvPicPr>
                      <p:nvPr/>
                    </p:nvPicPr>
                    <p:blipFill>
                      <a:blip r:embed="rId5"/>
                      <a:srcRect/>
                      <a:stretch>
                        <a:fillRect/>
                      </a:stretch>
                    </p:blipFill>
                    <p:spPr bwMode="auto">
                      <a:xfrm>
                        <a:off x="1981200" y="2438400"/>
                        <a:ext cx="4618037" cy="225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908432598"/>
              </p:ext>
            </p:extLst>
          </p:nvPr>
        </p:nvGraphicFramePr>
        <p:xfrm>
          <a:off x="1905000" y="4800600"/>
          <a:ext cx="1502228" cy="457200"/>
        </p:xfrm>
        <a:graphic>
          <a:graphicData uri="http://schemas.openxmlformats.org/presentationml/2006/ole">
            <mc:AlternateContent xmlns:mc="http://schemas.openxmlformats.org/markup-compatibility/2006">
              <mc:Choice xmlns:v="urn:schemas-microsoft-com:vml" Requires="v">
                <p:oleObj spid="_x0000_s1511453" name="Equation" r:id="rId6" imgW="584200" imgH="177800" progId="Equation.3">
                  <p:embed/>
                </p:oleObj>
              </mc:Choice>
              <mc:Fallback>
                <p:oleObj name="Equation" r:id="rId6" imgW="584200" imgH="177800" progId="Equation.3">
                  <p:embed/>
                  <p:pic>
                    <p:nvPicPr>
                      <p:cNvPr id="0" name=""/>
                      <p:cNvPicPr/>
                      <p:nvPr/>
                    </p:nvPicPr>
                    <p:blipFill>
                      <a:blip r:embed="rId7"/>
                      <a:stretch>
                        <a:fillRect/>
                      </a:stretch>
                    </p:blipFill>
                    <p:spPr>
                      <a:xfrm>
                        <a:off x="1905000" y="4800600"/>
                        <a:ext cx="1502228" cy="4572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17080918"/>
              </p:ext>
            </p:extLst>
          </p:nvPr>
        </p:nvGraphicFramePr>
        <p:xfrm>
          <a:off x="5791200" y="4724400"/>
          <a:ext cx="1629835" cy="533400"/>
        </p:xfrm>
        <a:graphic>
          <a:graphicData uri="http://schemas.openxmlformats.org/presentationml/2006/ole">
            <mc:AlternateContent xmlns:mc="http://schemas.openxmlformats.org/markup-compatibility/2006">
              <mc:Choice xmlns:v="urn:schemas-microsoft-com:vml" Requires="v">
                <p:oleObj spid="_x0000_s1511454" name="Equation" r:id="rId8" imgW="698500" imgH="228600" progId="Equation.3">
                  <p:embed/>
                </p:oleObj>
              </mc:Choice>
              <mc:Fallback>
                <p:oleObj name="Equation" r:id="rId8" imgW="698500" imgH="228600" progId="Equation.3">
                  <p:embed/>
                  <p:pic>
                    <p:nvPicPr>
                      <p:cNvPr id="0" name=""/>
                      <p:cNvPicPr/>
                      <p:nvPr/>
                    </p:nvPicPr>
                    <p:blipFill>
                      <a:blip r:embed="rId9"/>
                      <a:stretch>
                        <a:fillRect/>
                      </a:stretch>
                    </p:blipFill>
                    <p:spPr>
                      <a:xfrm>
                        <a:off x="5791200" y="4724400"/>
                        <a:ext cx="1629835" cy="5334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53085950"/>
              </p:ext>
            </p:extLst>
          </p:nvPr>
        </p:nvGraphicFramePr>
        <p:xfrm>
          <a:off x="4038600" y="5334000"/>
          <a:ext cx="2209800" cy="1123013"/>
        </p:xfrm>
        <a:graphic>
          <a:graphicData uri="http://schemas.openxmlformats.org/presentationml/2006/ole">
            <mc:AlternateContent xmlns:mc="http://schemas.openxmlformats.org/markup-compatibility/2006">
              <mc:Choice xmlns:v="urn:schemas-microsoft-com:vml" Requires="v">
                <p:oleObj spid="_x0000_s1511455" name="Equation" r:id="rId10" imgW="774700" imgH="393700" progId="Equation.3">
                  <p:embed/>
                </p:oleObj>
              </mc:Choice>
              <mc:Fallback>
                <p:oleObj name="Equation" r:id="rId10" imgW="774700" imgH="393700" progId="Equation.3">
                  <p:embed/>
                  <p:pic>
                    <p:nvPicPr>
                      <p:cNvPr id="0" name=""/>
                      <p:cNvPicPr/>
                      <p:nvPr/>
                    </p:nvPicPr>
                    <p:blipFill>
                      <a:blip r:embed="rId11"/>
                      <a:stretch>
                        <a:fillRect/>
                      </a:stretch>
                    </p:blipFill>
                    <p:spPr>
                      <a:xfrm>
                        <a:off x="4038600" y="5334000"/>
                        <a:ext cx="2209800" cy="1123013"/>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13478" name="Rectangle 6"/>
          <p:cNvSpPr>
            <a:spLocks noGrp="1" noChangeArrowheads="1"/>
          </p:cNvSpPr>
          <p:nvPr>
            <p:ph type="title"/>
          </p:nvPr>
        </p:nvSpPr>
        <p:spPr/>
        <p:txBody>
          <a:bodyPr/>
          <a:lstStyle/>
          <a:p>
            <a:r>
              <a:rPr lang="en-US"/>
              <a:t>Old Test Collections </a:t>
            </a:r>
          </a:p>
        </p:txBody>
      </p:sp>
      <p:sp>
        <p:nvSpPr>
          <p:cNvPr id="1513479" name="Rectangle 7"/>
          <p:cNvSpPr>
            <a:spLocks noGrp="1" noChangeArrowheads="1"/>
          </p:cNvSpPr>
          <p:nvPr>
            <p:ph type="body" idx="1"/>
          </p:nvPr>
        </p:nvSpPr>
        <p:spPr/>
        <p:txBody>
          <a:bodyPr/>
          <a:lstStyle/>
          <a:p>
            <a:r>
              <a:rPr lang="en-US"/>
              <a:t>Used 5 test collections</a:t>
            </a:r>
          </a:p>
          <a:p>
            <a:pPr lvl="1"/>
            <a:r>
              <a:rPr lang="en-US"/>
              <a:t>CACM (3204)</a:t>
            </a:r>
          </a:p>
          <a:p>
            <a:pPr lvl="1"/>
            <a:r>
              <a:rPr lang="en-US"/>
              <a:t>CISI (1460)</a:t>
            </a:r>
          </a:p>
          <a:p>
            <a:pPr lvl="1"/>
            <a:r>
              <a:rPr lang="en-US"/>
              <a:t>CRAN (1397)</a:t>
            </a:r>
          </a:p>
          <a:p>
            <a:pPr lvl="1"/>
            <a:r>
              <a:rPr lang="en-US"/>
              <a:t>INSPEC (12684)</a:t>
            </a:r>
          </a:p>
          <a:p>
            <a:pPr lvl="1"/>
            <a:r>
              <a:rPr lang="en-US"/>
              <a:t>MED (1033)</a:t>
            </a:r>
          </a:p>
        </p:txBody>
      </p:sp>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14500" name="Rectangle 4"/>
          <p:cNvSpPr>
            <a:spLocks noGrp="1" noChangeArrowheads="1"/>
          </p:cNvSpPr>
          <p:nvPr>
            <p:ph type="title"/>
          </p:nvPr>
        </p:nvSpPr>
        <p:spPr/>
        <p:txBody>
          <a:bodyPr/>
          <a:lstStyle/>
          <a:p>
            <a:r>
              <a:rPr lang="en-US"/>
              <a:t>TREC</a:t>
            </a:r>
          </a:p>
        </p:txBody>
      </p:sp>
      <p:sp>
        <p:nvSpPr>
          <p:cNvPr id="1514501" name="Rectangle 5"/>
          <p:cNvSpPr>
            <a:spLocks noGrp="1" noChangeArrowheads="1"/>
          </p:cNvSpPr>
          <p:nvPr>
            <p:ph type="body" idx="1"/>
          </p:nvPr>
        </p:nvSpPr>
        <p:spPr/>
        <p:txBody>
          <a:bodyPr/>
          <a:lstStyle/>
          <a:p>
            <a:r>
              <a:rPr lang="en-US" sz="2800"/>
              <a:t>Text REtrieval Conference/Competition</a:t>
            </a:r>
          </a:p>
          <a:p>
            <a:pPr lvl="1"/>
            <a:r>
              <a:rPr lang="en-US" sz="2400"/>
              <a:t>Run by NIST (National Institute of Standards &amp; Technology)</a:t>
            </a:r>
          </a:p>
          <a:p>
            <a:pPr lvl="1"/>
            <a:r>
              <a:rPr lang="en-US" sz="2400"/>
              <a:t>2001 was the 10th year - 11th TREC in November</a:t>
            </a:r>
          </a:p>
          <a:p>
            <a:r>
              <a:rPr lang="en-US" sz="2800"/>
              <a:t>Collection:  5 Gigabytes (5 CRDOMs), &gt;1.5 Million Docs</a:t>
            </a:r>
          </a:p>
          <a:p>
            <a:pPr lvl="1"/>
            <a:r>
              <a:rPr lang="en-US" sz="2400"/>
              <a:t>Newswire &amp; full text news (AP, WSJ, Ziff, FT, San Jose Mercury, LA Times)</a:t>
            </a:r>
          </a:p>
          <a:p>
            <a:pPr lvl="1"/>
            <a:r>
              <a:rPr lang="en-US" sz="2400"/>
              <a:t>Government documents (federal register, Congressional Record)</a:t>
            </a:r>
          </a:p>
          <a:p>
            <a:pPr lvl="1"/>
            <a:r>
              <a:rPr lang="en-US" sz="2400"/>
              <a:t>FBIS (Foreign Broadcast Information Service)</a:t>
            </a:r>
          </a:p>
          <a:p>
            <a:pPr lvl="1"/>
            <a:r>
              <a:rPr lang="en-US" sz="2400"/>
              <a:t>US Patents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15522" name="Rectangle 2"/>
          <p:cNvSpPr>
            <a:spLocks noGrp="1" noChangeArrowheads="1"/>
          </p:cNvSpPr>
          <p:nvPr>
            <p:ph type="title"/>
          </p:nvPr>
        </p:nvSpPr>
        <p:spPr>
          <a:xfrm>
            <a:off x="533400" y="0"/>
            <a:ext cx="7772400" cy="1143000"/>
          </a:xfrm>
          <a:noFill/>
          <a:ln/>
        </p:spPr>
        <p:txBody>
          <a:bodyPr lIns="92075" tIns="46038" rIns="92075" bIns="46038"/>
          <a:lstStyle/>
          <a:p>
            <a:r>
              <a:rPr lang="en-US"/>
              <a:t>TREC (cont.)</a:t>
            </a:r>
          </a:p>
        </p:txBody>
      </p:sp>
      <p:sp>
        <p:nvSpPr>
          <p:cNvPr id="1515523" name="Rectangle 3"/>
          <p:cNvSpPr>
            <a:spLocks noGrp="1" noChangeArrowheads="1"/>
          </p:cNvSpPr>
          <p:nvPr>
            <p:ph type="body" idx="1"/>
          </p:nvPr>
        </p:nvSpPr>
        <p:spPr>
          <a:xfrm>
            <a:off x="533400" y="1295400"/>
            <a:ext cx="8001000" cy="4038600"/>
          </a:xfrm>
          <a:noFill/>
          <a:ln/>
        </p:spPr>
        <p:txBody>
          <a:bodyPr lIns="92075" tIns="46038" rIns="92075" bIns="46038"/>
          <a:lstStyle/>
          <a:p>
            <a:pPr>
              <a:lnSpc>
                <a:spcPct val="90000"/>
              </a:lnSpc>
            </a:pPr>
            <a:r>
              <a:rPr lang="en-US" sz="2800"/>
              <a:t>Queries + Relevance Judgments</a:t>
            </a:r>
          </a:p>
          <a:p>
            <a:pPr lvl="1">
              <a:lnSpc>
                <a:spcPct val="90000"/>
              </a:lnSpc>
            </a:pPr>
            <a:r>
              <a:rPr lang="en-US" sz="2400"/>
              <a:t>Queries devised and judged by </a:t>
            </a:r>
            <a:r>
              <a:rPr lang="ja-JP" altLang="en-US" sz="2400">
                <a:latin typeface="Arial"/>
              </a:rPr>
              <a:t>“</a:t>
            </a:r>
            <a:r>
              <a:rPr lang="en-US" sz="2400"/>
              <a:t>Information Specialists</a:t>
            </a:r>
            <a:r>
              <a:rPr lang="ja-JP" altLang="en-US" sz="2400">
                <a:latin typeface="Arial"/>
              </a:rPr>
              <a:t>”</a:t>
            </a:r>
            <a:endParaRPr lang="en-US" sz="2400"/>
          </a:p>
          <a:p>
            <a:pPr lvl="1">
              <a:lnSpc>
                <a:spcPct val="90000"/>
              </a:lnSpc>
            </a:pPr>
            <a:r>
              <a:rPr lang="en-US" sz="2400"/>
              <a:t>Relevance judgments done only for those documents retrieved -- not entire collection!</a:t>
            </a:r>
          </a:p>
          <a:p>
            <a:pPr>
              <a:lnSpc>
                <a:spcPct val="90000"/>
              </a:lnSpc>
            </a:pPr>
            <a:r>
              <a:rPr lang="en-US" sz="2800"/>
              <a:t>Competition</a:t>
            </a:r>
          </a:p>
          <a:p>
            <a:pPr lvl="1">
              <a:lnSpc>
                <a:spcPct val="90000"/>
              </a:lnSpc>
            </a:pPr>
            <a:r>
              <a:rPr lang="en-US" sz="2400"/>
              <a:t>Various research and commercial groups compete (TREC 6 had 51, TREC 7 had 56, TREC 8 had 66)</a:t>
            </a:r>
          </a:p>
          <a:p>
            <a:pPr lvl="1">
              <a:lnSpc>
                <a:spcPct val="90000"/>
              </a:lnSpc>
            </a:pPr>
            <a:r>
              <a:rPr lang="en-US" sz="2400"/>
              <a:t>Results judged on precision and recall, going up to a recall level of 1000 documents</a:t>
            </a:r>
          </a:p>
          <a:p>
            <a:pPr>
              <a:lnSpc>
                <a:spcPct val="90000"/>
              </a:lnSpc>
            </a:pPr>
            <a:r>
              <a:rPr lang="en-US"/>
              <a:t>Following slides from TREC overviews by Ellen Voorhees of NIST.</a:t>
            </a:r>
          </a:p>
          <a:p>
            <a:pPr>
              <a:lnSpc>
                <a:spcPct val="90000"/>
              </a:lnSpc>
              <a:buFontTx/>
              <a:buNone/>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16546" name="Picture 2" descr="img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17570" name="Picture 2" descr="img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18594" name="Picture 2" descr="trec_tra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04610" name="Rectangle 2"/>
          <p:cNvSpPr>
            <a:spLocks noGrp="1" noChangeArrowheads="1"/>
          </p:cNvSpPr>
          <p:nvPr>
            <p:ph type="title"/>
          </p:nvPr>
        </p:nvSpPr>
        <p:spPr/>
        <p:txBody>
          <a:bodyPr/>
          <a:lstStyle/>
          <a:p>
            <a:r>
              <a:rPr lang="en-US"/>
              <a:t>Today</a:t>
            </a:r>
          </a:p>
        </p:txBody>
      </p:sp>
      <p:sp>
        <p:nvSpPr>
          <p:cNvPr id="1604611" name="Rectangle 3"/>
          <p:cNvSpPr>
            <a:spLocks noGrp="1" noChangeArrowheads="1"/>
          </p:cNvSpPr>
          <p:nvPr>
            <p:ph type="body" idx="1"/>
          </p:nvPr>
        </p:nvSpPr>
        <p:spPr/>
        <p:txBody>
          <a:bodyPr/>
          <a:lstStyle/>
          <a:p>
            <a:endParaRPr lang="en-US">
              <a:solidFill>
                <a:srgbClr val="CCCCCC"/>
              </a:solidFill>
            </a:endParaRPr>
          </a:p>
          <a:p>
            <a:r>
              <a:rPr lang="en-US"/>
              <a:t>Evaluation of IR Systems </a:t>
            </a:r>
          </a:p>
          <a:p>
            <a:pPr lvl="1"/>
            <a:r>
              <a:rPr lang="en-US"/>
              <a:t>Precision vs. Recall</a:t>
            </a:r>
          </a:p>
          <a:p>
            <a:pPr lvl="1"/>
            <a:r>
              <a:rPr lang="en-US"/>
              <a:t>Cutoff Points</a:t>
            </a:r>
          </a:p>
          <a:p>
            <a:pPr lvl="1"/>
            <a:r>
              <a:rPr lang="en-US"/>
              <a:t>Test Collections/TREC</a:t>
            </a:r>
          </a:p>
          <a:p>
            <a:pPr lvl="1"/>
            <a:r>
              <a:rPr lang="en-US"/>
              <a:t>Blair &amp; Maron Study</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19618" name="Picture 2" descr="trec_track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20642" name="Picture 2" descr="img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21666" name="Picture 2" descr="img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 </a:t>
            </a:r>
            <a:endParaRPr lang="en-US"/>
          </a:p>
        </p:txBody>
      </p:sp>
      <p:sp>
        <p:nvSpPr>
          <p:cNvPr id="1522690" name="Rectangle 2"/>
          <p:cNvSpPr>
            <a:spLocks noGrp="1" noChangeArrowheads="1"/>
          </p:cNvSpPr>
          <p:nvPr>
            <p:ph type="title"/>
          </p:nvPr>
        </p:nvSpPr>
        <p:spPr/>
        <p:txBody>
          <a:bodyPr/>
          <a:lstStyle/>
          <a:p>
            <a:r>
              <a:rPr lang="en-US"/>
              <a:t>Sample TREC queries (topics)</a:t>
            </a:r>
          </a:p>
        </p:txBody>
      </p:sp>
      <p:sp>
        <p:nvSpPr>
          <p:cNvPr id="1522691" name="Text Box 3"/>
          <p:cNvSpPr txBox="1">
            <a:spLocks noChangeArrowheads="1"/>
          </p:cNvSpPr>
          <p:nvPr/>
        </p:nvSpPr>
        <p:spPr bwMode="auto">
          <a:xfrm>
            <a:off x="685800" y="1447800"/>
            <a:ext cx="72548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000">
                <a:latin typeface="Arial" charset="0"/>
              </a:rPr>
              <a:t>&lt;num&gt; Number: 168</a:t>
            </a:r>
          </a:p>
          <a:p>
            <a:pPr algn="l" eaLnBrk="0" hangingPunct="0"/>
            <a:r>
              <a:rPr lang="en-US" sz="2000">
                <a:latin typeface="Arial" charset="0"/>
              </a:rPr>
              <a:t>&lt;title&gt; Topic: Financing AMTRAK</a:t>
            </a:r>
          </a:p>
          <a:p>
            <a:pPr algn="l" eaLnBrk="0" hangingPunct="0"/>
            <a:endParaRPr lang="en-US" sz="2000">
              <a:latin typeface="Arial" charset="0"/>
            </a:endParaRPr>
          </a:p>
          <a:p>
            <a:pPr algn="l" eaLnBrk="0" hangingPunct="0"/>
            <a:r>
              <a:rPr lang="en-US" sz="2000">
                <a:latin typeface="Arial" charset="0"/>
              </a:rPr>
              <a:t>&lt;desc&gt; Description:</a:t>
            </a:r>
          </a:p>
          <a:p>
            <a:pPr algn="l" eaLnBrk="0" hangingPunct="0"/>
            <a:r>
              <a:rPr lang="en-US" sz="2000">
                <a:latin typeface="Arial" charset="0"/>
              </a:rPr>
              <a:t>A document will address the role of the Federal Government in financing the operation of the National Railroad Transportation Corporation (AMTRAK)</a:t>
            </a:r>
          </a:p>
          <a:p>
            <a:pPr algn="l" eaLnBrk="0" hangingPunct="0"/>
            <a:endParaRPr lang="en-US" sz="2000">
              <a:latin typeface="Arial" charset="0"/>
            </a:endParaRPr>
          </a:p>
          <a:p>
            <a:pPr algn="l" eaLnBrk="0" hangingPunct="0"/>
            <a:r>
              <a:rPr lang="en-US" sz="2000">
                <a:latin typeface="Arial" charset="0"/>
              </a:rPr>
              <a:t>&lt;narr&gt; Narrative: A relevant document must provide information on the government</a:t>
            </a:r>
            <a:r>
              <a:rPr lang="ja-JP" altLang="en-US" sz="2000">
                <a:latin typeface="Arial"/>
              </a:rPr>
              <a:t>’</a:t>
            </a:r>
            <a:r>
              <a:rPr lang="en-US" sz="2000">
                <a:latin typeface="Arial" charset="0"/>
              </a:rPr>
              <a:t>s responsibility to make AMTRAK an economically viable entity.  It could also discuss the privatization of AMTRAK as an alternative to continuing government subsidies.  Documents comparing government subsidies given to air and bus transportation with those provided to aMTRAK would also be relevant.</a:t>
            </a:r>
            <a:endParaRPr lang="en-US" sz="2400">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23714" name="Picture 2" descr="img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24738" name="Picture 2" descr="trec_evalua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25762" name="Picture 2" descr="img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26786" name="Picture 2" descr="img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27810" name="Picture 2" descr="img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28834" name="Picture 2" descr="img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491970" name="Rectangle 2"/>
          <p:cNvSpPr>
            <a:spLocks noGrp="1" noChangeArrowheads="1"/>
          </p:cNvSpPr>
          <p:nvPr>
            <p:ph type="title"/>
          </p:nvPr>
        </p:nvSpPr>
        <p:spPr/>
        <p:txBody>
          <a:bodyPr/>
          <a:lstStyle/>
          <a:p>
            <a:r>
              <a:rPr lang="en-US"/>
              <a:t>Evaluation</a:t>
            </a:r>
          </a:p>
        </p:txBody>
      </p:sp>
      <p:sp>
        <p:nvSpPr>
          <p:cNvPr id="1491971" name="Rectangle 3"/>
          <p:cNvSpPr>
            <a:spLocks noGrp="1" noChangeArrowheads="1"/>
          </p:cNvSpPr>
          <p:nvPr>
            <p:ph type="body" idx="1"/>
          </p:nvPr>
        </p:nvSpPr>
        <p:spPr/>
        <p:txBody>
          <a:bodyPr/>
          <a:lstStyle/>
          <a:p>
            <a:r>
              <a:rPr lang="en-US"/>
              <a:t>Why Evaluate?</a:t>
            </a:r>
          </a:p>
          <a:p>
            <a:r>
              <a:rPr lang="en-US"/>
              <a:t>What to Evaluate?</a:t>
            </a:r>
          </a:p>
          <a:p>
            <a:r>
              <a:rPr lang="en-US"/>
              <a:t>How to Evaluate?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29858" name="Picture 2" descr="img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30882" name="Picture 2" descr="img0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31906" name="Picture 2" descr="img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32930" name="Picture 2" descr="trec_imp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33954" name="Picture 2" descr="img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34980" name="Rectangle 4"/>
          <p:cNvSpPr>
            <a:spLocks noGrp="1" noChangeArrowheads="1"/>
          </p:cNvSpPr>
          <p:nvPr>
            <p:ph type="title"/>
          </p:nvPr>
        </p:nvSpPr>
        <p:spPr/>
        <p:txBody>
          <a:bodyPr/>
          <a:lstStyle/>
          <a:p>
            <a:r>
              <a:rPr lang="en-US"/>
              <a:t>TREC</a:t>
            </a:r>
          </a:p>
        </p:txBody>
      </p:sp>
      <p:sp>
        <p:nvSpPr>
          <p:cNvPr id="1534981" name="Rectangle 5"/>
          <p:cNvSpPr>
            <a:spLocks noGrp="1" noChangeArrowheads="1"/>
          </p:cNvSpPr>
          <p:nvPr>
            <p:ph type="body" idx="1"/>
          </p:nvPr>
        </p:nvSpPr>
        <p:spPr/>
        <p:txBody>
          <a:bodyPr/>
          <a:lstStyle/>
          <a:p>
            <a:pPr>
              <a:lnSpc>
                <a:spcPct val="90000"/>
              </a:lnSpc>
            </a:pPr>
            <a:r>
              <a:rPr lang="en-US" sz="2800"/>
              <a:t>Benefits:</a:t>
            </a:r>
          </a:p>
          <a:p>
            <a:pPr lvl="1">
              <a:lnSpc>
                <a:spcPct val="90000"/>
              </a:lnSpc>
            </a:pPr>
            <a:r>
              <a:rPr lang="en-US" sz="2400"/>
              <a:t>made research systems scale to large collections (pre-WWW)</a:t>
            </a:r>
          </a:p>
          <a:p>
            <a:pPr lvl="1">
              <a:lnSpc>
                <a:spcPct val="90000"/>
              </a:lnSpc>
            </a:pPr>
            <a:r>
              <a:rPr lang="en-US" sz="2400"/>
              <a:t>allows for somewhat controlled comparisons</a:t>
            </a:r>
          </a:p>
          <a:p>
            <a:pPr>
              <a:lnSpc>
                <a:spcPct val="90000"/>
              </a:lnSpc>
            </a:pPr>
            <a:r>
              <a:rPr lang="en-US" sz="2800"/>
              <a:t>Drawbacks:</a:t>
            </a:r>
          </a:p>
          <a:p>
            <a:pPr lvl="1">
              <a:lnSpc>
                <a:spcPct val="90000"/>
              </a:lnSpc>
            </a:pPr>
            <a:r>
              <a:rPr lang="en-US" sz="2400"/>
              <a:t>emphasis on high recall, which may be unrealistic for what most users want</a:t>
            </a:r>
          </a:p>
          <a:p>
            <a:pPr lvl="1">
              <a:lnSpc>
                <a:spcPct val="90000"/>
              </a:lnSpc>
            </a:pPr>
            <a:r>
              <a:rPr lang="en-US" sz="2400"/>
              <a:t>very long queries, also unrealistic</a:t>
            </a:r>
          </a:p>
          <a:p>
            <a:pPr lvl="1">
              <a:lnSpc>
                <a:spcPct val="90000"/>
              </a:lnSpc>
            </a:pPr>
            <a:r>
              <a:rPr lang="en-US" sz="2400"/>
              <a:t>comparisons still difficult to make, because systems are quite different on many dimensions</a:t>
            </a:r>
          </a:p>
          <a:p>
            <a:pPr lvl="1">
              <a:lnSpc>
                <a:spcPct val="90000"/>
              </a:lnSpc>
            </a:pPr>
            <a:r>
              <a:rPr lang="en-US" sz="2400"/>
              <a:t>focus on batch ranking rather than interaction</a:t>
            </a:r>
          </a:p>
          <a:p>
            <a:pPr lvl="2">
              <a:lnSpc>
                <a:spcPct val="90000"/>
              </a:lnSpc>
            </a:pPr>
            <a:r>
              <a:rPr lang="en-US" sz="2000"/>
              <a:t>There is an interactive track.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36004" name="Rectangle 4"/>
          <p:cNvSpPr>
            <a:spLocks noGrp="1" noChangeArrowheads="1"/>
          </p:cNvSpPr>
          <p:nvPr>
            <p:ph type="title"/>
          </p:nvPr>
        </p:nvSpPr>
        <p:spPr/>
        <p:txBody>
          <a:bodyPr/>
          <a:lstStyle/>
          <a:p>
            <a:r>
              <a:rPr lang="en-US"/>
              <a:t>TREC has changed</a:t>
            </a:r>
          </a:p>
        </p:txBody>
      </p:sp>
      <p:sp>
        <p:nvSpPr>
          <p:cNvPr id="1536005" name="Rectangle 5"/>
          <p:cNvSpPr>
            <a:spLocks noGrp="1" noChangeArrowheads="1"/>
          </p:cNvSpPr>
          <p:nvPr>
            <p:ph type="body" idx="1"/>
          </p:nvPr>
        </p:nvSpPr>
        <p:spPr/>
        <p:txBody>
          <a:bodyPr/>
          <a:lstStyle/>
          <a:p>
            <a:pPr>
              <a:lnSpc>
                <a:spcPct val="90000"/>
              </a:lnSpc>
            </a:pPr>
            <a:r>
              <a:rPr lang="en-US"/>
              <a:t>Ad hoc track suspended in TREC 9</a:t>
            </a:r>
          </a:p>
          <a:p>
            <a:pPr>
              <a:lnSpc>
                <a:spcPct val="90000"/>
              </a:lnSpc>
            </a:pPr>
            <a:r>
              <a:rPr lang="en-US"/>
              <a:t>Emphasis now on specialized </a:t>
            </a:r>
            <a:r>
              <a:rPr lang="ja-JP" altLang="en-US">
                <a:latin typeface="Arial"/>
              </a:rPr>
              <a:t>“</a:t>
            </a:r>
            <a:r>
              <a:rPr lang="en-US"/>
              <a:t>tracks</a:t>
            </a:r>
            <a:r>
              <a:rPr lang="ja-JP" altLang="en-US">
                <a:latin typeface="Arial"/>
              </a:rPr>
              <a:t>”</a:t>
            </a:r>
            <a:endParaRPr lang="en-US"/>
          </a:p>
          <a:p>
            <a:pPr lvl="1">
              <a:lnSpc>
                <a:spcPct val="90000"/>
              </a:lnSpc>
            </a:pPr>
            <a:r>
              <a:rPr lang="en-US"/>
              <a:t>Interactive track</a:t>
            </a:r>
          </a:p>
          <a:p>
            <a:pPr lvl="1">
              <a:lnSpc>
                <a:spcPct val="90000"/>
              </a:lnSpc>
            </a:pPr>
            <a:r>
              <a:rPr lang="en-US"/>
              <a:t>Natural Language Processing (NLP) track</a:t>
            </a:r>
          </a:p>
          <a:p>
            <a:pPr lvl="1">
              <a:lnSpc>
                <a:spcPct val="90000"/>
              </a:lnSpc>
            </a:pPr>
            <a:r>
              <a:rPr lang="en-US"/>
              <a:t>Multilingual tracks (Chinese, Spanish)</a:t>
            </a:r>
          </a:p>
          <a:p>
            <a:pPr lvl="1">
              <a:lnSpc>
                <a:spcPct val="90000"/>
              </a:lnSpc>
            </a:pPr>
            <a:r>
              <a:rPr lang="en-US"/>
              <a:t>Legal Discovery Searching</a:t>
            </a:r>
          </a:p>
          <a:p>
            <a:pPr lvl="1">
              <a:lnSpc>
                <a:spcPct val="90000"/>
              </a:lnSpc>
            </a:pPr>
            <a:r>
              <a:rPr lang="en-US"/>
              <a:t>Patent Searching</a:t>
            </a:r>
          </a:p>
          <a:p>
            <a:pPr lvl="1">
              <a:lnSpc>
                <a:spcPct val="90000"/>
              </a:lnSpc>
            </a:pPr>
            <a:r>
              <a:rPr lang="en-US"/>
              <a:t>High-Precision</a:t>
            </a:r>
          </a:p>
          <a:p>
            <a:pPr lvl="1">
              <a:lnSpc>
                <a:spcPct val="90000"/>
              </a:lnSpc>
            </a:pPr>
            <a:r>
              <a:rPr lang="en-US"/>
              <a:t>High-Performance</a:t>
            </a:r>
          </a:p>
          <a:p>
            <a:pPr>
              <a:lnSpc>
                <a:spcPct val="90000"/>
              </a:lnSpc>
            </a:pPr>
            <a:r>
              <a:rPr lang="en-US"/>
              <a:t>http://trec.nist.gov/</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37028" name="Rectangle 4"/>
          <p:cNvSpPr>
            <a:spLocks noGrp="1" noChangeArrowheads="1"/>
          </p:cNvSpPr>
          <p:nvPr>
            <p:ph type="title"/>
          </p:nvPr>
        </p:nvSpPr>
        <p:spPr/>
        <p:txBody>
          <a:bodyPr/>
          <a:lstStyle/>
          <a:p>
            <a:r>
              <a:rPr lang="en-US"/>
              <a:t>TREC Results</a:t>
            </a:r>
          </a:p>
        </p:txBody>
      </p:sp>
      <p:sp>
        <p:nvSpPr>
          <p:cNvPr id="1537029" name="Rectangle 5"/>
          <p:cNvSpPr>
            <a:spLocks noGrp="1" noChangeArrowheads="1"/>
          </p:cNvSpPr>
          <p:nvPr>
            <p:ph type="body" idx="1"/>
          </p:nvPr>
        </p:nvSpPr>
        <p:spPr/>
        <p:txBody>
          <a:bodyPr/>
          <a:lstStyle/>
          <a:p>
            <a:r>
              <a:rPr lang="en-US"/>
              <a:t>Differ each year</a:t>
            </a:r>
          </a:p>
          <a:p>
            <a:r>
              <a:rPr lang="en-US"/>
              <a:t>For the main adhoc track:</a:t>
            </a:r>
          </a:p>
          <a:p>
            <a:pPr lvl="1"/>
            <a:r>
              <a:rPr lang="en-US"/>
              <a:t>Best systems not </a:t>
            </a:r>
            <a:r>
              <a:rPr lang="en-US" i="1"/>
              <a:t>statistically significantly</a:t>
            </a:r>
            <a:r>
              <a:rPr lang="en-US"/>
              <a:t> different</a:t>
            </a:r>
          </a:p>
          <a:p>
            <a:pPr lvl="1"/>
            <a:r>
              <a:rPr lang="en-US"/>
              <a:t>Small differences sometimes have big effects</a:t>
            </a:r>
          </a:p>
          <a:p>
            <a:pPr lvl="2"/>
            <a:r>
              <a:rPr lang="en-US"/>
              <a:t>how good was the hyphenation model</a:t>
            </a:r>
          </a:p>
          <a:p>
            <a:pPr lvl="2"/>
            <a:r>
              <a:rPr lang="en-US"/>
              <a:t>how was document length taken into account</a:t>
            </a:r>
          </a:p>
          <a:p>
            <a:pPr lvl="1"/>
            <a:r>
              <a:rPr lang="en-US"/>
              <a:t>Systems were optimized for longer queries and all performed worse for shorter, more realistic queries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07682" name="Rectangle 2"/>
          <p:cNvSpPr>
            <a:spLocks noGrp="1" noChangeArrowheads="1"/>
          </p:cNvSpPr>
          <p:nvPr>
            <p:ph type="title"/>
          </p:nvPr>
        </p:nvSpPr>
        <p:spPr/>
        <p:txBody>
          <a:bodyPr/>
          <a:lstStyle/>
          <a:p>
            <a:r>
              <a:rPr lang="en-US"/>
              <a:t>The TREC_EVAL Program</a:t>
            </a:r>
          </a:p>
        </p:txBody>
      </p:sp>
      <p:sp>
        <p:nvSpPr>
          <p:cNvPr id="1607683" name="Rectangle 3"/>
          <p:cNvSpPr>
            <a:spLocks noGrp="1" noChangeArrowheads="1"/>
          </p:cNvSpPr>
          <p:nvPr>
            <p:ph type="body" idx="1"/>
          </p:nvPr>
        </p:nvSpPr>
        <p:spPr/>
        <p:txBody>
          <a:bodyPr/>
          <a:lstStyle/>
          <a:p>
            <a:r>
              <a:rPr lang="en-US"/>
              <a:t>Takes a </a:t>
            </a:r>
            <a:r>
              <a:rPr lang="ja-JP" altLang="en-US">
                <a:latin typeface="Arial"/>
              </a:rPr>
              <a:t>“</a:t>
            </a:r>
            <a:r>
              <a:rPr lang="en-US"/>
              <a:t>qrels</a:t>
            </a:r>
            <a:r>
              <a:rPr lang="ja-JP" altLang="en-US">
                <a:latin typeface="Arial"/>
              </a:rPr>
              <a:t>”</a:t>
            </a:r>
            <a:r>
              <a:rPr lang="en-US"/>
              <a:t> file in the form…</a:t>
            </a:r>
          </a:p>
          <a:p>
            <a:pPr lvl="1"/>
            <a:r>
              <a:rPr lang="en-US"/>
              <a:t> qid  iter  docno  rel</a:t>
            </a:r>
          </a:p>
          <a:p>
            <a:r>
              <a:rPr lang="en-US"/>
              <a:t>Takes a </a:t>
            </a:r>
            <a:r>
              <a:rPr lang="ja-JP" altLang="en-US">
                <a:latin typeface="Arial"/>
              </a:rPr>
              <a:t>“</a:t>
            </a:r>
            <a:r>
              <a:rPr lang="en-US"/>
              <a:t>top-ranked</a:t>
            </a:r>
            <a:r>
              <a:rPr lang="ja-JP" altLang="en-US">
                <a:latin typeface="Arial"/>
              </a:rPr>
              <a:t>”</a:t>
            </a:r>
            <a:r>
              <a:rPr lang="en-US"/>
              <a:t> file in the form…</a:t>
            </a:r>
          </a:p>
          <a:p>
            <a:pPr lvl="1"/>
            <a:r>
              <a:rPr lang="en-US"/>
              <a:t>qid    iter   docno           rank  sim   run_id </a:t>
            </a:r>
          </a:p>
          <a:p>
            <a:pPr lvl="1"/>
            <a:r>
              <a:rPr lang="fr-FR"/>
              <a:t>030  Q0  ZF08-175-870  0   4238   prise1</a:t>
            </a:r>
          </a:p>
          <a:p>
            <a:r>
              <a:rPr lang="en-US"/>
              <a:t>Produces a large number of evaluation measures. For the basic ones in a readable format use </a:t>
            </a:r>
            <a:r>
              <a:rPr lang="ja-JP" altLang="en-US">
                <a:latin typeface="Arial"/>
              </a:rPr>
              <a:t>“</a:t>
            </a:r>
            <a:r>
              <a:rPr lang="en-US"/>
              <a:t>-o</a:t>
            </a:r>
            <a:r>
              <a:rPr lang="ja-JP" altLang="en-US">
                <a:latin typeface="Arial"/>
              </a:rPr>
              <a:t>”</a:t>
            </a:r>
            <a:endParaRPr lang="en-US"/>
          </a:p>
          <a:p>
            <a:r>
              <a:rPr lang="en-US"/>
              <a:t>Demo…</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38050" name="Rectangle 2"/>
          <p:cNvSpPr>
            <a:spLocks noGrp="1" noChangeArrowheads="1"/>
          </p:cNvSpPr>
          <p:nvPr>
            <p:ph type="title"/>
          </p:nvPr>
        </p:nvSpPr>
        <p:spPr/>
        <p:txBody>
          <a:bodyPr/>
          <a:lstStyle/>
          <a:p>
            <a:r>
              <a:rPr lang="en-US" sz="3600"/>
              <a:t>Blair and Maron 1985</a:t>
            </a:r>
          </a:p>
        </p:txBody>
      </p:sp>
      <p:sp>
        <p:nvSpPr>
          <p:cNvPr id="1538051" name="Rectangle 3"/>
          <p:cNvSpPr>
            <a:spLocks noGrp="1" noChangeArrowheads="1"/>
          </p:cNvSpPr>
          <p:nvPr>
            <p:ph type="body" idx="1"/>
          </p:nvPr>
        </p:nvSpPr>
        <p:spPr>
          <a:ln/>
          <a:extLst>
            <a:ext uri="{91240B29-F687-4f45-9708-019B960494DF}">
              <a14:hiddenLine xmlns:a14="http://schemas.microsoft.com/office/drawing/2010/main" w="9525">
                <a:solidFill>
                  <a:schemeClr val="tx2"/>
                </a:solidFill>
                <a:miter lim="800000"/>
                <a:headEnd/>
                <a:tailEnd/>
              </a14:hiddenLine>
            </a:ext>
          </a:extLst>
        </p:spPr>
        <p:txBody>
          <a:bodyPr/>
          <a:lstStyle/>
          <a:p>
            <a:pPr>
              <a:lnSpc>
                <a:spcPct val="80000"/>
              </a:lnSpc>
            </a:pPr>
            <a:r>
              <a:rPr lang="en-US" sz="2800"/>
              <a:t>A classic study of retrieval effectiveness	</a:t>
            </a:r>
          </a:p>
          <a:p>
            <a:pPr lvl="1">
              <a:lnSpc>
                <a:spcPct val="80000"/>
              </a:lnSpc>
            </a:pPr>
            <a:r>
              <a:rPr lang="en-US" sz="2400"/>
              <a:t>earlier studies were on unrealistically small collections</a:t>
            </a:r>
          </a:p>
          <a:p>
            <a:pPr>
              <a:lnSpc>
                <a:spcPct val="80000"/>
              </a:lnSpc>
            </a:pPr>
            <a:r>
              <a:rPr lang="en-US" sz="2800"/>
              <a:t>Studied an archive of documents for a legal suit</a:t>
            </a:r>
          </a:p>
          <a:p>
            <a:pPr lvl="1">
              <a:lnSpc>
                <a:spcPct val="80000"/>
              </a:lnSpc>
            </a:pPr>
            <a:r>
              <a:rPr lang="en-US" sz="2400"/>
              <a:t>~350,000 pages of text</a:t>
            </a:r>
          </a:p>
          <a:p>
            <a:pPr lvl="1">
              <a:lnSpc>
                <a:spcPct val="80000"/>
              </a:lnSpc>
            </a:pPr>
            <a:r>
              <a:rPr lang="en-US" sz="2400"/>
              <a:t>40 queries</a:t>
            </a:r>
          </a:p>
          <a:p>
            <a:pPr lvl="1">
              <a:lnSpc>
                <a:spcPct val="80000"/>
              </a:lnSpc>
            </a:pPr>
            <a:r>
              <a:rPr lang="en-US" sz="2400"/>
              <a:t>focus on </a:t>
            </a:r>
            <a:r>
              <a:rPr lang="en-US" sz="2400">
                <a:solidFill>
                  <a:schemeClr val="tx2"/>
                </a:solidFill>
              </a:rPr>
              <a:t>high recall</a:t>
            </a:r>
          </a:p>
          <a:p>
            <a:pPr lvl="1">
              <a:lnSpc>
                <a:spcPct val="80000"/>
              </a:lnSpc>
            </a:pPr>
            <a:r>
              <a:rPr lang="en-US" sz="2400"/>
              <a:t>Used IBM</a:t>
            </a:r>
            <a:r>
              <a:rPr lang="ja-JP" altLang="en-US" sz="2400">
                <a:latin typeface="Arial"/>
              </a:rPr>
              <a:t>’</a:t>
            </a:r>
            <a:r>
              <a:rPr lang="en-US" sz="2400"/>
              <a:t>s STAIRS full-text system</a:t>
            </a:r>
            <a:endParaRPr lang="en-US" sz="2000"/>
          </a:p>
          <a:p>
            <a:pPr>
              <a:lnSpc>
                <a:spcPct val="80000"/>
              </a:lnSpc>
            </a:pPr>
            <a:r>
              <a:rPr lang="en-US" sz="2800"/>
              <a:t>Main Result: </a:t>
            </a:r>
          </a:p>
          <a:p>
            <a:pPr lvl="1">
              <a:lnSpc>
                <a:spcPct val="80000"/>
              </a:lnSpc>
            </a:pPr>
            <a:r>
              <a:rPr lang="en-US">
                <a:solidFill>
                  <a:schemeClr val="tx2"/>
                </a:solidFill>
              </a:rPr>
              <a:t>The system retrieved less than 20% of the relevant documents for a particular information need; lawyers thought they had 75%</a:t>
            </a:r>
          </a:p>
          <a:p>
            <a:pPr>
              <a:lnSpc>
                <a:spcPct val="80000"/>
              </a:lnSpc>
            </a:pPr>
            <a:r>
              <a:rPr lang="en-US" sz="2800"/>
              <a:t>But many queries had very high precision</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492994" name="Rectangle 2"/>
          <p:cNvSpPr>
            <a:spLocks noGrp="1" noChangeArrowheads="1"/>
          </p:cNvSpPr>
          <p:nvPr>
            <p:ph type="title"/>
          </p:nvPr>
        </p:nvSpPr>
        <p:spPr/>
        <p:txBody>
          <a:bodyPr/>
          <a:lstStyle/>
          <a:p>
            <a:r>
              <a:rPr lang="en-US"/>
              <a:t>Why Evaluate?</a:t>
            </a:r>
          </a:p>
        </p:txBody>
      </p:sp>
      <p:sp>
        <p:nvSpPr>
          <p:cNvPr id="1492995" name="Rectangle 3"/>
          <p:cNvSpPr>
            <a:spLocks noGrp="1" noChangeArrowheads="1"/>
          </p:cNvSpPr>
          <p:nvPr>
            <p:ph type="body" idx="1"/>
          </p:nvPr>
        </p:nvSpPr>
        <p:spPr/>
        <p:txBody>
          <a:bodyPr/>
          <a:lstStyle/>
          <a:p>
            <a:r>
              <a:rPr lang="en-US"/>
              <a:t>Determine if the system is desirable</a:t>
            </a:r>
          </a:p>
          <a:p>
            <a:r>
              <a:rPr lang="en-US"/>
              <a:t>Make comparative assessments</a:t>
            </a:r>
          </a:p>
          <a:p>
            <a:r>
              <a:rPr lang="en-US">
                <a:solidFill>
                  <a:srgbClr val="FF3300"/>
                </a:solidFill>
              </a:rPr>
              <a:t>Test and improve IR algorithms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39074" name="Rectangle 2"/>
          <p:cNvSpPr>
            <a:spLocks noGrp="1" noChangeArrowheads="1"/>
          </p:cNvSpPr>
          <p:nvPr>
            <p:ph type="title"/>
          </p:nvPr>
        </p:nvSpPr>
        <p:spPr/>
        <p:txBody>
          <a:bodyPr/>
          <a:lstStyle/>
          <a:p>
            <a:r>
              <a:rPr lang="en-US" sz="3600"/>
              <a:t>Blair and Maron, cont.</a:t>
            </a:r>
          </a:p>
        </p:txBody>
      </p:sp>
      <p:sp>
        <p:nvSpPr>
          <p:cNvPr id="1539075" name="Rectangle 3"/>
          <p:cNvSpPr>
            <a:spLocks noGrp="1" noChangeArrowheads="1"/>
          </p:cNvSpPr>
          <p:nvPr>
            <p:ph type="body" idx="1"/>
          </p:nvPr>
        </p:nvSpPr>
        <p:spPr/>
        <p:txBody>
          <a:bodyPr/>
          <a:lstStyle/>
          <a:p>
            <a:r>
              <a:rPr lang="en-US" sz="2800"/>
              <a:t>How they estimated recall</a:t>
            </a:r>
          </a:p>
          <a:p>
            <a:pPr lvl="1"/>
            <a:r>
              <a:rPr lang="en-US" sz="2400"/>
              <a:t> generated partially random samples of unseen documents</a:t>
            </a:r>
          </a:p>
          <a:p>
            <a:pPr lvl="1"/>
            <a:r>
              <a:rPr lang="en-US" sz="2400"/>
              <a:t>had users (unaware these were random) judge them for relevance</a:t>
            </a:r>
          </a:p>
          <a:p>
            <a:r>
              <a:rPr lang="en-US" sz="2800"/>
              <a:t>Other results:</a:t>
            </a:r>
          </a:p>
          <a:p>
            <a:pPr lvl="1"/>
            <a:r>
              <a:rPr lang="en-US" sz="2400"/>
              <a:t>two lawyers searches had similar performance</a:t>
            </a:r>
            <a:endParaRPr lang="en-US">
              <a:solidFill>
                <a:schemeClr val="hlink"/>
              </a:solidFill>
            </a:endParaRPr>
          </a:p>
          <a:p>
            <a:pPr lvl="1"/>
            <a:r>
              <a:rPr lang="en-US" sz="2400"/>
              <a:t>lawyers recall was not much different from paralegal</a:t>
            </a:r>
            <a:r>
              <a:rPr lang="ja-JP" altLang="en-US" sz="2400">
                <a:latin typeface="Arial"/>
              </a:rPr>
              <a:t>’</a:t>
            </a:r>
            <a:r>
              <a:rPr lang="en-US" sz="2400"/>
              <a:t>s</a:t>
            </a:r>
          </a:p>
          <a:p>
            <a:endParaRPr lang="en-US" sz="2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40098" name="Rectangle 2"/>
          <p:cNvSpPr>
            <a:spLocks noGrp="1" noChangeArrowheads="1"/>
          </p:cNvSpPr>
          <p:nvPr>
            <p:ph type="title"/>
          </p:nvPr>
        </p:nvSpPr>
        <p:spPr/>
        <p:txBody>
          <a:bodyPr/>
          <a:lstStyle/>
          <a:p>
            <a:r>
              <a:rPr lang="en-US"/>
              <a:t>Blair and Maron, cont.</a:t>
            </a:r>
          </a:p>
        </p:txBody>
      </p:sp>
      <p:sp>
        <p:nvSpPr>
          <p:cNvPr id="1540099" name="Rectangle 3"/>
          <p:cNvSpPr>
            <a:spLocks noGrp="1" noChangeArrowheads="1"/>
          </p:cNvSpPr>
          <p:nvPr>
            <p:ph type="body" idx="1"/>
          </p:nvPr>
        </p:nvSpPr>
        <p:spPr/>
        <p:txBody>
          <a:bodyPr/>
          <a:lstStyle/>
          <a:p>
            <a:pPr>
              <a:lnSpc>
                <a:spcPct val="90000"/>
              </a:lnSpc>
            </a:pPr>
            <a:r>
              <a:rPr lang="en-US" sz="2800"/>
              <a:t>Why recall was low</a:t>
            </a:r>
          </a:p>
          <a:p>
            <a:pPr lvl="1">
              <a:lnSpc>
                <a:spcPct val="90000"/>
              </a:lnSpc>
            </a:pPr>
            <a:r>
              <a:rPr lang="en-US" sz="2400"/>
              <a:t>users can</a:t>
            </a:r>
            <a:r>
              <a:rPr lang="ja-JP" altLang="en-US" sz="2400">
                <a:latin typeface="Arial"/>
              </a:rPr>
              <a:t>’</a:t>
            </a:r>
            <a:r>
              <a:rPr lang="en-US" sz="2400"/>
              <a:t>t foresee exact words and phrases that will indicate relevant documents</a:t>
            </a:r>
          </a:p>
          <a:p>
            <a:pPr lvl="2">
              <a:lnSpc>
                <a:spcPct val="90000"/>
              </a:lnSpc>
            </a:pPr>
            <a:r>
              <a:rPr lang="ja-JP" altLang="en-US" sz="2000">
                <a:latin typeface="Arial"/>
              </a:rPr>
              <a:t>“</a:t>
            </a:r>
            <a:r>
              <a:rPr lang="en-US" sz="2000"/>
              <a:t>accident</a:t>
            </a:r>
            <a:r>
              <a:rPr lang="ja-JP" altLang="en-US" sz="2000">
                <a:latin typeface="Arial"/>
              </a:rPr>
              <a:t>”</a:t>
            </a:r>
            <a:r>
              <a:rPr lang="en-US" sz="2000"/>
              <a:t> referred to by those responsible as:</a:t>
            </a:r>
          </a:p>
          <a:p>
            <a:pPr lvl="2">
              <a:lnSpc>
                <a:spcPct val="90000"/>
              </a:lnSpc>
              <a:buFontTx/>
              <a:buNone/>
            </a:pPr>
            <a:r>
              <a:rPr lang="ja-JP" altLang="en-US" sz="2000">
                <a:latin typeface="Arial"/>
              </a:rPr>
              <a:t>“</a:t>
            </a:r>
            <a:r>
              <a:rPr lang="en-US" sz="2000"/>
              <a:t>event,</a:t>
            </a:r>
            <a:r>
              <a:rPr lang="ja-JP" altLang="en-US" sz="2000">
                <a:latin typeface="Arial"/>
              </a:rPr>
              <a:t>”</a:t>
            </a:r>
            <a:r>
              <a:rPr lang="en-US" sz="2000"/>
              <a:t> </a:t>
            </a:r>
            <a:r>
              <a:rPr lang="ja-JP" altLang="en-US" sz="2000">
                <a:latin typeface="Arial"/>
              </a:rPr>
              <a:t>“</a:t>
            </a:r>
            <a:r>
              <a:rPr lang="en-US" sz="2000"/>
              <a:t>incident,</a:t>
            </a:r>
            <a:r>
              <a:rPr lang="ja-JP" altLang="en-US" sz="2000">
                <a:latin typeface="Arial"/>
              </a:rPr>
              <a:t>”</a:t>
            </a:r>
            <a:r>
              <a:rPr lang="en-US" sz="2000"/>
              <a:t> </a:t>
            </a:r>
            <a:r>
              <a:rPr lang="ja-JP" altLang="en-US" sz="2000">
                <a:latin typeface="Arial"/>
              </a:rPr>
              <a:t>“</a:t>
            </a:r>
            <a:r>
              <a:rPr lang="en-US" sz="2000"/>
              <a:t>situation,</a:t>
            </a:r>
            <a:r>
              <a:rPr lang="ja-JP" altLang="en-US" sz="2000">
                <a:latin typeface="Arial"/>
              </a:rPr>
              <a:t>”</a:t>
            </a:r>
            <a:r>
              <a:rPr lang="en-US" sz="2000"/>
              <a:t> </a:t>
            </a:r>
            <a:r>
              <a:rPr lang="ja-JP" altLang="en-US" sz="2000">
                <a:latin typeface="Arial"/>
              </a:rPr>
              <a:t>“</a:t>
            </a:r>
            <a:r>
              <a:rPr lang="en-US" sz="2000"/>
              <a:t>problem,</a:t>
            </a:r>
            <a:r>
              <a:rPr lang="ja-JP" altLang="en-US" sz="2000">
                <a:latin typeface="Arial"/>
              </a:rPr>
              <a:t>”</a:t>
            </a:r>
            <a:r>
              <a:rPr lang="en-US" sz="2000"/>
              <a:t> …</a:t>
            </a:r>
          </a:p>
          <a:p>
            <a:pPr lvl="2">
              <a:lnSpc>
                <a:spcPct val="90000"/>
              </a:lnSpc>
            </a:pPr>
            <a:r>
              <a:rPr lang="en-US" sz="2000"/>
              <a:t>differing technical terminology</a:t>
            </a:r>
          </a:p>
          <a:p>
            <a:pPr lvl="2">
              <a:lnSpc>
                <a:spcPct val="90000"/>
              </a:lnSpc>
            </a:pPr>
            <a:r>
              <a:rPr lang="en-US" sz="2000"/>
              <a:t>slang, misspellings</a:t>
            </a:r>
          </a:p>
          <a:p>
            <a:pPr lvl="1">
              <a:lnSpc>
                <a:spcPct val="90000"/>
              </a:lnSpc>
            </a:pPr>
            <a:r>
              <a:rPr lang="en-US" sz="2400"/>
              <a:t>Perhaps the value of higher recall decreases as the number of relevant documents grows, so more detailed queries were not attempted once the users were satisfied</a:t>
            </a:r>
            <a:endParaRPr lang="en-US"/>
          </a:p>
          <a:p>
            <a:pPr lvl="1">
              <a:lnSpc>
                <a:spcPct val="90000"/>
              </a:lnSpc>
            </a:pP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41122" name="Rectangle 2"/>
          <p:cNvSpPr>
            <a:spLocks noGrp="1" noChangeArrowheads="1"/>
          </p:cNvSpPr>
          <p:nvPr>
            <p:ph type="title"/>
          </p:nvPr>
        </p:nvSpPr>
        <p:spPr/>
        <p:txBody>
          <a:bodyPr/>
          <a:lstStyle/>
          <a:p>
            <a:r>
              <a:rPr lang="en-US"/>
              <a:t>What to Evaluate?</a:t>
            </a:r>
          </a:p>
        </p:txBody>
      </p:sp>
      <p:sp>
        <p:nvSpPr>
          <p:cNvPr id="1541123" name="Rectangle 3"/>
          <p:cNvSpPr>
            <a:spLocks noGrp="1" noChangeArrowheads="1"/>
          </p:cNvSpPr>
          <p:nvPr>
            <p:ph type="body" idx="1"/>
          </p:nvPr>
        </p:nvSpPr>
        <p:spPr/>
        <p:txBody>
          <a:bodyPr/>
          <a:lstStyle/>
          <a:p>
            <a:r>
              <a:rPr lang="en-US"/>
              <a:t>Effectiveness</a:t>
            </a:r>
          </a:p>
          <a:p>
            <a:pPr lvl="1"/>
            <a:r>
              <a:rPr lang="en-US"/>
              <a:t>Difficult to measure</a:t>
            </a:r>
          </a:p>
          <a:p>
            <a:pPr lvl="1"/>
            <a:r>
              <a:rPr lang="en-US"/>
              <a:t>Recall and Precision are one way</a:t>
            </a:r>
          </a:p>
          <a:p>
            <a:pPr lvl="1"/>
            <a:r>
              <a:rPr lang="en-US"/>
              <a:t>What might be others?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49314" name="Rectangle 2"/>
          <p:cNvSpPr>
            <a:spLocks noGrp="1" noChangeArrowheads="1"/>
          </p:cNvSpPr>
          <p:nvPr>
            <p:ph type="title"/>
          </p:nvPr>
        </p:nvSpPr>
        <p:spPr/>
        <p:txBody>
          <a:bodyPr/>
          <a:lstStyle/>
          <a:p>
            <a:r>
              <a:rPr lang="en-US"/>
              <a:t>Next Time</a:t>
            </a:r>
          </a:p>
        </p:txBody>
      </p:sp>
      <p:sp>
        <p:nvSpPr>
          <p:cNvPr id="1549315" name="Rectangle 3"/>
          <p:cNvSpPr>
            <a:spLocks noGrp="1" noChangeArrowheads="1"/>
          </p:cNvSpPr>
          <p:nvPr>
            <p:ph type="body" idx="1"/>
          </p:nvPr>
        </p:nvSpPr>
        <p:spPr/>
        <p:txBody>
          <a:bodyPr/>
          <a:lstStyle/>
          <a:p>
            <a:r>
              <a:rPr lang="en-US"/>
              <a:t>Next time</a:t>
            </a:r>
          </a:p>
          <a:p>
            <a:pPr lvl="1"/>
            <a:r>
              <a:rPr lang="en-US"/>
              <a:t>Calculating standard IR measures</a:t>
            </a:r>
          </a:p>
          <a:p>
            <a:pPr lvl="2"/>
            <a:r>
              <a:rPr lang="en-US"/>
              <a:t>and more on trec_eval</a:t>
            </a:r>
          </a:p>
          <a:p>
            <a:pPr lvl="1"/>
            <a:r>
              <a:rPr lang="en-US"/>
              <a:t>Theoretical limits of Precision and Recall</a:t>
            </a:r>
          </a:p>
          <a:p>
            <a:pPr lvl="1"/>
            <a:r>
              <a:rPr lang="en-US"/>
              <a:t>Intro to Alternative evaluation metrics</a:t>
            </a:r>
          </a:p>
          <a:p>
            <a:pPr lvl="1"/>
            <a:r>
              <a:rPr lang="en-US"/>
              <a:t>Improvements that don</a:t>
            </a:r>
            <a:r>
              <a:rPr lang="ja-JP" altLang="en-US">
                <a:latin typeface="Arial"/>
              </a:rPr>
              <a:t>’</a:t>
            </a:r>
            <a:r>
              <a:rPr lang="en-US"/>
              <a:t>t add up?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494018" name="Rectangle 2"/>
          <p:cNvSpPr>
            <a:spLocks noGrp="1" noChangeArrowheads="1"/>
          </p:cNvSpPr>
          <p:nvPr>
            <p:ph type="title"/>
          </p:nvPr>
        </p:nvSpPr>
        <p:spPr/>
        <p:txBody>
          <a:bodyPr/>
          <a:lstStyle/>
          <a:p>
            <a:r>
              <a:rPr lang="en-US"/>
              <a:t>What to Evaluate?</a:t>
            </a:r>
          </a:p>
        </p:txBody>
      </p:sp>
      <p:sp>
        <p:nvSpPr>
          <p:cNvPr id="1494019" name="Rectangle 3"/>
          <p:cNvSpPr>
            <a:spLocks noGrp="1" noChangeArrowheads="1"/>
          </p:cNvSpPr>
          <p:nvPr>
            <p:ph type="body" idx="1"/>
          </p:nvPr>
        </p:nvSpPr>
        <p:spPr/>
        <p:txBody>
          <a:bodyPr/>
          <a:lstStyle/>
          <a:p>
            <a:r>
              <a:rPr lang="en-US"/>
              <a:t>How much of the information need is satisfied.</a:t>
            </a:r>
          </a:p>
          <a:p>
            <a:r>
              <a:rPr lang="en-US"/>
              <a:t>How much was learned about a topic.</a:t>
            </a:r>
          </a:p>
          <a:p>
            <a:r>
              <a:rPr lang="en-US"/>
              <a:t>Incidental learning:</a:t>
            </a:r>
          </a:p>
          <a:p>
            <a:pPr lvl="1"/>
            <a:r>
              <a:rPr lang="en-US"/>
              <a:t>How much was learned about the collection.</a:t>
            </a:r>
          </a:p>
          <a:p>
            <a:pPr lvl="1"/>
            <a:r>
              <a:rPr lang="en-US"/>
              <a:t>How much was learned about other topics.</a:t>
            </a:r>
          </a:p>
          <a:p>
            <a:r>
              <a:rPr lang="en-US"/>
              <a:t>How inviting the system 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495042" name="Rectangle 2"/>
          <p:cNvSpPr>
            <a:spLocks noGrp="1" noChangeArrowheads="1"/>
          </p:cNvSpPr>
          <p:nvPr>
            <p:ph type="title"/>
          </p:nvPr>
        </p:nvSpPr>
        <p:spPr/>
        <p:txBody>
          <a:bodyPr/>
          <a:lstStyle/>
          <a:p>
            <a:r>
              <a:rPr lang="en-US"/>
              <a:t>Relevance</a:t>
            </a:r>
          </a:p>
        </p:txBody>
      </p:sp>
      <p:sp>
        <p:nvSpPr>
          <p:cNvPr id="1495043" name="Rectangle 3"/>
          <p:cNvSpPr>
            <a:spLocks noGrp="1" noChangeArrowheads="1"/>
          </p:cNvSpPr>
          <p:nvPr>
            <p:ph type="body" idx="1"/>
          </p:nvPr>
        </p:nvSpPr>
        <p:spPr>
          <a:xfrm>
            <a:off x="533400" y="1752600"/>
            <a:ext cx="7772400" cy="4114800"/>
          </a:xfrm>
        </p:spPr>
        <p:txBody>
          <a:bodyPr/>
          <a:lstStyle/>
          <a:p>
            <a:pPr>
              <a:lnSpc>
                <a:spcPct val="90000"/>
              </a:lnSpc>
            </a:pPr>
            <a:r>
              <a:rPr lang="en-US"/>
              <a:t>In what ways can a document be relevant to a query?</a:t>
            </a:r>
          </a:p>
          <a:p>
            <a:pPr lvl="1">
              <a:lnSpc>
                <a:spcPct val="90000"/>
              </a:lnSpc>
            </a:pPr>
            <a:r>
              <a:rPr lang="en-US"/>
              <a:t>Answer precise question precisely.</a:t>
            </a:r>
          </a:p>
          <a:p>
            <a:pPr lvl="1">
              <a:lnSpc>
                <a:spcPct val="90000"/>
              </a:lnSpc>
            </a:pPr>
            <a:r>
              <a:rPr lang="en-US"/>
              <a:t>Partially answer question.</a:t>
            </a:r>
          </a:p>
          <a:p>
            <a:pPr lvl="1">
              <a:lnSpc>
                <a:spcPct val="90000"/>
              </a:lnSpc>
            </a:pPr>
            <a:r>
              <a:rPr lang="en-US"/>
              <a:t>Suggest a source for more information.</a:t>
            </a:r>
          </a:p>
          <a:p>
            <a:pPr lvl="1">
              <a:lnSpc>
                <a:spcPct val="90000"/>
              </a:lnSpc>
            </a:pPr>
            <a:r>
              <a:rPr lang="en-US"/>
              <a:t>Give background information.</a:t>
            </a:r>
          </a:p>
          <a:p>
            <a:pPr lvl="1">
              <a:lnSpc>
                <a:spcPct val="90000"/>
              </a:lnSpc>
            </a:pPr>
            <a:r>
              <a:rPr lang="en-US"/>
              <a:t>Remind the user of other knowledge.</a:t>
            </a:r>
          </a:p>
          <a:p>
            <a:pPr lvl="1">
              <a:lnSpc>
                <a:spcPct val="90000"/>
              </a:lnSpc>
            </a:pPr>
            <a:r>
              <a:rPr lang="en-US"/>
              <a:t>Others ...</a:t>
            </a:r>
          </a:p>
          <a:p>
            <a:pPr lvl="2">
              <a:lnSpc>
                <a:spcPct val="90000"/>
              </a:lnSpc>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496066" name="Rectangle 2"/>
          <p:cNvSpPr>
            <a:spLocks noGrp="1" noChangeArrowheads="1"/>
          </p:cNvSpPr>
          <p:nvPr>
            <p:ph type="title"/>
          </p:nvPr>
        </p:nvSpPr>
        <p:spPr/>
        <p:txBody>
          <a:bodyPr/>
          <a:lstStyle/>
          <a:p>
            <a:r>
              <a:rPr lang="en-US"/>
              <a:t>Relevance</a:t>
            </a:r>
          </a:p>
        </p:txBody>
      </p:sp>
      <p:sp>
        <p:nvSpPr>
          <p:cNvPr id="1496067" name="Rectangle 3"/>
          <p:cNvSpPr>
            <a:spLocks noGrp="1" noChangeArrowheads="1"/>
          </p:cNvSpPr>
          <p:nvPr>
            <p:ph type="body" idx="1"/>
          </p:nvPr>
        </p:nvSpPr>
        <p:spPr/>
        <p:txBody>
          <a:bodyPr/>
          <a:lstStyle/>
          <a:p>
            <a:pPr>
              <a:lnSpc>
                <a:spcPct val="90000"/>
              </a:lnSpc>
            </a:pPr>
            <a:r>
              <a:rPr lang="en-US" sz="2800"/>
              <a:t>How </a:t>
            </a:r>
            <a:r>
              <a:rPr lang="en-US" sz="2800">
                <a:solidFill>
                  <a:schemeClr val="tx2"/>
                </a:solidFill>
              </a:rPr>
              <a:t>relevant</a:t>
            </a:r>
            <a:r>
              <a:rPr lang="en-US" sz="2800"/>
              <a:t> is the document</a:t>
            </a:r>
          </a:p>
          <a:p>
            <a:pPr lvl="1">
              <a:lnSpc>
                <a:spcPct val="90000"/>
              </a:lnSpc>
            </a:pPr>
            <a:r>
              <a:rPr lang="en-US" sz="2400"/>
              <a:t>for this user for this information need.</a:t>
            </a:r>
          </a:p>
          <a:p>
            <a:pPr>
              <a:lnSpc>
                <a:spcPct val="90000"/>
              </a:lnSpc>
            </a:pPr>
            <a:r>
              <a:rPr lang="en-US" sz="2800"/>
              <a:t>Subjective, but</a:t>
            </a:r>
          </a:p>
          <a:p>
            <a:pPr>
              <a:lnSpc>
                <a:spcPct val="90000"/>
              </a:lnSpc>
            </a:pPr>
            <a:r>
              <a:rPr lang="en-US" sz="2800"/>
              <a:t>Measurable to some extent</a:t>
            </a:r>
          </a:p>
          <a:p>
            <a:pPr lvl="1">
              <a:lnSpc>
                <a:spcPct val="90000"/>
              </a:lnSpc>
            </a:pPr>
            <a:r>
              <a:rPr lang="en-US" sz="2400"/>
              <a:t>How often do people agree a document is relevant to a query</a:t>
            </a:r>
          </a:p>
          <a:p>
            <a:pPr>
              <a:lnSpc>
                <a:spcPct val="90000"/>
              </a:lnSpc>
            </a:pPr>
            <a:r>
              <a:rPr lang="en-US" sz="2800"/>
              <a:t>How well does it answer the question?</a:t>
            </a:r>
          </a:p>
          <a:p>
            <a:pPr lvl="1">
              <a:lnSpc>
                <a:spcPct val="90000"/>
              </a:lnSpc>
            </a:pPr>
            <a:r>
              <a:rPr lang="en-US" sz="2400"/>
              <a:t>Complete answer?  Partial? </a:t>
            </a:r>
          </a:p>
          <a:p>
            <a:pPr lvl="1">
              <a:lnSpc>
                <a:spcPct val="90000"/>
              </a:lnSpc>
            </a:pPr>
            <a:r>
              <a:rPr lang="en-US" sz="2400"/>
              <a:t>Background Information?</a:t>
            </a:r>
          </a:p>
          <a:p>
            <a:pPr lvl="1">
              <a:lnSpc>
                <a:spcPct val="90000"/>
              </a:lnSpc>
            </a:pPr>
            <a:r>
              <a:rPr lang="en-US" sz="2400"/>
              <a:t>Hints for further exploration?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240 – Spring 2013 </a:t>
            </a:r>
            <a:endParaRPr lang="en-US"/>
          </a:p>
        </p:txBody>
      </p:sp>
      <p:sp>
        <p:nvSpPr>
          <p:cNvPr id="1497090" name="Rectangle 2"/>
          <p:cNvSpPr>
            <a:spLocks noChangeArrowheads="1"/>
          </p:cNvSpPr>
          <p:nvPr/>
        </p:nvSpPr>
        <p:spPr bwMode="auto">
          <a:xfrm>
            <a:off x="914400" y="3657600"/>
            <a:ext cx="6858000" cy="2057400"/>
          </a:xfrm>
          <a:prstGeom prst="rect">
            <a:avLst/>
          </a:prstGeom>
          <a:solidFill>
            <a:srgbClr val="FFCC99"/>
          </a:solidFill>
          <a:ln>
            <a:noFill/>
          </a:ln>
          <a:effectLst/>
          <a:extLst>
            <a:ext uri="{91240B29-F687-4f45-9708-019B960494DF}">
              <a14:hiddenLine xmlns:a14="http://schemas.microsoft.com/office/drawing/2010/main" w="28575">
                <a:solidFill>
                  <a:schemeClr val="accent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7091" name="Rectangle 3"/>
          <p:cNvSpPr>
            <a:spLocks noGrp="1" noChangeArrowheads="1"/>
          </p:cNvSpPr>
          <p:nvPr>
            <p:ph type="title"/>
          </p:nvPr>
        </p:nvSpPr>
        <p:spPr/>
        <p:txBody>
          <a:bodyPr/>
          <a:lstStyle/>
          <a:p>
            <a:r>
              <a:rPr lang="en-US"/>
              <a:t>What to Evaluate?</a:t>
            </a:r>
          </a:p>
        </p:txBody>
      </p:sp>
      <p:sp>
        <p:nvSpPr>
          <p:cNvPr id="1497092" name="Rectangle 4"/>
          <p:cNvSpPr>
            <a:spLocks noGrp="1" noChangeArrowheads="1"/>
          </p:cNvSpPr>
          <p:nvPr>
            <p:ph type="body" idx="1"/>
          </p:nvPr>
        </p:nvSpPr>
        <p:spPr/>
        <p:txBody>
          <a:bodyPr/>
          <a:lstStyle/>
          <a:p>
            <a:pPr>
              <a:lnSpc>
                <a:spcPct val="90000"/>
              </a:lnSpc>
              <a:buFontTx/>
              <a:buNone/>
            </a:pPr>
            <a:r>
              <a:rPr lang="en-US" sz="2800"/>
              <a:t>	What can be measured that reflects users</a:t>
            </a:r>
            <a:r>
              <a:rPr lang="ja-JP" altLang="en-US" sz="2800">
                <a:latin typeface="Arial"/>
              </a:rPr>
              <a:t>’</a:t>
            </a:r>
            <a:r>
              <a:rPr lang="en-US" sz="2800"/>
              <a:t> ability to use system? </a:t>
            </a:r>
            <a:r>
              <a:rPr lang="en-US" sz="2000"/>
              <a:t>(Cleverdon 66)</a:t>
            </a:r>
            <a:endParaRPr lang="en-US"/>
          </a:p>
          <a:p>
            <a:pPr lvl="1">
              <a:lnSpc>
                <a:spcPct val="90000"/>
              </a:lnSpc>
            </a:pPr>
            <a:r>
              <a:rPr lang="en-US" sz="2400"/>
              <a:t>Coverage of Information</a:t>
            </a:r>
          </a:p>
          <a:p>
            <a:pPr lvl="1">
              <a:lnSpc>
                <a:spcPct val="90000"/>
              </a:lnSpc>
            </a:pPr>
            <a:r>
              <a:rPr lang="en-US" sz="2400"/>
              <a:t>Form of Presentation</a:t>
            </a:r>
          </a:p>
          <a:p>
            <a:pPr lvl="1">
              <a:lnSpc>
                <a:spcPct val="90000"/>
              </a:lnSpc>
            </a:pPr>
            <a:r>
              <a:rPr lang="en-US" sz="2400"/>
              <a:t>Effort required/Ease of Use</a:t>
            </a:r>
          </a:p>
          <a:p>
            <a:pPr lvl="1">
              <a:lnSpc>
                <a:spcPct val="90000"/>
              </a:lnSpc>
            </a:pPr>
            <a:r>
              <a:rPr lang="en-US" sz="2400"/>
              <a:t>Time and Space Efficiency</a:t>
            </a:r>
          </a:p>
          <a:p>
            <a:pPr lvl="1">
              <a:lnSpc>
                <a:spcPct val="90000"/>
              </a:lnSpc>
            </a:pPr>
            <a:r>
              <a:rPr lang="en-US" sz="2400">
                <a:solidFill>
                  <a:schemeClr val="accent2"/>
                </a:solidFill>
              </a:rPr>
              <a:t>Recall</a:t>
            </a:r>
          </a:p>
          <a:p>
            <a:pPr lvl="2">
              <a:lnSpc>
                <a:spcPct val="90000"/>
              </a:lnSpc>
            </a:pPr>
            <a:r>
              <a:rPr lang="en-US" sz="2000">
                <a:solidFill>
                  <a:schemeClr val="accent2"/>
                </a:solidFill>
              </a:rPr>
              <a:t>proportion of relevant material actually retrieved</a:t>
            </a:r>
          </a:p>
          <a:p>
            <a:pPr lvl="1">
              <a:lnSpc>
                <a:spcPct val="90000"/>
              </a:lnSpc>
            </a:pPr>
            <a:r>
              <a:rPr lang="en-US" sz="2400">
                <a:solidFill>
                  <a:schemeClr val="accent2"/>
                </a:solidFill>
              </a:rPr>
              <a:t>Precision</a:t>
            </a:r>
          </a:p>
          <a:p>
            <a:pPr lvl="2">
              <a:lnSpc>
                <a:spcPct val="90000"/>
              </a:lnSpc>
            </a:pPr>
            <a:r>
              <a:rPr lang="en-US" sz="2000">
                <a:solidFill>
                  <a:schemeClr val="accent2"/>
                </a:solidFill>
              </a:rPr>
              <a:t>proportion of retrieved material actually relevant</a:t>
            </a:r>
            <a:endParaRPr lang="en-US">
              <a:solidFill>
                <a:schemeClr val="accent2"/>
              </a:solidFill>
            </a:endParaRPr>
          </a:p>
        </p:txBody>
      </p:sp>
      <p:sp>
        <p:nvSpPr>
          <p:cNvPr id="1497093" name="Text Box 5"/>
          <p:cNvSpPr txBox="1">
            <a:spLocks noChangeArrowheads="1"/>
          </p:cNvSpPr>
          <p:nvPr/>
        </p:nvSpPr>
        <p:spPr bwMode="auto">
          <a:xfrm rot="-5400000">
            <a:off x="-219869" y="4556919"/>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effectiveness</a:t>
            </a:r>
          </a:p>
        </p:txBody>
      </p:sp>
    </p:spTree>
  </p:cSld>
  <p:clrMapOvr>
    <a:masterClrMapping/>
  </p:clrMapOvr>
</p:sld>
</file>

<file path=ppt/theme/theme1.xml><?xml version="1.0" encoding="utf-8"?>
<a:theme xmlns:a="http://schemas.openxmlformats.org/drawingml/2006/main" name="Lecture_template">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Lecture_template">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Lecture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Designs\Lecture_template.pot</Template>
  <TotalTime>3095</TotalTime>
  <Words>1670</Words>
  <Application>Microsoft Macintosh PowerPoint</Application>
  <PresentationFormat>On-screen Show (4:3)</PresentationFormat>
  <Paragraphs>368</Paragraphs>
  <Slides>53</Slides>
  <Notes>53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Lecture_template</vt:lpstr>
      <vt:lpstr>Equation</vt:lpstr>
      <vt:lpstr>Lecture 10: Evaluation Intro</vt:lpstr>
      <vt:lpstr>Mini-TREC</vt:lpstr>
      <vt:lpstr>Today</vt:lpstr>
      <vt:lpstr>Evaluation</vt:lpstr>
      <vt:lpstr>Why Evaluate?</vt:lpstr>
      <vt:lpstr>What to Evaluate?</vt:lpstr>
      <vt:lpstr>Relevance</vt:lpstr>
      <vt:lpstr>Relevance</vt:lpstr>
      <vt:lpstr>What to Evaluate?</vt:lpstr>
      <vt:lpstr>Relevant vs. Retrieved</vt:lpstr>
      <vt:lpstr>Precision vs. Recall</vt:lpstr>
      <vt:lpstr>Why Precision and Recall?</vt:lpstr>
      <vt:lpstr>Retrieved vs. Relevant Documents</vt:lpstr>
      <vt:lpstr>Retrieved vs. Relevant Documents</vt:lpstr>
      <vt:lpstr>Retrieved vs. Relevant Documents</vt:lpstr>
      <vt:lpstr>Retrieved vs. Relevant Documents</vt:lpstr>
      <vt:lpstr>Precision/Recall Curves</vt:lpstr>
      <vt:lpstr>Precision/Recall Curves</vt:lpstr>
      <vt:lpstr>Precision/Recall Curves</vt:lpstr>
      <vt:lpstr>Document Cutoff Levels</vt:lpstr>
      <vt:lpstr>Problems with Precision/Recall</vt:lpstr>
      <vt:lpstr>Relation to Contingency Table</vt:lpstr>
      <vt:lpstr>The F-Measure</vt:lpstr>
      <vt:lpstr>Old Test Collections </vt:lpstr>
      <vt:lpstr>TREC</vt:lpstr>
      <vt:lpstr>TREC (cont.)</vt:lpstr>
      <vt:lpstr>PowerPoint Presentation</vt:lpstr>
      <vt:lpstr>PowerPoint Presentation</vt:lpstr>
      <vt:lpstr>PowerPoint Presentation</vt:lpstr>
      <vt:lpstr>PowerPoint Presentation</vt:lpstr>
      <vt:lpstr>PowerPoint Presentation</vt:lpstr>
      <vt:lpstr>PowerPoint Presentation</vt:lpstr>
      <vt:lpstr>Sample TREC queries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TREC</vt:lpstr>
      <vt:lpstr>TREC has changed</vt:lpstr>
      <vt:lpstr>TREC Results</vt:lpstr>
      <vt:lpstr>The TREC_EVAL Program</vt:lpstr>
      <vt:lpstr>Blair and Maron 1985</vt:lpstr>
      <vt:lpstr>Blair and Maron, cont.</vt:lpstr>
      <vt:lpstr>Blair and Maron, cont.</vt:lpstr>
      <vt:lpstr>What to Evaluate?</vt:lpstr>
      <vt:lpstr>Next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298</cp:revision>
  <dcterms:created xsi:type="dcterms:W3CDTF">2002-09-03T03:52:45Z</dcterms:created>
  <dcterms:modified xsi:type="dcterms:W3CDTF">2013-02-27T19:02:03Z</dcterms:modified>
</cp:coreProperties>
</file>