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0.xml" ContentType="application/vnd.openxmlformats-officedocument.presentationml.notesSlide+xml"/>
  <Override PartName="/ppt/embeddings/oleObject7.bin" ContentType="application/vnd.openxmlformats-officedocument.oleObject"/>
  <Override PartName="/ppt/notesSlides/notesSlide11.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1.bin" ContentType="application/vnd.openxmlformats-officedocument.oleObject"/>
  <Override PartName="/ppt/notesSlides/notesSlide14.xml" ContentType="application/vnd.openxmlformats-officedocument.presentationml.notesSlide+xml"/>
  <Override PartName="/ppt/embeddings/oleObject12.bin" ContentType="application/vnd.openxmlformats-officedocument.oleObject"/>
  <Override PartName="/ppt/notesSlides/notesSlide15.xml" ContentType="application/vnd.openxmlformats-officedocument.presentationml.notesSlide+xml"/>
  <Override PartName="/ppt/embeddings/oleObject13.bin" ContentType="application/vnd.openxmlformats-officedocument.oleObject"/>
  <Override PartName="/ppt/notesSlides/notesSlide16.xml" ContentType="application/vnd.openxmlformats-officedocument.presentationml.notesSlide+xml"/>
  <Override PartName="/ppt/embeddings/oleObject1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21.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24.xml" ContentType="application/vnd.openxmlformats-officedocument.presentationml.notesSlide+xml"/>
  <Override PartName="/ppt/embeddings/oleObject24.bin" ContentType="application/vnd.openxmlformats-officedocument.oleObject"/>
  <Override PartName="/ppt/notesSlides/notesSlide25.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27.bin" ContentType="application/vnd.openxmlformats-officedocument.oleObject"/>
  <Override PartName="/ppt/notesSlides/notesSlide38.xml" ContentType="application/vnd.openxmlformats-officedocument.presentationml.notesSlide+xml"/>
  <Override PartName="/ppt/embeddings/oleObject28.bin" ContentType="application/vnd.openxmlformats-officedocument.oleObject"/>
  <Override PartName="/ppt/notesSlides/notesSlide39.xml" ContentType="application/vnd.openxmlformats-officedocument.presentationml.notesSlide+xml"/>
  <Override PartName="/ppt/embeddings/oleObject29.bin" ContentType="application/vnd.openxmlformats-officedocument.oleObject"/>
  <Override PartName="/ppt/notesSlides/notesSlide40.xml" ContentType="application/vnd.openxmlformats-officedocument.presentationml.notesSlide+xml"/>
  <Override PartName="/ppt/embeddings/oleObject30.bin" ContentType="application/vnd.openxmlformats-officedocument.oleObject"/>
  <Override PartName="/ppt/notesSlides/notesSlide41.xml" ContentType="application/vnd.openxmlformats-officedocument.presentationml.notesSlide+xml"/>
  <Override PartName="/ppt/embeddings/oleObject31.bin" ContentType="application/vnd.openxmlformats-officedocument.oleObject"/>
  <Override PartName="/ppt/notesSlides/notesSlide42.xml" ContentType="application/vnd.openxmlformats-officedocument.presentationml.notesSlide+xml"/>
  <Override PartName="/ppt/embeddings/oleObject32.bin" ContentType="application/vnd.openxmlformats-officedocument.oleObject"/>
  <Override PartName="/ppt/notesSlides/notesSlide43.xml" ContentType="application/vnd.openxmlformats-officedocument.presentationml.notesSlide+xml"/>
  <Override PartName="/ppt/embeddings/oleObject33.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34.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35.bin" ContentType="application/vnd.openxmlformats-officedocument.oleObject"/>
  <Override PartName="/ppt/notesSlides/notesSlide49.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41.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56.xml" ContentType="application/vnd.openxmlformats-officedocument.presentationml.notesSlide+xml"/>
  <Override PartName="/ppt/embeddings/oleObject44.bin" ContentType="application/vnd.openxmlformats-officedocument.oleObject"/>
  <Override PartName="/ppt/notesSlides/notesSlide57.xml" ContentType="application/vnd.openxmlformats-officedocument.presentationml.notesSlide+xml"/>
  <Override PartName="/ppt/embeddings/oleObject45.bin" ContentType="application/vnd.openxmlformats-officedocument.oleObject"/>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6" r:id="rId2"/>
    <p:sldId id="460" r:id="rId3"/>
    <p:sldId id="451" r:id="rId4"/>
    <p:sldId id="452" r:id="rId5"/>
    <p:sldId id="453" r:id="rId6"/>
    <p:sldId id="454" r:id="rId7"/>
    <p:sldId id="455" r:id="rId8"/>
    <p:sldId id="456" r:id="rId9"/>
    <p:sldId id="457" r:id="rId10"/>
    <p:sldId id="458" r:id="rId11"/>
    <p:sldId id="459" r:id="rId12"/>
    <p:sldId id="461" r:id="rId13"/>
    <p:sldId id="462" r:id="rId14"/>
    <p:sldId id="463" r:id="rId15"/>
    <p:sldId id="464" r:id="rId16"/>
    <p:sldId id="465" r:id="rId17"/>
    <p:sldId id="466" r:id="rId18"/>
    <p:sldId id="467" r:id="rId19"/>
    <p:sldId id="385"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19" r:id="rId49"/>
    <p:sldId id="393" r:id="rId50"/>
    <p:sldId id="394" r:id="rId51"/>
    <p:sldId id="395" r:id="rId52"/>
    <p:sldId id="396" r:id="rId53"/>
    <p:sldId id="397" r:id="rId54"/>
    <p:sldId id="398" r:id="rId55"/>
    <p:sldId id="420" r:id="rId56"/>
    <p:sldId id="399" r:id="rId57"/>
    <p:sldId id="400" r:id="rId58"/>
    <p:sldId id="401" r:id="rId59"/>
    <p:sldId id="402" r:id="rId60"/>
    <p:sldId id="450" r:id="rId61"/>
    <p:sldId id="391" r:id="rId62"/>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16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16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16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1600" kern="1200">
        <a:solidFill>
          <a:schemeClr val="tx1"/>
        </a:solidFill>
        <a:latin typeface="Times New Roman" charset="0"/>
        <a:ea typeface="ＭＳ Ｐゴシック" charset="0"/>
        <a:cs typeface="+mn-cs"/>
      </a:defRPr>
    </a:lvl5pPr>
    <a:lvl6pPr marL="2286000" algn="l" defTabSz="457200" rtl="0" eaLnBrk="1" latinLnBrk="0" hangingPunct="1">
      <a:defRPr sz="1600" kern="1200">
        <a:solidFill>
          <a:schemeClr val="tx1"/>
        </a:solidFill>
        <a:latin typeface="Times New Roman" charset="0"/>
        <a:ea typeface="ＭＳ Ｐゴシック" charset="0"/>
        <a:cs typeface="+mn-cs"/>
      </a:defRPr>
    </a:lvl6pPr>
    <a:lvl7pPr marL="2743200" algn="l" defTabSz="457200" rtl="0" eaLnBrk="1" latinLnBrk="0" hangingPunct="1">
      <a:defRPr sz="1600" kern="1200">
        <a:solidFill>
          <a:schemeClr val="tx1"/>
        </a:solidFill>
        <a:latin typeface="Times New Roman" charset="0"/>
        <a:ea typeface="ＭＳ Ｐゴシック" charset="0"/>
        <a:cs typeface="+mn-cs"/>
      </a:defRPr>
    </a:lvl7pPr>
    <a:lvl8pPr marL="3200400" algn="l" defTabSz="457200" rtl="0" eaLnBrk="1" latinLnBrk="0" hangingPunct="1">
      <a:defRPr sz="1600" kern="1200">
        <a:solidFill>
          <a:schemeClr val="tx1"/>
        </a:solidFill>
        <a:latin typeface="Times New Roman" charset="0"/>
        <a:ea typeface="ＭＳ Ｐゴシック" charset="0"/>
        <a:cs typeface="+mn-cs"/>
      </a:defRPr>
    </a:lvl8pPr>
    <a:lvl9pPr marL="3657600" algn="l" defTabSz="457200" rtl="0" eaLnBrk="1" latinLnBrk="0" hangingPunct="1">
      <a:defRPr sz="16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52" autoAdjust="0"/>
    <p:restoredTop sz="94660"/>
  </p:normalViewPr>
  <p:slideViewPr>
    <p:cSldViewPr>
      <p:cViewPr varScale="1">
        <p:scale>
          <a:sx n="107" d="100"/>
          <a:sy n="107" d="100"/>
        </p:scale>
        <p:origin x="-46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BAE77-FBFA-D64A-AA3E-F43E57E012A0}" type="datetimeFigureOut">
              <a:rPr lang="en-US" smtClean="0"/>
              <a:t>2/25/13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3F5338-86E0-6845-9E19-72B9C7D8BFDA}" type="slidenum">
              <a:rPr lang="en-US" smtClean="0"/>
              <a:t>‹#›</a:t>
            </a:fld>
            <a:endParaRPr lang="en-US"/>
          </a:p>
        </p:txBody>
      </p:sp>
    </p:spTree>
    <p:extLst>
      <p:ext uri="{BB962C8B-B14F-4D97-AF65-F5344CB8AC3E}">
        <p14:creationId xmlns:p14="http://schemas.microsoft.com/office/powerpoint/2010/main" val="2249325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E4029134-97F3-8B47-A44F-3F099D709D5E}" type="slidenum">
              <a:rPr lang="en-US"/>
              <a:pPr/>
              <a:t>‹#›</a:t>
            </a:fld>
            <a:endParaRPr lang="en-US"/>
          </a:p>
        </p:txBody>
      </p:sp>
    </p:spTree>
    <p:extLst>
      <p:ext uri="{BB962C8B-B14F-4D97-AF65-F5344CB8AC3E}">
        <p14:creationId xmlns:p14="http://schemas.microsoft.com/office/powerpoint/2010/main" val="381093445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D7FCD-3D5A-C24B-ABD6-94D13A9A0CE0}" type="slidenum">
              <a:rPr lang="en-US"/>
              <a:pPr/>
              <a:t>1</a:t>
            </a:fld>
            <a:endParaRPr lang="en-US"/>
          </a:p>
        </p:txBody>
      </p:sp>
      <p:sp>
        <p:nvSpPr>
          <p:cNvPr id="15820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8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F6D11-F26C-3F4C-8A7E-DCF304D16BC6}" type="slidenum">
              <a:rPr lang="en-US"/>
              <a:pPr/>
              <a:t>11</a:t>
            </a:fld>
            <a:endParaRPr lang="en-US"/>
          </a:p>
        </p:txBody>
      </p:sp>
      <p:sp>
        <p:nvSpPr>
          <p:cNvPr id="169472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947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25C3B-180D-884A-B7C1-4EB5E7F117EF}" type="slidenum">
              <a:rPr lang="en-US"/>
              <a:pPr/>
              <a:t>13</a:t>
            </a:fld>
            <a:endParaRPr lang="en-US"/>
          </a:p>
        </p:txBody>
      </p:sp>
      <p:sp>
        <p:nvSpPr>
          <p:cNvPr id="16998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998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A93DB-B9CE-D343-8D09-040340E68EDE}" type="slidenum">
              <a:rPr lang="en-US"/>
              <a:pPr/>
              <a:t>14</a:t>
            </a:fld>
            <a:endParaRPr lang="en-US"/>
          </a:p>
        </p:txBody>
      </p:sp>
      <p:sp>
        <p:nvSpPr>
          <p:cNvPr id="17018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01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8F2ED-F97C-8B49-8CC6-9236C8D3D743}" type="slidenum">
              <a:rPr lang="en-US"/>
              <a:pPr/>
              <a:t>15</a:t>
            </a:fld>
            <a:endParaRPr lang="en-US"/>
          </a:p>
        </p:txBody>
      </p:sp>
      <p:sp>
        <p:nvSpPr>
          <p:cNvPr id="17039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039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C6958-7A36-F24F-A2F3-C9D1A42EFBF5}" type="slidenum">
              <a:rPr lang="en-US"/>
              <a:pPr/>
              <a:t>16</a:t>
            </a:fld>
            <a:endParaRPr lang="en-US"/>
          </a:p>
        </p:txBody>
      </p:sp>
      <p:sp>
        <p:nvSpPr>
          <p:cNvPr id="17059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059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045B5-3F9B-E643-91A2-FA5F7E94623B}" type="slidenum">
              <a:rPr lang="en-US"/>
              <a:pPr/>
              <a:t>17</a:t>
            </a:fld>
            <a:endParaRPr lang="en-US"/>
          </a:p>
        </p:txBody>
      </p:sp>
      <p:sp>
        <p:nvSpPr>
          <p:cNvPr id="17080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080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48633-AE53-124B-98FE-44CF5AB72AD6}" type="slidenum">
              <a:rPr lang="en-US"/>
              <a:pPr/>
              <a:t>18</a:t>
            </a:fld>
            <a:endParaRPr lang="en-US"/>
          </a:p>
        </p:txBody>
      </p:sp>
      <p:sp>
        <p:nvSpPr>
          <p:cNvPr id="17100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100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45D20-AAAE-9349-9577-B6BBB72E3092}" type="slidenum">
              <a:rPr lang="en-US"/>
              <a:pPr/>
              <a:t>19</a:t>
            </a:fld>
            <a:endParaRPr lang="en-US"/>
          </a:p>
        </p:txBody>
      </p:sp>
      <p:sp>
        <p:nvSpPr>
          <p:cNvPr id="15831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8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34756-48C4-DC49-89CC-32691FCC5A2C}" type="slidenum">
              <a:rPr lang="en-US"/>
              <a:pPr/>
              <a:t>20</a:t>
            </a:fld>
            <a:endParaRPr lang="en-US"/>
          </a:p>
        </p:txBody>
      </p:sp>
      <p:sp>
        <p:nvSpPr>
          <p:cNvPr id="16097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500B8-F3BD-A24C-B878-82F44BE568EA}" type="slidenum">
              <a:rPr lang="en-US"/>
              <a:pPr/>
              <a:t>21</a:t>
            </a:fld>
            <a:endParaRPr lang="en-US"/>
          </a:p>
        </p:txBody>
      </p:sp>
      <p:sp>
        <p:nvSpPr>
          <p:cNvPr id="16117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1725F-5F83-0549-AB06-187D6C0DB1AB}" type="slidenum">
              <a:rPr lang="en-US"/>
              <a:pPr/>
              <a:t>3</a:t>
            </a:fld>
            <a:endParaRPr lang="en-US"/>
          </a:p>
        </p:txBody>
      </p:sp>
      <p:sp>
        <p:nvSpPr>
          <p:cNvPr id="16783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783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372DE-F6E6-564A-BBEF-EB305B059227}" type="slidenum">
              <a:rPr lang="en-US"/>
              <a:pPr/>
              <a:t>22</a:t>
            </a:fld>
            <a:endParaRPr lang="en-US"/>
          </a:p>
        </p:txBody>
      </p:sp>
      <p:sp>
        <p:nvSpPr>
          <p:cNvPr id="16138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9B89E-33E5-CF49-8362-21966ACB43E1}" type="slidenum">
              <a:rPr lang="en-US"/>
              <a:pPr/>
              <a:t>23</a:t>
            </a:fld>
            <a:endParaRPr lang="en-US"/>
          </a:p>
        </p:txBody>
      </p:sp>
      <p:sp>
        <p:nvSpPr>
          <p:cNvPr id="16158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1EE6A-1FE4-7341-B5A4-F4B56256BAA5}" type="slidenum">
              <a:rPr lang="en-US"/>
              <a:pPr/>
              <a:t>24</a:t>
            </a:fld>
            <a:endParaRPr lang="en-US"/>
          </a:p>
        </p:txBody>
      </p:sp>
      <p:sp>
        <p:nvSpPr>
          <p:cNvPr id="1617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D071B-159A-6C44-8FB1-1114AEA4EABE}" type="slidenum">
              <a:rPr lang="en-US"/>
              <a:pPr/>
              <a:t>25</a:t>
            </a:fld>
            <a:endParaRPr lang="en-US"/>
          </a:p>
        </p:txBody>
      </p:sp>
      <p:sp>
        <p:nvSpPr>
          <p:cNvPr id="1619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D3FC6-565D-2D47-A000-AAD05D9010CD}" type="slidenum">
              <a:rPr lang="en-US"/>
              <a:pPr/>
              <a:t>26</a:t>
            </a:fld>
            <a:endParaRPr lang="en-US"/>
          </a:p>
        </p:txBody>
      </p:sp>
      <p:sp>
        <p:nvSpPr>
          <p:cNvPr id="1622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BC104-059E-1548-8ACC-C1468CF642B6}" type="slidenum">
              <a:rPr lang="en-US"/>
              <a:pPr/>
              <a:t>27</a:t>
            </a:fld>
            <a:endParaRPr lang="en-US"/>
          </a:p>
        </p:txBody>
      </p:sp>
      <p:sp>
        <p:nvSpPr>
          <p:cNvPr id="16240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608A0-ED03-0541-B95C-9C51826AB789}" type="slidenum">
              <a:rPr lang="en-US"/>
              <a:pPr/>
              <a:t>28</a:t>
            </a:fld>
            <a:endParaRPr lang="en-US"/>
          </a:p>
        </p:txBody>
      </p:sp>
      <p:sp>
        <p:nvSpPr>
          <p:cNvPr id="1626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2BDA2-337E-4F4C-A0D8-6E0FA60A52AD}" type="slidenum">
              <a:rPr lang="en-US"/>
              <a:pPr/>
              <a:t>29</a:t>
            </a:fld>
            <a:endParaRPr lang="en-US"/>
          </a:p>
        </p:txBody>
      </p:sp>
      <p:sp>
        <p:nvSpPr>
          <p:cNvPr id="16281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C341B-EFC6-A64F-BC28-44D0650B7C00}" type="slidenum">
              <a:rPr lang="en-US"/>
              <a:pPr/>
              <a:t>30</a:t>
            </a:fld>
            <a:endParaRPr lang="en-US"/>
          </a:p>
        </p:txBody>
      </p:sp>
      <p:sp>
        <p:nvSpPr>
          <p:cNvPr id="16302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DAD76-30D7-C743-A009-43BAE4DF735C}" type="slidenum">
              <a:rPr lang="en-US"/>
              <a:pPr/>
              <a:t>31</a:t>
            </a:fld>
            <a:endParaRPr lang="en-US"/>
          </a:p>
        </p:txBody>
      </p:sp>
      <p:sp>
        <p:nvSpPr>
          <p:cNvPr id="16322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C8BF7-7056-3341-A184-133B4AF4E009}" type="slidenum">
              <a:rPr lang="en-US"/>
              <a:pPr/>
              <a:t>4</a:t>
            </a:fld>
            <a:endParaRPr lang="en-US"/>
          </a:p>
        </p:txBody>
      </p:sp>
      <p:sp>
        <p:nvSpPr>
          <p:cNvPr id="16803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803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0E4F1-9998-5D42-AE06-5B2D43C577FE}" type="slidenum">
              <a:rPr lang="en-US"/>
              <a:pPr/>
              <a:t>32</a:t>
            </a:fld>
            <a:endParaRPr lang="en-US"/>
          </a:p>
        </p:txBody>
      </p:sp>
      <p:sp>
        <p:nvSpPr>
          <p:cNvPr id="1634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B9883-11E9-D846-B326-AE3ED4A7CB68}" type="slidenum">
              <a:rPr lang="en-US"/>
              <a:pPr/>
              <a:t>33</a:t>
            </a:fld>
            <a:endParaRPr lang="en-US"/>
          </a:p>
        </p:txBody>
      </p:sp>
      <p:sp>
        <p:nvSpPr>
          <p:cNvPr id="16363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FF879-B5D5-AF4D-9BA9-B97D69EED75A}" type="slidenum">
              <a:rPr lang="en-US"/>
              <a:pPr/>
              <a:t>34</a:t>
            </a:fld>
            <a:endParaRPr lang="en-US"/>
          </a:p>
        </p:txBody>
      </p:sp>
      <p:sp>
        <p:nvSpPr>
          <p:cNvPr id="1638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83A96-B320-E147-A68C-2CBC536EC6C9}" type="slidenum">
              <a:rPr lang="en-US"/>
              <a:pPr/>
              <a:t>35</a:t>
            </a:fld>
            <a:endParaRPr lang="en-US"/>
          </a:p>
        </p:txBody>
      </p:sp>
      <p:sp>
        <p:nvSpPr>
          <p:cNvPr id="16404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8A5BC-1D27-434F-8D76-DED3953D4F82}" type="slidenum">
              <a:rPr lang="en-US"/>
              <a:pPr/>
              <a:t>36</a:t>
            </a:fld>
            <a:endParaRPr lang="en-US"/>
          </a:p>
        </p:txBody>
      </p:sp>
      <p:sp>
        <p:nvSpPr>
          <p:cNvPr id="16424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BDE93-515B-3C41-AA62-0569B3734B8E}" type="slidenum">
              <a:rPr lang="en-US"/>
              <a:pPr/>
              <a:t>37</a:t>
            </a:fld>
            <a:endParaRPr lang="en-US"/>
          </a:p>
        </p:txBody>
      </p:sp>
      <p:sp>
        <p:nvSpPr>
          <p:cNvPr id="1644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06830-87A8-014C-8F6B-B6F197147FDA}" type="slidenum">
              <a:rPr lang="en-US"/>
              <a:pPr/>
              <a:t>38</a:t>
            </a:fld>
            <a:endParaRPr lang="en-US"/>
          </a:p>
        </p:txBody>
      </p:sp>
      <p:sp>
        <p:nvSpPr>
          <p:cNvPr id="1646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B9A9B-7292-974A-B34E-FA4D52F023D5}" type="slidenum">
              <a:rPr lang="en-US"/>
              <a:pPr/>
              <a:t>39</a:t>
            </a:fld>
            <a:endParaRPr lang="en-US"/>
          </a:p>
        </p:txBody>
      </p:sp>
      <p:sp>
        <p:nvSpPr>
          <p:cNvPr id="1648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239C2-E04E-A146-B4F0-03E5BEBF5CD3}" type="slidenum">
              <a:rPr lang="en-US"/>
              <a:pPr/>
              <a:t>40</a:t>
            </a:fld>
            <a:endParaRPr lang="en-US"/>
          </a:p>
        </p:txBody>
      </p:sp>
      <p:sp>
        <p:nvSpPr>
          <p:cNvPr id="1650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6F69A-A506-B140-B4B6-6DCA34963735}" type="slidenum">
              <a:rPr lang="en-US"/>
              <a:pPr/>
              <a:t>41</a:t>
            </a:fld>
            <a:endParaRPr lang="en-US"/>
          </a:p>
        </p:txBody>
      </p:sp>
      <p:sp>
        <p:nvSpPr>
          <p:cNvPr id="1652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9F0EE-95FF-D545-9F7E-3A50B295CDB0}" type="slidenum">
              <a:rPr lang="en-US"/>
              <a:pPr/>
              <a:t>5</a:t>
            </a:fld>
            <a:endParaRPr lang="en-US"/>
          </a:p>
        </p:txBody>
      </p:sp>
      <p:sp>
        <p:nvSpPr>
          <p:cNvPr id="16824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824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8C24C-BF56-9546-88F0-AE5D90FEE4EC}" type="slidenum">
              <a:rPr lang="en-US"/>
              <a:pPr/>
              <a:t>42</a:t>
            </a:fld>
            <a:endParaRPr lang="en-US"/>
          </a:p>
        </p:txBody>
      </p:sp>
      <p:sp>
        <p:nvSpPr>
          <p:cNvPr id="16547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759FE-AA0D-F24A-A514-0CBDC01CAB44}" type="slidenum">
              <a:rPr lang="en-US"/>
              <a:pPr/>
              <a:t>43</a:t>
            </a:fld>
            <a:endParaRPr lang="en-US"/>
          </a:p>
        </p:txBody>
      </p:sp>
      <p:sp>
        <p:nvSpPr>
          <p:cNvPr id="16568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792AE-1DB7-3C4B-A1DA-DCD3B6081EB3}" type="slidenum">
              <a:rPr lang="en-US"/>
              <a:pPr/>
              <a:t>44</a:t>
            </a:fld>
            <a:endParaRPr lang="en-US"/>
          </a:p>
        </p:txBody>
      </p:sp>
      <p:sp>
        <p:nvSpPr>
          <p:cNvPr id="16588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6C662-4EEE-B042-85D9-60EA6A3C7C56}" type="slidenum">
              <a:rPr lang="en-US"/>
              <a:pPr/>
              <a:t>45</a:t>
            </a:fld>
            <a:endParaRPr lang="en-US"/>
          </a:p>
        </p:txBody>
      </p:sp>
      <p:sp>
        <p:nvSpPr>
          <p:cNvPr id="16609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D31CC-B74E-9848-AF3B-0D51468103EE}" type="slidenum">
              <a:rPr lang="en-US"/>
              <a:pPr/>
              <a:t>46</a:t>
            </a:fld>
            <a:endParaRPr lang="en-US"/>
          </a:p>
        </p:txBody>
      </p:sp>
      <p:sp>
        <p:nvSpPr>
          <p:cNvPr id="16629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788F9-3844-FC4D-95F7-C9932805F5EB}" type="slidenum">
              <a:rPr lang="en-US"/>
              <a:pPr/>
              <a:t>47</a:t>
            </a:fld>
            <a:endParaRPr lang="en-US"/>
          </a:p>
        </p:txBody>
      </p:sp>
      <p:sp>
        <p:nvSpPr>
          <p:cNvPr id="1665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363D6-04FE-7145-AA2D-DE8F354384F0}" type="slidenum">
              <a:rPr lang="en-US"/>
              <a:pPr/>
              <a:t>48</a:t>
            </a:fld>
            <a:endParaRPr lang="en-US"/>
          </a:p>
        </p:txBody>
      </p:sp>
      <p:sp>
        <p:nvSpPr>
          <p:cNvPr id="15933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8D56B-51B1-774B-83A6-CA7BBFF5C414}" type="slidenum">
              <a:rPr lang="en-US"/>
              <a:pPr/>
              <a:t>49</a:t>
            </a:fld>
            <a:endParaRPr lang="en-US"/>
          </a:p>
        </p:txBody>
      </p:sp>
      <p:sp>
        <p:nvSpPr>
          <p:cNvPr id="15943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D84B6-9932-F74C-8588-56968E165D63}" type="slidenum">
              <a:rPr lang="en-US"/>
              <a:pPr/>
              <a:t>50</a:t>
            </a:fld>
            <a:endParaRPr lang="en-US"/>
          </a:p>
        </p:txBody>
      </p:sp>
      <p:sp>
        <p:nvSpPr>
          <p:cNvPr id="15953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EA682-AE34-244C-ACF4-0C4FC50E8EB5}" type="slidenum">
              <a:rPr lang="en-US"/>
              <a:pPr/>
              <a:t>51</a:t>
            </a:fld>
            <a:endParaRPr lang="en-US"/>
          </a:p>
        </p:txBody>
      </p:sp>
      <p:sp>
        <p:nvSpPr>
          <p:cNvPr id="15964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E36B6-3123-6C4B-8777-59F996788C2D}" type="slidenum">
              <a:rPr lang="en-US"/>
              <a:pPr/>
              <a:t>6</a:t>
            </a:fld>
            <a:endParaRPr lang="en-US"/>
          </a:p>
        </p:txBody>
      </p:sp>
      <p:sp>
        <p:nvSpPr>
          <p:cNvPr id="16844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844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91FFC-2912-2C4E-8E27-C1691944C6CE}" type="slidenum">
              <a:rPr lang="en-US"/>
              <a:pPr/>
              <a:t>52</a:t>
            </a:fld>
            <a:endParaRPr lang="en-US"/>
          </a:p>
        </p:txBody>
      </p:sp>
      <p:sp>
        <p:nvSpPr>
          <p:cNvPr id="15974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34298-263E-7546-BDD0-F8A18B253B8D}" type="slidenum">
              <a:rPr lang="en-US"/>
              <a:pPr/>
              <a:t>53</a:t>
            </a:fld>
            <a:endParaRPr lang="en-US"/>
          </a:p>
        </p:txBody>
      </p:sp>
      <p:sp>
        <p:nvSpPr>
          <p:cNvPr id="15984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2255B-A45E-8B49-BAEA-5A4D1B4DD1FF}" type="slidenum">
              <a:rPr lang="en-US"/>
              <a:pPr/>
              <a:t>54</a:t>
            </a:fld>
            <a:endParaRPr lang="en-US"/>
          </a:p>
        </p:txBody>
      </p:sp>
      <p:sp>
        <p:nvSpPr>
          <p:cNvPr id="15994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9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A7FF7-99D2-8C4A-BCB7-8B657D625DE6}" type="slidenum">
              <a:rPr lang="en-US"/>
              <a:pPr/>
              <a:t>55</a:t>
            </a:fld>
            <a:endParaRPr lang="en-US"/>
          </a:p>
        </p:txBody>
      </p:sp>
      <p:sp>
        <p:nvSpPr>
          <p:cNvPr id="16005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08EF6-6DCE-AA48-879A-71E22F1BD4BE}" type="slidenum">
              <a:rPr lang="en-US"/>
              <a:pPr/>
              <a:t>56</a:t>
            </a:fld>
            <a:endParaRPr lang="en-US"/>
          </a:p>
        </p:txBody>
      </p:sp>
      <p:sp>
        <p:nvSpPr>
          <p:cNvPr id="16015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E3619-2CDB-A448-BCE6-67AB75CD5A37}" type="slidenum">
              <a:rPr lang="en-US"/>
              <a:pPr/>
              <a:t>57</a:t>
            </a:fld>
            <a:endParaRPr lang="en-US"/>
          </a:p>
        </p:txBody>
      </p:sp>
      <p:sp>
        <p:nvSpPr>
          <p:cNvPr id="16025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F814E-731D-5C42-B4E8-BF57F7E13BA8}" type="slidenum">
              <a:rPr lang="en-US"/>
              <a:pPr/>
              <a:t>58</a:t>
            </a:fld>
            <a:endParaRPr lang="en-US"/>
          </a:p>
        </p:txBody>
      </p:sp>
      <p:sp>
        <p:nvSpPr>
          <p:cNvPr id="16035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1D319-C6E1-DB4A-9661-F1EF4FE0C7EF}" type="slidenum">
              <a:rPr lang="en-US"/>
              <a:pPr/>
              <a:t>59</a:t>
            </a:fld>
            <a:endParaRPr lang="en-US"/>
          </a:p>
        </p:txBody>
      </p:sp>
      <p:sp>
        <p:nvSpPr>
          <p:cNvPr id="1604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FCFC8-B277-5641-89BF-8E0C2DF37D26}" type="slidenum">
              <a:rPr lang="en-US"/>
              <a:pPr/>
              <a:t>61</a:t>
            </a:fld>
            <a:endParaRPr lang="en-US"/>
          </a:p>
        </p:txBody>
      </p:sp>
      <p:sp>
        <p:nvSpPr>
          <p:cNvPr id="16056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0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2C734-2113-7646-94B5-23A0CF80B7FC}" type="slidenum">
              <a:rPr lang="en-US"/>
              <a:pPr/>
              <a:t>7</a:t>
            </a:fld>
            <a:endParaRPr lang="en-US"/>
          </a:p>
        </p:txBody>
      </p:sp>
      <p:sp>
        <p:nvSpPr>
          <p:cNvPr id="16865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865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54619-2BB5-D24B-AFE0-F50307DACC1B}" type="slidenum">
              <a:rPr lang="en-US"/>
              <a:pPr/>
              <a:t>8</a:t>
            </a:fld>
            <a:endParaRPr lang="en-US"/>
          </a:p>
        </p:txBody>
      </p:sp>
      <p:sp>
        <p:nvSpPr>
          <p:cNvPr id="16885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885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E6B0D-C6C4-8848-8BA5-38D9E0F89696}" type="slidenum">
              <a:rPr lang="en-US"/>
              <a:pPr/>
              <a:t>9</a:t>
            </a:fld>
            <a:endParaRPr lang="en-US"/>
          </a:p>
        </p:txBody>
      </p:sp>
      <p:sp>
        <p:nvSpPr>
          <p:cNvPr id="16906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906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51B4D-BFAE-8A4A-8696-31FD11C53DE1}" type="slidenum">
              <a:rPr lang="en-US"/>
              <a:pPr/>
              <a:t>10</a:t>
            </a:fld>
            <a:endParaRPr lang="en-US"/>
          </a:p>
        </p:txBody>
      </p:sp>
      <p:sp>
        <p:nvSpPr>
          <p:cNvPr id="16926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926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20648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3963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651225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91148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477000"/>
            <a:ext cx="1905000" cy="381000"/>
          </a:xfrm>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8463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7495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91458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50456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97398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19040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46554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34513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112597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7" descr="logo_small"/>
          <p:cNvPicPr>
            <a:picLocks noChangeAspect="1" noChangeArrowheads="1"/>
          </p:cNvPicPr>
          <p:nvPr/>
        </p:nvPicPr>
        <p:blipFill>
          <a:blip r:embed="rId15">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2013.02.25 </a:t>
            </a:r>
            <a:r>
              <a:rPr lang="en-US" sz="1000" b="1" dirty="0">
                <a:solidFill>
                  <a:srgbClr val="FFFFFF"/>
                </a:solidFill>
                <a:latin typeface="Futura Md BT" charset="0"/>
              </a:rPr>
              <a:t>- SLIDE </a:t>
            </a:r>
            <a:fld id="{91C15DF6-60F5-A24D-A0B7-1788E3F05B45}"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 </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7.emf"/><Relationship Id="rId6" Type="http://schemas.openxmlformats.org/officeDocument/2006/relationships/oleObject" Target="../embeddings/oleObject5.bin"/><Relationship Id="rId7" Type="http://schemas.openxmlformats.org/officeDocument/2006/relationships/image" Target="../media/image8.emf"/><Relationship Id="rId8" Type="http://schemas.openxmlformats.org/officeDocument/2006/relationships/oleObject" Target="../embeddings/oleObject6.bin"/><Relationship Id="rId9"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8.bin"/><Relationship Id="rId5" Type="http://schemas.openxmlformats.org/officeDocument/2006/relationships/image" Target="../media/image11.emf"/><Relationship Id="rId6" Type="http://schemas.openxmlformats.org/officeDocument/2006/relationships/oleObject" Target="../embeddings/oleObject9.bin"/><Relationship Id="rId7" Type="http://schemas.openxmlformats.org/officeDocument/2006/relationships/image" Target="../media/image12.emf"/><Relationship Id="rId8" Type="http://schemas.openxmlformats.org/officeDocument/2006/relationships/oleObject" Target="../embeddings/oleObject10.bin"/><Relationship Id="rId9"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1.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2.bin"/><Relationship Id="rId5"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3.bin"/><Relationship Id="rId5" Type="http://schemas.openxmlformats.org/officeDocument/2006/relationships/image" Target="../media/image16.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4.bin"/><Relationship Id="rId5" Type="http://schemas.openxmlformats.org/officeDocument/2006/relationships/image" Target="../media/image17.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19.bin"/><Relationship Id="rId13" Type="http://schemas.openxmlformats.org/officeDocument/2006/relationships/image" Target="../media/image22.e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20.xml"/><Relationship Id="rId4" Type="http://schemas.openxmlformats.org/officeDocument/2006/relationships/oleObject" Target="../embeddings/oleObject15.bin"/><Relationship Id="rId5" Type="http://schemas.openxmlformats.org/officeDocument/2006/relationships/image" Target="../media/image18.emf"/><Relationship Id="rId6" Type="http://schemas.openxmlformats.org/officeDocument/2006/relationships/oleObject" Target="../embeddings/oleObject16.bin"/><Relationship Id="rId7" Type="http://schemas.openxmlformats.org/officeDocument/2006/relationships/image" Target="../media/image19.emf"/><Relationship Id="rId8" Type="http://schemas.openxmlformats.org/officeDocument/2006/relationships/oleObject" Target="../embeddings/oleObject17.bin"/><Relationship Id="rId9" Type="http://schemas.openxmlformats.org/officeDocument/2006/relationships/image" Target="../media/image20.emf"/><Relationship Id="rId10"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0.bin"/><Relationship Id="rId5" Type="http://schemas.openxmlformats.org/officeDocument/2006/relationships/image" Target="../media/image23.emf"/><Relationship Id="rId6" Type="http://schemas.openxmlformats.org/officeDocument/2006/relationships/oleObject" Target="../embeddings/oleObject21.bin"/><Relationship Id="rId7"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2.bin"/><Relationship Id="rId5" Type="http://schemas.openxmlformats.org/officeDocument/2006/relationships/image" Target="../media/image26.emf"/><Relationship Id="rId6" Type="http://schemas.openxmlformats.org/officeDocument/2006/relationships/oleObject" Target="../embeddings/oleObject23.bin"/><Relationship Id="rId7" Type="http://schemas.openxmlformats.org/officeDocument/2006/relationships/image" Target="../media/image27.emf"/><Relationship Id="rId8" Type="http://schemas.openxmlformats.org/officeDocument/2006/relationships/image" Target="../media/image25.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9.png"/><Relationship Id="rId5" Type="http://schemas.openxmlformats.org/officeDocument/2006/relationships/oleObject" Target="../embeddings/oleObject24.bin"/><Relationship Id="rId6" Type="http://schemas.openxmlformats.org/officeDocument/2006/relationships/image" Target="../media/image28.e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5.bin"/><Relationship Id="rId5" Type="http://schemas.openxmlformats.org/officeDocument/2006/relationships/image" Target="../media/image30.emf"/><Relationship Id="rId6" Type="http://schemas.openxmlformats.org/officeDocument/2006/relationships/image" Target="../media/image32.png"/><Relationship Id="rId7" Type="http://schemas.openxmlformats.org/officeDocument/2006/relationships/oleObject" Target="../embeddings/oleObject26.bin"/><Relationship Id="rId8" Type="http://schemas.openxmlformats.org/officeDocument/2006/relationships/image" Target="../media/image31.emf"/><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27.bin"/><Relationship Id="rId5" Type="http://schemas.openxmlformats.org/officeDocument/2006/relationships/image" Target="../media/image3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28.bin"/><Relationship Id="rId5" Type="http://schemas.openxmlformats.org/officeDocument/2006/relationships/image" Target="../media/image36.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9.bin"/><Relationship Id="rId5" Type="http://schemas.openxmlformats.org/officeDocument/2006/relationships/image" Target="../media/image37.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0.bin"/><Relationship Id="rId5" Type="http://schemas.openxmlformats.org/officeDocument/2006/relationships/image" Target="../media/image3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31.bin"/><Relationship Id="rId5" Type="http://schemas.openxmlformats.org/officeDocument/2006/relationships/image" Target="../media/image39.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2.bin"/><Relationship Id="rId5" Type="http://schemas.openxmlformats.org/officeDocument/2006/relationships/image" Target="../media/image40.emf"/><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33.bin"/><Relationship Id="rId5" Type="http://schemas.openxmlformats.org/officeDocument/2006/relationships/image" Target="../media/image41.emf"/><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34.bin"/><Relationship Id="rId5" Type="http://schemas.openxmlformats.org/officeDocument/2006/relationships/image" Target="../media/image42.emf"/><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35.bin"/><Relationship Id="rId5" Type="http://schemas.openxmlformats.org/officeDocument/2006/relationships/image" Target="../media/image43.e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36.bin"/><Relationship Id="rId5" Type="http://schemas.openxmlformats.org/officeDocument/2006/relationships/image" Target="../media/image44.emf"/><Relationship Id="rId6" Type="http://schemas.openxmlformats.org/officeDocument/2006/relationships/oleObject" Target="../embeddings/oleObject37.bin"/><Relationship Id="rId7" Type="http://schemas.openxmlformats.org/officeDocument/2006/relationships/image" Target="../media/image45.emf"/><Relationship Id="rId1" Type="http://schemas.openxmlformats.org/officeDocument/2006/relationships/vmlDrawing" Target="../drawings/vmlDrawing25.vml"/><Relationship Id="rId2"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8.bin"/><Relationship Id="rId5" Type="http://schemas.openxmlformats.org/officeDocument/2006/relationships/image" Target="../media/image46.emf"/><Relationship Id="rId6" Type="http://schemas.openxmlformats.org/officeDocument/2006/relationships/oleObject" Target="../embeddings/oleObject39.bin"/><Relationship Id="rId7" Type="http://schemas.openxmlformats.org/officeDocument/2006/relationships/image" Target="../media/image47.emf"/><Relationship Id="rId8" Type="http://schemas.openxmlformats.org/officeDocument/2006/relationships/oleObject" Target="../embeddings/oleObject40.bin"/><Relationship Id="rId9" Type="http://schemas.openxmlformats.org/officeDocument/2006/relationships/image" Target="../media/image48.emf"/><Relationship Id="rId1" Type="http://schemas.openxmlformats.org/officeDocument/2006/relationships/vmlDrawing" Target="../drawings/vmlDrawing26.vm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41.bin"/><Relationship Id="rId5" Type="http://schemas.openxmlformats.org/officeDocument/2006/relationships/image" Target="../media/image49.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42.bin"/><Relationship Id="rId5" Type="http://schemas.openxmlformats.org/officeDocument/2006/relationships/image" Target="../media/image50.emf"/><Relationship Id="rId6" Type="http://schemas.openxmlformats.org/officeDocument/2006/relationships/oleObject" Target="../embeddings/oleObject43.bin"/><Relationship Id="rId7" Type="http://schemas.openxmlformats.org/officeDocument/2006/relationships/image" Target="../media/image51.emf"/><Relationship Id="rId1" Type="http://schemas.openxmlformats.org/officeDocument/2006/relationships/vmlDrawing" Target="../drawings/vmlDrawing28.vml"/><Relationship Id="rId2"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44.bin"/><Relationship Id="rId5" Type="http://schemas.openxmlformats.org/officeDocument/2006/relationships/image" Target="../media/image52.emf"/><Relationship Id="rId1" Type="http://schemas.openxmlformats.org/officeDocument/2006/relationships/vmlDrawing" Target="../drawings/vmlDrawing29.vml"/><Relationship Id="rId2"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53.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sp>
        <p:nvSpPr>
          <p:cNvPr id="498695" name="Rectangle 7"/>
          <p:cNvSpPr>
            <a:spLocks noGrp="1" noChangeArrowheads="1"/>
          </p:cNvSpPr>
          <p:nvPr>
            <p:ph type="title"/>
          </p:nvPr>
        </p:nvSpPr>
        <p:spPr/>
        <p:txBody>
          <a:bodyPr/>
          <a:lstStyle/>
          <a:p>
            <a:pPr>
              <a:lnSpc>
                <a:spcPct val="80000"/>
              </a:lnSpc>
            </a:pPr>
            <a:r>
              <a:rPr lang="en-US" sz="3600" dirty="0"/>
              <a:t>Lecture </a:t>
            </a:r>
            <a:r>
              <a:rPr lang="en-US" sz="3600" dirty="0" smtClean="0"/>
              <a:t>9: Inference Nets and Language </a:t>
            </a:r>
            <a:r>
              <a:rPr lang="en-US" sz="3600" dirty="0"/>
              <a:t>Models</a:t>
            </a:r>
          </a:p>
        </p:txBody>
      </p:sp>
      <p:sp>
        <p:nvSpPr>
          <p:cNvPr id="498690" name="Rectangle 2"/>
          <p:cNvSpPr>
            <a:spLocks noChangeArrowheads="1"/>
          </p:cNvSpPr>
          <p:nvPr>
            <p:ph type="subTitle" idx="4294967295"/>
          </p:nvPr>
        </p:nvSpPr>
        <p:spPr>
          <a:xfrm>
            <a:off x="457200" y="3733800"/>
            <a:ext cx="8229600" cy="1752600"/>
          </a:xfrm>
          <a:noFill/>
          <a:ln/>
        </p:spPr>
        <p:txBody>
          <a:bodyPr lIns="92075" tIns="46038" rIns="92075" bIns="46038"/>
          <a:lstStyle/>
          <a:p>
            <a:pPr marL="0" indent="0" algn="ctr">
              <a:buFontTx/>
              <a:buNone/>
            </a:pPr>
            <a:r>
              <a:rPr lang="en-US" sz="2600" b="1"/>
              <a:t>Prof. Ray Larson </a:t>
            </a:r>
          </a:p>
          <a:p>
            <a:pPr marL="0" indent="0" algn="ctr">
              <a:buFontTx/>
              <a:buNone/>
            </a:pPr>
            <a:r>
              <a:rPr lang="en-US" sz="2600" b="1"/>
              <a:t>University of California, Berkeley</a:t>
            </a:r>
          </a:p>
          <a:p>
            <a:pPr marL="0" indent="0" algn="ctr">
              <a:buFontTx/>
              <a:buNone/>
            </a:pPr>
            <a:r>
              <a:rPr lang="en-US" sz="2600" b="1"/>
              <a:t>School of Information</a:t>
            </a: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IS 240 – Spring 2013 </a:t>
            </a:r>
            <a:endParaRPr lang="en-US"/>
          </a:p>
        </p:txBody>
      </p:sp>
      <p:sp>
        <p:nvSpPr>
          <p:cNvPr id="1691650" name="Rectangle 2"/>
          <p:cNvSpPr>
            <a:spLocks noGrp="1" noChangeArrowheads="1"/>
          </p:cNvSpPr>
          <p:nvPr>
            <p:ph type="title"/>
          </p:nvPr>
        </p:nvSpPr>
        <p:spPr/>
        <p:txBody>
          <a:bodyPr/>
          <a:lstStyle/>
          <a:p>
            <a:r>
              <a:rPr lang="en-US" sz="3200"/>
              <a:t>Probabilistic Models: Some Unifying Notation</a:t>
            </a:r>
          </a:p>
        </p:txBody>
      </p:sp>
      <p:sp>
        <p:nvSpPr>
          <p:cNvPr id="1691651" name="Rectangle 3"/>
          <p:cNvSpPr>
            <a:spLocks noGrp="1" noChangeArrowheads="1"/>
          </p:cNvSpPr>
          <p:nvPr>
            <p:ph type="body" idx="1"/>
          </p:nvPr>
        </p:nvSpPr>
        <p:spPr/>
        <p:txBody>
          <a:bodyPr/>
          <a:lstStyle/>
          <a:p>
            <a:r>
              <a:rPr lang="en-US" b="1"/>
              <a:t>D = </a:t>
            </a:r>
            <a:r>
              <a:rPr lang="en-US"/>
              <a:t>All present and future documents</a:t>
            </a:r>
            <a:endParaRPr lang="en-US" b="1"/>
          </a:p>
          <a:p>
            <a:r>
              <a:rPr lang="en-US" b="1"/>
              <a:t>Q = </a:t>
            </a:r>
            <a:r>
              <a:rPr lang="en-US"/>
              <a:t>All present and future queries</a:t>
            </a:r>
            <a:endParaRPr lang="en-US" b="1"/>
          </a:p>
          <a:p>
            <a:r>
              <a:rPr lang="en-US"/>
              <a:t>(D</a:t>
            </a:r>
            <a:r>
              <a:rPr lang="en-US" baseline="-25000"/>
              <a:t>i</a:t>
            </a:r>
            <a:r>
              <a:rPr lang="en-US"/>
              <a:t>,Q</a:t>
            </a:r>
            <a:r>
              <a:rPr lang="en-US" baseline="-25000"/>
              <a:t>j</a:t>
            </a:r>
            <a:r>
              <a:rPr lang="en-US"/>
              <a:t>) = A document query pair</a:t>
            </a:r>
          </a:p>
          <a:p>
            <a:r>
              <a:rPr lang="en-US" b="1"/>
              <a:t>x = </a:t>
            </a:r>
            <a:r>
              <a:rPr lang="en-US"/>
              <a:t>class of similar documents,</a:t>
            </a:r>
            <a:r>
              <a:rPr lang="en-US" b="1"/>
              <a:t> </a:t>
            </a:r>
            <a:endParaRPr lang="en-US"/>
          </a:p>
          <a:p>
            <a:r>
              <a:rPr lang="en-US" b="1"/>
              <a:t>y = </a:t>
            </a:r>
            <a:r>
              <a:rPr lang="en-US"/>
              <a:t>class of similar queries,  </a:t>
            </a:r>
          </a:p>
          <a:p>
            <a:r>
              <a:rPr lang="en-US"/>
              <a:t>Relevance is a relation:</a:t>
            </a:r>
          </a:p>
        </p:txBody>
      </p:sp>
      <p:graphicFrame>
        <p:nvGraphicFramePr>
          <p:cNvPr id="1691652" name="Object 4"/>
          <p:cNvGraphicFramePr>
            <a:graphicFrameLocks noChangeAspect="1"/>
          </p:cNvGraphicFramePr>
          <p:nvPr/>
        </p:nvGraphicFramePr>
        <p:xfrm>
          <a:off x="952500" y="4800600"/>
          <a:ext cx="7239000" cy="1177925"/>
        </p:xfrm>
        <a:graphic>
          <a:graphicData uri="http://schemas.openxmlformats.org/presentationml/2006/ole">
            <mc:AlternateContent xmlns:mc="http://schemas.openxmlformats.org/markup-compatibility/2006">
              <mc:Choice xmlns:v="urn:schemas-microsoft-com:vml" Requires="v">
                <p:oleObj spid="_x0000_s1691667" name="Equation" r:id="rId4" imgW="2959496" imgH="482997" progId="Equation.3">
                  <p:embed/>
                </p:oleObj>
              </mc:Choice>
              <mc:Fallback>
                <p:oleObj name="Equation" r:id="rId4" imgW="2959496" imgH="4829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4800600"/>
                        <a:ext cx="7239000"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91653" name="Object 5"/>
          <p:cNvGraphicFramePr>
            <a:graphicFrameLocks noChangeAspect="1"/>
          </p:cNvGraphicFramePr>
          <p:nvPr/>
        </p:nvGraphicFramePr>
        <p:xfrm>
          <a:off x="6553200" y="2949575"/>
          <a:ext cx="809625" cy="479425"/>
        </p:xfrm>
        <a:graphic>
          <a:graphicData uri="http://schemas.openxmlformats.org/presentationml/2006/ole">
            <mc:AlternateContent xmlns:mc="http://schemas.openxmlformats.org/markup-compatibility/2006">
              <mc:Choice xmlns:v="urn:schemas-microsoft-com:vml" Requires="v">
                <p:oleObj spid="_x0000_s1691668" name="Equation" r:id="rId6" imgW="406620" imgH="190814" progId="Equation.3">
                  <p:embed/>
                </p:oleObj>
              </mc:Choice>
              <mc:Fallback>
                <p:oleObj name="Equation" r:id="rId6" imgW="406620" imgH="190814"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949575"/>
                        <a:ext cx="8096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91654" name="Object 6"/>
          <p:cNvGraphicFramePr>
            <a:graphicFrameLocks noChangeAspect="1"/>
          </p:cNvGraphicFramePr>
          <p:nvPr/>
        </p:nvGraphicFramePr>
        <p:xfrm>
          <a:off x="5943600" y="3657600"/>
          <a:ext cx="914400" cy="439738"/>
        </p:xfrm>
        <a:graphic>
          <a:graphicData uri="http://schemas.openxmlformats.org/presentationml/2006/ole">
            <mc:AlternateContent xmlns:mc="http://schemas.openxmlformats.org/markup-compatibility/2006">
              <mc:Choice xmlns:v="urn:schemas-microsoft-com:vml" Requires="v">
                <p:oleObj spid="_x0000_s1691669" name="Equation" r:id="rId8" imgW="419315" imgH="203508" progId="Equation.3">
                  <p:embed/>
                </p:oleObj>
              </mc:Choice>
              <mc:Fallback>
                <p:oleObj name="Equation" r:id="rId8" imgW="419315" imgH="203508"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657600"/>
                        <a:ext cx="9144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93698" name="Rectangle 2"/>
          <p:cNvSpPr>
            <a:spLocks noGrp="1" noChangeArrowheads="1"/>
          </p:cNvSpPr>
          <p:nvPr>
            <p:ph type="title"/>
          </p:nvPr>
        </p:nvSpPr>
        <p:spPr/>
        <p:txBody>
          <a:bodyPr/>
          <a:lstStyle/>
          <a:p>
            <a:r>
              <a:rPr lang="en-US"/>
              <a:t>Probabilistic Models</a:t>
            </a:r>
          </a:p>
        </p:txBody>
      </p:sp>
      <p:sp>
        <p:nvSpPr>
          <p:cNvPr id="1693699" name="Rectangle 3"/>
          <p:cNvSpPr>
            <a:spLocks noGrp="1" noChangeArrowheads="1"/>
          </p:cNvSpPr>
          <p:nvPr>
            <p:ph type="body" idx="1"/>
          </p:nvPr>
        </p:nvSpPr>
        <p:spPr/>
        <p:txBody>
          <a:bodyPr/>
          <a:lstStyle/>
          <a:p>
            <a:r>
              <a:rPr lang="en-US"/>
              <a:t>Model 1 -- Probabilistic Indexing,  P(</a:t>
            </a:r>
            <a:r>
              <a:rPr lang="en-US" b="1"/>
              <a:t>R</a:t>
            </a:r>
            <a:r>
              <a:rPr lang="en-US"/>
              <a:t>|</a:t>
            </a:r>
            <a:r>
              <a:rPr lang="en-US" b="1"/>
              <a:t>y</a:t>
            </a:r>
            <a:r>
              <a:rPr lang="en-US"/>
              <a:t>,D</a:t>
            </a:r>
            <a:r>
              <a:rPr lang="en-US" baseline="-25000"/>
              <a:t>i</a:t>
            </a:r>
            <a:r>
              <a:rPr lang="en-US"/>
              <a:t>)</a:t>
            </a:r>
          </a:p>
          <a:p>
            <a:r>
              <a:rPr lang="en-US"/>
              <a:t>Model 2 -- Probabilistic Querying, P(</a:t>
            </a:r>
            <a:r>
              <a:rPr lang="en-US" b="1"/>
              <a:t>R</a:t>
            </a:r>
            <a:r>
              <a:rPr lang="en-US"/>
              <a:t>|Q</a:t>
            </a:r>
            <a:r>
              <a:rPr lang="en-US" baseline="-25000"/>
              <a:t>j</a:t>
            </a:r>
            <a:r>
              <a:rPr lang="en-US"/>
              <a:t>,</a:t>
            </a:r>
            <a:r>
              <a:rPr lang="en-US" b="1"/>
              <a:t>x</a:t>
            </a:r>
            <a:r>
              <a:rPr lang="en-US"/>
              <a:t>)</a:t>
            </a:r>
          </a:p>
          <a:p>
            <a:r>
              <a:rPr lang="en-US"/>
              <a:t>Model 3 -- Merged Model, P(</a:t>
            </a:r>
            <a:r>
              <a:rPr lang="en-US" b="1"/>
              <a:t>R| </a:t>
            </a:r>
            <a:r>
              <a:rPr lang="en-US"/>
              <a:t>Q</a:t>
            </a:r>
            <a:r>
              <a:rPr lang="en-US" baseline="-25000"/>
              <a:t>j</a:t>
            </a:r>
            <a:r>
              <a:rPr lang="en-US"/>
              <a:t>, D</a:t>
            </a:r>
            <a:r>
              <a:rPr lang="en-US" baseline="-25000"/>
              <a:t>i</a:t>
            </a:r>
            <a:r>
              <a:rPr lang="en-US"/>
              <a:t>)</a:t>
            </a:r>
          </a:p>
          <a:p>
            <a:r>
              <a:rPr lang="en-US"/>
              <a:t>Model 0 -- P(</a:t>
            </a:r>
            <a:r>
              <a:rPr lang="en-US" b="1"/>
              <a:t>R|y,x</a:t>
            </a:r>
            <a:r>
              <a:rPr lang="en-US"/>
              <a:t>)</a:t>
            </a:r>
          </a:p>
          <a:p>
            <a:r>
              <a:rPr lang="en-US"/>
              <a:t>Probabilities are estimated based on prior usage or relevance estimation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97794" name="Rectangle 2"/>
          <p:cNvSpPr>
            <a:spLocks noGrp="1" noChangeArrowheads="1"/>
          </p:cNvSpPr>
          <p:nvPr>
            <p:ph type="title"/>
          </p:nvPr>
        </p:nvSpPr>
        <p:spPr/>
        <p:txBody>
          <a:bodyPr/>
          <a:lstStyle/>
          <a:p>
            <a:r>
              <a:rPr lang="en-US"/>
              <a:t>Logistic Regression</a:t>
            </a:r>
          </a:p>
        </p:txBody>
      </p:sp>
      <p:sp>
        <p:nvSpPr>
          <p:cNvPr id="1697795" name="Rectangle 3"/>
          <p:cNvSpPr>
            <a:spLocks noGrp="1" noChangeArrowheads="1"/>
          </p:cNvSpPr>
          <p:nvPr>
            <p:ph type="body" idx="1"/>
          </p:nvPr>
        </p:nvSpPr>
        <p:spPr/>
        <p:txBody>
          <a:bodyPr/>
          <a:lstStyle/>
          <a:p>
            <a:r>
              <a:rPr lang="en-US" sz="1800"/>
              <a:t>The logistic function:</a:t>
            </a:r>
          </a:p>
          <a:p>
            <a:endParaRPr lang="en-US" sz="1800"/>
          </a:p>
          <a:p>
            <a:endParaRPr lang="en-US" sz="1800"/>
          </a:p>
          <a:p>
            <a:endParaRPr lang="en-US" sz="1800"/>
          </a:p>
          <a:p>
            <a:endParaRPr lang="en-US" sz="1800"/>
          </a:p>
          <a:p>
            <a:r>
              <a:rPr lang="en-US" sz="1800"/>
              <a:t>The logistic function is useful because it can take as an input any value from negative infinity to positive infinity, whereas the output is confined to values between 0 and 1. </a:t>
            </a:r>
          </a:p>
          <a:p>
            <a:r>
              <a:rPr lang="en-US" sz="1800"/>
              <a:t>The variable z represents the exposure to some set of independent variables, while ƒ(z) represents the </a:t>
            </a:r>
            <a:r>
              <a:rPr lang="en-US" sz="1800" i="1"/>
              <a:t>probability of a particular outcome, given that set of explanatory variables</a:t>
            </a:r>
            <a:r>
              <a:rPr lang="en-US" sz="1800"/>
              <a:t>. </a:t>
            </a:r>
          </a:p>
          <a:p>
            <a:r>
              <a:rPr lang="en-US" sz="1800"/>
              <a:t>The variable z is a measure of the total contribution of all the independent variables used in the model and is known as the logit.</a:t>
            </a:r>
          </a:p>
        </p:txBody>
      </p:sp>
      <p:graphicFrame>
        <p:nvGraphicFramePr>
          <p:cNvPr id="1697796" name="Object 4"/>
          <p:cNvGraphicFramePr>
            <a:graphicFrameLocks noChangeAspect="1"/>
          </p:cNvGraphicFramePr>
          <p:nvPr/>
        </p:nvGraphicFramePr>
        <p:xfrm>
          <a:off x="1752600" y="1447800"/>
          <a:ext cx="5410200" cy="1530350"/>
        </p:xfrm>
        <a:graphic>
          <a:graphicData uri="http://schemas.openxmlformats.org/presentationml/2006/ole">
            <mc:AlternateContent xmlns:mc="http://schemas.openxmlformats.org/markup-compatibility/2006">
              <mc:Choice xmlns:v="urn:schemas-microsoft-com:vml" Requires="v">
                <p:oleObj spid="_x0000_s1697801" name="Equation" r:id="rId3" imgW="1346200" imgH="381000" progId="Equation.3">
                  <p:embed/>
                </p:oleObj>
              </mc:Choice>
              <mc:Fallback>
                <p:oleObj name="Equation" r:id="rId3" imgW="1346200" imgH="38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5410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IS 240 – Spring 2013 </a:t>
            </a:r>
            <a:endParaRPr lang="en-US"/>
          </a:p>
        </p:txBody>
      </p:sp>
      <p:sp>
        <p:nvSpPr>
          <p:cNvPr id="1698818" name="Rectangle 2"/>
          <p:cNvSpPr>
            <a:spLocks noGrp="1" noChangeArrowheads="1"/>
          </p:cNvSpPr>
          <p:nvPr>
            <p:ph type="title"/>
          </p:nvPr>
        </p:nvSpPr>
        <p:spPr/>
        <p:txBody>
          <a:bodyPr/>
          <a:lstStyle/>
          <a:p>
            <a:r>
              <a:rPr lang="en-US" sz="3200"/>
              <a:t>Probabilistic Models: Logistic Regression</a:t>
            </a:r>
          </a:p>
        </p:txBody>
      </p:sp>
      <p:sp>
        <p:nvSpPr>
          <p:cNvPr id="1698819" name="Rectangle 3"/>
          <p:cNvSpPr>
            <a:spLocks noGrp="1" noChangeArrowheads="1"/>
          </p:cNvSpPr>
          <p:nvPr>
            <p:ph type="body" idx="1"/>
          </p:nvPr>
        </p:nvSpPr>
        <p:spPr/>
        <p:txBody>
          <a:bodyPr/>
          <a:lstStyle/>
          <a:p>
            <a:r>
              <a:rPr lang="en-US"/>
              <a:t>Estimates for relevance based on log-linear model with various statistical measures of document content as independent variables.</a:t>
            </a:r>
          </a:p>
          <a:p>
            <a:endParaRPr lang="en-US"/>
          </a:p>
        </p:txBody>
      </p:sp>
      <p:graphicFrame>
        <p:nvGraphicFramePr>
          <p:cNvPr id="1698820" name="Object 4"/>
          <p:cNvGraphicFramePr>
            <a:graphicFrameLocks noChangeAspect="1"/>
          </p:cNvGraphicFramePr>
          <p:nvPr/>
        </p:nvGraphicFramePr>
        <p:xfrm>
          <a:off x="1295400" y="3733800"/>
          <a:ext cx="5930900" cy="523875"/>
        </p:xfrm>
        <a:graphic>
          <a:graphicData uri="http://schemas.openxmlformats.org/presentationml/2006/ole">
            <mc:AlternateContent xmlns:mc="http://schemas.openxmlformats.org/markup-compatibility/2006">
              <mc:Choice xmlns:v="urn:schemas-microsoft-com:vml" Requires="v">
                <p:oleObj spid="_x0000_s1698838" name="Equation" r:id="rId4" imgW="2718196" imgH="241697" progId="Equation.3">
                  <p:embed/>
                </p:oleObj>
              </mc:Choice>
              <mc:Fallback>
                <p:oleObj name="Equation" r:id="rId4" imgW="2718196" imgH="2416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733800"/>
                        <a:ext cx="59309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98821" name="Object 5"/>
          <p:cNvGraphicFramePr>
            <a:graphicFrameLocks noChangeAspect="1"/>
          </p:cNvGraphicFramePr>
          <p:nvPr/>
        </p:nvGraphicFramePr>
        <p:xfrm>
          <a:off x="1447800" y="5410200"/>
          <a:ext cx="4191000" cy="908050"/>
        </p:xfrm>
        <a:graphic>
          <a:graphicData uri="http://schemas.openxmlformats.org/presentationml/2006/ole">
            <mc:AlternateContent xmlns:mc="http://schemas.openxmlformats.org/markup-compatibility/2006">
              <mc:Choice xmlns:v="urn:schemas-microsoft-com:vml" Requires="v">
                <p:oleObj spid="_x0000_s1698839" name="Equation" r:id="rId6" imgW="1866487" imgH="406620" progId="Equation.3">
                  <p:embed/>
                </p:oleObj>
              </mc:Choice>
              <mc:Fallback>
                <p:oleObj name="Equation" r:id="rId6" imgW="1866487" imgH="40662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410200"/>
                        <a:ext cx="41910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98822" name="Object 6"/>
          <p:cNvGraphicFramePr>
            <a:graphicFrameLocks noChangeAspect="1"/>
          </p:cNvGraphicFramePr>
          <p:nvPr/>
        </p:nvGraphicFramePr>
        <p:xfrm>
          <a:off x="1295400" y="4343400"/>
          <a:ext cx="6553200" cy="898525"/>
        </p:xfrm>
        <a:graphic>
          <a:graphicData uri="http://schemas.openxmlformats.org/presentationml/2006/ole">
            <mc:AlternateContent xmlns:mc="http://schemas.openxmlformats.org/markup-compatibility/2006">
              <mc:Choice xmlns:v="urn:schemas-microsoft-com:vml" Requires="v">
                <p:oleObj spid="_x0000_s1698840" name="Equation" r:id="rId8" imgW="3137296" imgH="432197" progId="Equation.3">
                  <p:embed/>
                </p:oleObj>
              </mc:Choice>
              <mc:Fallback>
                <p:oleObj name="Equation" r:id="rId8" imgW="3137296" imgH="432197"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4343400"/>
                        <a:ext cx="65532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98823" name="Text Box 7"/>
          <p:cNvSpPr txBox="1">
            <a:spLocks noChangeArrowheads="1"/>
          </p:cNvSpPr>
          <p:nvPr/>
        </p:nvSpPr>
        <p:spPr bwMode="auto">
          <a:xfrm>
            <a:off x="1219200" y="3352800"/>
            <a:ext cx="693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i="1"/>
              <a:t>Log odds of relevance is a linear function of attributes:</a:t>
            </a:r>
            <a:endParaRPr lang="en-US" sz="2400"/>
          </a:p>
        </p:txBody>
      </p:sp>
      <p:sp>
        <p:nvSpPr>
          <p:cNvPr id="1698824" name="Text Box 8"/>
          <p:cNvSpPr txBox="1">
            <a:spLocks noChangeArrowheads="1"/>
          </p:cNvSpPr>
          <p:nvPr/>
        </p:nvSpPr>
        <p:spPr bwMode="auto">
          <a:xfrm>
            <a:off x="1219200" y="4114800"/>
            <a:ext cx="378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i="1"/>
              <a:t>Term contributions summed:</a:t>
            </a:r>
            <a:r>
              <a:rPr lang="en-US" sz="2400"/>
              <a:t> </a:t>
            </a:r>
          </a:p>
        </p:txBody>
      </p:sp>
      <p:sp>
        <p:nvSpPr>
          <p:cNvPr id="1698825" name="Text Box 9"/>
          <p:cNvSpPr txBox="1">
            <a:spLocks noChangeArrowheads="1"/>
          </p:cNvSpPr>
          <p:nvPr/>
        </p:nvSpPr>
        <p:spPr bwMode="auto">
          <a:xfrm>
            <a:off x="1371600" y="5105400"/>
            <a:ext cx="5983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i="1"/>
              <a:t>Probability of Relevance is inverse of log odds:</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Date Placeholder 2"/>
          <p:cNvSpPr>
            <a:spLocks noGrp="1"/>
          </p:cNvSpPr>
          <p:nvPr>
            <p:ph type="dt" sz="half" idx="10"/>
          </p:nvPr>
        </p:nvSpPr>
        <p:spPr/>
        <p:txBody>
          <a:bodyPr/>
          <a:lstStyle/>
          <a:p>
            <a:r>
              <a:rPr lang="en-US" smtClean="0"/>
              <a:t>IS 240 – Spring 2013 </a:t>
            </a:r>
            <a:endParaRPr lang="en-US"/>
          </a:p>
        </p:txBody>
      </p:sp>
      <p:sp>
        <p:nvSpPr>
          <p:cNvPr id="1700866" name="Rectangle 2"/>
          <p:cNvSpPr>
            <a:spLocks noGrp="1" noChangeArrowheads="1"/>
          </p:cNvSpPr>
          <p:nvPr>
            <p:ph type="title"/>
          </p:nvPr>
        </p:nvSpPr>
        <p:spPr/>
        <p:txBody>
          <a:bodyPr/>
          <a:lstStyle/>
          <a:p>
            <a:r>
              <a:rPr lang="en-US"/>
              <a:t>Logistic Regression</a:t>
            </a:r>
          </a:p>
        </p:txBody>
      </p:sp>
      <p:grpSp>
        <p:nvGrpSpPr>
          <p:cNvPr id="1700867" name="Group 3"/>
          <p:cNvGrpSpPr>
            <a:grpSpLocks/>
          </p:cNvGrpSpPr>
          <p:nvPr/>
        </p:nvGrpSpPr>
        <p:grpSpPr bwMode="auto">
          <a:xfrm>
            <a:off x="1293813" y="1371600"/>
            <a:ext cx="5868987" cy="4648200"/>
            <a:chOff x="671" y="1248"/>
            <a:chExt cx="3697" cy="2928"/>
          </a:xfrm>
        </p:grpSpPr>
        <p:sp>
          <p:nvSpPr>
            <p:cNvPr id="1700868" name="Rectangle 4"/>
            <p:cNvSpPr>
              <a:spLocks noChangeArrowheads="1"/>
            </p:cNvSpPr>
            <p:nvPr/>
          </p:nvSpPr>
          <p:spPr bwMode="auto">
            <a:xfrm>
              <a:off x="1416" y="1392"/>
              <a:ext cx="2928" cy="23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69" name="Text Box 5"/>
            <p:cNvSpPr txBox="1">
              <a:spLocks noChangeArrowheads="1"/>
            </p:cNvSpPr>
            <p:nvPr/>
          </p:nvSpPr>
          <p:spPr bwMode="auto">
            <a:xfrm>
              <a:off x="1008" y="1248"/>
              <a:ext cx="51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100 -</a:t>
              </a:r>
            </a:p>
            <a:p>
              <a:pPr algn="l" eaLnBrk="0" hangingPunct="0"/>
              <a:r>
                <a:rPr lang="en-US" sz="2400"/>
                <a:t>90   -</a:t>
              </a:r>
            </a:p>
            <a:p>
              <a:pPr algn="l" eaLnBrk="0" hangingPunct="0"/>
              <a:r>
                <a:rPr lang="en-US" sz="2400"/>
                <a:t>80   -</a:t>
              </a:r>
            </a:p>
            <a:p>
              <a:pPr algn="l" eaLnBrk="0" hangingPunct="0"/>
              <a:r>
                <a:rPr lang="en-US" sz="2400"/>
                <a:t>70   -</a:t>
              </a:r>
            </a:p>
            <a:p>
              <a:pPr algn="l" eaLnBrk="0" hangingPunct="0"/>
              <a:r>
                <a:rPr lang="en-US" sz="2400"/>
                <a:t>60   -</a:t>
              </a:r>
            </a:p>
            <a:p>
              <a:pPr algn="l" eaLnBrk="0" hangingPunct="0"/>
              <a:r>
                <a:rPr lang="en-US" sz="2400"/>
                <a:t>50   -</a:t>
              </a:r>
            </a:p>
            <a:p>
              <a:pPr algn="l" eaLnBrk="0" hangingPunct="0"/>
              <a:r>
                <a:rPr lang="en-US" sz="2400"/>
                <a:t>40   -</a:t>
              </a:r>
            </a:p>
            <a:p>
              <a:pPr algn="l" eaLnBrk="0" hangingPunct="0"/>
              <a:r>
                <a:rPr lang="en-US" sz="2400"/>
                <a:t>30   -</a:t>
              </a:r>
            </a:p>
            <a:p>
              <a:pPr algn="l" eaLnBrk="0" hangingPunct="0"/>
              <a:r>
                <a:rPr lang="en-US" sz="2400"/>
                <a:t>20   -</a:t>
              </a:r>
            </a:p>
            <a:p>
              <a:pPr algn="l" eaLnBrk="0" hangingPunct="0"/>
              <a:r>
                <a:rPr lang="en-US" sz="2400"/>
                <a:t>10   -</a:t>
              </a:r>
            </a:p>
            <a:p>
              <a:pPr algn="l" eaLnBrk="0" hangingPunct="0"/>
              <a:r>
                <a:rPr lang="en-US" sz="2400"/>
                <a:t>0     -</a:t>
              </a:r>
            </a:p>
          </p:txBody>
        </p:sp>
        <p:sp>
          <p:nvSpPr>
            <p:cNvPr id="1700870" name="Oval 6"/>
            <p:cNvSpPr>
              <a:spLocks noChangeArrowheads="1"/>
            </p:cNvSpPr>
            <p:nvPr/>
          </p:nvSpPr>
          <p:spPr bwMode="auto">
            <a:xfrm>
              <a:off x="2304"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1" name="Oval 7"/>
            <p:cNvSpPr>
              <a:spLocks noChangeArrowheads="1"/>
            </p:cNvSpPr>
            <p:nvPr/>
          </p:nvSpPr>
          <p:spPr bwMode="auto">
            <a:xfrm>
              <a:off x="220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2" name="Oval 8"/>
            <p:cNvSpPr>
              <a:spLocks noChangeArrowheads="1"/>
            </p:cNvSpPr>
            <p:nvPr/>
          </p:nvSpPr>
          <p:spPr bwMode="auto">
            <a:xfrm>
              <a:off x="2064"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3" name="Oval 9"/>
            <p:cNvSpPr>
              <a:spLocks noChangeArrowheads="1"/>
            </p:cNvSpPr>
            <p:nvPr/>
          </p:nvSpPr>
          <p:spPr bwMode="auto">
            <a:xfrm>
              <a:off x="187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4" name="Oval 10"/>
            <p:cNvSpPr>
              <a:spLocks noChangeArrowheads="1"/>
            </p:cNvSpPr>
            <p:nvPr/>
          </p:nvSpPr>
          <p:spPr bwMode="auto">
            <a:xfrm>
              <a:off x="172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5" name="Oval 11"/>
            <p:cNvSpPr>
              <a:spLocks noChangeArrowheads="1"/>
            </p:cNvSpPr>
            <p:nvPr/>
          </p:nvSpPr>
          <p:spPr bwMode="auto">
            <a:xfrm>
              <a:off x="1680"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6" name="Oval 12"/>
            <p:cNvSpPr>
              <a:spLocks noChangeArrowheads="1"/>
            </p:cNvSpPr>
            <p:nvPr/>
          </p:nvSpPr>
          <p:spPr bwMode="auto">
            <a:xfrm>
              <a:off x="1536"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7" name="Oval 13"/>
            <p:cNvSpPr>
              <a:spLocks noChangeArrowheads="1"/>
            </p:cNvSpPr>
            <p:nvPr/>
          </p:nvSpPr>
          <p:spPr bwMode="auto">
            <a:xfrm>
              <a:off x="1584"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8" name="Oval 14"/>
            <p:cNvSpPr>
              <a:spLocks noChangeArrowheads="1"/>
            </p:cNvSpPr>
            <p:nvPr/>
          </p:nvSpPr>
          <p:spPr bwMode="auto">
            <a:xfrm>
              <a:off x="211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79" name="Oval 15"/>
            <p:cNvSpPr>
              <a:spLocks noChangeArrowheads="1"/>
            </p:cNvSpPr>
            <p:nvPr/>
          </p:nvSpPr>
          <p:spPr bwMode="auto">
            <a:xfrm>
              <a:off x="196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0" name="Oval 16"/>
            <p:cNvSpPr>
              <a:spLocks noChangeArrowheads="1"/>
            </p:cNvSpPr>
            <p:nvPr/>
          </p:nvSpPr>
          <p:spPr bwMode="auto">
            <a:xfrm>
              <a:off x="1824"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1" name="Oval 17"/>
            <p:cNvSpPr>
              <a:spLocks noChangeArrowheads="1"/>
            </p:cNvSpPr>
            <p:nvPr/>
          </p:nvSpPr>
          <p:spPr bwMode="auto">
            <a:xfrm>
              <a:off x="163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2" name="Text Box 18"/>
            <p:cNvSpPr txBox="1">
              <a:spLocks noChangeArrowheads="1"/>
            </p:cNvSpPr>
            <p:nvPr/>
          </p:nvSpPr>
          <p:spPr bwMode="auto">
            <a:xfrm>
              <a:off x="1440" y="3696"/>
              <a:ext cx="2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0      10      20     30     40     50    60</a:t>
              </a:r>
            </a:p>
          </p:txBody>
        </p:sp>
        <p:sp>
          <p:nvSpPr>
            <p:cNvPr id="1700883" name="Text Box 19"/>
            <p:cNvSpPr txBox="1">
              <a:spLocks noChangeArrowheads="1"/>
            </p:cNvSpPr>
            <p:nvPr/>
          </p:nvSpPr>
          <p:spPr bwMode="auto">
            <a:xfrm>
              <a:off x="1728" y="3888"/>
              <a:ext cx="24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Term Frequency in Document</a:t>
              </a:r>
            </a:p>
          </p:txBody>
        </p:sp>
        <p:sp>
          <p:nvSpPr>
            <p:cNvPr id="1700884" name="Text Box 20"/>
            <p:cNvSpPr txBox="1">
              <a:spLocks noChangeArrowheads="1"/>
            </p:cNvSpPr>
            <p:nvPr/>
          </p:nvSpPr>
          <p:spPr bwMode="auto">
            <a:xfrm rot="16200000">
              <a:off x="357" y="2183"/>
              <a:ext cx="9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Relevance</a:t>
              </a:r>
            </a:p>
          </p:txBody>
        </p:sp>
        <p:sp>
          <p:nvSpPr>
            <p:cNvPr id="1700885" name="Oval 21"/>
            <p:cNvSpPr>
              <a:spLocks noChangeArrowheads="1"/>
            </p:cNvSpPr>
            <p:nvPr/>
          </p:nvSpPr>
          <p:spPr bwMode="auto">
            <a:xfrm>
              <a:off x="2400"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6" name="Oval 22"/>
            <p:cNvSpPr>
              <a:spLocks noChangeArrowheads="1"/>
            </p:cNvSpPr>
            <p:nvPr/>
          </p:nvSpPr>
          <p:spPr bwMode="auto">
            <a:xfrm>
              <a:off x="206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7" name="Oval 23"/>
            <p:cNvSpPr>
              <a:spLocks noChangeArrowheads="1"/>
            </p:cNvSpPr>
            <p:nvPr/>
          </p:nvSpPr>
          <p:spPr bwMode="auto">
            <a:xfrm>
              <a:off x="2496"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8" name="Oval 24"/>
            <p:cNvSpPr>
              <a:spLocks noChangeArrowheads="1"/>
            </p:cNvSpPr>
            <p:nvPr/>
          </p:nvSpPr>
          <p:spPr bwMode="auto">
            <a:xfrm>
              <a:off x="148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89" name="Oval 25"/>
            <p:cNvSpPr>
              <a:spLocks noChangeArrowheads="1"/>
            </p:cNvSpPr>
            <p:nvPr/>
          </p:nvSpPr>
          <p:spPr bwMode="auto">
            <a:xfrm>
              <a:off x="1776"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0" name="Oval 26"/>
            <p:cNvSpPr>
              <a:spLocks noChangeArrowheads="1"/>
            </p:cNvSpPr>
            <p:nvPr/>
          </p:nvSpPr>
          <p:spPr bwMode="auto">
            <a:xfrm>
              <a:off x="2544"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1" name="Oval 27"/>
            <p:cNvSpPr>
              <a:spLocks noChangeArrowheads="1"/>
            </p:cNvSpPr>
            <p:nvPr/>
          </p:nvSpPr>
          <p:spPr bwMode="auto">
            <a:xfrm>
              <a:off x="2736"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2" name="Oval 28"/>
            <p:cNvSpPr>
              <a:spLocks noChangeArrowheads="1"/>
            </p:cNvSpPr>
            <p:nvPr/>
          </p:nvSpPr>
          <p:spPr bwMode="auto">
            <a:xfrm>
              <a:off x="249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3" name="Oval 29"/>
            <p:cNvSpPr>
              <a:spLocks noChangeArrowheads="1"/>
            </p:cNvSpPr>
            <p:nvPr/>
          </p:nvSpPr>
          <p:spPr bwMode="auto">
            <a:xfrm>
              <a:off x="307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4" name="Oval 30"/>
            <p:cNvSpPr>
              <a:spLocks noChangeArrowheads="1"/>
            </p:cNvSpPr>
            <p:nvPr/>
          </p:nvSpPr>
          <p:spPr bwMode="auto">
            <a:xfrm>
              <a:off x="321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5" name="Oval 31"/>
            <p:cNvSpPr>
              <a:spLocks noChangeArrowheads="1"/>
            </p:cNvSpPr>
            <p:nvPr/>
          </p:nvSpPr>
          <p:spPr bwMode="auto">
            <a:xfrm>
              <a:off x="326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6" name="Oval 32"/>
            <p:cNvSpPr>
              <a:spLocks noChangeArrowheads="1"/>
            </p:cNvSpPr>
            <p:nvPr/>
          </p:nvSpPr>
          <p:spPr bwMode="auto">
            <a:xfrm>
              <a:off x="345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7" name="Oval 33"/>
            <p:cNvSpPr>
              <a:spLocks noChangeArrowheads="1"/>
            </p:cNvSpPr>
            <p:nvPr/>
          </p:nvSpPr>
          <p:spPr bwMode="auto">
            <a:xfrm>
              <a:off x="374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8" name="Oval 34"/>
            <p:cNvSpPr>
              <a:spLocks noChangeArrowheads="1"/>
            </p:cNvSpPr>
            <p:nvPr/>
          </p:nvSpPr>
          <p:spPr bwMode="auto">
            <a:xfrm>
              <a:off x="369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899" name="Oval 35"/>
            <p:cNvSpPr>
              <a:spLocks noChangeArrowheads="1"/>
            </p:cNvSpPr>
            <p:nvPr/>
          </p:nvSpPr>
          <p:spPr bwMode="auto">
            <a:xfrm>
              <a:off x="3888"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0" name="Oval 36"/>
            <p:cNvSpPr>
              <a:spLocks noChangeArrowheads="1"/>
            </p:cNvSpPr>
            <p:nvPr/>
          </p:nvSpPr>
          <p:spPr bwMode="auto">
            <a:xfrm>
              <a:off x="422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1" name="Oval 37"/>
            <p:cNvSpPr>
              <a:spLocks noChangeArrowheads="1"/>
            </p:cNvSpPr>
            <p:nvPr/>
          </p:nvSpPr>
          <p:spPr bwMode="auto">
            <a:xfrm>
              <a:off x="4128"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2" name="Oval 38"/>
            <p:cNvSpPr>
              <a:spLocks noChangeArrowheads="1"/>
            </p:cNvSpPr>
            <p:nvPr/>
          </p:nvSpPr>
          <p:spPr bwMode="auto">
            <a:xfrm>
              <a:off x="427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3" name="Oval 39"/>
            <p:cNvSpPr>
              <a:spLocks noChangeArrowheads="1"/>
            </p:cNvSpPr>
            <p:nvPr/>
          </p:nvSpPr>
          <p:spPr bwMode="auto">
            <a:xfrm>
              <a:off x="4320"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4" name="Oval 40"/>
            <p:cNvSpPr>
              <a:spLocks noChangeArrowheads="1"/>
            </p:cNvSpPr>
            <p:nvPr/>
          </p:nvSpPr>
          <p:spPr bwMode="auto">
            <a:xfrm>
              <a:off x="297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5" name="Oval 41"/>
            <p:cNvSpPr>
              <a:spLocks noChangeArrowheads="1"/>
            </p:cNvSpPr>
            <p:nvPr/>
          </p:nvSpPr>
          <p:spPr bwMode="auto">
            <a:xfrm>
              <a:off x="3120"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6" name="Oval 42"/>
            <p:cNvSpPr>
              <a:spLocks noChangeArrowheads="1"/>
            </p:cNvSpPr>
            <p:nvPr/>
          </p:nvSpPr>
          <p:spPr bwMode="auto">
            <a:xfrm>
              <a:off x="355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7" name="Oval 43"/>
            <p:cNvSpPr>
              <a:spLocks noChangeArrowheads="1"/>
            </p:cNvSpPr>
            <p:nvPr/>
          </p:nvSpPr>
          <p:spPr bwMode="auto">
            <a:xfrm>
              <a:off x="3360"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8" name="Oval 44"/>
            <p:cNvSpPr>
              <a:spLocks noChangeArrowheads="1"/>
            </p:cNvSpPr>
            <p:nvPr/>
          </p:nvSpPr>
          <p:spPr bwMode="auto">
            <a:xfrm>
              <a:off x="350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09" name="Oval 45"/>
            <p:cNvSpPr>
              <a:spLocks noChangeArrowheads="1"/>
            </p:cNvSpPr>
            <p:nvPr/>
          </p:nvSpPr>
          <p:spPr bwMode="auto">
            <a:xfrm>
              <a:off x="3600"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0" name="Oval 46"/>
            <p:cNvSpPr>
              <a:spLocks noChangeArrowheads="1"/>
            </p:cNvSpPr>
            <p:nvPr/>
          </p:nvSpPr>
          <p:spPr bwMode="auto">
            <a:xfrm>
              <a:off x="379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1" name="Oval 47"/>
            <p:cNvSpPr>
              <a:spLocks noChangeArrowheads="1"/>
            </p:cNvSpPr>
            <p:nvPr/>
          </p:nvSpPr>
          <p:spPr bwMode="auto">
            <a:xfrm>
              <a:off x="393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2" name="Oval 48"/>
            <p:cNvSpPr>
              <a:spLocks noChangeArrowheads="1"/>
            </p:cNvSpPr>
            <p:nvPr/>
          </p:nvSpPr>
          <p:spPr bwMode="auto">
            <a:xfrm>
              <a:off x="398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3" name="Oval 49"/>
            <p:cNvSpPr>
              <a:spLocks noChangeArrowheads="1"/>
            </p:cNvSpPr>
            <p:nvPr/>
          </p:nvSpPr>
          <p:spPr bwMode="auto">
            <a:xfrm>
              <a:off x="4080"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4" name="Oval 50"/>
            <p:cNvSpPr>
              <a:spLocks noChangeArrowheads="1"/>
            </p:cNvSpPr>
            <p:nvPr/>
          </p:nvSpPr>
          <p:spPr bwMode="auto">
            <a:xfrm>
              <a:off x="417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5" name="Oval 51"/>
            <p:cNvSpPr>
              <a:spLocks noChangeArrowheads="1"/>
            </p:cNvSpPr>
            <p:nvPr/>
          </p:nvSpPr>
          <p:spPr bwMode="auto">
            <a:xfrm>
              <a:off x="403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6" name="Oval 52"/>
            <p:cNvSpPr>
              <a:spLocks noChangeArrowheads="1"/>
            </p:cNvSpPr>
            <p:nvPr/>
          </p:nvSpPr>
          <p:spPr bwMode="auto">
            <a:xfrm>
              <a:off x="3696"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7" name="Oval 53"/>
            <p:cNvSpPr>
              <a:spLocks noChangeArrowheads="1"/>
            </p:cNvSpPr>
            <p:nvPr/>
          </p:nvSpPr>
          <p:spPr bwMode="auto">
            <a:xfrm>
              <a:off x="379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8" name="Oval 54"/>
            <p:cNvSpPr>
              <a:spLocks noChangeArrowheads="1"/>
            </p:cNvSpPr>
            <p:nvPr/>
          </p:nvSpPr>
          <p:spPr bwMode="auto">
            <a:xfrm>
              <a:off x="3360"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19" name="Oval 55"/>
            <p:cNvSpPr>
              <a:spLocks noChangeArrowheads="1"/>
            </p:cNvSpPr>
            <p:nvPr/>
          </p:nvSpPr>
          <p:spPr bwMode="auto">
            <a:xfrm>
              <a:off x="3504"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0" name="Oval 56"/>
            <p:cNvSpPr>
              <a:spLocks noChangeArrowheads="1"/>
            </p:cNvSpPr>
            <p:nvPr/>
          </p:nvSpPr>
          <p:spPr bwMode="auto">
            <a:xfrm>
              <a:off x="307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1" name="Oval 57"/>
            <p:cNvSpPr>
              <a:spLocks noChangeArrowheads="1"/>
            </p:cNvSpPr>
            <p:nvPr/>
          </p:nvSpPr>
          <p:spPr bwMode="auto">
            <a:xfrm>
              <a:off x="3216"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2" name="Oval 58"/>
            <p:cNvSpPr>
              <a:spLocks noChangeArrowheads="1"/>
            </p:cNvSpPr>
            <p:nvPr/>
          </p:nvSpPr>
          <p:spPr bwMode="auto">
            <a:xfrm>
              <a:off x="292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3" name="Oval 59"/>
            <p:cNvSpPr>
              <a:spLocks noChangeArrowheads="1"/>
            </p:cNvSpPr>
            <p:nvPr/>
          </p:nvSpPr>
          <p:spPr bwMode="auto">
            <a:xfrm>
              <a:off x="2832"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4" name="Oval 60"/>
            <p:cNvSpPr>
              <a:spLocks noChangeArrowheads="1"/>
            </p:cNvSpPr>
            <p:nvPr/>
          </p:nvSpPr>
          <p:spPr bwMode="auto">
            <a:xfrm>
              <a:off x="273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5" name="Oval 61"/>
            <p:cNvSpPr>
              <a:spLocks noChangeArrowheads="1"/>
            </p:cNvSpPr>
            <p:nvPr/>
          </p:nvSpPr>
          <p:spPr bwMode="auto">
            <a:xfrm>
              <a:off x="1776"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6" name="Oval 62"/>
            <p:cNvSpPr>
              <a:spLocks noChangeArrowheads="1"/>
            </p:cNvSpPr>
            <p:nvPr/>
          </p:nvSpPr>
          <p:spPr bwMode="auto">
            <a:xfrm>
              <a:off x="2400"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7" name="Oval 63"/>
            <p:cNvSpPr>
              <a:spLocks noChangeArrowheads="1"/>
            </p:cNvSpPr>
            <p:nvPr/>
          </p:nvSpPr>
          <p:spPr bwMode="auto">
            <a:xfrm>
              <a:off x="259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8" name="Oval 64"/>
            <p:cNvSpPr>
              <a:spLocks noChangeArrowheads="1"/>
            </p:cNvSpPr>
            <p:nvPr/>
          </p:nvSpPr>
          <p:spPr bwMode="auto">
            <a:xfrm>
              <a:off x="283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29" name="Oval 65"/>
            <p:cNvSpPr>
              <a:spLocks noChangeArrowheads="1"/>
            </p:cNvSpPr>
            <p:nvPr/>
          </p:nvSpPr>
          <p:spPr bwMode="auto">
            <a:xfrm>
              <a:off x="3024"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30" name="Oval 66"/>
            <p:cNvSpPr>
              <a:spLocks noChangeArrowheads="1"/>
            </p:cNvSpPr>
            <p:nvPr/>
          </p:nvSpPr>
          <p:spPr bwMode="auto">
            <a:xfrm>
              <a:off x="3408"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31" name="Oval 67"/>
            <p:cNvSpPr>
              <a:spLocks noChangeArrowheads="1"/>
            </p:cNvSpPr>
            <p:nvPr/>
          </p:nvSpPr>
          <p:spPr bwMode="auto">
            <a:xfrm>
              <a:off x="4032" y="139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32" name="Line 68"/>
            <p:cNvSpPr>
              <a:spLocks noChangeShapeType="1"/>
            </p:cNvSpPr>
            <p:nvPr/>
          </p:nvSpPr>
          <p:spPr bwMode="auto">
            <a:xfrm flipV="1">
              <a:off x="1872" y="1392"/>
              <a:ext cx="1920" cy="235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933" name="Freeform 69"/>
            <p:cNvSpPr>
              <a:spLocks/>
            </p:cNvSpPr>
            <p:nvPr/>
          </p:nvSpPr>
          <p:spPr bwMode="auto">
            <a:xfrm>
              <a:off x="1536" y="1440"/>
              <a:ext cx="2832" cy="2304"/>
            </a:xfrm>
            <a:custGeom>
              <a:avLst/>
              <a:gdLst>
                <a:gd name="T0" fmla="*/ 0 w 2832"/>
                <a:gd name="T1" fmla="*/ 2304 h 2304"/>
                <a:gd name="T2" fmla="*/ 336 w 2832"/>
                <a:gd name="T3" fmla="*/ 2208 h 2304"/>
                <a:gd name="T4" fmla="*/ 576 w 2832"/>
                <a:gd name="T5" fmla="*/ 1920 h 2304"/>
                <a:gd name="T6" fmla="*/ 1536 w 2832"/>
                <a:gd name="T7" fmla="*/ 336 h 2304"/>
                <a:gd name="T8" fmla="*/ 2832 w 2832"/>
                <a:gd name="T9" fmla="*/ 0 h 2304"/>
              </a:gdLst>
              <a:ahLst/>
              <a:cxnLst>
                <a:cxn ang="0">
                  <a:pos x="T0" y="T1"/>
                </a:cxn>
                <a:cxn ang="0">
                  <a:pos x="T2" y="T3"/>
                </a:cxn>
                <a:cxn ang="0">
                  <a:pos x="T4" y="T5"/>
                </a:cxn>
                <a:cxn ang="0">
                  <a:pos x="T6" y="T7"/>
                </a:cxn>
                <a:cxn ang="0">
                  <a:pos x="T8" y="T9"/>
                </a:cxn>
              </a:cxnLst>
              <a:rect l="0" t="0" r="r" b="b"/>
              <a:pathLst>
                <a:path w="2832" h="2304">
                  <a:moveTo>
                    <a:pt x="0" y="2304"/>
                  </a:moveTo>
                  <a:cubicBezTo>
                    <a:pt x="120" y="2288"/>
                    <a:pt x="240" y="2272"/>
                    <a:pt x="336" y="2208"/>
                  </a:cubicBezTo>
                  <a:cubicBezTo>
                    <a:pt x="432" y="2144"/>
                    <a:pt x="376" y="2232"/>
                    <a:pt x="576" y="1920"/>
                  </a:cubicBezTo>
                  <a:cubicBezTo>
                    <a:pt x="776" y="1608"/>
                    <a:pt x="1160" y="656"/>
                    <a:pt x="1536" y="336"/>
                  </a:cubicBezTo>
                  <a:cubicBezTo>
                    <a:pt x="1912" y="16"/>
                    <a:pt x="2372" y="8"/>
                    <a:pt x="2832" y="0"/>
                  </a:cubicBezTo>
                </a:path>
              </a:pathLst>
            </a:custGeom>
            <a:noFill/>
            <a:ln w="3810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240 – Spring 2013 </a:t>
            </a:r>
            <a:endParaRPr lang="en-US"/>
          </a:p>
        </p:txBody>
      </p:sp>
      <p:sp>
        <p:nvSpPr>
          <p:cNvPr id="1702914" name="Rectangle 2"/>
          <p:cNvSpPr>
            <a:spLocks noGrp="1" noChangeArrowheads="1"/>
          </p:cNvSpPr>
          <p:nvPr>
            <p:ph type="title"/>
          </p:nvPr>
        </p:nvSpPr>
        <p:spPr/>
        <p:txBody>
          <a:bodyPr/>
          <a:lstStyle/>
          <a:p>
            <a:r>
              <a:rPr lang="en-US" sz="3200"/>
              <a:t>Probabilistic Models: Logistic Regression</a:t>
            </a:r>
          </a:p>
        </p:txBody>
      </p:sp>
      <p:graphicFrame>
        <p:nvGraphicFramePr>
          <p:cNvPr id="1702915" name="Object 3"/>
          <p:cNvGraphicFramePr>
            <a:graphicFrameLocks noChangeAspect="1"/>
          </p:cNvGraphicFramePr>
          <p:nvPr/>
        </p:nvGraphicFramePr>
        <p:xfrm>
          <a:off x="1828800" y="3581400"/>
          <a:ext cx="4648200" cy="1258888"/>
        </p:xfrm>
        <a:graphic>
          <a:graphicData uri="http://schemas.openxmlformats.org/presentationml/2006/ole">
            <mc:AlternateContent xmlns:mc="http://schemas.openxmlformats.org/markup-compatibility/2006">
              <mc:Choice xmlns:v="urn:schemas-microsoft-com:vml" Requires="v">
                <p:oleObj spid="_x0000_s1702922" name="Equation" r:id="rId4" imgW="1587896" imgH="432197" progId="Equation.3">
                  <p:embed/>
                </p:oleObj>
              </mc:Choice>
              <mc:Fallback>
                <p:oleObj name="Equation" r:id="rId4" imgW="1587896" imgH="4321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581400"/>
                        <a:ext cx="4648200"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02916" name="Text Box 4"/>
          <p:cNvSpPr txBox="1">
            <a:spLocks noChangeArrowheads="1"/>
          </p:cNvSpPr>
          <p:nvPr/>
        </p:nvSpPr>
        <p:spPr bwMode="auto">
          <a:xfrm>
            <a:off x="533400" y="1371600"/>
            <a:ext cx="830738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latin typeface="Arial" charset="0"/>
              </a:rPr>
              <a:t>Probability of relevance is based on</a:t>
            </a:r>
          </a:p>
          <a:p>
            <a:pPr algn="l" eaLnBrk="0" hangingPunct="0"/>
            <a:r>
              <a:rPr lang="en-US" sz="2800">
                <a:latin typeface="Arial" charset="0"/>
              </a:rPr>
              <a:t>Logistic regression from a sample set of documents</a:t>
            </a:r>
          </a:p>
          <a:p>
            <a:pPr algn="l" eaLnBrk="0" hangingPunct="0"/>
            <a:r>
              <a:rPr lang="en-US" sz="2800">
                <a:latin typeface="Arial" charset="0"/>
              </a:rPr>
              <a:t>to determine values of the coefficients.</a:t>
            </a:r>
          </a:p>
          <a:p>
            <a:pPr algn="l" eaLnBrk="0" hangingPunct="0"/>
            <a:r>
              <a:rPr lang="en-US" sz="2800">
                <a:latin typeface="Arial" charset="0"/>
              </a:rPr>
              <a:t>At retrieval the probability estimate is obtained by:</a:t>
            </a:r>
            <a:endParaRPr lang="en-US" sz="2400">
              <a:latin typeface="Arial" charset="0"/>
            </a:endParaRPr>
          </a:p>
        </p:txBody>
      </p:sp>
      <p:sp>
        <p:nvSpPr>
          <p:cNvPr id="1702917" name="Text Box 5"/>
          <p:cNvSpPr txBox="1">
            <a:spLocks noChangeArrowheads="1"/>
          </p:cNvSpPr>
          <p:nvPr/>
        </p:nvSpPr>
        <p:spPr bwMode="auto">
          <a:xfrm>
            <a:off x="685800" y="5410200"/>
            <a:ext cx="7656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For the 6 </a:t>
            </a:r>
            <a:r>
              <a:rPr lang="en-US" sz="2400" i="1">
                <a:latin typeface="Arial" charset="0"/>
              </a:rPr>
              <a:t>X</a:t>
            </a:r>
            <a:r>
              <a:rPr lang="en-US" sz="2400">
                <a:latin typeface="Arial" charset="0"/>
              </a:rPr>
              <a:t> attribute measures shown on the next slide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704962" name="Rectangle 2"/>
          <p:cNvSpPr>
            <a:spLocks noGrp="1" noChangeArrowheads="1"/>
          </p:cNvSpPr>
          <p:nvPr>
            <p:ph type="title"/>
          </p:nvPr>
        </p:nvSpPr>
        <p:spPr/>
        <p:txBody>
          <a:bodyPr/>
          <a:lstStyle/>
          <a:p>
            <a:r>
              <a:rPr lang="en-US" sz="3200"/>
              <a:t>Probabilistic Models: Logistic Regression attributes (</a:t>
            </a:r>
            <a:r>
              <a:rPr lang="ja-JP" altLang="en-US" sz="3200">
                <a:latin typeface="Arial"/>
              </a:rPr>
              <a:t>“</a:t>
            </a:r>
            <a:r>
              <a:rPr lang="en-US" sz="3200"/>
              <a:t>TREC3</a:t>
            </a:r>
            <a:r>
              <a:rPr lang="ja-JP" altLang="en-US" sz="3200">
                <a:latin typeface="Arial"/>
              </a:rPr>
              <a:t>”</a:t>
            </a:r>
            <a:r>
              <a:rPr lang="en-US" sz="3200"/>
              <a:t>)</a:t>
            </a:r>
          </a:p>
        </p:txBody>
      </p:sp>
      <p:graphicFrame>
        <p:nvGraphicFramePr>
          <p:cNvPr id="1704963" name="Object 3"/>
          <p:cNvGraphicFramePr>
            <a:graphicFrameLocks noChangeAspect="1"/>
          </p:cNvGraphicFramePr>
          <p:nvPr/>
        </p:nvGraphicFramePr>
        <p:xfrm>
          <a:off x="457200" y="1295400"/>
          <a:ext cx="2482850" cy="4800600"/>
        </p:xfrm>
        <a:graphic>
          <a:graphicData uri="http://schemas.openxmlformats.org/presentationml/2006/ole">
            <mc:AlternateContent xmlns:mc="http://schemas.openxmlformats.org/markup-compatibility/2006">
              <mc:Choice xmlns:v="urn:schemas-microsoft-com:vml" Requires="v">
                <p:oleObj spid="_x0000_s1704969" name="Equation" r:id="rId4" imgW="1346596" imgH="2603896" progId="Equation.3">
                  <p:embed/>
                </p:oleObj>
              </mc:Choice>
              <mc:Fallback>
                <p:oleObj name="Equation" r:id="rId4" imgW="1346596" imgH="26038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248285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04964" name="Text Box 4"/>
          <p:cNvSpPr txBox="1">
            <a:spLocks noChangeArrowheads="1"/>
          </p:cNvSpPr>
          <p:nvPr/>
        </p:nvSpPr>
        <p:spPr bwMode="auto">
          <a:xfrm>
            <a:off x="2971800" y="1600200"/>
            <a:ext cx="5638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80000"/>
              </a:lnSpc>
            </a:pPr>
            <a:r>
              <a:rPr lang="en-US" sz="2400">
                <a:latin typeface="Arial" charset="0"/>
              </a:rPr>
              <a:t>Average Absolute Query Frequency</a:t>
            </a:r>
          </a:p>
          <a:p>
            <a:pPr algn="l" eaLnBrk="0" hangingPunct="0">
              <a:lnSpc>
                <a:spcPct val="80000"/>
              </a:lnSpc>
            </a:pPr>
            <a:endParaRPr lang="en-US" sz="2400">
              <a:latin typeface="Arial" charset="0"/>
            </a:endParaRPr>
          </a:p>
          <a:p>
            <a:pPr algn="l" eaLnBrk="0" hangingPunct="0">
              <a:lnSpc>
                <a:spcPct val="80000"/>
              </a:lnSpc>
            </a:pPr>
            <a:r>
              <a:rPr lang="en-US" sz="2400">
                <a:latin typeface="Arial" charset="0"/>
              </a:rPr>
              <a:t>Query Length</a:t>
            </a:r>
          </a:p>
          <a:p>
            <a:pPr algn="l" eaLnBrk="0" hangingPunct="0">
              <a:lnSpc>
                <a:spcPct val="80000"/>
              </a:lnSpc>
            </a:pPr>
            <a:endParaRPr lang="en-US" sz="2400">
              <a:latin typeface="Arial" charset="0"/>
            </a:endParaRPr>
          </a:p>
          <a:p>
            <a:pPr algn="l" eaLnBrk="0" hangingPunct="0">
              <a:lnSpc>
                <a:spcPct val="80000"/>
              </a:lnSpc>
            </a:pPr>
            <a:r>
              <a:rPr lang="en-US" sz="2400">
                <a:latin typeface="Arial" charset="0"/>
              </a:rPr>
              <a:t>Average Absolute Document Frequency</a:t>
            </a:r>
          </a:p>
          <a:p>
            <a:pPr algn="l" eaLnBrk="0" hangingPunct="0">
              <a:lnSpc>
                <a:spcPct val="80000"/>
              </a:lnSpc>
            </a:pPr>
            <a:endParaRPr lang="en-US" sz="2400">
              <a:latin typeface="Arial" charset="0"/>
            </a:endParaRPr>
          </a:p>
          <a:p>
            <a:pPr algn="l" eaLnBrk="0" hangingPunct="0">
              <a:lnSpc>
                <a:spcPct val="80000"/>
              </a:lnSpc>
            </a:pPr>
            <a:r>
              <a:rPr lang="en-US" sz="2400">
                <a:latin typeface="Arial" charset="0"/>
              </a:rPr>
              <a:t>Document Length</a:t>
            </a:r>
          </a:p>
          <a:p>
            <a:pPr algn="l" eaLnBrk="0" hangingPunct="0">
              <a:lnSpc>
                <a:spcPct val="80000"/>
              </a:lnSpc>
            </a:pPr>
            <a:endParaRPr lang="en-US" sz="2400">
              <a:latin typeface="Arial" charset="0"/>
            </a:endParaRPr>
          </a:p>
          <a:p>
            <a:pPr algn="l" eaLnBrk="0" hangingPunct="0">
              <a:lnSpc>
                <a:spcPct val="80000"/>
              </a:lnSpc>
            </a:pPr>
            <a:r>
              <a:rPr lang="en-US" sz="2400">
                <a:latin typeface="Arial" charset="0"/>
              </a:rPr>
              <a:t>Average Inverse Document Frequency</a:t>
            </a:r>
          </a:p>
          <a:p>
            <a:pPr algn="l" eaLnBrk="0" hangingPunct="0">
              <a:lnSpc>
                <a:spcPct val="80000"/>
              </a:lnSpc>
            </a:pPr>
            <a:endParaRPr lang="en-US" sz="2400">
              <a:latin typeface="Arial" charset="0"/>
            </a:endParaRPr>
          </a:p>
          <a:p>
            <a:pPr algn="l" eaLnBrk="0" hangingPunct="0">
              <a:lnSpc>
                <a:spcPct val="80000"/>
              </a:lnSpc>
            </a:pPr>
            <a:endParaRPr lang="en-US" sz="2400">
              <a:latin typeface="Arial" charset="0"/>
            </a:endParaRPr>
          </a:p>
          <a:p>
            <a:pPr algn="l" eaLnBrk="0" hangingPunct="0">
              <a:lnSpc>
                <a:spcPct val="80000"/>
              </a:lnSpc>
            </a:pPr>
            <a:r>
              <a:rPr lang="en-US" sz="2400">
                <a:latin typeface="Arial" charset="0"/>
              </a:rPr>
              <a:t>Inverse Document Frequency</a:t>
            </a:r>
          </a:p>
          <a:p>
            <a:pPr algn="l" eaLnBrk="0" hangingPunct="0">
              <a:lnSpc>
                <a:spcPct val="80000"/>
              </a:lnSpc>
            </a:pPr>
            <a:endParaRPr lang="en-US" sz="2400">
              <a:latin typeface="Arial" charset="0"/>
            </a:endParaRPr>
          </a:p>
          <a:p>
            <a:pPr algn="l" eaLnBrk="0" hangingPunct="0">
              <a:lnSpc>
                <a:spcPct val="80000"/>
              </a:lnSpc>
            </a:pPr>
            <a:r>
              <a:rPr lang="en-US" sz="2400">
                <a:latin typeface="Arial" charset="0"/>
              </a:rPr>
              <a:t>Number of Terms in common between query and document -- logged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707010" name="Rectangle 2"/>
          <p:cNvSpPr>
            <a:spLocks noGrp="1" noChangeArrowheads="1"/>
          </p:cNvSpPr>
          <p:nvPr>
            <p:ph type="title"/>
          </p:nvPr>
        </p:nvSpPr>
        <p:spPr/>
        <p:txBody>
          <a:bodyPr/>
          <a:lstStyle/>
          <a:p>
            <a:r>
              <a:rPr lang="en-US" sz="3200"/>
              <a:t>Current use of Probabilistic Models</a:t>
            </a:r>
          </a:p>
        </p:txBody>
      </p:sp>
      <p:sp>
        <p:nvSpPr>
          <p:cNvPr id="1707011" name="Rectangle 3"/>
          <p:cNvSpPr>
            <a:spLocks noGrp="1" noChangeArrowheads="1"/>
          </p:cNvSpPr>
          <p:nvPr>
            <p:ph type="body" idx="1"/>
          </p:nvPr>
        </p:nvSpPr>
        <p:spPr/>
        <p:txBody>
          <a:bodyPr/>
          <a:lstStyle/>
          <a:p>
            <a:r>
              <a:rPr lang="en-US"/>
              <a:t>Most of the major systems in TREC now use the </a:t>
            </a:r>
            <a:r>
              <a:rPr lang="ja-JP" altLang="en-US">
                <a:latin typeface="Arial"/>
              </a:rPr>
              <a:t>“</a:t>
            </a:r>
            <a:r>
              <a:rPr lang="en-US"/>
              <a:t>Okapi BM-25 formula</a:t>
            </a:r>
            <a:r>
              <a:rPr lang="ja-JP" altLang="en-US">
                <a:latin typeface="Arial"/>
              </a:rPr>
              <a:t>”</a:t>
            </a:r>
            <a:r>
              <a:rPr lang="en-US"/>
              <a:t> (or Language Models -- more on those later) which incorporates the Robertson-Sparck Jones weights…</a:t>
            </a:r>
          </a:p>
        </p:txBody>
      </p:sp>
      <p:graphicFrame>
        <p:nvGraphicFramePr>
          <p:cNvPr id="1707012" name="Object 4"/>
          <p:cNvGraphicFramePr>
            <a:graphicFrameLocks noChangeAspect="1"/>
          </p:cNvGraphicFramePr>
          <p:nvPr/>
        </p:nvGraphicFramePr>
        <p:xfrm>
          <a:off x="1295400" y="3733800"/>
          <a:ext cx="6019800" cy="2613025"/>
        </p:xfrm>
        <a:graphic>
          <a:graphicData uri="http://schemas.openxmlformats.org/presentationml/2006/ole">
            <mc:AlternateContent xmlns:mc="http://schemas.openxmlformats.org/markup-compatibility/2006">
              <mc:Choice xmlns:v="urn:schemas-microsoft-com:vml" Requires="v">
                <p:oleObj spid="_x0000_s1707017" name="Equation" r:id="rId4" imgW="1930796" imgH="838597" progId="Equation.3">
                  <p:embed/>
                </p:oleObj>
              </mc:Choice>
              <mc:Fallback>
                <p:oleObj name="Equation" r:id="rId4" imgW="1930796" imgH="8385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733800"/>
                        <a:ext cx="6019800" cy="261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709058" name="Rectangle 2"/>
          <p:cNvSpPr>
            <a:spLocks noGrp="1" noChangeArrowheads="1"/>
          </p:cNvSpPr>
          <p:nvPr>
            <p:ph type="title"/>
          </p:nvPr>
        </p:nvSpPr>
        <p:spPr/>
        <p:txBody>
          <a:bodyPr/>
          <a:lstStyle/>
          <a:p>
            <a:r>
              <a:rPr lang="en-US"/>
              <a:t>Okapi BM-25</a:t>
            </a:r>
          </a:p>
        </p:txBody>
      </p:sp>
      <p:sp>
        <p:nvSpPr>
          <p:cNvPr id="1709059" name="Rectangle 3"/>
          <p:cNvSpPr>
            <a:spLocks noGrp="1" noChangeArrowheads="1"/>
          </p:cNvSpPr>
          <p:nvPr>
            <p:ph type="body" idx="1"/>
          </p:nvPr>
        </p:nvSpPr>
        <p:spPr>
          <a:xfrm>
            <a:off x="685800" y="1981200"/>
            <a:ext cx="8229600" cy="4114800"/>
          </a:xfrm>
        </p:spPr>
        <p:txBody>
          <a:bodyPr/>
          <a:lstStyle/>
          <a:p>
            <a:pPr>
              <a:lnSpc>
                <a:spcPct val="90000"/>
              </a:lnSpc>
            </a:pPr>
            <a:endParaRPr lang="en-US" sz="2400"/>
          </a:p>
          <a:p>
            <a:pPr lvl="2">
              <a:lnSpc>
                <a:spcPct val="90000"/>
              </a:lnSpc>
            </a:pPr>
            <a:r>
              <a:rPr lang="en-US" sz="1800" i="1"/>
              <a:t>Where:</a:t>
            </a:r>
          </a:p>
          <a:p>
            <a:pPr lvl="2">
              <a:lnSpc>
                <a:spcPct val="90000"/>
              </a:lnSpc>
            </a:pPr>
            <a:r>
              <a:rPr lang="en-US" sz="1800" i="1"/>
              <a:t>Q</a:t>
            </a:r>
            <a:r>
              <a:rPr lang="en-US" sz="1800"/>
              <a:t> is a query containing terms </a:t>
            </a:r>
            <a:r>
              <a:rPr lang="en-US" sz="1800" i="1"/>
              <a:t>T</a:t>
            </a:r>
          </a:p>
          <a:p>
            <a:pPr lvl="2">
              <a:lnSpc>
                <a:spcPct val="90000"/>
              </a:lnSpc>
            </a:pPr>
            <a:r>
              <a:rPr lang="en-US" sz="1800" i="1"/>
              <a:t>K </a:t>
            </a:r>
            <a:r>
              <a:rPr lang="en-US" sz="1800"/>
              <a:t>is </a:t>
            </a:r>
            <a:r>
              <a:rPr lang="en-US" sz="1800" i="1"/>
              <a:t>k</a:t>
            </a:r>
            <a:r>
              <a:rPr lang="en-US" sz="1800" i="1" baseline="-25000"/>
              <a:t>1</a:t>
            </a:r>
            <a:r>
              <a:rPr lang="en-US" sz="1800"/>
              <a:t>((1-</a:t>
            </a:r>
            <a:r>
              <a:rPr lang="en-US" sz="1800" i="1"/>
              <a:t>b</a:t>
            </a:r>
            <a:r>
              <a:rPr lang="en-US" sz="1800"/>
              <a:t>) + </a:t>
            </a:r>
            <a:r>
              <a:rPr lang="en-US" sz="1800" i="1"/>
              <a:t>b.dl</a:t>
            </a:r>
            <a:r>
              <a:rPr lang="en-US" sz="1800"/>
              <a:t>/</a:t>
            </a:r>
            <a:r>
              <a:rPr lang="en-US" sz="1800" i="1"/>
              <a:t>avdl</a:t>
            </a:r>
            <a:r>
              <a:rPr lang="en-US" sz="1800"/>
              <a:t>)</a:t>
            </a:r>
          </a:p>
          <a:p>
            <a:pPr lvl="2">
              <a:lnSpc>
                <a:spcPct val="90000"/>
              </a:lnSpc>
            </a:pPr>
            <a:r>
              <a:rPr lang="en-US" sz="1800" i="1"/>
              <a:t>k</a:t>
            </a:r>
            <a:r>
              <a:rPr lang="en-US" sz="1800" i="1" baseline="-25000"/>
              <a:t>1</a:t>
            </a:r>
            <a:r>
              <a:rPr lang="en-US" sz="1800" i="1"/>
              <a:t>, b </a:t>
            </a:r>
            <a:r>
              <a:rPr lang="en-US" sz="1800"/>
              <a:t>and </a:t>
            </a:r>
            <a:r>
              <a:rPr lang="en-US" sz="1800" i="1"/>
              <a:t>k</a:t>
            </a:r>
            <a:r>
              <a:rPr lang="en-US" sz="1800" i="1" baseline="-25000"/>
              <a:t>3</a:t>
            </a:r>
            <a:r>
              <a:rPr lang="en-US" sz="1800" i="1"/>
              <a:t> </a:t>
            </a:r>
            <a:r>
              <a:rPr lang="en-US" sz="1800"/>
              <a:t>are parameters , usually  1.2, 0.75 and 7-1000</a:t>
            </a:r>
          </a:p>
          <a:p>
            <a:pPr lvl="2">
              <a:lnSpc>
                <a:spcPct val="90000"/>
              </a:lnSpc>
            </a:pPr>
            <a:r>
              <a:rPr lang="en-US" sz="1800" i="1"/>
              <a:t>tf</a:t>
            </a:r>
            <a:r>
              <a:rPr lang="en-US" sz="1800"/>
              <a:t>  is the frequency of the term in a specific document</a:t>
            </a:r>
          </a:p>
          <a:p>
            <a:pPr lvl="2">
              <a:lnSpc>
                <a:spcPct val="90000"/>
              </a:lnSpc>
            </a:pPr>
            <a:r>
              <a:rPr lang="en-US" sz="1800" i="1"/>
              <a:t>qtf </a:t>
            </a:r>
            <a:r>
              <a:rPr lang="en-US" sz="1800"/>
              <a:t> is the frequency of the term in a topic from which </a:t>
            </a:r>
            <a:r>
              <a:rPr lang="en-US" sz="1800" i="1"/>
              <a:t>Q</a:t>
            </a:r>
            <a:r>
              <a:rPr lang="en-US" sz="1800"/>
              <a:t> was derived</a:t>
            </a:r>
          </a:p>
          <a:p>
            <a:pPr lvl="2">
              <a:lnSpc>
                <a:spcPct val="90000"/>
              </a:lnSpc>
            </a:pPr>
            <a:r>
              <a:rPr lang="en-US" sz="1800" i="1"/>
              <a:t>dl </a:t>
            </a:r>
            <a:r>
              <a:rPr lang="en-US" sz="1800"/>
              <a:t>and </a:t>
            </a:r>
            <a:r>
              <a:rPr lang="en-US" sz="1800" i="1"/>
              <a:t>avdl </a:t>
            </a:r>
            <a:r>
              <a:rPr lang="en-US" sz="1800"/>
              <a:t>are the document length and the average document length measured in some convenient unit (e.g. bytes)</a:t>
            </a:r>
          </a:p>
          <a:p>
            <a:pPr lvl="2">
              <a:lnSpc>
                <a:spcPct val="90000"/>
              </a:lnSpc>
            </a:pPr>
            <a:r>
              <a:rPr lang="en-US" sz="1800" i="1"/>
              <a:t>w</a:t>
            </a:r>
            <a:r>
              <a:rPr lang="en-US" sz="1800" i="1" baseline="30000"/>
              <a:t>(1) </a:t>
            </a:r>
            <a:r>
              <a:rPr lang="en-US" sz="1800"/>
              <a:t>is the Robertson-Sparck Jones weight.</a:t>
            </a:r>
            <a:endParaRPr lang="en-US" sz="1800" i="1"/>
          </a:p>
          <a:p>
            <a:pPr>
              <a:lnSpc>
                <a:spcPct val="90000"/>
              </a:lnSpc>
            </a:pPr>
            <a:endParaRPr lang="en-US" sz="2400"/>
          </a:p>
        </p:txBody>
      </p:sp>
      <p:graphicFrame>
        <p:nvGraphicFramePr>
          <p:cNvPr id="1709060" name="Object 4"/>
          <p:cNvGraphicFramePr>
            <a:graphicFrameLocks noChangeAspect="1"/>
          </p:cNvGraphicFramePr>
          <p:nvPr/>
        </p:nvGraphicFramePr>
        <p:xfrm>
          <a:off x="2057400" y="1219200"/>
          <a:ext cx="4730750" cy="1209675"/>
        </p:xfrm>
        <a:graphic>
          <a:graphicData uri="http://schemas.openxmlformats.org/presentationml/2006/ole">
            <mc:AlternateContent xmlns:mc="http://schemas.openxmlformats.org/markup-compatibility/2006">
              <mc:Choice xmlns:v="urn:schemas-microsoft-com:vml" Requires="v">
                <p:oleObj spid="_x0000_s1709065" name="Equation" r:id="rId4" imgW="1688763" imgH="432009" progId="Equation.3">
                  <p:embed/>
                </p:oleObj>
              </mc:Choice>
              <mc:Fallback>
                <p:oleObj name="Equation" r:id="rId4" imgW="1688763" imgH="43200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19200"/>
                        <a:ext cx="473075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34978" name="Rectangle 2"/>
          <p:cNvSpPr>
            <a:spLocks noGrp="1" noChangeArrowheads="1"/>
          </p:cNvSpPr>
          <p:nvPr>
            <p:ph type="title"/>
          </p:nvPr>
        </p:nvSpPr>
        <p:spPr/>
        <p:txBody>
          <a:bodyPr/>
          <a:lstStyle/>
          <a:p>
            <a:r>
              <a:rPr lang="en-US"/>
              <a:t>Today</a:t>
            </a:r>
          </a:p>
        </p:txBody>
      </p:sp>
      <p:sp>
        <p:nvSpPr>
          <p:cNvPr id="1534979" name="Rectangle 3"/>
          <p:cNvSpPr>
            <a:spLocks noGrp="1" noChangeArrowheads="1"/>
          </p:cNvSpPr>
          <p:nvPr>
            <p:ph type="body" idx="1"/>
          </p:nvPr>
        </p:nvSpPr>
        <p:spPr/>
        <p:txBody>
          <a:bodyPr/>
          <a:lstStyle/>
          <a:p>
            <a:r>
              <a:rPr lang="en-US"/>
              <a:t>Bayesian and Inference Networks</a:t>
            </a:r>
          </a:p>
          <a:p>
            <a:r>
              <a:rPr lang="en-US"/>
              <a:t>Turtle and Croft Inference Network Model </a:t>
            </a:r>
          </a:p>
          <a:p>
            <a:r>
              <a:rPr lang="en-US"/>
              <a:t>Language Models for IR</a:t>
            </a:r>
          </a:p>
          <a:p>
            <a:pPr lvl="1"/>
            <a:r>
              <a:rPr lang="en-US"/>
              <a:t>Ponte and Croft</a:t>
            </a:r>
          </a:p>
          <a:p>
            <a:pPr lvl="1"/>
            <a:r>
              <a:rPr lang="en-US"/>
              <a:t>Relevance-Based Language Models</a:t>
            </a:r>
          </a:p>
          <a:p>
            <a:pPr lvl="1"/>
            <a:r>
              <a:rPr lang="en-US"/>
              <a:t>Parsimonious Language Models</a:t>
            </a:r>
          </a:p>
          <a:p>
            <a:pPr>
              <a:buFontTx/>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95746" name="Rectangle 2"/>
          <p:cNvSpPr>
            <a:spLocks noGrp="1" noChangeArrowheads="1"/>
          </p:cNvSpPr>
          <p:nvPr>
            <p:ph type="title"/>
          </p:nvPr>
        </p:nvSpPr>
        <p:spPr/>
        <p:txBody>
          <a:bodyPr/>
          <a:lstStyle/>
          <a:p>
            <a:r>
              <a:rPr lang="en-US"/>
              <a:t>Review</a:t>
            </a:r>
          </a:p>
        </p:txBody>
      </p:sp>
      <p:sp>
        <p:nvSpPr>
          <p:cNvPr id="1695747" name="Rectangle 3"/>
          <p:cNvSpPr>
            <a:spLocks noGrp="1" noChangeArrowheads="1"/>
          </p:cNvSpPr>
          <p:nvPr>
            <p:ph type="body" idx="1"/>
          </p:nvPr>
        </p:nvSpPr>
        <p:spPr/>
        <p:txBody>
          <a:bodyPr/>
          <a:lstStyle/>
          <a:p>
            <a:r>
              <a:rPr lang="en-US"/>
              <a:t>Review</a:t>
            </a:r>
          </a:p>
          <a:p>
            <a:pPr lvl="1"/>
            <a:r>
              <a:rPr lang="en-US"/>
              <a:t>Probabilistic models</a:t>
            </a:r>
          </a:p>
          <a:p>
            <a:pPr lvl="1"/>
            <a:r>
              <a:rPr lang="en-US"/>
              <a:t>Model 1</a:t>
            </a:r>
          </a:p>
          <a:p>
            <a:pPr lvl="1"/>
            <a:r>
              <a:rPr lang="en-US"/>
              <a:t>Model 2</a:t>
            </a:r>
          </a:p>
          <a:p>
            <a:pPr lvl="1"/>
            <a:r>
              <a:rPr lang="en-US"/>
              <a:t>Model 3 &amp; 0</a:t>
            </a:r>
          </a:p>
          <a:p>
            <a:pPr lvl="1"/>
            <a:r>
              <a:rPr lang="en-US"/>
              <a:t>Logistic Regression </a:t>
            </a:r>
          </a:p>
        </p:txBody>
      </p:sp>
      <p:sp>
        <p:nvSpPr>
          <p:cNvPr id="1695748" name="Rectangle 4"/>
          <p:cNvSpPr>
            <a:spLocks noChangeArrowheads="1"/>
          </p:cNvSpPr>
          <p:nvPr/>
        </p:nvSpPr>
        <p:spPr bwMode="auto">
          <a:xfrm>
            <a:off x="-134938" y="-500063"/>
            <a:ext cx="18415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8706" name="Rectangle 2"/>
          <p:cNvSpPr>
            <a:spLocks noGrp="1" noChangeArrowheads="1"/>
          </p:cNvSpPr>
          <p:nvPr>
            <p:ph type="title"/>
          </p:nvPr>
        </p:nvSpPr>
        <p:spPr/>
        <p:txBody>
          <a:bodyPr/>
          <a:lstStyle/>
          <a:p>
            <a:r>
              <a:rPr lang="en-US"/>
              <a:t>Bayesian Network Models</a:t>
            </a:r>
          </a:p>
        </p:txBody>
      </p:sp>
      <p:sp>
        <p:nvSpPr>
          <p:cNvPr id="1608707" name="Rectangle 3"/>
          <p:cNvSpPr>
            <a:spLocks noGrp="1" noChangeArrowheads="1"/>
          </p:cNvSpPr>
          <p:nvPr>
            <p:ph type="body" idx="1"/>
          </p:nvPr>
        </p:nvSpPr>
        <p:spPr/>
        <p:txBody>
          <a:bodyPr/>
          <a:lstStyle/>
          <a:p>
            <a:r>
              <a:rPr lang="en-US"/>
              <a:t>Modern variations of probabilistic reasoning</a:t>
            </a:r>
          </a:p>
          <a:p>
            <a:r>
              <a:rPr lang="en-US"/>
              <a:t>Greatest strength for IR is in providing a framework permitting combination of multiple distinct evidence sources to support a relevance judgement (probability) on a given document.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10754" name="Rectangle 2"/>
          <p:cNvSpPr>
            <a:spLocks noGrp="1" noChangeArrowheads="1"/>
          </p:cNvSpPr>
          <p:nvPr>
            <p:ph type="title"/>
          </p:nvPr>
        </p:nvSpPr>
        <p:spPr/>
        <p:txBody>
          <a:bodyPr/>
          <a:lstStyle/>
          <a:p>
            <a:r>
              <a:rPr lang="en-US"/>
              <a:t>Bayesian Networks</a:t>
            </a:r>
          </a:p>
        </p:txBody>
      </p:sp>
      <p:sp>
        <p:nvSpPr>
          <p:cNvPr id="1610755" name="Rectangle 3"/>
          <p:cNvSpPr>
            <a:spLocks noGrp="1" noChangeArrowheads="1"/>
          </p:cNvSpPr>
          <p:nvPr>
            <p:ph type="body" idx="1"/>
          </p:nvPr>
        </p:nvSpPr>
        <p:spPr/>
        <p:txBody>
          <a:bodyPr/>
          <a:lstStyle/>
          <a:p>
            <a:r>
              <a:rPr lang="en-US"/>
              <a:t>A Bayesian network is a directed acyclic graph (DAG) in which the nodes represent random variables and the arcs into a node represents a probabilistic dependence between the node and its parents</a:t>
            </a:r>
          </a:p>
          <a:p>
            <a:r>
              <a:rPr lang="en-US"/>
              <a:t>Through this structure a Bayesian network represents the </a:t>
            </a:r>
            <a:r>
              <a:rPr lang="en-US" i="1"/>
              <a:t>conditional dependence relations</a:t>
            </a:r>
            <a:r>
              <a:rPr lang="en-US"/>
              <a:t> among the variables in the network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smtClean="0"/>
              <a:t>IS 240 – Spring 2013 </a:t>
            </a:r>
            <a:endParaRPr lang="en-US"/>
          </a:p>
        </p:txBody>
      </p:sp>
      <p:sp>
        <p:nvSpPr>
          <p:cNvPr id="1612802" name="Rectangle 2"/>
          <p:cNvSpPr>
            <a:spLocks noGrp="1" noChangeArrowheads="1"/>
          </p:cNvSpPr>
          <p:nvPr>
            <p:ph type="title"/>
          </p:nvPr>
        </p:nvSpPr>
        <p:spPr/>
        <p:txBody>
          <a:bodyPr/>
          <a:lstStyle/>
          <a:p>
            <a:r>
              <a:rPr lang="en-US"/>
              <a:t>Bayes</a:t>
            </a:r>
            <a:r>
              <a:rPr lang="ja-JP" altLang="en-US">
                <a:latin typeface="Arial"/>
              </a:rPr>
              <a:t>’</a:t>
            </a:r>
            <a:r>
              <a:rPr lang="en-US"/>
              <a:t> theorem</a:t>
            </a:r>
          </a:p>
        </p:txBody>
      </p:sp>
      <p:graphicFrame>
        <p:nvGraphicFramePr>
          <p:cNvPr id="1612803" name="Object 3"/>
          <p:cNvGraphicFramePr>
            <a:graphicFrameLocks noChangeAspect="1"/>
          </p:cNvGraphicFramePr>
          <p:nvPr/>
        </p:nvGraphicFramePr>
        <p:xfrm>
          <a:off x="685800" y="1524000"/>
          <a:ext cx="5257800" cy="1481138"/>
        </p:xfrm>
        <a:graphic>
          <a:graphicData uri="http://schemas.openxmlformats.org/presentationml/2006/ole">
            <mc:AlternateContent xmlns:mc="http://schemas.openxmlformats.org/markup-compatibility/2006">
              <mc:Choice xmlns:v="urn:schemas-microsoft-com:vml" Requires="v">
                <p:oleObj spid="_x0000_s1612831" name="Equation" r:id="rId4" imgW="2972196" imgH="736997" progId="Equation.3">
                  <p:embed/>
                </p:oleObj>
              </mc:Choice>
              <mc:Fallback>
                <p:oleObj name="Equation" r:id="rId4" imgW="2972196" imgH="7369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5257800" cy="148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4" name="Object 4"/>
          <p:cNvGraphicFramePr>
            <a:graphicFrameLocks noChangeAspect="1"/>
          </p:cNvGraphicFramePr>
          <p:nvPr/>
        </p:nvGraphicFramePr>
        <p:xfrm>
          <a:off x="914400" y="3429000"/>
          <a:ext cx="6934200" cy="571500"/>
        </p:xfrm>
        <a:graphic>
          <a:graphicData uri="http://schemas.openxmlformats.org/presentationml/2006/ole">
            <mc:AlternateContent xmlns:mc="http://schemas.openxmlformats.org/markup-compatibility/2006">
              <mc:Choice xmlns:v="urn:schemas-microsoft-com:vml" Requires="v">
                <p:oleObj spid="_x0000_s1612832" name="Equation" r:id="rId6" imgW="4165996" imgH="343297" progId="Equation.3">
                  <p:embed/>
                </p:oleObj>
              </mc:Choice>
              <mc:Fallback>
                <p:oleObj name="Equation" r:id="rId6" imgW="4165996" imgH="34329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429000"/>
                        <a:ext cx="69342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5" name="Object 5"/>
          <p:cNvGraphicFramePr>
            <a:graphicFrameLocks noChangeAspect="1"/>
          </p:cNvGraphicFramePr>
          <p:nvPr/>
        </p:nvGraphicFramePr>
        <p:xfrm>
          <a:off x="990600" y="4114800"/>
          <a:ext cx="4876800" cy="595313"/>
        </p:xfrm>
        <a:graphic>
          <a:graphicData uri="http://schemas.openxmlformats.org/presentationml/2006/ole">
            <mc:AlternateContent xmlns:mc="http://schemas.openxmlformats.org/markup-compatibility/2006">
              <mc:Choice xmlns:v="urn:schemas-microsoft-com:vml" Requires="v">
                <p:oleObj spid="_x0000_s1612833" name="Equation" r:id="rId8" imgW="2807096" imgH="343297" progId="Equation.3">
                  <p:embed/>
                </p:oleObj>
              </mc:Choice>
              <mc:Fallback>
                <p:oleObj name="Equation" r:id="rId8" imgW="2807096" imgH="343297"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114800"/>
                        <a:ext cx="48768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6" name="Object 6"/>
          <p:cNvGraphicFramePr>
            <a:graphicFrameLocks noChangeAspect="1"/>
          </p:cNvGraphicFramePr>
          <p:nvPr/>
        </p:nvGraphicFramePr>
        <p:xfrm>
          <a:off x="990600" y="4953000"/>
          <a:ext cx="4724400" cy="585788"/>
        </p:xfrm>
        <a:graphic>
          <a:graphicData uri="http://schemas.openxmlformats.org/presentationml/2006/ole">
            <mc:AlternateContent xmlns:mc="http://schemas.openxmlformats.org/markup-compatibility/2006">
              <mc:Choice xmlns:v="urn:schemas-microsoft-com:vml" Requires="v">
                <p:oleObj spid="_x0000_s1612834" name="Equation" r:id="rId10" imgW="2768996" imgH="343297" progId="Equation.3">
                  <p:embed/>
                </p:oleObj>
              </mc:Choice>
              <mc:Fallback>
                <p:oleObj name="Equation" r:id="rId10" imgW="2768996" imgH="343297"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4953000"/>
                        <a:ext cx="4724400"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7" name="Object 7"/>
          <p:cNvGraphicFramePr>
            <a:graphicFrameLocks noChangeAspect="1"/>
          </p:cNvGraphicFramePr>
          <p:nvPr/>
        </p:nvGraphicFramePr>
        <p:xfrm>
          <a:off x="914400" y="5715000"/>
          <a:ext cx="6629400" cy="546100"/>
        </p:xfrm>
        <a:graphic>
          <a:graphicData uri="http://schemas.openxmlformats.org/presentationml/2006/ole">
            <mc:AlternateContent xmlns:mc="http://schemas.openxmlformats.org/markup-compatibility/2006">
              <mc:Choice xmlns:v="urn:schemas-microsoft-com:vml" Requires="v">
                <p:oleObj spid="_x0000_s1612835" name="Equation" r:id="rId12" imgW="4165996" imgH="343297" progId="Equation.3">
                  <p:embed/>
                </p:oleObj>
              </mc:Choice>
              <mc:Fallback>
                <p:oleObj name="Equation" r:id="rId12" imgW="4165996" imgH="343297"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715000"/>
                        <a:ext cx="6629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2808" name="Text Box 8"/>
          <p:cNvSpPr txBox="1">
            <a:spLocks noChangeArrowheads="1"/>
          </p:cNvSpPr>
          <p:nvPr/>
        </p:nvSpPr>
        <p:spPr bwMode="auto">
          <a:xfrm>
            <a:off x="6629400" y="1752600"/>
            <a:ext cx="1595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000"/>
              <a:t>For example: </a:t>
            </a:r>
          </a:p>
          <a:p>
            <a:pPr algn="l"/>
            <a:r>
              <a:rPr lang="en-US" sz="2000"/>
              <a:t>A: disease</a:t>
            </a:r>
          </a:p>
          <a:p>
            <a:pPr algn="l"/>
            <a:r>
              <a:rPr lang="en-US" sz="2000"/>
              <a:t>B: symptom</a:t>
            </a:r>
          </a:p>
        </p:txBody>
      </p:sp>
      <p:sp>
        <p:nvSpPr>
          <p:cNvPr id="1612809" name="Rectangle 9"/>
          <p:cNvSpPr>
            <a:spLocks noChangeArrowheads="1"/>
          </p:cNvSpPr>
          <p:nvPr/>
        </p:nvSpPr>
        <p:spPr bwMode="auto">
          <a:xfrm>
            <a:off x="6553200" y="1752600"/>
            <a:ext cx="1600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2810" name="Text Box 10"/>
          <p:cNvSpPr txBox="1">
            <a:spLocks noChangeArrowheads="1"/>
          </p:cNvSpPr>
          <p:nvPr/>
        </p:nvSpPr>
        <p:spPr bwMode="auto">
          <a:xfrm>
            <a:off x="5559425" y="4495800"/>
            <a:ext cx="3379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i="1">
                <a:solidFill>
                  <a:srgbClr val="FF3300"/>
                </a:solidFill>
              </a:rPr>
              <a:t>I.e., the </a:t>
            </a:r>
            <a:r>
              <a:rPr lang="ja-JP" altLang="en-US" sz="2000" i="1">
                <a:solidFill>
                  <a:srgbClr val="FF3300"/>
                </a:solidFill>
                <a:latin typeface="Arial"/>
              </a:rPr>
              <a:t>“</a:t>
            </a:r>
            <a:r>
              <a:rPr lang="en-US" sz="2000" i="1">
                <a:solidFill>
                  <a:srgbClr val="FF3300"/>
                </a:solidFill>
              </a:rPr>
              <a:t>a priori probabilities</a:t>
            </a:r>
            <a:r>
              <a:rPr lang="ja-JP" altLang="en-US" sz="2000" i="1">
                <a:solidFill>
                  <a:srgbClr val="FF3300"/>
                </a:solidFill>
                <a:latin typeface="Arial"/>
              </a:rPr>
              <a:t>’</a:t>
            </a:r>
            <a:endParaRPr lang="en-US" sz="2000" i="1">
              <a:solidFill>
                <a:srgbClr val="FF33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r>
              <a:rPr lang="en-US" smtClean="0"/>
              <a:t>IS 240 – Spring 2013 </a:t>
            </a:r>
            <a:endParaRPr lang="en-US"/>
          </a:p>
        </p:txBody>
      </p:sp>
      <p:sp>
        <p:nvSpPr>
          <p:cNvPr id="1614850" name="Rectangle 2"/>
          <p:cNvSpPr>
            <a:spLocks noGrp="1" noChangeArrowheads="1"/>
          </p:cNvSpPr>
          <p:nvPr>
            <p:ph type="title"/>
          </p:nvPr>
        </p:nvSpPr>
        <p:spPr/>
        <p:txBody>
          <a:bodyPr/>
          <a:lstStyle/>
          <a:p>
            <a:r>
              <a:rPr lang="en-US"/>
              <a:t>Bayes</a:t>
            </a:r>
            <a:r>
              <a:rPr lang="ja-JP" altLang="en-US">
                <a:latin typeface="Arial"/>
              </a:rPr>
              <a:t>’</a:t>
            </a:r>
            <a:r>
              <a:rPr lang="en-US"/>
              <a:t> Theorem: Application</a:t>
            </a:r>
          </a:p>
        </p:txBody>
      </p:sp>
      <p:sp>
        <p:nvSpPr>
          <p:cNvPr id="1614851" name="Rectangle 3"/>
          <p:cNvSpPr>
            <a:spLocks noChangeArrowheads="1"/>
          </p:cNvSpPr>
          <p:nvPr/>
        </p:nvSpPr>
        <p:spPr bwMode="auto">
          <a:xfrm>
            <a:off x="838200" y="2286000"/>
            <a:ext cx="1905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4852" name="Rectangle 4"/>
          <p:cNvSpPr>
            <a:spLocks noChangeArrowheads="1"/>
          </p:cNvSpPr>
          <p:nvPr/>
        </p:nvSpPr>
        <p:spPr bwMode="auto">
          <a:xfrm>
            <a:off x="4800600" y="2286000"/>
            <a:ext cx="1905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4853" name="Oval 5"/>
          <p:cNvSpPr>
            <a:spLocks noChangeArrowheads="1"/>
          </p:cNvSpPr>
          <p:nvPr/>
        </p:nvSpPr>
        <p:spPr bwMode="auto">
          <a:xfrm>
            <a:off x="1143000" y="2514600"/>
            <a:ext cx="228600" cy="228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54" name="Oval 6"/>
          <p:cNvSpPr>
            <a:spLocks noChangeArrowheads="1"/>
          </p:cNvSpPr>
          <p:nvPr/>
        </p:nvSpPr>
        <p:spPr bwMode="auto">
          <a:xfrm>
            <a:off x="1905000" y="2743200"/>
            <a:ext cx="228600" cy="228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55" name="Oval 7"/>
          <p:cNvSpPr>
            <a:spLocks noChangeArrowheads="1"/>
          </p:cNvSpPr>
          <p:nvPr/>
        </p:nvSpPr>
        <p:spPr bwMode="auto">
          <a:xfrm>
            <a:off x="2057400" y="2362200"/>
            <a:ext cx="228600" cy="228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56" name="Oval 8"/>
          <p:cNvSpPr>
            <a:spLocks noChangeArrowheads="1"/>
          </p:cNvSpPr>
          <p:nvPr/>
        </p:nvSpPr>
        <p:spPr bwMode="auto">
          <a:xfrm>
            <a:off x="5715000" y="2590800"/>
            <a:ext cx="228600" cy="228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57" name="Oval 9"/>
          <p:cNvSpPr>
            <a:spLocks noChangeArrowheads="1"/>
          </p:cNvSpPr>
          <p:nvPr/>
        </p:nvSpPr>
        <p:spPr bwMode="auto">
          <a:xfrm>
            <a:off x="5410200" y="2971800"/>
            <a:ext cx="228600" cy="2286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58" name="Oval 10"/>
          <p:cNvSpPr>
            <a:spLocks noChangeArrowheads="1"/>
          </p:cNvSpPr>
          <p:nvPr/>
        </p:nvSpPr>
        <p:spPr bwMode="auto">
          <a:xfrm>
            <a:off x="1295400" y="2895600"/>
            <a:ext cx="2286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59" name="Oval 11"/>
          <p:cNvSpPr>
            <a:spLocks noChangeArrowheads="1"/>
          </p:cNvSpPr>
          <p:nvPr/>
        </p:nvSpPr>
        <p:spPr bwMode="auto">
          <a:xfrm>
            <a:off x="1524000" y="2590800"/>
            <a:ext cx="2286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60" name="Oval 12"/>
          <p:cNvSpPr>
            <a:spLocks noChangeArrowheads="1"/>
          </p:cNvSpPr>
          <p:nvPr/>
        </p:nvSpPr>
        <p:spPr bwMode="auto">
          <a:xfrm>
            <a:off x="5105400" y="2667000"/>
            <a:ext cx="2286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sp>
        <p:nvSpPr>
          <p:cNvPr id="1614861" name="Oval 13"/>
          <p:cNvSpPr>
            <a:spLocks noChangeArrowheads="1"/>
          </p:cNvSpPr>
          <p:nvPr/>
        </p:nvSpPr>
        <p:spPr bwMode="auto">
          <a:xfrm>
            <a:off x="6019800" y="2971800"/>
            <a:ext cx="2286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chemeClr val="accent2"/>
              </a:solidFill>
              <a:latin typeface="Arial" charset="0"/>
            </a:endParaRPr>
          </a:p>
        </p:txBody>
      </p:sp>
      <p:graphicFrame>
        <p:nvGraphicFramePr>
          <p:cNvPr id="1614862" name="Object 14"/>
          <p:cNvGraphicFramePr>
            <a:graphicFrameLocks noChangeAspect="1"/>
          </p:cNvGraphicFramePr>
          <p:nvPr/>
        </p:nvGraphicFramePr>
        <p:xfrm>
          <a:off x="4483100" y="3244850"/>
          <a:ext cx="177800" cy="368300"/>
        </p:xfrm>
        <a:graphic>
          <a:graphicData uri="http://schemas.openxmlformats.org/presentationml/2006/ole">
            <mc:AlternateContent xmlns:mc="http://schemas.openxmlformats.org/markup-compatibility/2006">
              <mc:Choice xmlns:v="urn:schemas-microsoft-com:vml" Requires="v">
                <p:oleObj spid="_x0000_s1614877" name="Equation" r:id="rId4" imgW="178120" imgH="368537" progId="Equation.3">
                  <p:embed/>
                </p:oleObj>
              </mc:Choice>
              <mc:Fallback>
                <p:oleObj name="Equation" r:id="rId4" imgW="178120" imgH="368537"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3244850"/>
                        <a:ext cx="17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4863" name="Text Box 15"/>
          <p:cNvSpPr txBox="1">
            <a:spLocks noChangeArrowheads="1"/>
          </p:cNvSpPr>
          <p:nvPr/>
        </p:nvSpPr>
        <p:spPr bwMode="auto">
          <a:xfrm>
            <a:off x="2743200" y="2589213"/>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Arial" charset="0"/>
              </a:rPr>
              <a:t>Box1</a:t>
            </a:r>
          </a:p>
        </p:txBody>
      </p:sp>
      <p:sp>
        <p:nvSpPr>
          <p:cNvPr id="1614864" name="Text Box 16"/>
          <p:cNvSpPr txBox="1">
            <a:spLocks noChangeArrowheads="1"/>
          </p:cNvSpPr>
          <p:nvPr/>
        </p:nvSpPr>
        <p:spPr bwMode="auto">
          <a:xfrm>
            <a:off x="6705600" y="2513013"/>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Arial" charset="0"/>
              </a:rPr>
              <a:t>Box2</a:t>
            </a:r>
          </a:p>
        </p:txBody>
      </p:sp>
      <p:sp>
        <p:nvSpPr>
          <p:cNvPr id="1614865" name="Text Box 17"/>
          <p:cNvSpPr txBox="1">
            <a:spLocks noChangeArrowheads="1"/>
          </p:cNvSpPr>
          <p:nvPr/>
        </p:nvSpPr>
        <p:spPr bwMode="auto">
          <a:xfrm>
            <a:off x="762000" y="3275013"/>
            <a:ext cx="32369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Arial" charset="0"/>
              </a:rPr>
              <a:t>p(box1) = .5</a:t>
            </a:r>
          </a:p>
          <a:p>
            <a:pPr algn="l"/>
            <a:r>
              <a:rPr lang="en-US" sz="2400">
                <a:latin typeface="Arial" charset="0"/>
              </a:rPr>
              <a:t>P(red ball | box1) = .4</a:t>
            </a:r>
          </a:p>
          <a:p>
            <a:pPr algn="l"/>
            <a:r>
              <a:rPr lang="en-US" sz="2400">
                <a:latin typeface="Arial" charset="0"/>
              </a:rPr>
              <a:t>P(blue ball | box1) = .6</a:t>
            </a:r>
          </a:p>
        </p:txBody>
      </p:sp>
      <p:sp>
        <p:nvSpPr>
          <p:cNvPr id="1614866" name="Text Box 18"/>
          <p:cNvSpPr txBox="1">
            <a:spLocks noChangeArrowheads="1"/>
          </p:cNvSpPr>
          <p:nvPr/>
        </p:nvSpPr>
        <p:spPr bwMode="auto">
          <a:xfrm>
            <a:off x="4724400" y="3275013"/>
            <a:ext cx="32369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Arial" charset="0"/>
              </a:rPr>
              <a:t>p(box2) = .5</a:t>
            </a:r>
          </a:p>
          <a:p>
            <a:pPr algn="l"/>
            <a:r>
              <a:rPr lang="en-US" sz="2400">
                <a:latin typeface="Arial" charset="0"/>
              </a:rPr>
              <a:t>P(red ball | box2) = .5</a:t>
            </a:r>
          </a:p>
          <a:p>
            <a:pPr algn="l"/>
            <a:r>
              <a:rPr lang="en-US" sz="2400">
                <a:latin typeface="Arial" charset="0"/>
              </a:rPr>
              <a:t>P(blue ball | box2) = .5</a:t>
            </a:r>
          </a:p>
        </p:txBody>
      </p:sp>
      <p:graphicFrame>
        <p:nvGraphicFramePr>
          <p:cNvPr id="1614867" name="Object 19"/>
          <p:cNvGraphicFramePr>
            <a:graphicFrameLocks noChangeAspect="1"/>
          </p:cNvGraphicFramePr>
          <p:nvPr/>
        </p:nvGraphicFramePr>
        <p:xfrm>
          <a:off x="1600200" y="4419600"/>
          <a:ext cx="5943600" cy="2011363"/>
        </p:xfrm>
        <a:graphic>
          <a:graphicData uri="http://schemas.openxmlformats.org/presentationml/2006/ole">
            <mc:AlternateContent xmlns:mc="http://schemas.openxmlformats.org/markup-compatibility/2006">
              <mc:Choice xmlns:v="urn:schemas-microsoft-com:vml" Requires="v">
                <p:oleObj spid="_x0000_s1614878" name="Equation" r:id="rId6" imgW="3454796" imgH="1168797" progId="Equation.3">
                  <p:embed/>
                </p:oleObj>
              </mc:Choice>
              <mc:Fallback>
                <p:oleObj name="Equation" r:id="rId6" imgW="3454796" imgH="1168797"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419600"/>
                        <a:ext cx="5943600" cy="201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4868" name="Text Box 20"/>
          <p:cNvSpPr txBox="1">
            <a:spLocks noChangeArrowheads="1"/>
          </p:cNvSpPr>
          <p:nvPr/>
        </p:nvSpPr>
        <p:spPr bwMode="auto">
          <a:xfrm>
            <a:off x="411163" y="914400"/>
            <a:ext cx="8321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400">
                <a:latin typeface="Arial" charset="0"/>
              </a:rPr>
              <a:t>Toss a fair coin. If it lands head up, draw a ball from box 1;</a:t>
            </a:r>
          </a:p>
          <a:p>
            <a:pPr algn="l"/>
            <a:r>
              <a:rPr lang="en-US" sz="2400">
                <a:latin typeface="Arial" charset="0"/>
              </a:rPr>
              <a:t>otherwise, draw a ball from box 2. </a:t>
            </a:r>
            <a:r>
              <a:rPr lang="en-US" sz="2400" b="1">
                <a:latin typeface="Arial" charset="0"/>
              </a:rPr>
              <a:t>If the ball is blue, what is the probability that it is drawn from box 2?</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240 – Spring 2013 </a:t>
            </a:r>
            <a:endParaRPr lang="en-US"/>
          </a:p>
        </p:txBody>
      </p:sp>
      <p:sp>
        <p:nvSpPr>
          <p:cNvPr id="1616898" name="Text Box 2"/>
          <p:cNvSpPr txBox="1">
            <a:spLocks noChangeArrowheads="1"/>
          </p:cNvSpPr>
          <p:nvPr/>
        </p:nvSpPr>
        <p:spPr bwMode="auto">
          <a:xfrm>
            <a:off x="457200" y="1219200"/>
            <a:ext cx="82296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95300" indent="-495300" algn="l">
              <a:defRPr sz="2400">
                <a:solidFill>
                  <a:schemeClr val="tx1"/>
                </a:solidFill>
                <a:latin typeface="Times New Roman" charset="0"/>
                <a:ea typeface="ＭＳ Ｐゴシック" charset="0"/>
              </a:defRPr>
            </a:lvl1pPr>
            <a:lvl2pPr marL="952500" indent="-495300" algn="l">
              <a:defRPr sz="2400">
                <a:solidFill>
                  <a:schemeClr val="tx1"/>
                </a:solidFill>
                <a:latin typeface="Times New Roman" charset="0"/>
                <a:ea typeface="ＭＳ Ｐゴシック" charset="0"/>
              </a:defRPr>
            </a:lvl2pPr>
            <a:lvl3pPr marL="1409700" indent="-495300" algn="l">
              <a:defRPr sz="2400">
                <a:solidFill>
                  <a:schemeClr val="tx1"/>
                </a:solidFill>
                <a:latin typeface="Times New Roman" charset="0"/>
                <a:ea typeface="ＭＳ Ｐゴシック" charset="0"/>
              </a:defRPr>
            </a:lvl3pPr>
            <a:lvl4pPr marL="1866900" indent="-495300" algn="l">
              <a:defRPr sz="2400">
                <a:solidFill>
                  <a:schemeClr val="tx1"/>
                </a:solidFill>
                <a:latin typeface="Times New Roman" charset="0"/>
                <a:ea typeface="ＭＳ Ｐゴシック" charset="0"/>
              </a:defRPr>
            </a:lvl4pPr>
            <a:lvl5pPr marL="2324100" indent="-495300" algn="l">
              <a:defRPr sz="2400">
                <a:solidFill>
                  <a:schemeClr val="tx1"/>
                </a:solidFill>
                <a:latin typeface="Times New Roman" charset="0"/>
                <a:ea typeface="ＭＳ Ｐゴシック" charset="0"/>
              </a:defRPr>
            </a:lvl5pPr>
            <a:lvl6pPr marL="2781300" indent="-495300" fontAlgn="base">
              <a:spcBef>
                <a:spcPct val="0"/>
              </a:spcBef>
              <a:spcAft>
                <a:spcPct val="0"/>
              </a:spcAft>
              <a:defRPr sz="2400">
                <a:solidFill>
                  <a:schemeClr val="tx1"/>
                </a:solidFill>
                <a:latin typeface="Times New Roman" charset="0"/>
                <a:ea typeface="ＭＳ Ｐゴシック" charset="0"/>
              </a:defRPr>
            </a:lvl6pPr>
            <a:lvl7pPr marL="3238500" indent="-495300" fontAlgn="base">
              <a:spcBef>
                <a:spcPct val="0"/>
              </a:spcBef>
              <a:spcAft>
                <a:spcPct val="0"/>
              </a:spcAft>
              <a:defRPr sz="2400">
                <a:solidFill>
                  <a:schemeClr val="tx1"/>
                </a:solidFill>
                <a:latin typeface="Times New Roman" charset="0"/>
                <a:ea typeface="ＭＳ Ｐゴシック" charset="0"/>
              </a:defRPr>
            </a:lvl7pPr>
            <a:lvl8pPr marL="3695700" indent="-495300" fontAlgn="base">
              <a:spcBef>
                <a:spcPct val="0"/>
              </a:spcBef>
              <a:spcAft>
                <a:spcPct val="0"/>
              </a:spcAft>
              <a:defRPr sz="2400">
                <a:solidFill>
                  <a:schemeClr val="tx1"/>
                </a:solidFill>
                <a:latin typeface="Times New Roman" charset="0"/>
                <a:ea typeface="ＭＳ Ｐゴシック" charset="0"/>
              </a:defRPr>
            </a:lvl8pPr>
            <a:lvl9pPr marL="4152900" indent="-4953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1600" b="1"/>
              <a:t>A drugs manufacturer claims that its roadside drug test will detect the presence of cannabis in the blood (i.e. show positive for a driver who has smoked cannabis in the  last 72 hours) 90% of the time. However, the manufacturer admits that 10% of all  cannabis-free drivers </a:t>
            </a:r>
            <a:r>
              <a:rPr lang="en-GB" sz="1600" b="1" i="1"/>
              <a:t>also test positive</a:t>
            </a:r>
            <a:r>
              <a:rPr lang="en-GB" sz="1600" b="1"/>
              <a:t>. A national survey indicates that 20% of all  drivers have smoked cannabis during the last 72 hours.</a:t>
            </a:r>
          </a:p>
          <a:p>
            <a:pPr>
              <a:spcBef>
                <a:spcPct val="50000"/>
              </a:spcBef>
              <a:buFontTx/>
              <a:buAutoNum type="romanLcParenBoth"/>
            </a:pPr>
            <a:r>
              <a:rPr lang="en-GB" sz="1600" b="1"/>
              <a:t>Draw a complete Bayesian tree for the scenario described above</a:t>
            </a:r>
          </a:p>
        </p:txBody>
      </p:sp>
      <p:pic>
        <p:nvPicPr>
          <p:cNvPr id="1616899" name="Picture 3" descr="cannab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5867400" cy="3614738"/>
          </a:xfrm>
          <a:prstGeom prst="rect">
            <a:avLst/>
          </a:prstGeom>
          <a:noFill/>
          <a:extLst>
            <a:ext uri="{909E8E84-426E-40dd-AFC4-6F175D3DCCD1}">
              <a14:hiddenFill xmlns:a14="http://schemas.microsoft.com/office/drawing/2010/main">
                <a:solidFill>
                  <a:srgbClr val="FFFFFF"/>
                </a:solidFill>
              </a14:hiddenFill>
            </a:ext>
          </a:extLst>
        </p:spPr>
      </p:pic>
      <p:sp>
        <p:nvSpPr>
          <p:cNvPr id="1616900" name="Rectangle 4"/>
          <p:cNvSpPr>
            <a:spLocks noGrp="1" noChangeArrowheads="1"/>
          </p:cNvSpPr>
          <p:nvPr>
            <p:ph type="title"/>
          </p:nvPr>
        </p:nvSpPr>
        <p:spPr/>
        <p:txBody>
          <a:bodyPr/>
          <a:lstStyle/>
          <a:p>
            <a:r>
              <a:rPr lang="en-US"/>
              <a:t>Bayes Example </a:t>
            </a:r>
          </a:p>
        </p:txBody>
      </p:sp>
      <p:sp>
        <p:nvSpPr>
          <p:cNvPr id="1616901" name="Rectangle 5"/>
          <p:cNvSpPr>
            <a:spLocks noChangeArrowheads="1"/>
          </p:cNvSpPr>
          <p:nvPr/>
        </p:nvSpPr>
        <p:spPr bwMode="auto">
          <a:xfrm>
            <a:off x="768350" y="914400"/>
            <a:ext cx="789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rgbClr val="FF3300"/>
                </a:solidFill>
              </a:rPr>
              <a:t>The following examples are from http://www.dcs.ex.ac.uk/~anarayan/teaching/com2408/)</a:t>
            </a:r>
            <a:endParaRPr lang="en-US" b="1">
              <a:solidFill>
                <a:srgbClr val="FF33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IS 240 – Spring 2013 </a:t>
            </a:r>
            <a:endParaRPr lang="en-US"/>
          </a:p>
        </p:txBody>
      </p:sp>
      <p:sp>
        <p:nvSpPr>
          <p:cNvPr id="1618946" name="Text Box 2"/>
          <p:cNvSpPr txBox="1">
            <a:spLocks noChangeArrowheads="1"/>
          </p:cNvSpPr>
          <p:nvPr/>
        </p:nvSpPr>
        <p:spPr bwMode="auto">
          <a:xfrm>
            <a:off x="1066800" y="914400"/>
            <a:ext cx="70866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95300" indent="-495300" algn="l">
              <a:defRPr sz="2400">
                <a:solidFill>
                  <a:schemeClr val="tx1"/>
                </a:solidFill>
                <a:latin typeface="Times New Roman" charset="0"/>
                <a:ea typeface="ＭＳ Ｐゴシック" charset="0"/>
              </a:defRPr>
            </a:lvl1pPr>
            <a:lvl2pPr marL="952500" indent="-495300" algn="l">
              <a:defRPr sz="2400">
                <a:solidFill>
                  <a:schemeClr val="tx1"/>
                </a:solidFill>
                <a:latin typeface="Times New Roman" charset="0"/>
                <a:ea typeface="ＭＳ Ｐゴシック" charset="0"/>
              </a:defRPr>
            </a:lvl2pPr>
            <a:lvl3pPr marL="1409700" indent="-495300" algn="l">
              <a:defRPr sz="2400">
                <a:solidFill>
                  <a:schemeClr val="tx1"/>
                </a:solidFill>
                <a:latin typeface="Times New Roman" charset="0"/>
                <a:ea typeface="ＭＳ Ｐゴシック" charset="0"/>
              </a:defRPr>
            </a:lvl3pPr>
            <a:lvl4pPr marL="1866900" indent="-495300" algn="l">
              <a:defRPr sz="2400">
                <a:solidFill>
                  <a:schemeClr val="tx1"/>
                </a:solidFill>
                <a:latin typeface="Times New Roman" charset="0"/>
                <a:ea typeface="ＭＳ Ｐゴシック" charset="0"/>
              </a:defRPr>
            </a:lvl4pPr>
            <a:lvl5pPr marL="2324100" indent="-495300" algn="l">
              <a:defRPr sz="2400">
                <a:solidFill>
                  <a:schemeClr val="tx1"/>
                </a:solidFill>
                <a:latin typeface="Times New Roman" charset="0"/>
                <a:ea typeface="ＭＳ Ｐゴシック" charset="0"/>
              </a:defRPr>
            </a:lvl5pPr>
            <a:lvl6pPr marL="2781300" indent="-495300" fontAlgn="base">
              <a:spcBef>
                <a:spcPct val="0"/>
              </a:spcBef>
              <a:spcAft>
                <a:spcPct val="0"/>
              </a:spcAft>
              <a:defRPr sz="2400">
                <a:solidFill>
                  <a:schemeClr val="tx1"/>
                </a:solidFill>
                <a:latin typeface="Times New Roman" charset="0"/>
                <a:ea typeface="ＭＳ Ｐゴシック" charset="0"/>
              </a:defRPr>
            </a:lvl6pPr>
            <a:lvl7pPr marL="3238500" indent="-495300" fontAlgn="base">
              <a:spcBef>
                <a:spcPct val="0"/>
              </a:spcBef>
              <a:spcAft>
                <a:spcPct val="0"/>
              </a:spcAft>
              <a:defRPr sz="2400">
                <a:solidFill>
                  <a:schemeClr val="tx1"/>
                </a:solidFill>
                <a:latin typeface="Times New Roman" charset="0"/>
                <a:ea typeface="ＭＳ Ｐゴシック" charset="0"/>
              </a:defRPr>
            </a:lvl7pPr>
            <a:lvl8pPr marL="3695700" indent="-495300" fontAlgn="base">
              <a:spcBef>
                <a:spcPct val="0"/>
              </a:spcBef>
              <a:spcAft>
                <a:spcPct val="0"/>
              </a:spcAft>
              <a:defRPr sz="2400">
                <a:solidFill>
                  <a:schemeClr val="tx1"/>
                </a:solidFill>
                <a:latin typeface="Times New Roman" charset="0"/>
                <a:ea typeface="ＭＳ Ｐゴシック" charset="0"/>
              </a:defRPr>
            </a:lvl8pPr>
            <a:lvl9pPr marL="4152900" indent="-4953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1600"/>
              <a:t>(ii) </a:t>
            </a:r>
            <a:r>
              <a:rPr lang="en-GB" sz="1600" b="1"/>
              <a:t>One of your friends has just told you that she was recently stopped by the police and the roadside drug test for the presence of cannabis showed positive. She denies having smoked cannabis since leaving university several months ago (and even then she says that she didn’t inhale). Calculate the probability that your friend smoked cannabis during the 72 hours preceding the drugs test.</a:t>
            </a:r>
          </a:p>
          <a:p>
            <a:pPr>
              <a:spcBef>
                <a:spcPct val="50000"/>
              </a:spcBef>
            </a:pPr>
            <a:endParaRPr lang="en-GB" sz="1600"/>
          </a:p>
        </p:txBody>
      </p:sp>
      <p:graphicFrame>
        <p:nvGraphicFramePr>
          <p:cNvPr id="1618947" name="Object 3"/>
          <p:cNvGraphicFramePr>
            <a:graphicFrameLocks noChangeAspect="1"/>
          </p:cNvGraphicFramePr>
          <p:nvPr/>
        </p:nvGraphicFramePr>
        <p:xfrm>
          <a:off x="1828800" y="2438400"/>
          <a:ext cx="4876800" cy="762000"/>
        </p:xfrm>
        <a:graphic>
          <a:graphicData uri="http://schemas.openxmlformats.org/presentationml/2006/ole">
            <mc:AlternateContent xmlns:mc="http://schemas.openxmlformats.org/markup-compatibility/2006">
              <mc:Choice xmlns:v="urn:schemas-microsoft-com:vml" Requires="v">
                <p:oleObj spid="_x0000_s1618962" name="Equation" r:id="rId4" imgW="3048396" imgH="419497" progId="Equation.3">
                  <p:embed/>
                </p:oleObj>
              </mc:Choice>
              <mc:Fallback>
                <p:oleObj name="Equation" r:id="rId4" imgW="3048396" imgH="4194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438400"/>
                        <a:ext cx="4876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8948" name="Text Box 4"/>
          <p:cNvSpPr txBox="1">
            <a:spLocks noChangeArrowheads="1"/>
          </p:cNvSpPr>
          <p:nvPr/>
        </p:nvSpPr>
        <p:spPr bwMode="auto">
          <a:xfrm>
            <a:off x="1600200" y="3581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400"/>
          </a:p>
        </p:txBody>
      </p:sp>
      <p:sp>
        <p:nvSpPr>
          <p:cNvPr id="1618949" name="Text Box 5"/>
          <p:cNvSpPr txBox="1">
            <a:spLocks noChangeArrowheads="1"/>
          </p:cNvSpPr>
          <p:nvPr/>
        </p:nvSpPr>
        <p:spPr bwMode="auto">
          <a:xfrm>
            <a:off x="457200" y="3200400"/>
            <a:ext cx="8077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b="1"/>
              <a:t>That is, we calculate the probability of your friend having smoked cannabis given that she tested positive. (F=smoked cannabis, E=tests positive)</a:t>
            </a:r>
          </a:p>
        </p:txBody>
      </p:sp>
      <p:graphicFrame>
        <p:nvGraphicFramePr>
          <p:cNvPr id="1618950" name="Object 6"/>
          <p:cNvGraphicFramePr>
            <a:graphicFrameLocks noChangeAspect="1"/>
          </p:cNvGraphicFramePr>
          <p:nvPr/>
        </p:nvGraphicFramePr>
        <p:xfrm>
          <a:off x="4397375" y="4495800"/>
          <a:ext cx="4541838" cy="684213"/>
        </p:xfrm>
        <a:graphic>
          <a:graphicData uri="http://schemas.openxmlformats.org/presentationml/2006/ole">
            <mc:AlternateContent xmlns:mc="http://schemas.openxmlformats.org/markup-compatibility/2006">
              <mc:Choice xmlns:v="urn:schemas-microsoft-com:vml" Requires="v">
                <p:oleObj spid="_x0000_s1618963" name="Equation" r:id="rId6" imgW="3772296" imgH="419497" progId="Equation.3">
                  <p:embed/>
                </p:oleObj>
              </mc:Choice>
              <mc:Fallback>
                <p:oleObj name="Equation" r:id="rId6" imgW="3772296" imgH="41949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375" y="4495800"/>
                        <a:ext cx="4541838"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618951" name="Picture 7" descr="cannab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886200"/>
            <a:ext cx="4114800" cy="2535238"/>
          </a:xfrm>
          <a:prstGeom prst="rect">
            <a:avLst/>
          </a:prstGeom>
          <a:noFill/>
          <a:extLst>
            <a:ext uri="{909E8E84-426E-40dd-AFC4-6F175D3DCCD1}">
              <a14:hiddenFill xmlns:a14="http://schemas.microsoft.com/office/drawing/2010/main">
                <a:solidFill>
                  <a:srgbClr val="FFFFFF"/>
                </a:solidFill>
              </a14:hiddenFill>
            </a:ext>
          </a:extLst>
        </p:spPr>
      </p:pic>
      <p:sp>
        <p:nvSpPr>
          <p:cNvPr id="1618952" name="Text Box 8"/>
          <p:cNvSpPr txBox="1">
            <a:spLocks noChangeArrowheads="1"/>
          </p:cNvSpPr>
          <p:nvPr/>
        </p:nvSpPr>
        <p:spPr bwMode="auto">
          <a:xfrm>
            <a:off x="4419600" y="5410200"/>
            <a:ext cx="441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That is, there is only a 31% chance that your friend is telling the truth. </a:t>
            </a:r>
          </a:p>
        </p:txBody>
      </p:sp>
      <p:sp>
        <p:nvSpPr>
          <p:cNvPr id="1618953" name="Rectangle 9"/>
          <p:cNvSpPr>
            <a:spLocks noGrp="1" noChangeArrowheads="1"/>
          </p:cNvSpPr>
          <p:nvPr>
            <p:ph type="title"/>
          </p:nvPr>
        </p:nvSpPr>
        <p:spPr/>
        <p:txBody>
          <a:bodyPr/>
          <a:lstStyle/>
          <a:p>
            <a:r>
              <a:rPr lang="en-US"/>
              <a:t>Bayes Example – cont.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smtClean="0"/>
              <a:t>IS 240 – Spring 2013 </a:t>
            </a:r>
            <a:endParaRPr lang="en-US"/>
          </a:p>
        </p:txBody>
      </p:sp>
      <p:sp>
        <p:nvSpPr>
          <p:cNvPr id="1620994" name="Text Box 2"/>
          <p:cNvSpPr txBox="1">
            <a:spLocks noChangeArrowheads="1"/>
          </p:cNvSpPr>
          <p:nvPr/>
        </p:nvSpPr>
        <p:spPr bwMode="auto">
          <a:xfrm>
            <a:off x="990600" y="914400"/>
            <a:ext cx="7239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000"/>
              <a:t>New information arrives which indicates that, while the roadside drugs test will now show positive for a driver who has smoked cannabis 99.9% of the time, the number of cannabis-free drivers testing positive has gone up to 20%. Re-draw your Bayesian tree and recalculate the probability to determine whether this new information increases or decreases the chances that your friend is telling the truth.</a:t>
            </a:r>
          </a:p>
        </p:txBody>
      </p:sp>
      <p:pic>
        <p:nvPicPr>
          <p:cNvPr id="1620995" name="Picture 3" descr="cannab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4343400" cy="2598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20996" name="Object 4"/>
          <p:cNvGraphicFramePr>
            <a:graphicFrameLocks noChangeAspect="1"/>
          </p:cNvGraphicFramePr>
          <p:nvPr/>
        </p:nvGraphicFramePr>
        <p:xfrm>
          <a:off x="838200" y="5562600"/>
          <a:ext cx="7391400" cy="762000"/>
        </p:xfrm>
        <a:graphic>
          <a:graphicData uri="http://schemas.openxmlformats.org/presentationml/2006/ole">
            <mc:AlternateContent xmlns:mc="http://schemas.openxmlformats.org/markup-compatibility/2006">
              <mc:Choice xmlns:v="urn:schemas-microsoft-com:vml" Requires="v">
                <p:oleObj spid="_x0000_s1621003" name="Equation" r:id="rId5" imgW="4204096" imgH="419497" progId="Equation.3">
                  <p:embed/>
                </p:oleObj>
              </mc:Choice>
              <mc:Fallback>
                <p:oleObj name="Equation" r:id="rId5" imgW="4204096" imgH="419497"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562600"/>
                        <a:ext cx="7391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20997" name="Text Box 5"/>
          <p:cNvSpPr txBox="1">
            <a:spLocks noChangeArrowheads="1"/>
          </p:cNvSpPr>
          <p:nvPr/>
        </p:nvSpPr>
        <p:spPr bwMode="auto">
          <a:xfrm>
            <a:off x="5410200" y="3276600"/>
            <a:ext cx="3124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That is, the new information has increased the chance that your friend is telling the truth by 13%, but the chances still are that she is lying (just). </a:t>
            </a:r>
          </a:p>
        </p:txBody>
      </p:sp>
      <p:sp>
        <p:nvSpPr>
          <p:cNvPr id="1620998" name="Rectangle 6"/>
          <p:cNvSpPr>
            <a:spLocks noGrp="1" noChangeArrowheads="1"/>
          </p:cNvSpPr>
          <p:nvPr>
            <p:ph type="title"/>
          </p:nvPr>
        </p:nvSpPr>
        <p:spPr/>
        <p:txBody>
          <a:bodyPr/>
          <a:lstStyle/>
          <a:p>
            <a:r>
              <a:rPr lang="en-US"/>
              <a:t>Bayes Example – cont.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IS 240 – Spring 2013 </a:t>
            </a:r>
            <a:endParaRPr lang="en-US"/>
          </a:p>
        </p:txBody>
      </p:sp>
      <p:graphicFrame>
        <p:nvGraphicFramePr>
          <p:cNvPr id="1623042" name="Object 2"/>
          <p:cNvGraphicFramePr>
            <a:graphicFrameLocks noChangeAspect="1"/>
          </p:cNvGraphicFramePr>
          <p:nvPr/>
        </p:nvGraphicFramePr>
        <p:xfrm>
          <a:off x="304800" y="1295400"/>
          <a:ext cx="3581400" cy="857250"/>
        </p:xfrm>
        <a:graphic>
          <a:graphicData uri="http://schemas.openxmlformats.org/presentationml/2006/ole">
            <mc:AlternateContent xmlns:mc="http://schemas.openxmlformats.org/markup-compatibility/2006">
              <mc:Choice xmlns:v="urn:schemas-microsoft-com:vml" Requires="v">
                <p:oleObj spid="_x0000_s1623058" name="Equation" r:id="rId4" imgW="1752996" imgH="419497" progId="Equation.3">
                  <p:embed/>
                </p:oleObj>
              </mc:Choice>
              <mc:Fallback>
                <p:oleObj name="Equation" r:id="rId4" imgW="1752996" imgH="4194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35814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23043" name="Text Box 3"/>
          <p:cNvSpPr txBox="1">
            <a:spLocks noChangeArrowheads="1"/>
          </p:cNvSpPr>
          <p:nvPr/>
        </p:nvSpPr>
        <p:spPr bwMode="auto">
          <a:xfrm>
            <a:off x="4114800" y="1295400"/>
            <a:ext cx="449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The Bayes Theorem example includes only two events.</a:t>
            </a:r>
          </a:p>
        </p:txBody>
      </p:sp>
      <p:pic>
        <p:nvPicPr>
          <p:cNvPr id="1623044" name="Picture 4" descr="bayes_tre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352800"/>
            <a:ext cx="3276600" cy="2325688"/>
          </a:xfrm>
          <a:prstGeom prst="rect">
            <a:avLst/>
          </a:prstGeom>
          <a:noFill/>
          <a:extLst>
            <a:ext uri="{909E8E84-426E-40dd-AFC4-6F175D3DCCD1}">
              <a14:hiddenFill xmlns:a14="http://schemas.microsoft.com/office/drawing/2010/main">
                <a:solidFill>
                  <a:srgbClr val="FFFFFF"/>
                </a:solidFill>
              </a14:hiddenFill>
            </a:ext>
          </a:extLst>
        </p:spPr>
      </p:pic>
      <p:sp>
        <p:nvSpPr>
          <p:cNvPr id="1623045" name="Text Box 5"/>
          <p:cNvSpPr txBox="1">
            <a:spLocks noChangeArrowheads="1"/>
          </p:cNvSpPr>
          <p:nvPr/>
        </p:nvSpPr>
        <p:spPr bwMode="auto">
          <a:xfrm>
            <a:off x="228600" y="251460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000"/>
              <a:t>Consider a more complex tree/network:</a:t>
            </a:r>
          </a:p>
        </p:txBody>
      </p:sp>
      <p:sp>
        <p:nvSpPr>
          <p:cNvPr id="1623046" name="Text Box 6"/>
          <p:cNvSpPr txBox="1">
            <a:spLocks noChangeArrowheads="1"/>
          </p:cNvSpPr>
          <p:nvPr/>
        </p:nvSpPr>
        <p:spPr bwMode="auto">
          <a:xfrm>
            <a:off x="4038600" y="2590800"/>
            <a:ext cx="4800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If an event E at a leaf node happens (say, M) and we wish to know whether this supports A, we need to ‘chain’ our Bayesian rule as follows:</a:t>
            </a:r>
          </a:p>
          <a:p>
            <a:pPr algn="l">
              <a:spcBef>
                <a:spcPct val="50000"/>
              </a:spcBef>
            </a:pPr>
            <a:r>
              <a:rPr lang="en-GB" sz="2400"/>
              <a:t>P(A,C,F,M)=P(A|C,F,M)*P(C|F,M)*P(F|M)*P(M)</a:t>
            </a:r>
          </a:p>
          <a:p>
            <a:pPr algn="l">
              <a:spcBef>
                <a:spcPct val="50000"/>
              </a:spcBef>
            </a:pPr>
            <a:r>
              <a:rPr lang="en-GB" sz="2400"/>
              <a:t>That is, P(X1,X2,…,Xn)=</a:t>
            </a:r>
          </a:p>
          <a:p>
            <a:pPr algn="l">
              <a:spcBef>
                <a:spcPct val="50000"/>
              </a:spcBef>
            </a:pPr>
            <a:r>
              <a:rPr lang="en-GB" sz="2400"/>
              <a:t>where Pa</a:t>
            </a:r>
            <a:r>
              <a:rPr lang="en-GB" sz="2400" baseline="-25000"/>
              <a:t>i</a:t>
            </a:r>
            <a:r>
              <a:rPr lang="en-GB" sz="2400"/>
              <a:t>= parents(X</a:t>
            </a:r>
            <a:r>
              <a:rPr lang="en-GB" sz="2400" baseline="-25000"/>
              <a:t>i</a:t>
            </a:r>
            <a:r>
              <a:rPr lang="en-GB" sz="2400"/>
              <a:t>)</a:t>
            </a:r>
          </a:p>
        </p:txBody>
      </p:sp>
      <p:sp>
        <p:nvSpPr>
          <p:cNvPr id="1623047" name="Text Box 7"/>
          <p:cNvSpPr txBox="1">
            <a:spLocks noChangeArrowheads="1"/>
          </p:cNvSpPr>
          <p:nvPr/>
        </p:nvSpPr>
        <p:spPr bwMode="auto">
          <a:xfrm>
            <a:off x="3581400" y="48006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000"/>
          </a:p>
        </p:txBody>
      </p:sp>
      <p:graphicFrame>
        <p:nvGraphicFramePr>
          <p:cNvPr id="1623048" name="Object 8"/>
          <p:cNvGraphicFramePr>
            <a:graphicFrameLocks noChangeAspect="1"/>
          </p:cNvGraphicFramePr>
          <p:nvPr/>
        </p:nvGraphicFramePr>
        <p:xfrm>
          <a:off x="7391400" y="4953000"/>
          <a:ext cx="1524000" cy="800100"/>
        </p:xfrm>
        <a:graphic>
          <a:graphicData uri="http://schemas.openxmlformats.org/presentationml/2006/ole">
            <mc:AlternateContent xmlns:mc="http://schemas.openxmlformats.org/markup-compatibility/2006">
              <mc:Choice xmlns:v="urn:schemas-microsoft-com:vml" Requires="v">
                <p:oleObj spid="_x0000_s1623059" name="Equation" r:id="rId7" imgW="889011" imgH="432009" progId="Equation.3">
                  <p:embed/>
                </p:oleObj>
              </mc:Choice>
              <mc:Fallback>
                <p:oleObj name="Equation" r:id="rId7" imgW="889011" imgH="43200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953000"/>
                        <a:ext cx="15240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23049" name="Rectangle 9"/>
          <p:cNvSpPr>
            <a:spLocks noGrp="1" noChangeArrowheads="1"/>
          </p:cNvSpPr>
          <p:nvPr>
            <p:ph type="title"/>
          </p:nvPr>
        </p:nvSpPr>
        <p:spPr/>
        <p:txBody>
          <a:bodyPr/>
          <a:lstStyle/>
          <a:p>
            <a:r>
              <a:rPr lang="en-US"/>
              <a:t>More Complex Bayes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smtClean="0"/>
              <a:t>IS 240 – Spring 2013 </a:t>
            </a:r>
            <a:endParaRPr lang="en-US"/>
          </a:p>
        </p:txBody>
      </p:sp>
      <p:sp>
        <p:nvSpPr>
          <p:cNvPr id="1625090" name="Text Box 2"/>
          <p:cNvSpPr txBox="1">
            <a:spLocks noChangeArrowheads="1"/>
          </p:cNvSpPr>
          <p:nvPr/>
        </p:nvSpPr>
        <p:spPr bwMode="auto">
          <a:xfrm>
            <a:off x="228600" y="121920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Imagine the following set of rules:</a:t>
            </a:r>
          </a:p>
          <a:p>
            <a:pPr algn="l">
              <a:spcBef>
                <a:spcPct val="50000"/>
              </a:spcBef>
            </a:pPr>
            <a:r>
              <a:rPr lang="en-GB" sz="2400"/>
              <a:t>If it is raining or sprinklers are on then the street is wet.</a:t>
            </a:r>
          </a:p>
          <a:p>
            <a:pPr algn="l">
              <a:spcBef>
                <a:spcPct val="50000"/>
              </a:spcBef>
            </a:pPr>
            <a:r>
              <a:rPr lang="en-GB" sz="2400"/>
              <a:t>If it is raining or sprinklers are on then the lawn is wet.</a:t>
            </a:r>
          </a:p>
          <a:p>
            <a:pPr algn="l">
              <a:spcBef>
                <a:spcPct val="50000"/>
              </a:spcBef>
            </a:pPr>
            <a:r>
              <a:rPr lang="en-GB" sz="2400"/>
              <a:t>If the lawn is wet then the soil is moist.</a:t>
            </a:r>
          </a:p>
          <a:p>
            <a:pPr algn="l">
              <a:spcBef>
                <a:spcPct val="50000"/>
              </a:spcBef>
            </a:pPr>
            <a:r>
              <a:rPr lang="en-GB" sz="2400"/>
              <a:t>If the soil is moist then the roses are OK.</a:t>
            </a:r>
          </a:p>
        </p:txBody>
      </p:sp>
      <p:sp>
        <p:nvSpPr>
          <p:cNvPr id="1625091" name="Rectangle 3"/>
          <p:cNvSpPr>
            <a:spLocks noGrp="1" noChangeArrowheads="1"/>
          </p:cNvSpPr>
          <p:nvPr>
            <p:ph type="title"/>
          </p:nvPr>
        </p:nvSpPr>
        <p:spPr>
          <a:xfrm>
            <a:off x="304800" y="0"/>
            <a:ext cx="7772400" cy="762000"/>
          </a:xfrm>
        </p:spPr>
        <p:txBody>
          <a:bodyPr/>
          <a:lstStyle/>
          <a:p>
            <a:r>
              <a:rPr lang="en-GB" sz="2000"/>
              <a:t>Example (taken from IDIS website)</a:t>
            </a:r>
          </a:p>
        </p:txBody>
      </p:sp>
      <p:pic>
        <p:nvPicPr>
          <p:cNvPr id="1625092" name="Picture 4" descr="ros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38600"/>
            <a:ext cx="7620000" cy="2236788"/>
          </a:xfrm>
          <a:prstGeom prst="rect">
            <a:avLst/>
          </a:prstGeom>
          <a:noFill/>
          <a:extLst>
            <a:ext uri="{909E8E84-426E-40dd-AFC4-6F175D3DCCD1}">
              <a14:hiddenFill xmlns:a14="http://schemas.microsoft.com/office/drawing/2010/main">
                <a:solidFill>
                  <a:srgbClr val="FFFFFF"/>
                </a:solidFill>
              </a14:hiddenFill>
            </a:ext>
          </a:extLst>
        </p:spPr>
      </p:pic>
      <p:sp>
        <p:nvSpPr>
          <p:cNvPr id="1625093" name="Text Box 5"/>
          <p:cNvSpPr txBox="1">
            <a:spLocks noChangeArrowheads="1"/>
          </p:cNvSpPr>
          <p:nvPr/>
        </p:nvSpPr>
        <p:spPr bwMode="auto">
          <a:xfrm>
            <a:off x="5486400" y="40386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800" i="1"/>
              <a:t>Graph representation of rules</a:t>
            </a:r>
          </a:p>
        </p:txBody>
      </p:sp>
      <p:sp>
        <p:nvSpPr>
          <p:cNvPr id="1625094" name="Rectangle 6"/>
          <p:cNvSpPr>
            <a:spLocks noChangeArrowheads="1"/>
          </p:cNvSpPr>
          <p:nvPr/>
        </p:nvSpPr>
        <p:spPr bwMode="auto">
          <a:xfrm>
            <a:off x="1371600" y="762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r>
              <a:rPr lang="en-GB" sz="2000">
                <a:solidFill>
                  <a:srgbClr val="FF3300"/>
                </a:solidFill>
                <a:latin typeface="Futura Md BT" charset="0"/>
              </a:rPr>
              <a:t>Example (taken from IDIS website)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240 – Spring 2013 </a:t>
            </a:r>
            <a:endParaRPr lang="en-US"/>
          </a:p>
        </p:txBody>
      </p:sp>
      <p:sp>
        <p:nvSpPr>
          <p:cNvPr id="1627138" name="Text Box 2"/>
          <p:cNvSpPr txBox="1">
            <a:spLocks noChangeArrowheads="1"/>
          </p:cNvSpPr>
          <p:nvPr/>
        </p:nvSpPr>
        <p:spPr bwMode="auto">
          <a:xfrm>
            <a:off x="762000" y="9906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We can construct conditional probabilities for each (binary) attribute to reflect our knowledge of the world:</a:t>
            </a:r>
          </a:p>
        </p:txBody>
      </p:sp>
      <p:pic>
        <p:nvPicPr>
          <p:cNvPr id="1627139" name="Picture 3" descr="ros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458200" cy="4117975"/>
          </a:xfrm>
          <a:prstGeom prst="rect">
            <a:avLst/>
          </a:prstGeom>
          <a:noFill/>
          <a:extLst>
            <a:ext uri="{909E8E84-426E-40dd-AFC4-6F175D3DCCD1}">
              <a14:hiddenFill xmlns:a14="http://schemas.microsoft.com/office/drawing/2010/main">
                <a:solidFill>
                  <a:srgbClr val="FFFFFF"/>
                </a:solidFill>
              </a14:hiddenFill>
            </a:ext>
          </a:extLst>
        </p:spPr>
      </p:pic>
      <p:sp>
        <p:nvSpPr>
          <p:cNvPr id="1627140" name="Text Box 4"/>
          <p:cNvSpPr txBox="1">
            <a:spLocks noChangeArrowheads="1"/>
          </p:cNvSpPr>
          <p:nvPr/>
        </p:nvSpPr>
        <p:spPr bwMode="auto">
          <a:xfrm>
            <a:off x="1981200" y="59436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(These probabilities are arbitrary.)</a:t>
            </a:r>
          </a:p>
        </p:txBody>
      </p:sp>
      <p:sp>
        <p:nvSpPr>
          <p:cNvPr id="1627141" name="Rectangle 5"/>
          <p:cNvSpPr>
            <a:spLocks noGrp="1" noChangeArrowheads="1"/>
          </p:cNvSpPr>
          <p:nvPr>
            <p:ph type="title"/>
          </p:nvPr>
        </p:nvSpPr>
        <p:spPr/>
        <p:txBody>
          <a:bodyPr/>
          <a:lstStyle/>
          <a:p>
            <a:r>
              <a:rPr lang="en-US"/>
              <a:t>Bayesian Networks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77314" name="Rectangle 2"/>
          <p:cNvSpPr>
            <a:spLocks noGrp="1" noChangeArrowheads="1"/>
          </p:cNvSpPr>
          <p:nvPr>
            <p:ph type="title"/>
          </p:nvPr>
        </p:nvSpPr>
        <p:spPr/>
        <p:txBody>
          <a:bodyPr/>
          <a:lstStyle/>
          <a:p>
            <a:r>
              <a:rPr lang="en-US"/>
              <a:t>Probability Ranking Principle</a:t>
            </a:r>
          </a:p>
        </p:txBody>
      </p:sp>
      <p:sp>
        <p:nvSpPr>
          <p:cNvPr id="1677315" name="Rectangle 3"/>
          <p:cNvSpPr>
            <a:spLocks noGrp="1" noChangeArrowheads="1"/>
          </p:cNvSpPr>
          <p:nvPr>
            <p:ph type="body" idx="1"/>
          </p:nvPr>
        </p:nvSpPr>
        <p:spPr/>
        <p:txBody>
          <a:bodyPr/>
          <a:lstStyle/>
          <a:p>
            <a:r>
              <a:rPr lang="en-US" sz="2400"/>
              <a:t>If a reference retrieval system</a:t>
            </a:r>
            <a:r>
              <a:rPr lang="ja-JP" altLang="en-US" sz="2400">
                <a:latin typeface="Arial"/>
              </a:rPr>
              <a:t>’</a:t>
            </a:r>
            <a:r>
              <a:rPr lang="en-US" sz="2400"/>
              <a:t>s response to each request is a ranking of the documents in the collections in the order of decreasing probability of usefulness to the user who submitted the request, </a:t>
            </a:r>
            <a:r>
              <a:rPr lang="en-US" sz="2400">
                <a:solidFill>
                  <a:srgbClr val="FF9900"/>
                </a:solidFill>
              </a:rPr>
              <a:t>where the probabilities are estimated as accurately as possible on the basis of whatever data has been made available to the system for this purpose</a:t>
            </a:r>
            <a:r>
              <a:rPr lang="en-US" sz="2400"/>
              <a:t>, then the overall effectiveness of the system to its users will be the best that is obtainable on the basis of that data.</a:t>
            </a:r>
          </a:p>
        </p:txBody>
      </p:sp>
      <p:sp>
        <p:nvSpPr>
          <p:cNvPr id="1677316" name="Text Box 4"/>
          <p:cNvSpPr txBox="1">
            <a:spLocks noChangeArrowheads="1"/>
          </p:cNvSpPr>
          <p:nvPr/>
        </p:nvSpPr>
        <p:spPr bwMode="auto">
          <a:xfrm>
            <a:off x="2438400" y="6019800"/>
            <a:ext cx="583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Stephen E. Robertson, </a:t>
            </a:r>
            <a:r>
              <a:rPr lang="en-US" sz="2400" i="1">
                <a:solidFill>
                  <a:srgbClr val="FF3300"/>
                </a:solidFill>
              </a:rPr>
              <a:t>J. Documentation</a:t>
            </a:r>
            <a:r>
              <a:rPr lang="en-US" sz="2400">
                <a:solidFill>
                  <a:srgbClr val="FF3300"/>
                </a:solidFill>
              </a:rPr>
              <a:t> 1977</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pic>
        <p:nvPicPr>
          <p:cNvPr id="1629186" name="Picture 2" descr="ros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6629400" cy="3227388"/>
          </a:xfrm>
          <a:prstGeom prst="rect">
            <a:avLst/>
          </a:prstGeom>
          <a:noFill/>
          <a:extLst>
            <a:ext uri="{909E8E84-426E-40dd-AFC4-6F175D3DCCD1}">
              <a14:hiddenFill xmlns:a14="http://schemas.microsoft.com/office/drawing/2010/main">
                <a:solidFill>
                  <a:srgbClr val="FFFFFF"/>
                </a:solidFill>
              </a14:hiddenFill>
            </a:ext>
          </a:extLst>
        </p:spPr>
      </p:pic>
      <p:sp>
        <p:nvSpPr>
          <p:cNvPr id="1629187" name="Text Box 3"/>
          <p:cNvSpPr txBox="1">
            <a:spLocks noChangeArrowheads="1"/>
          </p:cNvSpPr>
          <p:nvPr/>
        </p:nvSpPr>
        <p:spPr bwMode="auto">
          <a:xfrm>
            <a:off x="914400" y="2286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400"/>
          </a:p>
        </p:txBody>
      </p:sp>
      <p:sp>
        <p:nvSpPr>
          <p:cNvPr id="1629188" name="Text Box 4"/>
          <p:cNvSpPr txBox="1">
            <a:spLocks noChangeArrowheads="1"/>
          </p:cNvSpPr>
          <p:nvPr/>
        </p:nvSpPr>
        <p:spPr bwMode="auto">
          <a:xfrm>
            <a:off x="381000" y="990600"/>
            <a:ext cx="8763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000"/>
              <a:t>The </a:t>
            </a:r>
            <a:r>
              <a:rPr lang="en-GB" sz="2000" i="1"/>
              <a:t>joint probability </a:t>
            </a:r>
            <a:r>
              <a:rPr lang="en-GB" sz="2000"/>
              <a:t>of the state where the roses are OK, the soil is dry, the lawn is wet, the street is wet, the sprinklers are off and it is raining is:</a:t>
            </a:r>
          </a:p>
          <a:p>
            <a:pPr algn="l">
              <a:spcBef>
                <a:spcPct val="50000"/>
              </a:spcBef>
            </a:pPr>
            <a:r>
              <a:rPr lang="en-GB" sz="2000"/>
              <a:t>P(sprinklers=F, rain=T, street=wet, lawn=wet, soil=dry, roses=OK) = </a:t>
            </a:r>
          </a:p>
          <a:p>
            <a:pPr algn="l">
              <a:spcBef>
                <a:spcPct val="50000"/>
              </a:spcBef>
            </a:pPr>
            <a:r>
              <a:rPr lang="en-GB" sz="2000"/>
              <a:t>P(roses=OK|soil=dry) * P(soil=dry|lawn=wet) * P(lawn=wet|rain=T, sprinklers=F) * P(street=wet|rain=T, sprinklers=F) * P(sprinklers=F) * P(rain=T) = 0.2*0.1*1.0*1.0*0.6*0.7=0.0084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pic>
        <p:nvPicPr>
          <p:cNvPr id="1631234" name="Picture 2" descr="ros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962400" cy="3760788"/>
          </a:xfrm>
          <a:prstGeom prst="rect">
            <a:avLst/>
          </a:prstGeom>
          <a:noFill/>
          <a:extLst>
            <a:ext uri="{909E8E84-426E-40dd-AFC4-6F175D3DCCD1}">
              <a14:hiddenFill xmlns:a14="http://schemas.microsoft.com/office/drawing/2010/main">
                <a:solidFill>
                  <a:srgbClr val="FFFFFF"/>
                </a:solidFill>
              </a14:hiddenFill>
            </a:ext>
          </a:extLst>
        </p:spPr>
      </p:pic>
      <p:sp>
        <p:nvSpPr>
          <p:cNvPr id="1631235" name="Rectangle 3"/>
          <p:cNvSpPr>
            <a:spLocks noGrp="1" noChangeArrowheads="1"/>
          </p:cNvSpPr>
          <p:nvPr>
            <p:ph type="title"/>
          </p:nvPr>
        </p:nvSpPr>
        <p:spPr>
          <a:xfrm>
            <a:off x="0" y="0"/>
            <a:ext cx="4876800" cy="533400"/>
          </a:xfrm>
        </p:spPr>
        <p:txBody>
          <a:bodyPr/>
          <a:lstStyle/>
          <a:p>
            <a:r>
              <a:rPr lang="en-GB" sz="1600" b="1"/>
              <a:t>Calculating probabilities in sequence</a:t>
            </a:r>
          </a:p>
        </p:txBody>
      </p:sp>
      <p:sp>
        <p:nvSpPr>
          <p:cNvPr id="1631236" name="Text Box 4"/>
          <p:cNvSpPr txBox="1">
            <a:spLocks noChangeArrowheads="1"/>
          </p:cNvSpPr>
          <p:nvPr/>
        </p:nvSpPr>
        <p:spPr bwMode="auto">
          <a:xfrm>
            <a:off x="381000" y="1066800"/>
            <a:ext cx="7391400"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b="1"/>
              <a:t>Now imagine we are told that the roses are OK.  What can we infer about the state of the lawn? That is, P(lawn=wet|roses=OK) and P(lawn=dry|roses=OK)?</a:t>
            </a:r>
          </a:p>
          <a:p>
            <a:pPr algn="l">
              <a:spcBef>
                <a:spcPct val="50000"/>
              </a:spcBef>
            </a:pPr>
            <a:r>
              <a:rPr lang="en-GB" b="1"/>
              <a:t>We have to work through soil first.</a:t>
            </a:r>
          </a:p>
          <a:p>
            <a:pPr algn="l">
              <a:spcBef>
                <a:spcPct val="50000"/>
              </a:spcBef>
            </a:pPr>
            <a:r>
              <a:rPr lang="en-GB" b="1"/>
              <a:t>P(roses OK|soil=moist)=0.7; </a:t>
            </a:r>
          </a:p>
          <a:p>
            <a:pPr algn="l">
              <a:spcBef>
                <a:spcPct val="50000"/>
              </a:spcBef>
            </a:pPr>
            <a:r>
              <a:rPr lang="en-GB" b="1"/>
              <a:t>P(roses OK|soil=dry)=0.2</a:t>
            </a:r>
          </a:p>
          <a:p>
            <a:pPr algn="l">
              <a:spcBef>
                <a:spcPct val="50000"/>
              </a:spcBef>
            </a:pPr>
            <a:r>
              <a:rPr lang="en-GB" b="1"/>
              <a:t>P(soil=moist|lawn=wet)=0.9; </a:t>
            </a:r>
            <a:r>
              <a:rPr lang="en-GB" b="1">
                <a:solidFill>
                  <a:srgbClr val="FF5050"/>
                </a:solidFill>
              </a:rPr>
              <a:t>P(soil=dry|lawn=wet)=0.1*</a:t>
            </a:r>
          </a:p>
          <a:p>
            <a:pPr algn="l">
              <a:spcBef>
                <a:spcPct val="50000"/>
              </a:spcBef>
            </a:pPr>
            <a:r>
              <a:rPr lang="en-GB" b="1"/>
              <a:t>P(soil=dry|lawn=dry)=0.6; </a:t>
            </a:r>
            <a:r>
              <a:rPr lang="en-GB" b="1">
                <a:solidFill>
                  <a:srgbClr val="FF5050"/>
                </a:solidFill>
              </a:rPr>
              <a:t>P(soil=moist|lawn=dry)=0.4* </a:t>
            </a:r>
          </a:p>
          <a:p>
            <a:pPr algn="l">
              <a:spcBef>
                <a:spcPct val="50000"/>
              </a:spcBef>
            </a:pPr>
            <a:r>
              <a:rPr lang="en-GB" b="1"/>
              <a:t>P(R, S, L)= P(R) * P(R|S) * P(S|L)</a:t>
            </a:r>
          </a:p>
          <a:p>
            <a:pPr algn="l">
              <a:spcBef>
                <a:spcPct val="50000"/>
              </a:spcBef>
            </a:pPr>
            <a:r>
              <a:rPr lang="en-GB" b="1"/>
              <a:t>For R=ok, S=moist, L=wet, 1.0*0.7*0.9 = 0.63</a:t>
            </a:r>
          </a:p>
          <a:p>
            <a:pPr algn="l">
              <a:spcBef>
                <a:spcPct val="50000"/>
              </a:spcBef>
            </a:pPr>
            <a:r>
              <a:rPr lang="en-GB" b="1"/>
              <a:t>For R=ok, S=dry, L=wet, 1.0*0.2*</a:t>
            </a:r>
            <a:r>
              <a:rPr lang="en-GB" b="1">
                <a:solidFill>
                  <a:srgbClr val="FF5050"/>
                </a:solidFill>
              </a:rPr>
              <a:t>0.1</a:t>
            </a:r>
            <a:r>
              <a:rPr lang="en-GB" b="1"/>
              <a:t>= 0.02</a:t>
            </a:r>
          </a:p>
          <a:p>
            <a:pPr algn="l">
              <a:spcBef>
                <a:spcPct val="50000"/>
              </a:spcBef>
            </a:pPr>
            <a:r>
              <a:rPr lang="en-GB" b="1"/>
              <a:t>For R=ok, S=moist, L=dry, 1.0*0.7*</a:t>
            </a:r>
            <a:r>
              <a:rPr lang="en-GB" b="1">
                <a:solidFill>
                  <a:srgbClr val="FF5050"/>
                </a:solidFill>
              </a:rPr>
              <a:t>0.4</a:t>
            </a:r>
            <a:r>
              <a:rPr lang="en-GB" b="1"/>
              <a:t>=0.28</a:t>
            </a:r>
          </a:p>
          <a:p>
            <a:pPr algn="l">
              <a:spcBef>
                <a:spcPct val="50000"/>
              </a:spcBef>
            </a:pPr>
            <a:r>
              <a:rPr lang="en-GB" b="1"/>
              <a:t>For R=ok, S=dry, L=dry, 1.0*0.2*0.6=0.12</a:t>
            </a:r>
          </a:p>
          <a:p>
            <a:pPr algn="l">
              <a:spcBef>
                <a:spcPct val="50000"/>
              </a:spcBef>
            </a:pPr>
            <a:r>
              <a:rPr lang="en-GB" b="1"/>
              <a:t>Lawn=wet = 0.63+0.02 = 0.65 (un-normalised)</a:t>
            </a:r>
          </a:p>
          <a:p>
            <a:pPr algn="l">
              <a:spcBef>
                <a:spcPct val="50000"/>
              </a:spcBef>
            </a:pPr>
            <a:r>
              <a:rPr lang="en-GB" b="1"/>
              <a:t>Lawn=dry = 0.28+0.12 = 0.3 (un-normalised)</a:t>
            </a:r>
          </a:p>
          <a:p>
            <a:pPr algn="l">
              <a:spcBef>
                <a:spcPct val="50000"/>
              </a:spcBef>
            </a:pPr>
            <a:r>
              <a:rPr lang="en-GB" b="1"/>
              <a:t>That is, there is greater chance that the lawn is wet.           </a:t>
            </a:r>
            <a:r>
              <a:rPr lang="en-GB" b="1">
                <a:solidFill>
                  <a:srgbClr val="FF5050"/>
                </a:solidFill>
              </a:rPr>
              <a:t>*inferred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33282" name="Rectangle 2"/>
          <p:cNvSpPr>
            <a:spLocks noGrp="1" noChangeArrowheads="1"/>
          </p:cNvSpPr>
          <p:nvPr>
            <p:ph type="title"/>
          </p:nvPr>
        </p:nvSpPr>
        <p:spPr/>
        <p:txBody>
          <a:bodyPr/>
          <a:lstStyle/>
          <a:p>
            <a:r>
              <a:rPr lang="en-GB"/>
              <a:t>Problems with Bayes nets</a:t>
            </a:r>
          </a:p>
        </p:txBody>
      </p:sp>
      <p:sp>
        <p:nvSpPr>
          <p:cNvPr id="1633283" name="Rectangle 3"/>
          <p:cNvSpPr>
            <a:spLocks noGrp="1" noChangeArrowheads="1"/>
          </p:cNvSpPr>
          <p:nvPr>
            <p:ph type="body" idx="1"/>
          </p:nvPr>
        </p:nvSpPr>
        <p:spPr/>
        <p:txBody>
          <a:bodyPr/>
          <a:lstStyle/>
          <a:p>
            <a:pPr>
              <a:lnSpc>
                <a:spcPct val="80000"/>
              </a:lnSpc>
            </a:pPr>
            <a:r>
              <a:rPr lang="en-GB" sz="2800"/>
              <a:t>Loops can sometimes occur with belief networks and have to be avoided.</a:t>
            </a:r>
          </a:p>
          <a:p>
            <a:pPr>
              <a:lnSpc>
                <a:spcPct val="80000"/>
              </a:lnSpc>
            </a:pPr>
            <a:r>
              <a:rPr lang="en-GB" sz="2800"/>
              <a:t>We have avoided the issue of where the probabilities come from. The probabilities either are given or have to be learned. Similarly, the network structure also has to be learned. (See http://www.bayesware.com/products/discoverer/discoverer.html)</a:t>
            </a:r>
          </a:p>
          <a:p>
            <a:pPr>
              <a:lnSpc>
                <a:spcPct val="80000"/>
              </a:lnSpc>
            </a:pPr>
            <a:r>
              <a:rPr lang="en-GB" sz="2800"/>
              <a:t>The number of paths to explore grows exponentially with each node. (The problem of exact probabilistic inference in Bayes network is NP=hard. Approximation techniques may have to be used.)</a:t>
            </a:r>
          </a:p>
          <a:p>
            <a:pPr>
              <a:lnSpc>
                <a:spcPct val="80000"/>
              </a:lnSpc>
            </a:pPr>
            <a:endParaRPr 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35330" name="Rectangle 2"/>
          <p:cNvSpPr>
            <a:spLocks noGrp="1" noChangeArrowheads="1"/>
          </p:cNvSpPr>
          <p:nvPr>
            <p:ph type="title"/>
          </p:nvPr>
        </p:nvSpPr>
        <p:spPr/>
        <p:txBody>
          <a:bodyPr/>
          <a:lstStyle/>
          <a:p>
            <a:r>
              <a:rPr lang="en-GB"/>
              <a:t>Applications</a:t>
            </a:r>
          </a:p>
        </p:txBody>
      </p:sp>
      <p:sp>
        <p:nvSpPr>
          <p:cNvPr id="1635331" name="Rectangle 3"/>
          <p:cNvSpPr>
            <a:spLocks noGrp="1" noChangeArrowheads="1"/>
          </p:cNvSpPr>
          <p:nvPr>
            <p:ph type="body" idx="1"/>
          </p:nvPr>
        </p:nvSpPr>
        <p:spPr/>
        <p:txBody>
          <a:bodyPr/>
          <a:lstStyle/>
          <a:p>
            <a:pPr>
              <a:lnSpc>
                <a:spcPct val="90000"/>
              </a:lnSpc>
            </a:pPr>
            <a:r>
              <a:rPr lang="en-GB"/>
              <a:t>You have all used Bayes Belief Networks, probably a few dozen times, when you use Microsoft Office! (See </a:t>
            </a:r>
            <a:r>
              <a:rPr lang="en-GB" sz="2800"/>
              <a:t>http://research.microsoft.com/~horvitz/lum.htm)</a:t>
            </a:r>
          </a:p>
          <a:p>
            <a:pPr>
              <a:lnSpc>
                <a:spcPct val="90000"/>
              </a:lnSpc>
            </a:pPr>
            <a:r>
              <a:rPr lang="en-GB"/>
              <a:t>As you may have read in 202, Bayesian networks are also used in spam filters</a:t>
            </a:r>
          </a:p>
          <a:p>
            <a:pPr>
              <a:lnSpc>
                <a:spcPct val="90000"/>
              </a:lnSpc>
            </a:pPr>
            <a:r>
              <a:rPr lang="en-GB"/>
              <a:t>Another application is IR where the EVENT you want to estimate a probability for is whether a document is relevant for a particular query</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IS 240 – Spring 2013 </a:t>
            </a:r>
            <a:endParaRPr lang="en-US"/>
          </a:p>
        </p:txBody>
      </p:sp>
      <p:sp>
        <p:nvSpPr>
          <p:cNvPr id="1637378" name="Rectangle 2"/>
          <p:cNvSpPr>
            <a:spLocks noGrp="1" noChangeArrowheads="1"/>
          </p:cNvSpPr>
          <p:nvPr>
            <p:ph type="title"/>
          </p:nvPr>
        </p:nvSpPr>
        <p:spPr/>
        <p:txBody>
          <a:bodyPr/>
          <a:lstStyle/>
          <a:p>
            <a:r>
              <a:rPr lang="en-US"/>
              <a:t>Bayesian Networks</a:t>
            </a:r>
          </a:p>
        </p:txBody>
      </p:sp>
      <p:grpSp>
        <p:nvGrpSpPr>
          <p:cNvPr id="1637379" name="Group 3"/>
          <p:cNvGrpSpPr>
            <a:grpSpLocks/>
          </p:cNvGrpSpPr>
          <p:nvPr/>
        </p:nvGrpSpPr>
        <p:grpSpPr bwMode="auto">
          <a:xfrm>
            <a:off x="914400" y="2362200"/>
            <a:ext cx="1371600" cy="1143000"/>
            <a:chOff x="2064" y="1440"/>
            <a:chExt cx="864" cy="720"/>
          </a:xfrm>
        </p:grpSpPr>
        <p:sp>
          <p:nvSpPr>
            <p:cNvPr id="1637380" name="Oval 4"/>
            <p:cNvSpPr>
              <a:spLocks noChangeArrowheads="1"/>
            </p:cNvSpPr>
            <p:nvPr/>
          </p:nvSpPr>
          <p:spPr bwMode="auto">
            <a:xfrm>
              <a:off x="2352" y="187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Life</a:t>
              </a:r>
            </a:p>
            <a:p>
              <a:pPr eaLnBrk="0" hangingPunct="0">
                <a:lnSpc>
                  <a:spcPct val="70000"/>
                </a:lnSpc>
              </a:pPr>
              <a:r>
                <a:rPr lang="en-US" sz="2400"/>
                <a:t>Expectancy</a:t>
              </a:r>
            </a:p>
          </p:txBody>
        </p:sp>
        <p:sp>
          <p:nvSpPr>
            <p:cNvPr id="1637381" name="Oval 5"/>
            <p:cNvSpPr>
              <a:spLocks noChangeArrowheads="1"/>
            </p:cNvSpPr>
            <p:nvPr/>
          </p:nvSpPr>
          <p:spPr bwMode="auto">
            <a:xfrm>
              <a:off x="2064" y="14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Income</a:t>
              </a:r>
            </a:p>
          </p:txBody>
        </p:sp>
        <p:sp>
          <p:nvSpPr>
            <p:cNvPr id="1637382" name="Oval 6"/>
            <p:cNvSpPr>
              <a:spLocks noChangeArrowheads="1"/>
            </p:cNvSpPr>
            <p:nvPr/>
          </p:nvSpPr>
          <p:spPr bwMode="auto">
            <a:xfrm>
              <a:off x="2640" y="14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Race</a:t>
              </a:r>
            </a:p>
          </p:txBody>
        </p:sp>
      </p:grpSp>
      <p:grpSp>
        <p:nvGrpSpPr>
          <p:cNvPr id="1637383" name="Group 7"/>
          <p:cNvGrpSpPr>
            <a:grpSpLocks/>
          </p:cNvGrpSpPr>
          <p:nvPr/>
        </p:nvGrpSpPr>
        <p:grpSpPr bwMode="auto">
          <a:xfrm>
            <a:off x="3429000" y="2514600"/>
            <a:ext cx="1371600" cy="1143000"/>
            <a:chOff x="2160" y="1584"/>
            <a:chExt cx="864" cy="720"/>
          </a:xfrm>
        </p:grpSpPr>
        <p:grpSp>
          <p:nvGrpSpPr>
            <p:cNvPr id="1637384" name="Group 8"/>
            <p:cNvGrpSpPr>
              <a:grpSpLocks/>
            </p:cNvGrpSpPr>
            <p:nvPr/>
          </p:nvGrpSpPr>
          <p:grpSpPr bwMode="auto">
            <a:xfrm>
              <a:off x="2160" y="1584"/>
              <a:ext cx="864" cy="720"/>
              <a:chOff x="2064" y="1440"/>
              <a:chExt cx="864" cy="720"/>
            </a:xfrm>
          </p:grpSpPr>
          <p:sp>
            <p:nvSpPr>
              <p:cNvPr id="1637385" name="Oval 9"/>
              <p:cNvSpPr>
                <a:spLocks noChangeArrowheads="1"/>
              </p:cNvSpPr>
              <p:nvPr/>
            </p:nvSpPr>
            <p:spPr bwMode="auto">
              <a:xfrm>
                <a:off x="2352" y="187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L</a:t>
                </a:r>
              </a:p>
            </p:txBody>
          </p:sp>
          <p:sp>
            <p:nvSpPr>
              <p:cNvPr id="1637386" name="Oval 10"/>
              <p:cNvSpPr>
                <a:spLocks noChangeArrowheads="1"/>
              </p:cNvSpPr>
              <p:nvPr/>
            </p:nvSpPr>
            <p:spPr bwMode="auto">
              <a:xfrm>
                <a:off x="2064" y="14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I</a:t>
                </a:r>
              </a:p>
            </p:txBody>
          </p:sp>
          <p:sp>
            <p:nvSpPr>
              <p:cNvPr id="1637387" name="Oval 11"/>
              <p:cNvSpPr>
                <a:spLocks noChangeArrowheads="1"/>
              </p:cNvSpPr>
              <p:nvPr/>
            </p:nvSpPr>
            <p:spPr bwMode="auto">
              <a:xfrm>
                <a:off x="2640" y="14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R</a:t>
                </a:r>
              </a:p>
            </p:txBody>
          </p:sp>
        </p:grpSp>
        <p:sp>
          <p:nvSpPr>
            <p:cNvPr id="1637388" name="Line 12"/>
            <p:cNvSpPr>
              <a:spLocks noChangeShapeType="1"/>
            </p:cNvSpPr>
            <p:nvPr/>
          </p:nvSpPr>
          <p:spPr bwMode="auto">
            <a:xfrm flipH="1">
              <a:off x="2448" y="172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7389" name="Line 13"/>
            <p:cNvSpPr>
              <a:spLocks noChangeShapeType="1"/>
            </p:cNvSpPr>
            <p:nvPr/>
          </p:nvSpPr>
          <p:spPr bwMode="auto">
            <a:xfrm>
              <a:off x="2352" y="1872"/>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37390" name="Group 14"/>
          <p:cNvGrpSpPr>
            <a:grpSpLocks/>
          </p:cNvGrpSpPr>
          <p:nvPr/>
        </p:nvGrpSpPr>
        <p:grpSpPr bwMode="auto">
          <a:xfrm>
            <a:off x="6172200" y="2514600"/>
            <a:ext cx="1371600" cy="1143000"/>
            <a:chOff x="3888" y="1584"/>
            <a:chExt cx="864" cy="720"/>
          </a:xfrm>
        </p:grpSpPr>
        <p:grpSp>
          <p:nvGrpSpPr>
            <p:cNvPr id="1637391" name="Group 15"/>
            <p:cNvGrpSpPr>
              <a:grpSpLocks/>
            </p:cNvGrpSpPr>
            <p:nvPr/>
          </p:nvGrpSpPr>
          <p:grpSpPr bwMode="auto">
            <a:xfrm>
              <a:off x="3888" y="1584"/>
              <a:ext cx="864" cy="720"/>
              <a:chOff x="2064" y="1440"/>
              <a:chExt cx="864" cy="720"/>
            </a:xfrm>
          </p:grpSpPr>
          <p:sp>
            <p:nvSpPr>
              <p:cNvPr id="1637392" name="Oval 16"/>
              <p:cNvSpPr>
                <a:spLocks noChangeArrowheads="1"/>
              </p:cNvSpPr>
              <p:nvPr/>
            </p:nvSpPr>
            <p:spPr bwMode="auto">
              <a:xfrm>
                <a:off x="2352" y="187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L</a:t>
                </a:r>
              </a:p>
            </p:txBody>
          </p:sp>
          <p:sp>
            <p:nvSpPr>
              <p:cNvPr id="1637393" name="Oval 17"/>
              <p:cNvSpPr>
                <a:spLocks noChangeArrowheads="1"/>
              </p:cNvSpPr>
              <p:nvPr/>
            </p:nvSpPr>
            <p:spPr bwMode="auto">
              <a:xfrm>
                <a:off x="2064" y="14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I</a:t>
                </a:r>
              </a:p>
            </p:txBody>
          </p:sp>
          <p:sp>
            <p:nvSpPr>
              <p:cNvPr id="1637394" name="Oval 18"/>
              <p:cNvSpPr>
                <a:spLocks noChangeArrowheads="1"/>
              </p:cNvSpPr>
              <p:nvPr/>
            </p:nvSpPr>
            <p:spPr bwMode="auto">
              <a:xfrm>
                <a:off x="2640" y="144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R</a:t>
                </a:r>
              </a:p>
            </p:txBody>
          </p:sp>
        </p:grpSp>
        <p:sp>
          <p:nvSpPr>
            <p:cNvPr id="1637395" name="Line 19"/>
            <p:cNvSpPr>
              <a:spLocks noChangeShapeType="1"/>
            </p:cNvSpPr>
            <p:nvPr/>
          </p:nvSpPr>
          <p:spPr bwMode="auto">
            <a:xfrm>
              <a:off x="4080" y="1872"/>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7396" name="Line 20"/>
            <p:cNvSpPr>
              <a:spLocks noChangeShapeType="1"/>
            </p:cNvSpPr>
            <p:nvPr/>
          </p:nvSpPr>
          <p:spPr bwMode="auto">
            <a:xfrm flipH="1">
              <a:off x="4176" y="172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7397" name="Line 21"/>
            <p:cNvSpPr>
              <a:spLocks noChangeShapeType="1"/>
            </p:cNvSpPr>
            <p:nvPr/>
          </p:nvSpPr>
          <p:spPr bwMode="auto">
            <a:xfrm flipH="1">
              <a:off x="4416" y="1824"/>
              <a:ext cx="9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37398" name="Text Box 22"/>
          <p:cNvSpPr txBox="1">
            <a:spLocks noChangeArrowheads="1"/>
          </p:cNvSpPr>
          <p:nvPr/>
        </p:nvSpPr>
        <p:spPr bwMode="auto">
          <a:xfrm>
            <a:off x="1279525" y="4537075"/>
            <a:ext cx="70913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The </a:t>
            </a:r>
            <a:r>
              <a:rPr lang="en-US" sz="2400" i="1"/>
              <a:t>parents</a:t>
            </a:r>
            <a:r>
              <a:rPr lang="en-US" sz="2400"/>
              <a:t> of any </a:t>
            </a:r>
            <a:r>
              <a:rPr lang="en-US" sz="2400" i="1"/>
              <a:t>child</a:t>
            </a:r>
            <a:r>
              <a:rPr lang="en-US" sz="2400"/>
              <a:t> node are those considered to be</a:t>
            </a:r>
          </a:p>
          <a:p>
            <a:pPr algn="l" eaLnBrk="0" hangingPunct="0"/>
            <a:r>
              <a:rPr lang="en-US" sz="2400"/>
              <a:t>direct </a:t>
            </a:r>
            <a:r>
              <a:rPr lang="en-US" sz="2400" i="1"/>
              <a:t>causes</a:t>
            </a:r>
            <a:r>
              <a:rPr lang="en-US" sz="2400"/>
              <a:t> of  that node.</a:t>
            </a:r>
          </a:p>
          <a:p>
            <a:pPr algn="l" eaLnBrk="0" hangingPunct="0"/>
            <a:endParaRPr 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39426" name="Rectangle 2"/>
          <p:cNvSpPr>
            <a:spLocks noGrp="1" noChangeArrowheads="1"/>
          </p:cNvSpPr>
          <p:nvPr>
            <p:ph type="title"/>
          </p:nvPr>
        </p:nvSpPr>
        <p:spPr/>
        <p:txBody>
          <a:bodyPr/>
          <a:lstStyle/>
          <a:p>
            <a:r>
              <a:rPr lang="en-US"/>
              <a:t>Inference Networks</a:t>
            </a:r>
          </a:p>
        </p:txBody>
      </p:sp>
      <p:sp>
        <p:nvSpPr>
          <p:cNvPr id="1639427" name="Rectangle 3"/>
          <p:cNvSpPr>
            <a:spLocks noGrp="1" noChangeArrowheads="1"/>
          </p:cNvSpPr>
          <p:nvPr>
            <p:ph type="body" idx="1"/>
          </p:nvPr>
        </p:nvSpPr>
        <p:spPr/>
        <p:txBody>
          <a:bodyPr/>
          <a:lstStyle/>
          <a:p>
            <a:pPr>
              <a:lnSpc>
                <a:spcPct val="90000"/>
              </a:lnSpc>
            </a:pPr>
            <a:r>
              <a:rPr lang="en-US"/>
              <a:t>Intended to capture all of the significant probabilistic dependencies among the variables represented by nodes in the </a:t>
            </a:r>
            <a:r>
              <a:rPr lang="en-US" b="1"/>
              <a:t>query and document networks</a:t>
            </a:r>
            <a:r>
              <a:rPr lang="en-US"/>
              <a:t>.</a:t>
            </a:r>
          </a:p>
          <a:p>
            <a:pPr>
              <a:lnSpc>
                <a:spcPct val="90000"/>
              </a:lnSpc>
            </a:pPr>
            <a:r>
              <a:rPr lang="en-US"/>
              <a:t>Give the priors associated with the documents, and the conditional probabilities associated with internal nodes, we can compute the posterior probability (belief) associated with each node in the network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41474" name="Rectangle 2"/>
          <p:cNvSpPr>
            <a:spLocks noGrp="1" noChangeArrowheads="1"/>
          </p:cNvSpPr>
          <p:nvPr>
            <p:ph type="title"/>
          </p:nvPr>
        </p:nvSpPr>
        <p:spPr/>
        <p:txBody>
          <a:bodyPr/>
          <a:lstStyle/>
          <a:p>
            <a:r>
              <a:rPr lang="en-US"/>
              <a:t>Inference Networks</a:t>
            </a:r>
          </a:p>
        </p:txBody>
      </p:sp>
      <p:sp>
        <p:nvSpPr>
          <p:cNvPr id="1641475" name="Rectangle 3"/>
          <p:cNvSpPr>
            <a:spLocks noGrp="1" noChangeArrowheads="1"/>
          </p:cNvSpPr>
          <p:nvPr>
            <p:ph type="body" idx="1"/>
          </p:nvPr>
        </p:nvSpPr>
        <p:spPr/>
        <p:txBody>
          <a:bodyPr/>
          <a:lstStyle/>
          <a:p>
            <a:r>
              <a:rPr lang="en-US"/>
              <a:t>The network -- taken as a whole, represents the dependence of a user</a:t>
            </a:r>
            <a:r>
              <a:rPr lang="ja-JP" altLang="en-US">
                <a:latin typeface="Arial"/>
              </a:rPr>
              <a:t>’</a:t>
            </a:r>
            <a:r>
              <a:rPr lang="en-US"/>
              <a:t>s information need on the documents in a collection where the dependence is mediated by document and query representations.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ate Placeholder 2"/>
          <p:cNvSpPr>
            <a:spLocks noGrp="1"/>
          </p:cNvSpPr>
          <p:nvPr>
            <p:ph type="dt" sz="half" idx="10"/>
          </p:nvPr>
        </p:nvSpPr>
        <p:spPr/>
        <p:txBody>
          <a:bodyPr/>
          <a:lstStyle/>
          <a:p>
            <a:r>
              <a:rPr lang="en-US" smtClean="0"/>
              <a:t>IS 240 – Spring 2013 </a:t>
            </a:r>
            <a:endParaRPr lang="en-US"/>
          </a:p>
        </p:txBody>
      </p:sp>
      <p:sp>
        <p:nvSpPr>
          <p:cNvPr id="1643522" name="Rectangle 2"/>
          <p:cNvSpPr>
            <a:spLocks noGrp="1" noChangeArrowheads="1"/>
          </p:cNvSpPr>
          <p:nvPr>
            <p:ph type="title"/>
          </p:nvPr>
        </p:nvSpPr>
        <p:spPr/>
        <p:txBody>
          <a:bodyPr/>
          <a:lstStyle/>
          <a:p>
            <a:r>
              <a:rPr lang="en-US"/>
              <a:t>Document Inference Network</a:t>
            </a:r>
          </a:p>
        </p:txBody>
      </p:sp>
      <p:grpSp>
        <p:nvGrpSpPr>
          <p:cNvPr id="1643523" name="Group 3"/>
          <p:cNvGrpSpPr>
            <a:grpSpLocks/>
          </p:cNvGrpSpPr>
          <p:nvPr/>
        </p:nvGrpSpPr>
        <p:grpSpPr bwMode="auto">
          <a:xfrm>
            <a:off x="263525" y="1447800"/>
            <a:ext cx="8616950" cy="4572000"/>
            <a:chOff x="240" y="1104"/>
            <a:chExt cx="5428" cy="2880"/>
          </a:xfrm>
        </p:grpSpPr>
        <p:sp>
          <p:nvSpPr>
            <p:cNvPr id="1643524" name="Oval 4"/>
            <p:cNvSpPr>
              <a:spLocks noChangeArrowheads="1"/>
            </p:cNvSpPr>
            <p:nvPr/>
          </p:nvSpPr>
          <p:spPr bwMode="auto">
            <a:xfrm>
              <a:off x="576" y="2160"/>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r</a:t>
              </a:r>
              <a:r>
                <a:rPr lang="en-US" sz="2400" baseline="-25000"/>
                <a:t>1</a:t>
              </a:r>
              <a:endParaRPr lang="en-US" sz="2400"/>
            </a:p>
          </p:txBody>
        </p:sp>
        <p:sp>
          <p:nvSpPr>
            <p:cNvPr id="1643525" name="Oval 5"/>
            <p:cNvSpPr>
              <a:spLocks noChangeArrowheads="1"/>
            </p:cNvSpPr>
            <p:nvPr/>
          </p:nvSpPr>
          <p:spPr bwMode="auto">
            <a:xfrm>
              <a:off x="576" y="1104"/>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d</a:t>
              </a:r>
              <a:r>
                <a:rPr lang="en-US" sz="2400" baseline="-25000"/>
                <a:t>1</a:t>
              </a:r>
              <a:endParaRPr lang="en-US" sz="2400"/>
            </a:p>
          </p:txBody>
        </p:sp>
        <p:sp>
          <p:nvSpPr>
            <p:cNvPr id="1643526" name="Oval 6"/>
            <p:cNvSpPr>
              <a:spLocks noChangeArrowheads="1"/>
            </p:cNvSpPr>
            <p:nvPr/>
          </p:nvSpPr>
          <p:spPr bwMode="auto">
            <a:xfrm>
              <a:off x="576" y="1584"/>
              <a:ext cx="288" cy="28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t</a:t>
              </a:r>
              <a:r>
                <a:rPr lang="en-US" sz="2400" baseline="-25000"/>
                <a:t>1</a:t>
              </a:r>
              <a:endParaRPr lang="en-US" sz="2400"/>
            </a:p>
          </p:txBody>
        </p:sp>
        <p:sp>
          <p:nvSpPr>
            <p:cNvPr id="1643527" name="Oval 7"/>
            <p:cNvSpPr>
              <a:spLocks noChangeArrowheads="1"/>
            </p:cNvSpPr>
            <p:nvPr/>
          </p:nvSpPr>
          <p:spPr bwMode="auto">
            <a:xfrm>
              <a:off x="1296" y="1584"/>
              <a:ext cx="288" cy="28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t</a:t>
              </a:r>
              <a:r>
                <a:rPr lang="en-US" sz="2400" baseline="-25000"/>
                <a:t>2</a:t>
              </a:r>
              <a:endParaRPr lang="en-US" sz="2400"/>
            </a:p>
          </p:txBody>
        </p:sp>
        <p:sp>
          <p:nvSpPr>
            <p:cNvPr id="1643528" name="Oval 8"/>
            <p:cNvSpPr>
              <a:spLocks noChangeArrowheads="1"/>
            </p:cNvSpPr>
            <p:nvPr/>
          </p:nvSpPr>
          <p:spPr bwMode="auto">
            <a:xfrm>
              <a:off x="3696" y="1632"/>
              <a:ext cx="288" cy="28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80000"/>
                </a:lnSpc>
              </a:pPr>
              <a:r>
                <a:rPr lang="en-US" sz="2400"/>
                <a:t>t</a:t>
              </a:r>
              <a:r>
                <a:rPr lang="en-US" sz="2400" baseline="-25000"/>
                <a:t>j-1</a:t>
              </a:r>
              <a:endParaRPr lang="en-US" sz="2400"/>
            </a:p>
          </p:txBody>
        </p:sp>
        <p:sp>
          <p:nvSpPr>
            <p:cNvPr id="1643529" name="Oval 9"/>
            <p:cNvSpPr>
              <a:spLocks noChangeArrowheads="1"/>
            </p:cNvSpPr>
            <p:nvPr/>
          </p:nvSpPr>
          <p:spPr bwMode="auto">
            <a:xfrm>
              <a:off x="4512" y="1632"/>
              <a:ext cx="288" cy="28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t</a:t>
              </a:r>
              <a:r>
                <a:rPr lang="en-US" sz="2400" baseline="-25000"/>
                <a:t>j</a:t>
              </a:r>
              <a:endParaRPr lang="en-US" sz="2400"/>
            </a:p>
          </p:txBody>
        </p:sp>
        <p:sp>
          <p:nvSpPr>
            <p:cNvPr id="1643530" name="Oval 10"/>
            <p:cNvSpPr>
              <a:spLocks noChangeArrowheads="1"/>
            </p:cNvSpPr>
            <p:nvPr/>
          </p:nvSpPr>
          <p:spPr bwMode="auto">
            <a:xfrm>
              <a:off x="1296" y="1104"/>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d</a:t>
              </a:r>
              <a:r>
                <a:rPr lang="en-US" sz="2400" baseline="-25000"/>
                <a:t>2</a:t>
              </a:r>
              <a:endParaRPr lang="en-US" sz="2400"/>
            </a:p>
          </p:txBody>
        </p:sp>
        <p:sp>
          <p:nvSpPr>
            <p:cNvPr id="1643531" name="Oval 11"/>
            <p:cNvSpPr>
              <a:spLocks noChangeArrowheads="1"/>
            </p:cNvSpPr>
            <p:nvPr/>
          </p:nvSpPr>
          <p:spPr bwMode="auto">
            <a:xfrm>
              <a:off x="3696" y="115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d</a:t>
              </a:r>
              <a:r>
                <a:rPr lang="en-US" sz="2400" baseline="-25000"/>
                <a:t>i-1</a:t>
              </a:r>
              <a:endParaRPr lang="en-US" sz="2400"/>
            </a:p>
          </p:txBody>
        </p:sp>
        <p:sp>
          <p:nvSpPr>
            <p:cNvPr id="1643532" name="Oval 12"/>
            <p:cNvSpPr>
              <a:spLocks noChangeArrowheads="1"/>
            </p:cNvSpPr>
            <p:nvPr/>
          </p:nvSpPr>
          <p:spPr bwMode="auto">
            <a:xfrm>
              <a:off x="4512" y="115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d</a:t>
              </a:r>
              <a:r>
                <a:rPr lang="en-US" sz="2400" baseline="-25000"/>
                <a:t>i</a:t>
              </a:r>
              <a:endParaRPr lang="en-US" sz="2400"/>
            </a:p>
          </p:txBody>
        </p:sp>
        <p:sp>
          <p:nvSpPr>
            <p:cNvPr id="1643533" name="Oval 13"/>
            <p:cNvSpPr>
              <a:spLocks noChangeArrowheads="1"/>
            </p:cNvSpPr>
            <p:nvPr/>
          </p:nvSpPr>
          <p:spPr bwMode="auto">
            <a:xfrm>
              <a:off x="1344" y="2208"/>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r</a:t>
              </a:r>
              <a:r>
                <a:rPr lang="en-US" sz="2400" baseline="-25000"/>
                <a:t>2</a:t>
              </a:r>
              <a:endParaRPr lang="en-US" sz="2400"/>
            </a:p>
          </p:txBody>
        </p:sp>
        <p:sp>
          <p:nvSpPr>
            <p:cNvPr id="1643534" name="Oval 14"/>
            <p:cNvSpPr>
              <a:spLocks noChangeArrowheads="1"/>
            </p:cNvSpPr>
            <p:nvPr/>
          </p:nvSpPr>
          <p:spPr bwMode="auto">
            <a:xfrm>
              <a:off x="2544" y="2208"/>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r</a:t>
              </a:r>
              <a:r>
                <a:rPr lang="en-US" sz="2400" baseline="-25000"/>
                <a:t>3</a:t>
              </a:r>
              <a:endParaRPr lang="en-US" sz="2400"/>
            </a:p>
          </p:txBody>
        </p:sp>
        <p:sp>
          <p:nvSpPr>
            <p:cNvPr id="1643535" name="Oval 15"/>
            <p:cNvSpPr>
              <a:spLocks noChangeArrowheads="1"/>
            </p:cNvSpPr>
            <p:nvPr/>
          </p:nvSpPr>
          <p:spPr bwMode="auto">
            <a:xfrm>
              <a:off x="4512" y="2208"/>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r</a:t>
              </a:r>
              <a:r>
                <a:rPr lang="en-US" sz="2400" baseline="-25000"/>
                <a:t>k</a:t>
              </a:r>
              <a:endParaRPr lang="en-US" sz="2400"/>
            </a:p>
          </p:txBody>
        </p:sp>
        <p:sp>
          <p:nvSpPr>
            <p:cNvPr id="1643536" name="Oval 16"/>
            <p:cNvSpPr>
              <a:spLocks noChangeArrowheads="1"/>
            </p:cNvSpPr>
            <p:nvPr/>
          </p:nvSpPr>
          <p:spPr bwMode="auto">
            <a:xfrm>
              <a:off x="576" y="2736"/>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c</a:t>
              </a:r>
              <a:r>
                <a:rPr lang="en-US" sz="2400" baseline="-25000"/>
                <a:t>1</a:t>
              </a:r>
              <a:endParaRPr lang="en-US" sz="2400"/>
            </a:p>
          </p:txBody>
        </p:sp>
        <p:sp>
          <p:nvSpPr>
            <p:cNvPr id="1643537" name="Oval 17"/>
            <p:cNvSpPr>
              <a:spLocks noChangeArrowheads="1"/>
            </p:cNvSpPr>
            <p:nvPr/>
          </p:nvSpPr>
          <p:spPr bwMode="auto">
            <a:xfrm>
              <a:off x="1344" y="2736"/>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c</a:t>
              </a:r>
              <a:r>
                <a:rPr lang="en-US" sz="2400" baseline="-25000"/>
                <a:t>2</a:t>
              </a:r>
              <a:endParaRPr lang="en-US" sz="2400"/>
            </a:p>
          </p:txBody>
        </p:sp>
        <p:sp>
          <p:nvSpPr>
            <p:cNvPr id="1643538" name="Oval 18"/>
            <p:cNvSpPr>
              <a:spLocks noChangeArrowheads="1"/>
            </p:cNvSpPr>
            <p:nvPr/>
          </p:nvSpPr>
          <p:spPr bwMode="auto">
            <a:xfrm>
              <a:off x="2544" y="2784"/>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c</a:t>
              </a:r>
              <a:r>
                <a:rPr lang="en-US" sz="2400" baseline="-25000"/>
                <a:t>3</a:t>
              </a:r>
              <a:endParaRPr lang="en-US" sz="2400"/>
            </a:p>
          </p:txBody>
        </p:sp>
        <p:sp>
          <p:nvSpPr>
            <p:cNvPr id="1643539" name="Oval 19"/>
            <p:cNvSpPr>
              <a:spLocks noChangeArrowheads="1"/>
            </p:cNvSpPr>
            <p:nvPr/>
          </p:nvSpPr>
          <p:spPr bwMode="auto">
            <a:xfrm>
              <a:off x="4560" y="2832"/>
              <a:ext cx="288" cy="2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c</a:t>
              </a:r>
              <a:r>
                <a:rPr lang="en-US" sz="2400" baseline="-25000"/>
                <a:t>m</a:t>
              </a:r>
              <a:endParaRPr lang="en-US" sz="2400"/>
            </a:p>
          </p:txBody>
        </p:sp>
        <p:sp>
          <p:nvSpPr>
            <p:cNvPr id="1643540" name="Oval 20"/>
            <p:cNvSpPr>
              <a:spLocks noChangeArrowheads="1"/>
            </p:cNvSpPr>
            <p:nvPr/>
          </p:nvSpPr>
          <p:spPr bwMode="auto">
            <a:xfrm>
              <a:off x="1824" y="3216"/>
              <a:ext cx="288" cy="28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q</a:t>
              </a:r>
              <a:r>
                <a:rPr lang="en-US" sz="2400" baseline="-25000"/>
                <a:t>1</a:t>
              </a:r>
              <a:endParaRPr lang="en-US" sz="2400"/>
            </a:p>
          </p:txBody>
        </p:sp>
        <p:sp>
          <p:nvSpPr>
            <p:cNvPr id="1643541" name="Oval 21"/>
            <p:cNvSpPr>
              <a:spLocks noChangeArrowheads="1"/>
            </p:cNvSpPr>
            <p:nvPr/>
          </p:nvSpPr>
          <p:spPr bwMode="auto">
            <a:xfrm>
              <a:off x="3456" y="3264"/>
              <a:ext cx="288" cy="28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q</a:t>
              </a:r>
              <a:r>
                <a:rPr lang="en-US" sz="2400" baseline="-25000"/>
                <a:t>2</a:t>
              </a:r>
              <a:endParaRPr lang="en-US" sz="2400"/>
            </a:p>
          </p:txBody>
        </p:sp>
        <p:sp>
          <p:nvSpPr>
            <p:cNvPr id="1643542" name="Oval 22"/>
            <p:cNvSpPr>
              <a:spLocks noChangeArrowheads="1"/>
            </p:cNvSpPr>
            <p:nvPr/>
          </p:nvSpPr>
          <p:spPr bwMode="auto">
            <a:xfrm>
              <a:off x="2544" y="3648"/>
              <a:ext cx="288" cy="28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70000"/>
                </a:lnSpc>
              </a:pPr>
              <a:r>
                <a:rPr lang="en-US" sz="2400"/>
                <a:t>I</a:t>
              </a:r>
            </a:p>
          </p:txBody>
        </p:sp>
        <p:sp>
          <p:nvSpPr>
            <p:cNvPr id="1643543" name="Line 23"/>
            <p:cNvSpPr>
              <a:spLocks noChangeShapeType="1"/>
            </p:cNvSpPr>
            <p:nvPr/>
          </p:nvSpPr>
          <p:spPr bwMode="auto">
            <a:xfrm>
              <a:off x="720" y="139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44" name="Line 24"/>
            <p:cNvSpPr>
              <a:spLocks noChangeShapeType="1"/>
            </p:cNvSpPr>
            <p:nvPr/>
          </p:nvSpPr>
          <p:spPr bwMode="auto">
            <a:xfrm>
              <a:off x="1440" y="139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45" name="Line 25"/>
            <p:cNvSpPr>
              <a:spLocks noChangeShapeType="1"/>
            </p:cNvSpPr>
            <p:nvPr/>
          </p:nvSpPr>
          <p:spPr bwMode="auto">
            <a:xfrm>
              <a:off x="720" y="187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46" name="Line 26"/>
            <p:cNvSpPr>
              <a:spLocks noChangeShapeType="1"/>
            </p:cNvSpPr>
            <p:nvPr/>
          </p:nvSpPr>
          <p:spPr bwMode="auto">
            <a:xfrm>
              <a:off x="720" y="2448"/>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47" name="Line 27"/>
            <p:cNvSpPr>
              <a:spLocks noChangeShapeType="1"/>
            </p:cNvSpPr>
            <p:nvPr/>
          </p:nvSpPr>
          <p:spPr bwMode="auto">
            <a:xfrm flipH="1">
              <a:off x="864" y="2448"/>
              <a:ext cx="52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48" name="Line 28"/>
            <p:cNvSpPr>
              <a:spLocks noChangeShapeType="1"/>
            </p:cNvSpPr>
            <p:nvPr/>
          </p:nvSpPr>
          <p:spPr bwMode="auto">
            <a:xfrm>
              <a:off x="816" y="2976"/>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49" name="Line 29"/>
            <p:cNvSpPr>
              <a:spLocks noChangeShapeType="1"/>
            </p:cNvSpPr>
            <p:nvPr/>
          </p:nvSpPr>
          <p:spPr bwMode="auto">
            <a:xfrm>
              <a:off x="816" y="1824"/>
              <a:ext cx="57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0" name="Line 30"/>
            <p:cNvSpPr>
              <a:spLocks noChangeShapeType="1"/>
            </p:cNvSpPr>
            <p:nvPr/>
          </p:nvSpPr>
          <p:spPr bwMode="auto">
            <a:xfrm>
              <a:off x="1440" y="1872"/>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1" name="Line 31"/>
            <p:cNvSpPr>
              <a:spLocks noChangeShapeType="1"/>
            </p:cNvSpPr>
            <p:nvPr/>
          </p:nvSpPr>
          <p:spPr bwMode="auto">
            <a:xfrm>
              <a:off x="1488" y="2496"/>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2" name="Line 32"/>
            <p:cNvSpPr>
              <a:spLocks noChangeShapeType="1"/>
            </p:cNvSpPr>
            <p:nvPr/>
          </p:nvSpPr>
          <p:spPr bwMode="auto">
            <a:xfrm flipH="1">
              <a:off x="1632" y="2448"/>
              <a:ext cx="96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3" name="Line 33"/>
            <p:cNvSpPr>
              <a:spLocks noChangeShapeType="1"/>
            </p:cNvSpPr>
            <p:nvPr/>
          </p:nvSpPr>
          <p:spPr bwMode="auto">
            <a:xfrm>
              <a:off x="2688" y="249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4" name="Line 34"/>
            <p:cNvSpPr>
              <a:spLocks noChangeShapeType="1"/>
            </p:cNvSpPr>
            <p:nvPr/>
          </p:nvSpPr>
          <p:spPr bwMode="auto">
            <a:xfrm>
              <a:off x="2832" y="2400"/>
              <a:ext cx="17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5" name="Line 35"/>
            <p:cNvSpPr>
              <a:spLocks noChangeShapeType="1"/>
            </p:cNvSpPr>
            <p:nvPr/>
          </p:nvSpPr>
          <p:spPr bwMode="auto">
            <a:xfrm flipH="1">
              <a:off x="3744" y="3024"/>
              <a:ext cx="81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6" name="Line 36"/>
            <p:cNvSpPr>
              <a:spLocks noChangeShapeType="1"/>
            </p:cNvSpPr>
            <p:nvPr/>
          </p:nvSpPr>
          <p:spPr bwMode="auto">
            <a:xfrm>
              <a:off x="2784" y="3024"/>
              <a:ext cx="67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7" name="Line 37"/>
            <p:cNvSpPr>
              <a:spLocks noChangeShapeType="1"/>
            </p:cNvSpPr>
            <p:nvPr/>
          </p:nvSpPr>
          <p:spPr bwMode="auto">
            <a:xfrm flipH="1">
              <a:off x="2832" y="3456"/>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8" name="Line 38"/>
            <p:cNvSpPr>
              <a:spLocks noChangeShapeType="1"/>
            </p:cNvSpPr>
            <p:nvPr/>
          </p:nvSpPr>
          <p:spPr bwMode="auto">
            <a:xfrm>
              <a:off x="2112" y="3456"/>
              <a:ext cx="48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59" name="Line 39"/>
            <p:cNvSpPr>
              <a:spLocks noChangeShapeType="1"/>
            </p:cNvSpPr>
            <p:nvPr/>
          </p:nvSpPr>
          <p:spPr bwMode="auto">
            <a:xfrm>
              <a:off x="1584" y="2976"/>
              <a:ext cx="28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0" name="Line 40"/>
            <p:cNvSpPr>
              <a:spLocks noChangeShapeType="1"/>
            </p:cNvSpPr>
            <p:nvPr/>
          </p:nvSpPr>
          <p:spPr bwMode="auto">
            <a:xfrm>
              <a:off x="1584" y="1776"/>
              <a:ext cx="96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1" name="Line 41"/>
            <p:cNvSpPr>
              <a:spLocks noChangeShapeType="1"/>
            </p:cNvSpPr>
            <p:nvPr/>
          </p:nvSpPr>
          <p:spPr bwMode="auto">
            <a:xfrm flipH="1">
              <a:off x="2832" y="1824"/>
              <a:ext cx="86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2" name="Line 42"/>
            <p:cNvSpPr>
              <a:spLocks noChangeShapeType="1"/>
            </p:cNvSpPr>
            <p:nvPr/>
          </p:nvSpPr>
          <p:spPr bwMode="auto">
            <a:xfrm>
              <a:off x="3840" y="144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3" name="Line 43"/>
            <p:cNvSpPr>
              <a:spLocks noChangeShapeType="1"/>
            </p:cNvSpPr>
            <p:nvPr/>
          </p:nvSpPr>
          <p:spPr bwMode="auto">
            <a:xfrm>
              <a:off x="3984" y="18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4" name="Line 44"/>
            <p:cNvSpPr>
              <a:spLocks noChangeShapeType="1"/>
            </p:cNvSpPr>
            <p:nvPr/>
          </p:nvSpPr>
          <p:spPr bwMode="auto">
            <a:xfrm>
              <a:off x="4656" y="144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5" name="Line 45"/>
            <p:cNvSpPr>
              <a:spLocks noChangeShapeType="1"/>
            </p:cNvSpPr>
            <p:nvPr/>
          </p:nvSpPr>
          <p:spPr bwMode="auto">
            <a:xfrm>
              <a:off x="4656" y="192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6" name="Line 46"/>
            <p:cNvSpPr>
              <a:spLocks noChangeShapeType="1"/>
            </p:cNvSpPr>
            <p:nvPr/>
          </p:nvSpPr>
          <p:spPr bwMode="auto">
            <a:xfrm>
              <a:off x="4656" y="2496"/>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7" name="Line 47"/>
            <p:cNvSpPr>
              <a:spLocks noChangeShapeType="1"/>
            </p:cNvSpPr>
            <p:nvPr/>
          </p:nvSpPr>
          <p:spPr bwMode="auto">
            <a:xfrm>
              <a:off x="240" y="2592"/>
              <a:ext cx="489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3568" name="Text Box 48"/>
            <p:cNvSpPr txBox="1">
              <a:spLocks noChangeArrowheads="1"/>
            </p:cNvSpPr>
            <p:nvPr/>
          </p:nvSpPr>
          <p:spPr bwMode="auto">
            <a:xfrm>
              <a:off x="1776" y="1104"/>
              <a:ext cx="14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1"/>
                  </a:solidFill>
                </a:rPr>
                <a:t>Document nodes</a:t>
              </a:r>
              <a:endParaRPr lang="en-US" sz="2400"/>
            </a:p>
          </p:txBody>
        </p:sp>
        <p:sp>
          <p:nvSpPr>
            <p:cNvPr id="1643569" name="Text Box 49"/>
            <p:cNvSpPr txBox="1">
              <a:spLocks noChangeArrowheads="1"/>
            </p:cNvSpPr>
            <p:nvPr/>
          </p:nvSpPr>
          <p:spPr bwMode="auto">
            <a:xfrm>
              <a:off x="1679" y="1488"/>
              <a:ext cx="166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solidFill>
                    <a:schemeClr val="hlink"/>
                  </a:solidFill>
                </a:rPr>
                <a:t>Text Representation</a:t>
              </a:r>
            </a:p>
            <a:p>
              <a:pPr eaLnBrk="0" hangingPunct="0"/>
              <a:r>
                <a:rPr lang="en-US" sz="2400">
                  <a:solidFill>
                    <a:schemeClr val="hlink"/>
                  </a:solidFill>
                </a:rPr>
                <a:t>Nodes</a:t>
              </a:r>
              <a:endParaRPr lang="en-US" sz="2400"/>
            </a:p>
          </p:txBody>
        </p:sp>
        <p:sp>
          <p:nvSpPr>
            <p:cNvPr id="1643570" name="Text Box 50"/>
            <p:cNvSpPr txBox="1">
              <a:spLocks noChangeArrowheads="1"/>
            </p:cNvSpPr>
            <p:nvPr/>
          </p:nvSpPr>
          <p:spPr bwMode="auto">
            <a:xfrm>
              <a:off x="3023" y="2208"/>
              <a:ext cx="126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solidFill>
                    <a:srgbClr val="FF9900"/>
                  </a:solidFill>
                </a:rPr>
                <a:t>Concept</a:t>
              </a:r>
            </a:p>
            <a:p>
              <a:pPr eaLnBrk="0" hangingPunct="0"/>
              <a:r>
                <a:rPr lang="en-US" sz="2400">
                  <a:solidFill>
                    <a:srgbClr val="FF9900"/>
                  </a:solidFill>
                </a:rPr>
                <a:t>Representation</a:t>
              </a:r>
            </a:p>
            <a:p>
              <a:pPr eaLnBrk="0" hangingPunct="0"/>
              <a:r>
                <a:rPr lang="en-US" sz="2400">
                  <a:solidFill>
                    <a:srgbClr val="FF9900"/>
                  </a:solidFill>
                </a:rPr>
                <a:t>Nodes</a:t>
              </a:r>
              <a:endParaRPr lang="en-US" sz="2400"/>
            </a:p>
          </p:txBody>
        </p:sp>
        <p:sp>
          <p:nvSpPr>
            <p:cNvPr id="1643571" name="Text Box 51"/>
            <p:cNvSpPr txBox="1">
              <a:spLocks noChangeArrowheads="1"/>
            </p:cNvSpPr>
            <p:nvPr/>
          </p:nvSpPr>
          <p:spPr bwMode="auto">
            <a:xfrm>
              <a:off x="4752" y="1536"/>
              <a:ext cx="9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Document</a:t>
              </a:r>
            </a:p>
            <a:p>
              <a:pPr algn="l" eaLnBrk="0" hangingPunct="0"/>
              <a:r>
                <a:rPr lang="en-US" sz="2400">
                  <a:solidFill>
                    <a:srgbClr val="FF3300"/>
                  </a:solidFill>
                </a:rPr>
                <a:t>Network</a:t>
              </a:r>
            </a:p>
          </p:txBody>
        </p:sp>
        <p:sp>
          <p:nvSpPr>
            <p:cNvPr id="1643572" name="Text Box 52"/>
            <p:cNvSpPr txBox="1">
              <a:spLocks noChangeArrowheads="1"/>
            </p:cNvSpPr>
            <p:nvPr/>
          </p:nvSpPr>
          <p:spPr bwMode="auto">
            <a:xfrm>
              <a:off x="3840" y="3312"/>
              <a:ext cx="18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2"/>
                  </a:solidFill>
                </a:rPr>
                <a:t>Query representations</a:t>
              </a:r>
              <a:endParaRPr lang="en-US" sz="2400"/>
            </a:p>
          </p:txBody>
        </p:sp>
        <p:sp>
          <p:nvSpPr>
            <p:cNvPr id="1643573" name="Text Box 53"/>
            <p:cNvSpPr txBox="1">
              <a:spLocks noChangeArrowheads="1"/>
            </p:cNvSpPr>
            <p:nvPr/>
          </p:nvSpPr>
          <p:spPr bwMode="auto">
            <a:xfrm>
              <a:off x="4752" y="2208"/>
              <a:ext cx="9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Document</a:t>
              </a:r>
              <a:endParaRPr lang="en-US" sz="2400"/>
            </a:p>
          </p:txBody>
        </p:sp>
        <p:sp>
          <p:nvSpPr>
            <p:cNvPr id="1643574" name="Text Box 54"/>
            <p:cNvSpPr txBox="1">
              <a:spLocks noChangeArrowheads="1"/>
            </p:cNvSpPr>
            <p:nvPr/>
          </p:nvSpPr>
          <p:spPr bwMode="auto">
            <a:xfrm>
              <a:off x="4848" y="2832"/>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Query</a:t>
              </a:r>
              <a:endParaRPr lang="en-US" sz="2400"/>
            </a:p>
          </p:txBody>
        </p:sp>
        <p:sp>
          <p:nvSpPr>
            <p:cNvPr id="1643575" name="Text Box 55"/>
            <p:cNvSpPr txBox="1">
              <a:spLocks noChangeArrowheads="1"/>
            </p:cNvSpPr>
            <p:nvPr/>
          </p:nvSpPr>
          <p:spPr bwMode="auto">
            <a:xfrm>
              <a:off x="2976" y="3696"/>
              <a:ext cx="14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Information Need</a:t>
              </a:r>
              <a:endParaRPr lang="en-US" sz="240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r>
              <a:rPr lang="en-US" smtClean="0"/>
              <a:t>IS 240 – Spring 2013 </a:t>
            </a:r>
            <a:endParaRPr lang="en-US"/>
          </a:p>
        </p:txBody>
      </p:sp>
      <p:sp>
        <p:nvSpPr>
          <p:cNvPr id="1645570" name="Rectangle 2"/>
          <p:cNvSpPr>
            <a:spLocks noGrp="1" noChangeArrowheads="1"/>
          </p:cNvSpPr>
          <p:nvPr>
            <p:ph type="title"/>
          </p:nvPr>
        </p:nvSpPr>
        <p:spPr/>
        <p:txBody>
          <a:bodyPr/>
          <a:lstStyle/>
          <a:p>
            <a:r>
              <a:rPr lang="en-US"/>
              <a:t>Boolean Nodes</a:t>
            </a:r>
          </a:p>
        </p:txBody>
      </p:sp>
      <p:grpSp>
        <p:nvGrpSpPr>
          <p:cNvPr id="1645571" name="Group 3"/>
          <p:cNvGrpSpPr>
            <a:grpSpLocks/>
          </p:cNvGrpSpPr>
          <p:nvPr/>
        </p:nvGrpSpPr>
        <p:grpSpPr bwMode="auto">
          <a:xfrm>
            <a:off x="1676400" y="1179513"/>
            <a:ext cx="7354888" cy="4497387"/>
            <a:chOff x="854" y="959"/>
            <a:chExt cx="4633" cy="2833"/>
          </a:xfrm>
        </p:grpSpPr>
        <p:sp>
          <p:nvSpPr>
            <p:cNvPr id="1645572" name="Oval 4"/>
            <p:cNvSpPr>
              <a:spLocks noChangeArrowheads="1"/>
            </p:cNvSpPr>
            <p:nvPr/>
          </p:nvSpPr>
          <p:spPr bwMode="auto">
            <a:xfrm>
              <a:off x="1488" y="139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645573" name="Text Box 5"/>
            <p:cNvSpPr txBox="1">
              <a:spLocks noChangeArrowheads="1"/>
            </p:cNvSpPr>
            <p:nvPr/>
          </p:nvSpPr>
          <p:spPr bwMode="auto">
            <a:xfrm>
              <a:off x="4848" y="2831"/>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latin typeface="Arial" charset="0"/>
                </a:rPr>
                <a:t>Query</a:t>
              </a:r>
              <a:endParaRPr lang="en-US" sz="2400">
                <a:latin typeface="Arial" charset="0"/>
              </a:endParaRPr>
            </a:p>
          </p:txBody>
        </p:sp>
        <p:sp>
          <p:nvSpPr>
            <p:cNvPr id="1645574" name="Oval 6"/>
            <p:cNvSpPr>
              <a:spLocks noChangeArrowheads="1"/>
            </p:cNvSpPr>
            <p:nvPr/>
          </p:nvSpPr>
          <p:spPr bwMode="auto">
            <a:xfrm>
              <a:off x="2112" y="139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645575" name="Oval 7"/>
            <p:cNvSpPr>
              <a:spLocks noChangeArrowheads="1"/>
            </p:cNvSpPr>
            <p:nvPr/>
          </p:nvSpPr>
          <p:spPr bwMode="auto">
            <a:xfrm>
              <a:off x="2784" y="139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645576" name="Oval 8"/>
            <p:cNvSpPr>
              <a:spLocks noChangeArrowheads="1"/>
            </p:cNvSpPr>
            <p:nvPr/>
          </p:nvSpPr>
          <p:spPr bwMode="auto">
            <a:xfrm>
              <a:off x="3552" y="1392"/>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645577" name="Oval 9"/>
            <p:cNvSpPr>
              <a:spLocks noChangeArrowheads="1"/>
            </p:cNvSpPr>
            <p:nvPr/>
          </p:nvSpPr>
          <p:spPr bwMode="auto">
            <a:xfrm>
              <a:off x="2496" y="3216"/>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645578" name="Oval 10"/>
            <p:cNvSpPr>
              <a:spLocks noChangeArrowheads="1"/>
            </p:cNvSpPr>
            <p:nvPr/>
          </p:nvSpPr>
          <p:spPr bwMode="auto">
            <a:xfrm>
              <a:off x="2496" y="2400"/>
              <a:ext cx="288"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645579" name="Line 11"/>
            <p:cNvSpPr>
              <a:spLocks noChangeShapeType="1"/>
            </p:cNvSpPr>
            <p:nvPr/>
          </p:nvSpPr>
          <p:spPr bwMode="auto">
            <a:xfrm>
              <a:off x="2352" y="1680"/>
              <a:ext cx="24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5580" name="Line 12"/>
            <p:cNvSpPr>
              <a:spLocks noChangeShapeType="1"/>
            </p:cNvSpPr>
            <p:nvPr/>
          </p:nvSpPr>
          <p:spPr bwMode="auto">
            <a:xfrm flipH="1">
              <a:off x="2688" y="1680"/>
              <a:ext cx="24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5581" name="Text Box 13"/>
            <p:cNvSpPr txBox="1">
              <a:spLocks noChangeArrowheads="1"/>
            </p:cNvSpPr>
            <p:nvPr/>
          </p:nvSpPr>
          <p:spPr bwMode="auto">
            <a:xfrm>
              <a:off x="2448" y="1967"/>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OR</a:t>
              </a:r>
            </a:p>
          </p:txBody>
        </p:sp>
        <p:sp>
          <p:nvSpPr>
            <p:cNvPr id="1645582" name="Line 14"/>
            <p:cNvSpPr>
              <a:spLocks noChangeShapeType="1"/>
            </p:cNvSpPr>
            <p:nvPr/>
          </p:nvSpPr>
          <p:spPr bwMode="auto">
            <a:xfrm>
              <a:off x="1680" y="1680"/>
              <a:ext cx="864" cy="15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5583" name="Line 15"/>
            <p:cNvSpPr>
              <a:spLocks noChangeShapeType="1"/>
            </p:cNvSpPr>
            <p:nvPr/>
          </p:nvSpPr>
          <p:spPr bwMode="auto">
            <a:xfrm flipH="1">
              <a:off x="2736" y="1680"/>
              <a:ext cx="912" cy="15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5584" name="Line 16"/>
            <p:cNvSpPr>
              <a:spLocks noChangeShapeType="1"/>
            </p:cNvSpPr>
            <p:nvPr/>
          </p:nvSpPr>
          <p:spPr bwMode="auto">
            <a:xfrm>
              <a:off x="2640" y="2688"/>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5585" name="Line 17"/>
            <p:cNvSpPr>
              <a:spLocks noChangeShapeType="1"/>
            </p:cNvSpPr>
            <p:nvPr/>
          </p:nvSpPr>
          <p:spPr bwMode="auto">
            <a:xfrm>
              <a:off x="2640" y="3504"/>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5586" name="Text Box 18"/>
            <p:cNvSpPr txBox="1">
              <a:spLocks noChangeArrowheads="1"/>
            </p:cNvSpPr>
            <p:nvPr/>
          </p:nvSpPr>
          <p:spPr bwMode="auto">
            <a:xfrm>
              <a:off x="2784" y="3215"/>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AND</a:t>
              </a:r>
            </a:p>
          </p:txBody>
        </p:sp>
        <p:sp>
          <p:nvSpPr>
            <p:cNvPr id="1645587" name="Text Box 19"/>
            <p:cNvSpPr txBox="1">
              <a:spLocks noChangeArrowheads="1"/>
            </p:cNvSpPr>
            <p:nvPr/>
          </p:nvSpPr>
          <p:spPr bwMode="auto">
            <a:xfrm>
              <a:off x="854" y="985"/>
              <a:ext cx="8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baseball</a:t>
              </a:r>
            </a:p>
          </p:txBody>
        </p:sp>
        <p:sp>
          <p:nvSpPr>
            <p:cNvPr id="1645588" name="Text Box 20"/>
            <p:cNvSpPr txBox="1">
              <a:spLocks noChangeArrowheads="1"/>
            </p:cNvSpPr>
            <p:nvPr/>
          </p:nvSpPr>
          <p:spPr bwMode="auto">
            <a:xfrm>
              <a:off x="1958" y="985"/>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player</a:t>
              </a:r>
            </a:p>
          </p:txBody>
        </p:sp>
        <p:sp>
          <p:nvSpPr>
            <p:cNvPr id="1645589" name="Text Box 21"/>
            <p:cNvSpPr txBox="1">
              <a:spLocks noChangeArrowheads="1"/>
            </p:cNvSpPr>
            <p:nvPr/>
          </p:nvSpPr>
          <p:spPr bwMode="auto">
            <a:xfrm>
              <a:off x="2688" y="959"/>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umpire</a:t>
              </a:r>
            </a:p>
          </p:txBody>
        </p:sp>
        <p:sp>
          <p:nvSpPr>
            <p:cNvPr id="1645590" name="Text Box 22"/>
            <p:cNvSpPr txBox="1">
              <a:spLocks noChangeArrowheads="1"/>
            </p:cNvSpPr>
            <p:nvPr/>
          </p:nvSpPr>
          <p:spPr bwMode="auto">
            <a:xfrm>
              <a:off x="3638" y="985"/>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strike</a:t>
              </a:r>
            </a:p>
          </p:txBody>
        </p:sp>
      </p:grpSp>
      <p:sp>
        <p:nvSpPr>
          <p:cNvPr id="1645591" name="Text Box 23"/>
          <p:cNvSpPr txBox="1">
            <a:spLocks noChangeArrowheads="1"/>
          </p:cNvSpPr>
          <p:nvPr/>
        </p:nvSpPr>
        <p:spPr bwMode="auto">
          <a:xfrm>
            <a:off x="750888" y="5562600"/>
            <a:ext cx="7639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Input to Boolean Operator in an Inference Network is a </a:t>
            </a:r>
          </a:p>
          <a:p>
            <a:pPr algn="l" eaLnBrk="0" hangingPunct="0"/>
            <a:r>
              <a:rPr lang="ja-JP" altLang="en-US" sz="2400">
                <a:latin typeface="Arial"/>
              </a:rPr>
              <a:t>“</a:t>
            </a:r>
            <a:r>
              <a:rPr lang="en-US" sz="2400">
                <a:latin typeface="Arial" charset="0"/>
              </a:rPr>
              <a:t>Probability Of Truth</a:t>
            </a:r>
            <a:r>
              <a:rPr lang="ja-JP" altLang="en-US" sz="2400">
                <a:latin typeface="Arial"/>
              </a:rPr>
              <a:t>”</a:t>
            </a:r>
            <a:r>
              <a:rPr lang="en-US" sz="2400">
                <a:latin typeface="Arial" charset="0"/>
              </a:rPr>
              <a:t> rather than a strict binary.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47618" name="Rectangle 2"/>
          <p:cNvSpPr>
            <a:spLocks noGrp="1" noChangeArrowheads="1"/>
          </p:cNvSpPr>
          <p:nvPr>
            <p:ph type="title"/>
          </p:nvPr>
        </p:nvSpPr>
        <p:spPr/>
        <p:txBody>
          <a:bodyPr/>
          <a:lstStyle/>
          <a:p>
            <a:r>
              <a:rPr lang="en-US"/>
              <a:t>Formally…</a:t>
            </a:r>
          </a:p>
        </p:txBody>
      </p:sp>
      <p:sp>
        <p:nvSpPr>
          <p:cNvPr id="1647619" name="Rectangle 3"/>
          <p:cNvSpPr>
            <a:spLocks noGrp="1" noChangeArrowheads="1"/>
          </p:cNvSpPr>
          <p:nvPr>
            <p:ph type="body" idx="1"/>
          </p:nvPr>
        </p:nvSpPr>
        <p:spPr/>
        <p:txBody>
          <a:bodyPr/>
          <a:lstStyle/>
          <a:p>
            <a:r>
              <a:rPr lang="en-US"/>
              <a:t>Ranking of document </a:t>
            </a:r>
            <a:r>
              <a:rPr lang="en-US" i="1"/>
              <a:t>d</a:t>
            </a:r>
            <a:r>
              <a:rPr lang="en-US" i="1" baseline="-25000"/>
              <a:t>j</a:t>
            </a:r>
            <a:r>
              <a:rPr lang="en-US" i="1"/>
              <a:t> </a:t>
            </a:r>
            <a:r>
              <a:rPr lang="en-US"/>
              <a:t>wrt query </a:t>
            </a:r>
            <a:r>
              <a:rPr lang="en-US" i="1"/>
              <a:t>q…</a:t>
            </a:r>
          </a:p>
          <a:p>
            <a:pPr lvl="1"/>
            <a:r>
              <a:rPr lang="en-US" i="1"/>
              <a:t>How much evidential support the observation of d</a:t>
            </a:r>
            <a:r>
              <a:rPr lang="en-US" i="1" baseline="-25000"/>
              <a:t>j</a:t>
            </a:r>
            <a:r>
              <a:rPr lang="en-US" i="1"/>
              <a:t> provides to query q</a:t>
            </a:r>
          </a:p>
        </p:txBody>
      </p:sp>
      <p:graphicFrame>
        <p:nvGraphicFramePr>
          <p:cNvPr id="1647620" name="Object 4"/>
          <p:cNvGraphicFramePr>
            <a:graphicFrameLocks noChangeAspect="1"/>
          </p:cNvGraphicFramePr>
          <p:nvPr/>
        </p:nvGraphicFramePr>
        <p:xfrm>
          <a:off x="1676400" y="2667000"/>
          <a:ext cx="4724400" cy="3819525"/>
        </p:xfrm>
        <a:graphic>
          <a:graphicData uri="http://schemas.openxmlformats.org/presentationml/2006/ole">
            <mc:AlternateContent xmlns:mc="http://schemas.openxmlformats.org/markup-compatibility/2006">
              <mc:Choice xmlns:v="urn:schemas-microsoft-com:vml" Requires="v">
                <p:oleObj spid="_x0000_s1647625" name="Equation" r:id="rId4" imgW="2514996" imgH="2032396" progId="Equation.3">
                  <p:embed/>
                </p:oleObj>
              </mc:Choice>
              <mc:Fallback>
                <p:oleObj name="Equation" r:id="rId4" imgW="2514996" imgH="203239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667000"/>
                        <a:ext cx="4724400" cy="381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79362" name="Rectangle 2"/>
          <p:cNvSpPr>
            <a:spLocks noGrp="1" noChangeArrowheads="1"/>
          </p:cNvSpPr>
          <p:nvPr>
            <p:ph type="title"/>
          </p:nvPr>
        </p:nvSpPr>
        <p:spPr/>
        <p:txBody>
          <a:bodyPr/>
          <a:lstStyle/>
          <a:p>
            <a:r>
              <a:rPr lang="en-US"/>
              <a:t>Model 1</a:t>
            </a:r>
          </a:p>
        </p:txBody>
      </p:sp>
      <p:sp>
        <p:nvSpPr>
          <p:cNvPr id="1679363" name="Rectangle 3"/>
          <p:cNvSpPr>
            <a:spLocks noGrp="1" noChangeArrowheads="1"/>
          </p:cNvSpPr>
          <p:nvPr>
            <p:ph type="body" idx="1"/>
          </p:nvPr>
        </p:nvSpPr>
        <p:spPr/>
        <p:txBody>
          <a:bodyPr/>
          <a:lstStyle/>
          <a:p>
            <a:r>
              <a:rPr lang="en-US"/>
              <a:t>A patron submits a query (call it Q) consisting of some specification of her/his information need. Different patrons submitting the same stated query may differ as to whether or not they judge a specific document to be relevant. The function of the retrieval system is to compute for each individual document the probability that it will be judged relevant by a patron who has submitted query </a:t>
            </a:r>
            <a:r>
              <a:rPr lang="en-US" i="1"/>
              <a:t>Q</a:t>
            </a:r>
            <a:r>
              <a:rPr lang="en-US"/>
              <a:t>.</a:t>
            </a:r>
          </a:p>
        </p:txBody>
      </p:sp>
      <p:sp>
        <p:nvSpPr>
          <p:cNvPr id="1679364" name="Text Box 4"/>
          <p:cNvSpPr txBox="1">
            <a:spLocks noChangeArrowheads="1"/>
          </p:cNvSpPr>
          <p:nvPr/>
        </p:nvSpPr>
        <p:spPr bwMode="auto">
          <a:xfrm>
            <a:off x="3886200" y="6019800"/>
            <a:ext cx="445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Robertson, Maron &amp; Cooper, 1982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49666" name="Rectangle 2"/>
          <p:cNvSpPr>
            <a:spLocks noGrp="1" noChangeArrowheads="1"/>
          </p:cNvSpPr>
          <p:nvPr>
            <p:ph type="title"/>
          </p:nvPr>
        </p:nvSpPr>
        <p:spPr/>
        <p:txBody>
          <a:bodyPr/>
          <a:lstStyle/>
          <a:p>
            <a:r>
              <a:rPr lang="en-US"/>
              <a:t>Formally…</a:t>
            </a:r>
          </a:p>
        </p:txBody>
      </p:sp>
      <p:sp>
        <p:nvSpPr>
          <p:cNvPr id="1649667" name="Rectangle 3"/>
          <p:cNvSpPr>
            <a:spLocks noGrp="1" noChangeArrowheads="1"/>
          </p:cNvSpPr>
          <p:nvPr>
            <p:ph type="body" idx="1"/>
          </p:nvPr>
        </p:nvSpPr>
        <p:spPr/>
        <p:txBody>
          <a:bodyPr/>
          <a:lstStyle/>
          <a:p>
            <a:r>
              <a:rPr lang="en-US"/>
              <a:t>Each term contribution to the belief can be computed separately…</a:t>
            </a:r>
          </a:p>
        </p:txBody>
      </p:sp>
      <p:graphicFrame>
        <p:nvGraphicFramePr>
          <p:cNvPr id="1649668" name="Object 4"/>
          <p:cNvGraphicFramePr>
            <a:graphicFrameLocks noChangeAspect="1"/>
          </p:cNvGraphicFramePr>
          <p:nvPr/>
        </p:nvGraphicFramePr>
        <p:xfrm>
          <a:off x="150813" y="2362200"/>
          <a:ext cx="8993187" cy="3884613"/>
        </p:xfrm>
        <a:graphic>
          <a:graphicData uri="http://schemas.openxmlformats.org/presentationml/2006/ole">
            <mc:AlternateContent xmlns:mc="http://schemas.openxmlformats.org/markup-compatibility/2006">
              <mc:Choice xmlns:v="urn:schemas-microsoft-com:vml" Requires="v">
                <p:oleObj spid="_x0000_s1649673" name="Equation" r:id="rId4" imgW="3353196" imgH="1448196" progId="Equation.3">
                  <p:embed/>
                </p:oleObj>
              </mc:Choice>
              <mc:Fallback>
                <p:oleObj name="Equation" r:id="rId4" imgW="3353196" imgH="144819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3" y="2362200"/>
                        <a:ext cx="8993187" cy="388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1651714" name="Rectangle 2"/>
          <p:cNvSpPr>
            <a:spLocks noGrp="1" noChangeArrowheads="1"/>
          </p:cNvSpPr>
          <p:nvPr>
            <p:ph type="title"/>
          </p:nvPr>
        </p:nvSpPr>
        <p:spPr/>
        <p:txBody>
          <a:bodyPr/>
          <a:lstStyle/>
          <a:p>
            <a:r>
              <a:rPr lang="en-US"/>
              <a:t>With Boolean</a:t>
            </a:r>
          </a:p>
        </p:txBody>
      </p:sp>
      <p:graphicFrame>
        <p:nvGraphicFramePr>
          <p:cNvPr id="1651715" name="Object 3"/>
          <p:cNvGraphicFramePr>
            <a:graphicFrameLocks noChangeAspect="1"/>
          </p:cNvGraphicFramePr>
          <p:nvPr/>
        </p:nvGraphicFramePr>
        <p:xfrm>
          <a:off x="2438400" y="1066800"/>
          <a:ext cx="4159250" cy="3668713"/>
        </p:xfrm>
        <a:graphic>
          <a:graphicData uri="http://schemas.openxmlformats.org/presentationml/2006/ole">
            <mc:AlternateContent xmlns:mc="http://schemas.openxmlformats.org/markup-compatibility/2006">
              <mc:Choice xmlns:v="urn:schemas-microsoft-com:vml" Requires="v">
                <p:oleObj spid="_x0000_s1651722" name="Equation" r:id="rId4" imgW="1613296" imgH="1422796" progId="Equation.3">
                  <p:embed/>
                </p:oleObj>
              </mc:Choice>
              <mc:Fallback>
                <p:oleObj name="Equation" r:id="rId4" imgW="1613296" imgH="14227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800"/>
                        <a:ext cx="4159250" cy="366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51716" name="Text Box 4"/>
          <p:cNvSpPr txBox="1">
            <a:spLocks noChangeArrowheads="1"/>
          </p:cNvSpPr>
          <p:nvPr/>
        </p:nvSpPr>
        <p:spPr bwMode="auto">
          <a:xfrm>
            <a:off x="4800600" y="1371600"/>
            <a:ext cx="3686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prior probability of observing document</a:t>
            </a:r>
          </a:p>
          <a:p>
            <a:r>
              <a:rPr lang="en-US">
                <a:latin typeface="Arial" charset="0"/>
              </a:rPr>
              <a:t>assumes uniform distribution</a:t>
            </a:r>
          </a:p>
        </p:txBody>
      </p:sp>
      <p:sp>
        <p:nvSpPr>
          <p:cNvPr id="1651717" name="Rectangle 5"/>
          <p:cNvSpPr>
            <a:spLocks noGrp="1" noChangeArrowheads="1"/>
          </p:cNvSpPr>
          <p:nvPr>
            <p:ph type="body" idx="1"/>
          </p:nvPr>
        </p:nvSpPr>
        <p:spPr>
          <a:xfrm>
            <a:off x="457200" y="4572000"/>
            <a:ext cx="8229600" cy="1600200"/>
          </a:xfrm>
        </p:spPr>
        <p:txBody>
          <a:bodyPr/>
          <a:lstStyle/>
          <a:p>
            <a:pPr>
              <a:lnSpc>
                <a:spcPct val="80000"/>
              </a:lnSpc>
              <a:buFontTx/>
              <a:buNone/>
            </a:pPr>
            <a:endParaRPr lang="en-US" sz="2800"/>
          </a:p>
          <a:p>
            <a:pPr>
              <a:lnSpc>
                <a:spcPct val="80000"/>
              </a:lnSpc>
              <a:buFontTx/>
              <a:buNone/>
            </a:pPr>
            <a:r>
              <a:rPr lang="en-US" sz="2800"/>
              <a:t>I.e. when document </a:t>
            </a:r>
            <a:r>
              <a:rPr lang="en-US" sz="2800" i="1"/>
              <a:t>d</a:t>
            </a:r>
            <a:r>
              <a:rPr lang="en-US" sz="2800" i="1" baseline="-25000"/>
              <a:t>j</a:t>
            </a:r>
            <a:r>
              <a:rPr lang="en-US" sz="2800"/>
              <a:t> is observed only the nodes associated with with the index terms are </a:t>
            </a:r>
            <a:r>
              <a:rPr lang="en-US" sz="2800" i="1"/>
              <a:t>active </a:t>
            </a:r>
            <a:r>
              <a:rPr lang="en-US" sz="2800"/>
              <a:t>(have non-zero probability)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53762" name="Rectangle 2"/>
          <p:cNvSpPr>
            <a:spLocks noGrp="1" noChangeArrowheads="1"/>
          </p:cNvSpPr>
          <p:nvPr>
            <p:ph type="title"/>
          </p:nvPr>
        </p:nvSpPr>
        <p:spPr/>
        <p:txBody>
          <a:bodyPr/>
          <a:lstStyle/>
          <a:p>
            <a:r>
              <a:rPr lang="en-US"/>
              <a:t>Boolean weighting…</a:t>
            </a:r>
          </a:p>
        </p:txBody>
      </p:sp>
      <p:sp>
        <p:nvSpPr>
          <p:cNvPr id="1653763" name="Rectangle 3"/>
          <p:cNvSpPr>
            <a:spLocks noGrp="1" noChangeArrowheads="1"/>
          </p:cNvSpPr>
          <p:nvPr>
            <p:ph type="body" idx="1"/>
          </p:nvPr>
        </p:nvSpPr>
        <p:spPr/>
        <p:txBody>
          <a:bodyPr/>
          <a:lstStyle/>
          <a:p>
            <a:endParaRPr lang="en-US"/>
          </a:p>
          <a:p>
            <a:endParaRPr lang="en-US"/>
          </a:p>
          <a:p>
            <a:endParaRPr lang="en-US"/>
          </a:p>
          <a:p>
            <a:endParaRPr lang="en-US"/>
          </a:p>
          <a:p>
            <a:r>
              <a:rPr lang="en-US"/>
              <a:t>Where </a:t>
            </a:r>
            <a:r>
              <a:rPr lang="en-US" i="1"/>
              <a:t>q</a:t>
            </a:r>
            <a:r>
              <a:rPr lang="en-US" i="1" baseline="-25000"/>
              <a:t>cc</a:t>
            </a:r>
            <a:r>
              <a:rPr lang="en-US"/>
              <a:t> and </a:t>
            </a:r>
            <a:r>
              <a:rPr lang="en-US" i="1"/>
              <a:t>q</a:t>
            </a:r>
            <a:r>
              <a:rPr lang="en-US" i="1" baseline="-25000"/>
              <a:t>dnf</a:t>
            </a:r>
            <a:r>
              <a:rPr lang="en-US"/>
              <a:t> are conjunctive components and the disjunctive normal form query</a:t>
            </a:r>
          </a:p>
        </p:txBody>
      </p:sp>
      <p:graphicFrame>
        <p:nvGraphicFramePr>
          <p:cNvPr id="1653764" name="Object 4"/>
          <p:cNvGraphicFramePr>
            <a:graphicFrameLocks noChangeAspect="1"/>
          </p:cNvGraphicFramePr>
          <p:nvPr/>
        </p:nvGraphicFramePr>
        <p:xfrm>
          <a:off x="457200" y="1371600"/>
          <a:ext cx="8229600" cy="1808163"/>
        </p:xfrm>
        <a:graphic>
          <a:graphicData uri="http://schemas.openxmlformats.org/presentationml/2006/ole">
            <mc:AlternateContent xmlns:mc="http://schemas.openxmlformats.org/markup-compatibility/2006">
              <mc:Choice xmlns:v="urn:schemas-microsoft-com:vml" Requires="v">
                <p:oleObj spid="_x0000_s1653769" name="Equation" r:id="rId4" imgW="3353196" imgH="736997" progId="Equation.3">
                  <p:embed/>
                </p:oleObj>
              </mc:Choice>
              <mc:Fallback>
                <p:oleObj name="Equation" r:id="rId4" imgW="3353196" imgH="7369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8229600" cy="180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55810" name="Rectangle 2"/>
          <p:cNvSpPr>
            <a:spLocks noGrp="1" noChangeArrowheads="1"/>
          </p:cNvSpPr>
          <p:nvPr>
            <p:ph type="title"/>
          </p:nvPr>
        </p:nvSpPr>
        <p:spPr/>
        <p:txBody>
          <a:bodyPr/>
          <a:lstStyle/>
          <a:p>
            <a:r>
              <a:rPr lang="en-US"/>
              <a:t>Vector Components</a:t>
            </a:r>
          </a:p>
        </p:txBody>
      </p:sp>
      <p:graphicFrame>
        <p:nvGraphicFramePr>
          <p:cNvPr id="1655811" name="Object 3"/>
          <p:cNvGraphicFramePr>
            <a:graphicFrameLocks noChangeAspect="1"/>
          </p:cNvGraphicFramePr>
          <p:nvPr/>
        </p:nvGraphicFramePr>
        <p:xfrm>
          <a:off x="1066800" y="1143000"/>
          <a:ext cx="7010400" cy="4862513"/>
        </p:xfrm>
        <a:graphic>
          <a:graphicData uri="http://schemas.openxmlformats.org/presentationml/2006/ole">
            <mc:AlternateContent xmlns:mc="http://schemas.openxmlformats.org/markup-compatibility/2006">
              <mc:Choice xmlns:v="urn:schemas-microsoft-com:vml" Requires="v">
                <p:oleObj spid="_x0000_s1655817" name="Equation" r:id="rId4" imgW="2819796" imgH="1956196" progId="Equation.3">
                  <p:embed/>
                </p:oleObj>
              </mc:Choice>
              <mc:Fallback>
                <p:oleObj name="Equation" r:id="rId4" imgW="2819796" imgH="19561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43000"/>
                        <a:ext cx="7010400" cy="486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55812" name="Text Box 4"/>
          <p:cNvSpPr txBox="1">
            <a:spLocks noChangeArrowheads="1"/>
          </p:cNvSpPr>
          <p:nvPr/>
        </p:nvSpPr>
        <p:spPr bwMode="auto">
          <a:xfrm>
            <a:off x="5186363" y="6096000"/>
            <a:ext cx="395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From Baeza-Yates, Modern 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sp>
        <p:nvSpPr>
          <p:cNvPr id="1657858" name="Rectangle 2"/>
          <p:cNvSpPr>
            <a:spLocks noGrp="1" noChangeArrowheads="1"/>
          </p:cNvSpPr>
          <p:nvPr>
            <p:ph type="title"/>
          </p:nvPr>
        </p:nvSpPr>
        <p:spPr/>
        <p:txBody>
          <a:bodyPr/>
          <a:lstStyle/>
          <a:p>
            <a:r>
              <a:rPr lang="en-US"/>
              <a:t>Vector Components</a:t>
            </a:r>
          </a:p>
        </p:txBody>
      </p:sp>
      <p:graphicFrame>
        <p:nvGraphicFramePr>
          <p:cNvPr id="1657859" name="Object 3"/>
          <p:cNvGraphicFramePr>
            <a:graphicFrameLocks noChangeAspect="1"/>
          </p:cNvGraphicFramePr>
          <p:nvPr/>
        </p:nvGraphicFramePr>
        <p:xfrm>
          <a:off x="722313" y="1143000"/>
          <a:ext cx="7699375" cy="4916488"/>
        </p:xfrm>
        <a:graphic>
          <a:graphicData uri="http://schemas.openxmlformats.org/presentationml/2006/ole">
            <mc:AlternateContent xmlns:mc="http://schemas.openxmlformats.org/markup-compatibility/2006">
              <mc:Choice xmlns:v="urn:schemas-microsoft-com:vml" Requires="v">
                <p:oleObj spid="_x0000_s1657865" name="Equation" r:id="rId4" imgW="3022996" imgH="1930796" progId="Equation.3">
                  <p:embed/>
                </p:oleObj>
              </mc:Choice>
              <mc:Fallback>
                <p:oleObj name="Equation" r:id="rId4" imgW="3022996" imgH="19307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1143000"/>
                        <a:ext cx="7699375" cy="491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57860" name="Text Box 4"/>
          <p:cNvSpPr txBox="1">
            <a:spLocks noChangeArrowheads="1"/>
          </p:cNvSpPr>
          <p:nvPr/>
        </p:nvSpPr>
        <p:spPr bwMode="auto">
          <a:xfrm>
            <a:off x="4953000" y="5867400"/>
            <a:ext cx="395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From Baeza-Yates, Modern 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240 – Spring 2013 </a:t>
            </a:r>
            <a:endParaRPr lang="en-US"/>
          </a:p>
        </p:txBody>
      </p:sp>
      <p:sp>
        <p:nvSpPr>
          <p:cNvPr id="1659906" name="Rectangle 2"/>
          <p:cNvSpPr>
            <a:spLocks noGrp="1" noChangeArrowheads="1"/>
          </p:cNvSpPr>
          <p:nvPr>
            <p:ph type="title"/>
          </p:nvPr>
        </p:nvSpPr>
        <p:spPr/>
        <p:txBody>
          <a:bodyPr/>
          <a:lstStyle/>
          <a:p>
            <a:r>
              <a:rPr lang="en-US"/>
              <a:t>Vector Components</a:t>
            </a:r>
          </a:p>
        </p:txBody>
      </p:sp>
      <p:graphicFrame>
        <p:nvGraphicFramePr>
          <p:cNvPr id="1659907" name="Object 3"/>
          <p:cNvGraphicFramePr>
            <a:graphicFrameLocks noChangeAspect="1"/>
          </p:cNvGraphicFramePr>
          <p:nvPr/>
        </p:nvGraphicFramePr>
        <p:xfrm>
          <a:off x="152400" y="1828800"/>
          <a:ext cx="8839200" cy="3516313"/>
        </p:xfrm>
        <a:graphic>
          <a:graphicData uri="http://schemas.openxmlformats.org/presentationml/2006/ole">
            <mc:AlternateContent xmlns:mc="http://schemas.openxmlformats.org/markup-compatibility/2006">
              <mc:Choice xmlns:v="urn:schemas-microsoft-com:vml" Requires="v">
                <p:oleObj spid="_x0000_s1659914" name="Equation" r:id="rId4" imgW="4343796" imgH="1727596" progId="Equation.3">
                  <p:embed/>
                </p:oleObj>
              </mc:Choice>
              <mc:Fallback>
                <p:oleObj name="Equation" r:id="rId4" imgW="4343796" imgH="17275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28800"/>
                        <a:ext cx="8839200" cy="351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59908" name="Text Box 4"/>
          <p:cNvSpPr txBox="1">
            <a:spLocks noChangeArrowheads="1"/>
          </p:cNvSpPr>
          <p:nvPr/>
        </p:nvSpPr>
        <p:spPr bwMode="auto">
          <a:xfrm>
            <a:off x="762000" y="1219200"/>
            <a:ext cx="465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To get the tf*idf –like ranking use…</a:t>
            </a:r>
          </a:p>
        </p:txBody>
      </p:sp>
      <p:sp>
        <p:nvSpPr>
          <p:cNvPr id="1659909" name="Text Box 5"/>
          <p:cNvSpPr txBox="1">
            <a:spLocks noChangeArrowheads="1"/>
          </p:cNvSpPr>
          <p:nvPr/>
        </p:nvSpPr>
        <p:spPr bwMode="auto">
          <a:xfrm>
            <a:off x="5013325" y="5680075"/>
            <a:ext cx="395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From Baeza-Yates, Modern 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IS 240 – Spring 2013 </a:t>
            </a:r>
            <a:endParaRPr lang="en-US"/>
          </a:p>
        </p:txBody>
      </p:sp>
      <p:sp>
        <p:nvSpPr>
          <p:cNvPr id="1661954" name="Rectangle 2"/>
          <p:cNvSpPr>
            <a:spLocks noGrp="1" noChangeArrowheads="1"/>
          </p:cNvSpPr>
          <p:nvPr>
            <p:ph type="title"/>
          </p:nvPr>
        </p:nvSpPr>
        <p:spPr/>
        <p:txBody>
          <a:bodyPr/>
          <a:lstStyle/>
          <a:p>
            <a:r>
              <a:rPr lang="en-US"/>
              <a:t>Combining sources</a:t>
            </a:r>
          </a:p>
        </p:txBody>
      </p:sp>
      <p:sp>
        <p:nvSpPr>
          <p:cNvPr id="1661955" name="Oval 3"/>
          <p:cNvSpPr>
            <a:spLocks noChangeArrowheads="1"/>
          </p:cNvSpPr>
          <p:nvPr/>
        </p:nvSpPr>
        <p:spPr bwMode="auto">
          <a:xfrm>
            <a:off x="2667000" y="3429000"/>
            <a:ext cx="457200" cy="457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q</a:t>
            </a:r>
          </a:p>
        </p:txBody>
      </p:sp>
      <p:sp>
        <p:nvSpPr>
          <p:cNvPr id="1661956" name="Text Box 4"/>
          <p:cNvSpPr txBox="1">
            <a:spLocks noChangeArrowheads="1"/>
          </p:cNvSpPr>
          <p:nvPr/>
        </p:nvSpPr>
        <p:spPr bwMode="auto">
          <a:xfrm>
            <a:off x="7483475" y="4419600"/>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Query</a:t>
            </a:r>
            <a:endParaRPr lang="en-US" sz="2400"/>
          </a:p>
        </p:txBody>
      </p:sp>
      <p:sp>
        <p:nvSpPr>
          <p:cNvPr id="1661957" name="Oval 5"/>
          <p:cNvSpPr>
            <a:spLocks noChangeArrowheads="1"/>
          </p:cNvSpPr>
          <p:nvPr/>
        </p:nvSpPr>
        <p:spPr bwMode="auto">
          <a:xfrm>
            <a:off x="3124200" y="2514600"/>
            <a:ext cx="457200" cy="457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k</a:t>
            </a:r>
            <a:r>
              <a:rPr lang="en-US" sz="2400" i="1" baseline="-25000"/>
              <a:t>1</a:t>
            </a:r>
            <a:endParaRPr lang="en-US" sz="2400" i="1"/>
          </a:p>
        </p:txBody>
      </p:sp>
      <p:sp>
        <p:nvSpPr>
          <p:cNvPr id="1661958" name="Oval 6"/>
          <p:cNvSpPr>
            <a:spLocks noChangeArrowheads="1"/>
          </p:cNvSpPr>
          <p:nvPr/>
        </p:nvSpPr>
        <p:spPr bwMode="auto">
          <a:xfrm>
            <a:off x="4114800" y="2514600"/>
            <a:ext cx="457200" cy="457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k</a:t>
            </a:r>
            <a:r>
              <a:rPr lang="en-US" sz="2400" i="1" baseline="-25000"/>
              <a:t>2</a:t>
            </a:r>
            <a:endParaRPr lang="en-US" sz="2400" i="1"/>
          </a:p>
        </p:txBody>
      </p:sp>
      <p:sp>
        <p:nvSpPr>
          <p:cNvPr id="1661959" name="Oval 7"/>
          <p:cNvSpPr>
            <a:spLocks noChangeArrowheads="1"/>
          </p:cNvSpPr>
          <p:nvPr/>
        </p:nvSpPr>
        <p:spPr bwMode="auto">
          <a:xfrm>
            <a:off x="4419600" y="4038600"/>
            <a:ext cx="457200" cy="457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q</a:t>
            </a:r>
            <a:r>
              <a:rPr lang="en-US" sz="2400" i="1" baseline="-25000"/>
              <a:t>1</a:t>
            </a:r>
            <a:endParaRPr lang="en-US" sz="2400" i="1"/>
          </a:p>
        </p:txBody>
      </p:sp>
      <p:sp>
        <p:nvSpPr>
          <p:cNvPr id="1661960" name="Oval 8"/>
          <p:cNvSpPr>
            <a:spLocks noChangeArrowheads="1"/>
          </p:cNvSpPr>
          <p:nvPr/>
        </p:nvSpPr>
        <p:spPr bwMode="auto">
          <a:xfrm>
            <a:off x="3749675" y="5029200"/>
            <a:ext cx="4572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t>I</a:t>
            </a:r>
          </a:p>
        </p:txBody>
      </p:sp>
      <p:sp>
        <p:nvSpPr>
          <p:cNvPr id="1661961" name="Oval 9"/>
          <p:cNvSpPr>
            <a:spLocks noChangeArrowheads="1"/>
          </p:cNvSpPr>
          <p:nvPr/>
        </p:nvSpPr>
        <p:spPr bwMode="auto">
          <a:xfrm>
            <a:off x="3749675" y="3733800"/>
            <a:ext cx="457200" cy="457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q</a:t>
            </a:r>
            <a:r>
              <a:rPr lang="en-US" sz="2400" i="1" baseline="-25000"/>
              <a:t>2</a:t>
            </a:r>
            <a:endParaRPr lang="en-US" sz="2400" i="1"/>
          </a:p>
        </p:txBody>
      </p:sp>
      <p:sp>
        <p:nvSpPr>
          <p:cNvPr id="1661962" name="Line 10"/>
          <p:cNvSpPr>
            <a:spLocks noChangeShapeType="1"/>
          </p:cNvSpPr>
          <p:nvPr/>
        </p:nvSpPr>
        <p:spPr bwMode="auto">
          <a:xfrm>
            <a:off x="3505200" y="2971800"/>
            <a:ext cx="396875"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63" name="Line 11"/>
          <p:cNvSpPr>
            <a:spLocks noChangeShapeType="1"/>
          </p:cNvSpPr>
          <p:nvPr/>
        </p:nvSpPr>
        <p:spPr bwMode="auto">
          <a:xfrm flipH="1">
            <a:off x="4054475" y="2971800"/>
            <a:ext cx="212725"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64" name="Text Box 12"/>
          <p:cNvSpPr txBox="1">
            <a:spLocks noChangeArrowheads="1"/>
          </p:cNvSpPr>
          <p:nvPr/>
        </p:nvSpPr>
        <p:spPr bwMode="auto">
          <a:xfrm>
            <a:off x="3673475" y="3048000"/>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and</a:t>
            </a:r>
          </a:p>
        </p:txBody>
      </p:sp>
      <p:sp>
        <p:nvSpPr>
          <p:cNvPr id="1661965" name="Line 13"/>
          <p:cNvSpPr>
            <a:spLocks noChangeShapeType="1"/>
          </p:cNvSpPr>
          <p:nvPr/>
        </p:nvSpPr>
        <p:spPr bwMode="auto">
          <a:xfrm>
            <a:off x="3048000" y="3886200"/>
            <a:ext cx="777875"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66" name="Line 14"/>
          <p:cNvSpPr>
            <a:spLocks noChangeShapeType="1"/>
          </p:cNvSpPr>
          <p:nvPr/>
        </p:nvSpPr>
        <p:spPr bwMode="auto">
          <a:xfrm flipH="1">
            <a:off x="4130675" y="4495800"/>
            <a:ext cx="365125"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67" name="Line 15"/>
          <p:cNvSpPr>
            <a:spLocks noChangeShapeType="1"/>
          </p:cNvSpPr>
          <p:nvPr/>
        </p:nvSpPr>
        <p:spPr bwMode="auto">
          <a:xfrm>
            <a:off x="4191000" y="4038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68" name="Line 16"/>
          <p:cNvSpPr>
            <a:spLocks noChangeShapeType="1"/>
          </p:cNvSpPr>
          <p:nvPr/>
        </p:nvSpPr>
        <p:spPr bwMode="auto">
          <a:xfrm flipH="1">
            <a:off x="2971800" y="2895600"/>
            <a:ext cx="228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69" name="Line 17"/>
          <p:cNvSpPr>
            <a:spLocks noChangeShapeType="1"/>
          </p:cNvSpPr>
          <p:nvPr/>
        </p:nvSpPr>
        <p:spPr bwMode="auto">
          <a:xfrm flipH="1">
            <a:off x="3048000" y="2895600"/>
            <a:ext cx="1066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70" name="Oval 18"/>
          <p:cNvSpPr>
            <a:spLocks noChangeArrowheads="1"/>
          </p:cNvSpPr>
          <p:nvPr/>
        </p:nvSpPr>
        <p:spPr bwMode="auto">
          <a:xfrm>
            <a:off x="5105400" y="2209800"/>
            <a:ext cx="457200" cy="457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k</a:t>
            </a:r>
            <a:r>
              <a:rPr lang="en-US" sz="2400" i="1" baseline="-25000"/>
              <a:t>i</a:t>
            </a:r>
            <a:endParaRPr lang="en-US" sz="2400" i="1"/>
          </a:p>
        </p:txBody>
      </p:sp>
      <p:sp>
        <p:nvSpPr>
          <p:cNvPr id="1661971" name="Oval 19"/>
          <p:cNvSpPr>
            <a:spLocks noChangeArrowheads="1"/>
          </p:cNvSpPr>
          <p:nvPr/>
        </p:nvSpPr>
        <p:spPr bwMode="auto">
          <a:xfrm>
            <a:off x="6096000" y="2209800"/>
            <a:ext cx="457200" cy="457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k</a:t>
            </a:r>
            <a:r>
              <a:rPr lang="en-US" sz="2400" i="1" baseline="-25000"/>
              <a:t>t</a:t>
            </a:r>
            <a:endParaRPr lang="en-US" sz="2400" i="1"/>
          </a:p>
        </p:txBody>
      </p:sp>
      <p:sp>
        <p:nvSpPr>
          <p:cNvPr id="1661972" name="Oval 20"/>
          <p:cNvSpPr>
            <a:spLocks noChangeArrowheads="1"/>
          </p:cNvSpPr>
          <p:nvPr/>
        </p:nvSpPr>
        <p:spPr bwMode="auto">
          <a:xfrm>
            <a:off x="4572000" y="1524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i="1"/>
              <a:t>d</a:t>
            </a:r>
            <a:r>
              <a:rPr lang="en-US" sz="2400" i="1" baseline="-25000"/>
              <a:t>j</a:t>
            </a:r>
            <a:endParaRPr lang="en-US" sz="2400" i="1"/>
          </a:p>
        </p:txBody>
      </p:sp>
      <p:sp>
        <p:nvSpPr>
          <p:cNvPr id="1661973" name="Line 21"/>
          <p:cNvSpPr>
            <a:spLocks noChangeShapeType="1"/>
          </p:cNvSpPr>
          <p:nvPr/>
        </p:nvSpPr>
        <p:spPr bwMode="auto">
          <a:xfrm flipH="1">
            <a:off x="3124200" y="2590800"/>
            <a:ext cx="1981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74" name="Line 22"/>
          <p:cNvSpPr>
            <a:spLocks noChangeShapeType="1"/>
          </p:cNvSpPr>
          <p:nvPr/>
        </p:nvSpPr>
        <p:spPr bwMode="auto">
          <a:xfrm flipH="1">
            <a:off x="4724400" y="2667000"/>
            <a:ext cx="609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75" name="Line 23"/>
          <p:cNvSpPr>
            <a:spLocks noChangeShapeType="1"/>
          </p:cNvSpPr>
          <p:nvPr/>
        </p:nvSpPr>
        <p:spPr bwMode="auto">
          <a:xfrm flipH="1">
            <a:off x="4419600" y="19812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76" name="Line 24"/>
          <p:cNvSpPr>
            <a:spLocks noChangeShapeType="1"/>
          </p:cNvSpPr>
          <p:nvPr/>
        </p:nvSpPr>
        <p:spPr bwMode="auto">
          <a:xfrm>
            <a:off x="4953000" y="19050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77" name="Line 25"/>
          <p:cNvSpPr>
            <a:spLocks noChangeShapeType="1"/>
          </p:cNvSpPr>
          <p:nvPr/>
        </p:nvSpPr>
        <p:spPr bwMode="auto">
          <a:xfrm>
            <a:off x="5029200" y="1828800"/>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1978" name="Text Box 26"/>
          <p:cNvSpPr txBox="1">
            <a:spLocks noChangeArrowheads="1"/>
          </p:cNvSpPr>
          <p:nvPr/>
        </p:nvSpPr>
        <p:spPr bwMode="auto">
          <a:xfrm>
            <a:off x="5546725" y="2174875"/>
            <a:ext cx="48895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t>
            </a:r>
          </a:p>
        </p:txBody>
      </p:sp>
      <p:sp>
        <p:nvSpPr>
          <p:cNvPr id="1661979" name="Text Box 27"/>
          <p:cNvSpPr txBox="1">
            <a:spLocks noChangeArrowheads="1"/>
          </p:cNvSpPr>
          <p:nvPr/>
        </p:nvSpPr>
        <p:spPr bwMode="auto">
          <a:xfrm>
            <a:off x="4572000" y="2362200"/>
            <a:ext cx="48895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t>
            </a:r>
          </a:p>
        </p:txBody>
      </p:sp>
      <p:sp>
        <p:nvSpPr>
          <p:cNvPr id="1661980" name="Text Box 28"/>
          <p:cNvSpPr txBox="1">
            <a:spLocks noChangeArrowheads="1"/>
          </p:cNvSpPr>
          <p:nvPr/>
        </p:nvSpPr>
        <p:spPr bwMode="auto">
          <a:xfrm>
            <a:off x="5013325" y="5680075"/>
            <a:ext cx="395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From Baeza-Yates, Modern IR</a:t>
            </a:r>
          </a:p>
        </p:txBody>
      </p:sp>
      <p:sp>
        <p:nvSpPr>
          <p:cNvPr id="1661981" name="Text Box 29"/>
          <p:cNvSpPr txBox="1">
            <a:spLocks noChangeArrowheads="1"/>
          </p:cNvSpPr>
          <p:nvPr/>
        </p:nvSpPr>
        <p:spPr bwMode="auto">
          <a:xfrm>
            <a:off x="3717925" y="4613275"/>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664002" name="Rectangle 2"/>
          <p:cNvSpPr>
            <a:spLocks noGrp="1" noChangeArrowheads="1"/>
          </p:cNvSpPr>
          <p:nvPr>
            <p:ph type="title"/>
          </p:nvPr>
        </p:nvSpPr>
        <p:spPr/>
        <p:txBody>
          <a:bodyPr/>
          <a:lstStyle/>
          <a:p>
            <a:r>
              <a:rPr lang="en-US"/>
              <a:t>Combining components</a:t>
            </a:r>
          </a:p>
        </p:txBody>
      </p:sp>
      <p:graphicFrame>
        <p:nvGraphicFramePr>
          <p:cNvPr id="1664003" name="Object 3"/>
          <p:cNvGraphicFramePr>
            <a:graphicFrameLocks noChangeAspect="1"/>
          </p:cNvGraphicFramePr>
          <p:nvPr/>
        </p:nvGraphicFramePr>
        <p:xfrm>
          <a:off x="304800" y="1981200"/>
          <a:ext cx="8509000" cy="2940050"/>
        </p:xfrm>
        <a:graphic>
          <a:graphicData uri="http://schemas.openxmlformats.org/presentationml/2006/ole">
            <mc:AlternateContent xmlns:mc="http://schemas.openxmlformats.org/markup-compatibility/2006">
              <mc:Choice xmlns:v="urn:schemas-microsoft-com:vml" Requires="v">
                <p:oleObj spid="_x0000_s1664008" name="Equation" r:id="rId4" imgW="3454796" imgH="1194197" progId="Equation.3">
                  <p:embed/>
                </p:oleObj>
              </mc:Choice>
              <mc:Fallback>
                <p:oleObj name="Equation" r:id="rId4" imgW="3454796" imgH="11941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81200"/>
                        <a:ext cx="8509000" cy="294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80034" name="Rectangle 2"/>
          <p:cNvSpPr>
            <a:spLocks noGrp="1" noChangeArrowheads="1"/>
          </p:cNvSpPr>
          <p:nvPr>
            <p:ph type="title"/>
          </p:nvPr>
        </p:nvSpPr>
        <p:spPr/>
        <p:txBody>
          <a:bodyPr/>
          <a:lstStyle/>
          <a:p>
            <a:r>
              <a:rPr lang="en-US"/>
              <a:t>Today</a:t>
            </a:r>
          </a:p>
        </p:txBody>
      </p:sp>
      <p:sp>
        <p:nvSpPr>
          <p:cNvPr id="1580035" name="Rectangle 3"/>
          <p:cNvSpPr>
            <a:spLocks noGrp="1" noChangeArrowheads="1"/>
          </p:cNvSpPr>
          <p:nvPr>
            <p:ph type="body" idx="1"/>
          </p:nvPr>
        </p:nvSpPr>
        <p:spPr/>
        <p:txBody>
          <a:bodyPr/>
          <a:lstStyle/>
          <a:p>
            <a:r>
              <a:rPr lang="en-US">
                <a:solidFill>
                  <a:srgbClr val="CCCCCC"/>
                </a:solidFill>
              </a:rPr>
              <a:t>Bayesian and Inference Networks</a:t>
            </a:r>
          </a:p>
          <a:p>
            <a:r>
              <a:rPr lang="en-US">
                <a:solidFill>
                  <a:srgbClr val="CCCCCC"/>
                </a:solidFill>
              </a:rPr>
              <a:t>Turtle and Croft Inference Network Model</a:t>
            </a:r>
          </a:p>
          <a:p>
            <a:r>
              <a:rPr lang="en-US"/>
              <a:t>Language Models for IR</a:t>
            </a:r>
          </a:p>
          <a:p>
            <a:pPr lvl="1"/>
            <a:r>
              <a:rPr lang="en-US"/>
              <a:t>Ponte and Croft</a:t>
            </a:r>
          </a:p>
          <a:p>
            <a:pPr lvl="1"/>
            <a:r>
              <a:rPr lang="en-US"/>
              <a:t>Relevance-Based Language Models</a:t>
            </a:r>
          </a:p>
          <a:p>
            <a:pPr lvl="1"/>
            <a:r>
              <a:rPr lang="en-US"/>
              <a:t>Parsimonious Language Models</a:t>
            </a:r>
          </a:p>
          <a:p>
            <a:pPr>
              <a:buFontTx/>
              <a:buNone/>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45218" name="Rectangle 2"/>
          <p:cNvSpPr>
            <a:spLocks noGrp="1" noChangeArrowheads="1"/>
          </p:cNvSpPr>
          <p:nvPr>
            <p:ph type="title"/>
          </p:nvPr>
        </p:nvSpPr>
        <p:spPr/>
        <p:txBody>
          <a:bodyPr/>
          <a:lstStyle/>
          <a:p>
            <a:r>
              <a:rPr lang="en-US"/>
              <a:t>Language Models</a:t>
            </a:r>
          </a:p>
        </p:txBody>
      </p:sp>
      <p:sp>
        <p:nvSpPr>
          <p:cNvPr id="1545219" name="Rectangle 3"/>
          <p:cNvSpPr>
            <a:spLocks noGrp="1" noChangeArrowheads="1"/>
          </p:cNvSpPr>
          <p:nvPr>
            <p:ph type="body" idx="1"/>
          </p:nvPr>
        </p:nvSpPr>
        <p:spPr>
          <a:xfrm>
            <a:off x="457200" y="1219200"/>
            <a:ext cx="8458200" cy="4953000"/>
          </a:xfrm>
        </p:spPr>
        <p:txBody>
          <a:bodyPr/>
          <a:lstStyle/>
          <a:p>
            <a:r>
              <a:rPr lang="en-US"/>
              <a:t>A new approach to probabilistic IR, derived from work in automatic speech recognition, OCR and MT</a:t>
            </a:r>
          </a:p>
          <a:p>
            <a:r>
              <a:rPr lang="en-US"/>
              <a:t>Language models attempt to statistically model the use of language in a collection to estimate the probability that a query was </a:t>
            </a:r>
            <a:r>
              <a:rPr lang="en-US" i="1"/>
              <a:t>generated</a:t>
            </a:r>
            <a:r>
              <a:rPr lang="en-US"/>
              <a:t> from a particular document</a:t>
            </a:r>
          </a:p>
          <a:p>
            <a:r>
              <a:rPr lang="en-US"/>
              <a:t>The assumption is, roughly, that if the query could have come from the document, then that document is likely to be relevant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81410" name="Rectangle 2"/>
          <p:cNvSpPr>
            <a:spLocks noGrp="1" noChangeArrowheads="1"/>
          </p:cNvSpPr>
          <p:nvPr>
            <p:ph type="title"/>
          </p:nvPr>
        </p:nvSpPr>
        <p:spPr/>
        <p:txBody>
          <a:bodyPr/>
          <a:lstStyle/>
          <a:p>
            <a:r>
              <a:rPr lang="en-US"/>
              <a:t>Model 1 Bayes</a:t>
            </a:r>
          </a:p>
        </p:txBody>
      </p:sp>
      <p:sp>
        <p:nvSpPr>
          <p:cNvPr id="1681411" name="Rectangle 3"/>
          <p:cNvSpPr>
            <a:spLocks noGrp="1" noChangeArrowheads="1"/>
          </p:cNvSpPr>
          <p:nvPr>
            <p:ph type="body" idx="1"/>
          </p:nvPr>
        </p:nvSpPr>
        <p:spPr>
          <a:xfrm>
            <a:off x="457200" y="1219200"/>
            <a:ext cx="8458200" cy="4953000"/>
          </a:xfrm>
        </p:spPr>
        <p:txBody>
          <a:bodyPr/>
          <a:lstStyle/>
          <a:p>
            <a:pPr>
              <a:lnSpc>
                <a:spcPct val="90000"/>
              </a:lnSpc>
            </a:pPr>
            <a:r>
              <a:rPr lang="en-US"/>
              <a:t>A is the class of events of using the system</a:t>
            </a:r>
          </a:p>
          <a:p>
            <a:pPr>
              <a:lnSpc>
                <a:spcPct val="90000"/>
              </a:lnSpc>
            </a:pPr>
            <a:r>
              <a:rPr lang="en-US"/>
              <a:t>D</a:t>
            </a:r>
            <a:r>
              <a:rPr lang="en-US" baseline="-25000"/>
              <a:t>i </a:t>
            </a:r>
            <a:r>
              <a:rPr lang="en-US"/>
              <a:t>is the class of events of Document i being judged </a:t>
            </a:r>
            <a:r>
              <a:rPr lang="en-US">
                <a:solidFill>
                  <a:srgbClr val="FF3300"/>
                </a:solidFill>
              </a:rPr>
              <a:t>relevant</a:t>
            </a:r>
          </a:p>
          <a:p>
            <a:pPr>
              <a:lnSpc>
                <a:spcPct val="90000"/>
              </a:lnSpc>
            </a:pPr>
            <a:r>
              <a:rPr lang="en-US"/>
              <a:t>I</a:t>
            </a:r>
            <a:r>
              <a:rPr lang="en-US" baseline="-25000"/>
              <a:t>j</a:t>
            </a:r>
            <a:r>
              <a:rPr lang="en-US"/>
              <a:t> is the class of queries consisting of the single term I</a:t>
            </a:r>
            <a:r>
              <a:rPr lang="en-US" baseline="-25000"/>
              <a:t>j</a:t>
            </a:r>
          </a:p>
          <a:p>
            <a:pPr>
              <a:lnSpc>
                <a:spcPct val="90000"/>
              </a:lnSpc>
            </a:pPr>
            <a:r>
              <a:rPr lang="en-US" i="1"/>
              <a:t>P(D</a:t>
            </a:r>
            <a:r>
              <a:rPr lang="en-US" i="1" baseline="-25000"/>
              <a:t>i</a:t>
            </a:r>
            <a:r>
              <a:rPr lang="en-US" i="1"/>
              <a:t>|A,I</a:t>
            </a:r>
            <a:r>
              <a:rPr lang="en-US" i="1" baseline="-25000"/>
              <a:t>j</a:t>
            </a:r>
            <a:r>
              <a:rPr lang="en-US" i="1"/>
              <a:t>)</a:t>
            </a:r>
            <a:r>
              <a:rPr lang="en-US"/>
              <a:t> = probability that if a query is submitted to the system then a relevant document is retrieved</a:t>
            </a:r>
          </a:p>
          <a:p>
            <a:pPr>
              <a:lnSpc>
                <a:spcPct val="90000"/>
              </a:lnSpc>
            </a:pPr>
            <a:endParaRPr lang="en-US"/>
          </a:p>
        </p:txBody>
      </p:sp>
      <p:graphicFrame>
        <p:nvGraphicFramePr>
          <p:cNvPr id="1681412" name="Object 4"/>
          <p:cNvGraphicFramePr>
            <a:graphicFrameLocks noChangeAspect="1"/>
          </p:cNvGraphicFramePr>
          <p:nvPr/>
        </p:nvGraphicFramePr>
        <p:xfrm>
          <a:off x="1066800" y="5029200"/>
          <a:ext cx="6858000" cy="1393825"/>
        </p:xfrm>
        <a:graphic>
          <a:graphicData uri="http://schemas.openxmlformats.org/presentationml/2006/ole">
            <mc:AlternateContent xmlns:mc="http://schemas.openxmlformats.org/markup-compatibility/2006">
              <mc:Choice xmlns:v="urn:schemas-microsoft-com:vml" Requires="v">
                <p:oleObj spid="_x0000_s1681417" name="Equation" r:id="rId4" imgW="2311796" imgH="470297" progId="Equation.3">
                  <p:embed/>
                </p:oleObj>
              </mc:Choice>
              <mc:Fallback>
                <p:oleObj name="Equation" r:id="rId4" imgW="2311796" imgH="4702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029200"/>
                        <a:ext cx="6858000"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240 – Spring 2013 </a:t>
            </a:r>
            <a:endParaRPr lang="en-US"/>
          </a:p>
        </p:txBody>
      </p:sp>
      <p:sp>
        <p:nvSpPr>
          <p:cNvPr id="1546242" name="Rectangle 2"/>
          <p:cNvSpPr>
            <a:spLocks noGrp="1" noChangeArrowheads="1"/>
          </p:cNvSpPr>
          <p:nvPr>
            <p:ph type="title"/>
          </p:nvPr>
        </p:nvSpPr>
        <p:spPr/>
        <p:txBody>
          <a:bodyPr/>
          <a:lstStyle/>
          <a:p>
            <a:r>
              <a:rPr lang="en-US"/>
              <a:t>Ponte and Croft LM</a:t>
            </a:r>
          </a:p>
        </p:txBody>
      </p:sp>
      <p:sp>
        <p:nvSpPr>
          <p:cNvPr id="1546243" name="Rectangle 3"/>
          <p:cNvSpPr>
            <a:spLocks noGrp="1" noChangeArrowheads="1"/>
          </p:cNvSpPr>
          <p:nvPr>
            <p:ph type="body" sz="half" idx="1"/>
          </p:nvPr>
        </p:nvSpPr>
        <p:spPr>
          <a:xfrm>
            <a:off x="457200" y="1219200"/>
            <a:ext cx="8229600" cy="4953000"/>
          </a:xfrm>
        </p:spPr>
        <p:txBody>
          <a:bodyPr/>
          <a:lstStyle/>
          <a:p>
            <a:r>
              <a:rPr lang="en-US" sz="2400"/>
              <a:t>For the original Ponte and Croft Language Models the goal is to estimate:</a:t>
            </a:r>
          </a:p>
          <a:p>
            <a:endParaRPr lang="en-US" sz="2400"/>
          </a:p>
          <a:p>
            <a:endParaRPr lang="en-US" sz="2400"/>
          </a:p>
          <a:p>
            <a:r>
              <a:rPr lang="en-US" sz="2400"/>
              <a:t>That is, the probability of a </a:t>
            </a:r>
            <a:r>
              <a:rPr lang="en-US" sz="2400" b="1"/>
              <a:t>query</a:t>
            </a:r>
            <a:r>
              <a:rPr lang="en-US" sz="2400"/>
              <a:t> given the </a:t>
            </a:r>
            <a:r>
              <a:rPr lang="en-US" sz="2400" b="1"/>
              <a:t>language model of document</a:t>
            </a:r>
            <a:r>
              <a:rPr lang="en-US" sz="2400"/>
              <a:t> </a:t>
            </a:r>
            <a:r>
              <a:rPr lang="en-US" sz="2400" i="1"/>
              <a:t>d. </a:t>
            </a:r>
            <a:r>
              <a:rPr lang="en-US" sz="2400"/>
              <a:t>One approach would be to use:</a:t>
            </a:r>
            <a:endParaRPr lang="en-US" sz="2400" i="1"/>
          </a:p>
          <a:p>
            <a:endParaRPr lang="en-US" sz="2400" i="1"/>
          </a:p>
          <a:p>
            <a:endParaRPr lang="en-US" sz="2400" i="1"/>
          </a:p>
          <a:p>
            <a:endParaRPr lang="en-US" sz="2400" i="1"/>
          </a:p>
          <a:p>
            <a:r>
              <a:rPr lang="en-US" sz="2400"/>
              <a:t>I.e., the Maximum likelihood estimate of the probability of term </a:t>
            </a:r>
            <a:r>
              <a:rPr lang="en-US" sz="2400" i="1"/>
              <a:t>t </a:t>
            </a:r>
            <a:r>
              <a:rPr lang="en-US" sz="2400"/>
              <a:t>in document </a:t>
            </a:r>
            <a:r>
              <a:rPr lang="en-US" sz="2400" i="1"/>
              <a:t>d,</a:t>
            </a:r>
            <a:r>
              <a:rPr lang="en-US" sz="2400"/>
              <a:t> where</a:t>
            </a:r>
            <a:r>
              <a:rPr lang="en-US" sz="2400" i="1"/>
              <a:t> tf</a:t>
            </a:r>
            <a:r>
              <a:rPr lang="en-US" sz="2400" baseline="-25000"/>
              <a:t>(</a:t>
            </a:r>
            <a:r>
              <a:rPr lang="en-US" sz="2400" i="1" baseline="-25000"/>
              <a:t>t,d</a:t>
            </a:r>
            <a:r>
              <a:rPr lang="en-US" sz="2400" baseline="-25000"/>
              <a:t>)</a:t>
            </a:r>
            <a:r>
              <a:rPr lang="en-US" sz="2400"/>
              <a:t> is the raw term freq. in doc </a:t>
            </a:r>
            <a:r>
              <a:rPr lang="en-US" sz="2400" i="1"/>
              <a:t>d </a:t>
            </a:r>
            <a:r>
              <a:rPr lang="en-US" sz="2400"/>
              <a:t>and </a:t>
            </a:r>
            <a:r>
              <a:rPr lang="en-US" sz="2400" i="1"/>
              <a:t>dl</a:t>
            </a:r>
            <a:r>
              <a:rPr lang="en-US" sz="2400" i="1" baseline="-25000"/>
              <a:t>d</a:t>
            </a:r>
            <a:r>
              <a:rPr lang="en-US" sz="2400"/>
              <a:t> is the total number of tokens in document </a:t>
            </a:r>
            <a:r>
              <a:rPr lang="en-US" sz="2400" i="1"/>
              <a:t>d</a:t>
            </a:r>
            <a:endParaRPr lang="en-US" sz="2400"/>
          </a:p>
        </p:txBody>
      </p:sp>
      <p:graphicFrame>
        <p:nvGraphicFramePr>
          <p:cNvPr id="1546244" name="Object 4"/>
          <p:cNvGraphicFramePr>
            <a:graphicFrameLocks noChangeAspect="1"/>
          </p:cNvGraphicFramePr>
          <p:nvPr>
            <p:ph sz="half" idx="2"/>
          </p:nvPr>
        </p:nvGraphicFramePr>
        <p:xfrm>
          <a:off x="2438400" y="1981200"/>
          <a:ext cx="4016375" cy="3109913"/>
        </p:xfrm>
        <a:graphic>
          <a:graphicData uri="http://schemas.openxmlformats.org/presentationml/2006/ole">
            <mc:AlternateContent xmlns:mc="http://schemas.openxmlformats.org/markup-compatibility/2006">
              <mc:Choice xmlns:v="urn:schemas-microsoft-com:vml" Requires="v">
                <p:oleObj spid="_x0000_s1546250" name="Equation" r:id="rId4" imgW="1181497" imgH="914797" progId="Equation.3">
                  <p:embed/>
                </p:oleObj>
              </mc:Choice>
              <mc:Fallback>
                <p:oleObj name="Equation" r:id="rId4" imgW="1181497" imgH="9147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981200"/>
                        <a:ext cx="4016375" cy="310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IS 240 – Spring 2013 </a:t>
            </a:r>
            <a:endParaRPr lang="en-US"/>
          </a:p>
        </p:txBody>
      </p:sp>
      <p:sp>
        <p:nvSpPr>
          <p:cNvPr id="1548290" name="Rectangle 2"/>
          <p:cNvSpPr>
            <a:spLocks noGrp="1" noChangeArrowheads="1"/>
          </p:cNvSpPr>
          <p:nvPr>
            <p:ph type="title"/>
          </p:nvPr>
        </p:nvSpPr>
        <p:spPr/>
        <p:txBody>
          <a:bodyPr/>
          <a:lstStyle/>
          <a:p>
            <a:r>
              <a:rPr lang="en-US"/>
              <a:t>Ponte and Croft LM</a:t>
            </a:r>
          </a:p>
        </p:txBody>
      </p:sp>
      <p:sp>
        <p:nvSpPr>
          <p:cNvPr id="1548291" name="Rectangle 3"/>
          <p:cNvSpPr>
            <a:spLocks noGrp="1" noChangeArrowheads="1"/>
          </p:cNvSpPr>
          <p:nvPr>
            <p:ph type="body" sz="half" idx="1"/>
          </p:nvPr>
        </p:nvSpPr>
        <p:spPr/>
        <p:txBody>
          <a:bodyPr/>
          <a:lstStyle/>
          <a:p>
            <a:pPr>
              <a:lnSpc>
                <a:spcPct val="90000"/>
              </a:lnSpc>
            </a:pPr>
            <a:r>
              <a:rPr lang="en-US" sz="2400"/>
              <a:t>The ranking formula is then:</a:t>
            </a:r>
          </a:p>
          <a:p>
            <a:pPr lvl="1">
              <a:lnSpc>
                <a:spcPct val="90000"/>
              </a:lnSpc>
            </a:pPr>
            <a:r>
              <a:rPr lang="en-US" sz="2000"/>
              <a:t>For each document in the collection…</a:t>
            </a:r>
          </a:p>
          <a:p>
            <a:pPr>
              <a:lnSpc>
                <a:spcPct val="90000"/>
              </a:lnSpc>
            </a:pPr>
            <a:r>
              <a:rPr lang="en-US" sz="2400"/>
              <a:t>There are problems with this (</a:t>
            </a:r>
            <a:r>
              <a:rPr lang="en-US" sz="2400" i="1"/>
              <a:t>not least of which is that it is zero for any document that doesn</a:t>
            </a:r>
            <a:r>
              <a:rPr lang="ja-JP" altLang="en-US" sz="2400" i="1">
                <a:latin typeface="Arial"/>
              </a:rPr>
              <a:t>’</a:t>
            </a:r>
            <a:r>
              <a:rPr lang="en-US" sz="2400" i="1"/>
              <a:t>t contain all of the query terms</a:t>
            </a:r>
            <a:r>
              <a:rPr lang="en-US" sz="2400"/>
              <a:t>)</a:t>
            </a:r>
          </a:p>
          <a:p>
            <a:pPr>
              <a:lnSpc>
                <a:spcPct val="90000"/>
              </a:lnSpc>
            </a:pPr>
            <a:r>
              <a:rPr lang="en-US" sz="2400"/>
              <a:t>A better estimator is the mean probability of </a:t>
            </a:r>
            <a:r>
              <a:rPr lang="en-US" sz="2400" i="1"/>
              <a:t>t </a:t>
            </a:r>
            <a:r>
              <a:rPr lang="en-US" sz="2400"/>
              <a:t>in documents containing it (</a:t>
            </a:r>
            <a:r>
              <a:rPr lang="en-US" sz="2400" i="1"/>
              <a:t>df</a:t>
            </a:r>
            <a:r>
              <a:rPr lang="en-US" sz="2400" i="1" baseline="-25000"/>
              <a:t>t</a:t>
            </a:r>
            <a:r>
              <a:rPr lang="en-US" sz="2400"/>
              <a:t> is the document frequency of </a:t>
            </a:r>
            <a:r>
              <a:rPr lang="en-US" sz="2400" i="1"/>
              <a:t>t)</a:t>
            </a:r>
            <a:endParaRPr lang="en-US" sz="2400"/>
          </a:p>
        </p:txBody>
      </p:sp>
      <p:graphicFrame>
        <p:nvGraphicFramePr>
          <p:cNvPr id="1548292" name="Object 4"/>
          <p:cNvGraphicFramePr>
            <a:graphicFrameLocks noChangeAspect="1"/>
          </p:cNvGraphicFramePr>
          <p:nvPr>
            <p:ph sz="quarter" idx="2"/>
          </p:nvPr>
        </p:nvGraphicFramePr>
        <p:xfrm>
          <a:off x="4343400" y="1371600"/>
          <a:ext cx="4572000" cy="693738"/>
        </p:xfrm>
        <a:graphic>
          <a:graphicData uri="http://schemas.openxmlformats.org/presentationml/2006/ole">
            <mc:AlternateContent xmlns:mc="http://schemas.openxmlformats.org/markup-compatibility/2006">
              <mc:Choice xmlns:v="urn:schemas-microsoft-com:vml" Requires="v">
                <p:oleObj spid="_x0000_s1548304" name="Equation" r:id="rId4" imgW="1841896" imgH="279797" progId="Equation.3">
                  <p:embed/>
                </p:oleObj>
              </mc:Choice>
              <mc:Fallback>
                <p:oleObj name="Equation" r:id="rId4" imgW="1841896" imgH="2797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371600"/>
                        <a:ext cx="45720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548294" name="Object 6"/>
          <p:cNvGraphicFramePr>
            <a:graphicFrameLocks noChangeAspect="1"/>
          </p:cNvGraphicFramePr>
          <p:nvPr>
            <p:ph sz="quarter" idx="3"/>
          </p:nvPr>
        </p:nvGraphicFramePr>
        <p:xfrm>
          <a:off x="4343400" y="4572000"/>
          <a:ext cx="4572000" cy="1323975"/>
        </p:xfrm>
        <a:graphic>
          <a:graphicData uri="http://schemas.openxmlformats.org/presentationml/2006/ole">
            <mc:AlternateContent xmlns:mc="http://schemas.openxmlformats.org/markup-compatibility/2006">
              <mc:Choice xmlns:v="urn:schemas-microsoft-com:vml" Requires="v">
                <p:oleObj spid="_x0000_s1548305" name="Equation" r:id="rId6" imgW="1752996" imgH="508397" progId="Equation.3">
                  <p:embed/>
                </p:oleObj>
              </mc:Choice>
              <mc:Fallback>
                <p:oleObj name="Equation" r:id="rId6" imgW="1752996" imgH="50839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572000"/>
                        <a:ext cx="4572000"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51362" name="Rectangle 2"/>
          <p:cNvSpPr>
            <a:spLocks noGrp="1" noChangeArrowheads="1"/>
          </p:cNvSpPr>
          <p:nvPr>
            <p:ph type="title"/>
          </p:nvPr>
        </p:nvSpPr>
        <p:spPr/>
        <p:txBody>
          <a:bodyPr/>
          <a:lstStyle/>
          <a:p>
            <a:r>
              <a:rPr lang="en-US"/>
              <a:t>Ponte and Croft LM</a:t>
            </a:r>
          </a:p>
        </p:txBody>
      </p:sp>
      <p:sp>
        <p:nvSpPr>
          <p:cNvPr id="1551363" name="Rectangle 3"/>
          <p:cNvSpPr>
            <a:spLocks noGrp="1" noChangeArrowheads="1"/>
          </p:cNvSpPr>
          <p:nvPr>
            <p:ph type="body" idx="1"/>
          </p:nvPr>
        </p:nvSpPr>
        <p:spPr/>
        <p:txBody>
          <a:bodyPr/>
          <a:lstStyle/>
          <a:p>
            <a:r>
              <a:rPr lang="en-US"/>
              <a:t>There are still problems with this estimator, in that it treats each document with </a:t>
            </a:r>
            <a:r>
              <a:rPr lang="en-US" i="1"/>
              <a:t>t</a:t>
            </a:r>
            <a:r>
              <a:rPr lang="en-US"/>
              <a:t> as if it came from the SAME language model </a:t>
            </a:r>
          </a:p>
          <a:p>
            <a:r>
              <a:rPr lang="en-US"/>
              <a:t>The final form with a </a:t>
            </a:r>
            <a:r>
              <a:rPr lang="ja-JP" altLang="en-US">
                <a:latin typeface="Arial"/>
              </a:rPr>
              <a:t>“</a:t>
            </a:r>
            <a:r>
              <a:rPr lang="en-US"/>
              <a:t>risk adjustment</a:t>
            </a:r>
            <a:r>
              <a:rPr lang="ja-JP" altLang="en-US">
                <a:latin typeface="Arial"/>
              </a:rPr>
              <a:t>”</a:t>
            </a:r>
            <a:r>
              <a:rPr lang="en-US"/>
              <a:t> is as follows…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r>
              <a:rPr lang="en-US" smtClean="0"/>
              <a:t>IS 240 – Spring 2013 </a:t>
            </a:r>
            <a:endParaRPr lang="en-US"/>
          </a:p>
        </p:txBody>
      </p:sp>
      <p:sp>
        <p:nvSpPr>
          <p:cNvPr id="1552386" name="Rectangle 2"/>
          <p:cNvSpPr>
            <a:spLocks noGrp="1" noChangeArrowheads="1"/>
          </p:cNvSpPr>
          <p:nvPr>
            <p:ph type="title"/>
          </p:nvPr>
        </p:nvSpPr>
        <p:spPr/>
        <p:txBody>
          <a:bodyPr/>
          <a:lstStyle/>
          <a:p>
            <a:r>
              <a:rPr lang="en-US"/>
              <a:t>Ponte and Croft LM</a:t>
            </a:r>
          </a:p>
        </p:txBody>
      </p:sp>
      <p:sp>
        <p:nvSpPr>
          <p:cNvPr id="1552387" name="Rectangle 3"/>
          <p:cNvSpPr>
            <a:spLocks noGrp="1" noChangeArrowheads="1"/>
          </p:cNvSpPr>
          <p:nvPr>
            <p:ph type="body" sz="half" idx="1"/>
          </p:nvPr>
        </p:nvSpPr>
        <p:spPr>
          <a:xfrm>
            <a:off x="457200" y="1219200"/>
            <a:ext cx="8077200" cy="4953000"/>
          </a:xfrm>
        </p:spPr>
        <p:txBody>
          <a:bodyPr/>
          <a:lstStyle/>
          <a:p>
            <a:r>
              <a:rPr lang="en-US" sz="2400"/>
              <a:t>Let,</a:t>
            </a:r>
          </a:p>
          <a:p>
            <a:endParaRPr lang="en-US" sz="2400"/>
          </a:p>
          <a:p>
            <a:endParaRPr lang="en-US" sz="2400"/>
          </a:p>
          <a:p>
            <a:r>
              <a:rPr lang="en-US" sz="2400"/>
              <a:t>Where</a:t>
            </a:r>
          </a:p>
          <a:p>
            <a:endParaRPr lang="en-US" sz="2400"/>
          </a:p>
          <a:p>
            <a:endParaRPr lang="en-US" sz="2400"/>
          </a:p>
          <a:p>
            <a:r>
              <a:rPr lang="en-US" sz="2400"/>
              <a:t>I.e. the geometric distribution, </a:t>
            </a:r>
            <a:r>
              <a:rPr lang="en-US" sz="2400" i="1"/>
              <a:t>f</a:t>
            </a:r>
            <a:r>
              <a:rPr lang="en-US" sz="2400" i="1" baseline="-25000"/>
              <a:t>t </a:t>
            </a:r>
            <a:r>
              <a:rPr lang="en-US" sz="2400"/>
              <a:t>is the mean term freq in the doc</a:t>
            </a:r>
            <a:r>
              <a:rPr lang="en-US" sz="2400" i="1"/>
              <a:t> </a:t>
            </a:r>
            <a:r>
              <a:rPr lang="en-US" sz="2400"/>
              <a:t>and </a:t>
            </a:r>
            <a:r>
              <a:rPr lang="en-US" sz="2400" i="1"/>
              <a:t>cf</a:t>
            </a:r>
            <a:r>
              <a:rPr lang="en-US" sz="2400" i="1" baseline="-25000"/>
              <a:t>t</a:t>
            </a:r>
            <a:r>
              <a:rPr lang="en-US" sz="2400"/>
              <a:t> is the raw term count of </a:t>
            </a:r>
            <a:r>
              <a:rPr lang="en-US" sz="2400" i="1"/>
              <a:t>t</a:t>
            </a:r>
            <a:r>
              <a:rPr lang="en-US" sz="2400"/>
              <a:t> in the collection and </a:t>
            </a:r>
            <a:r>
              <a:rPr lang="en-US" sz="2400" i="1"/>
              <a:t>cs </a:t>
            </a:r>
            <a:r>
              <a:rPr lang="en-US" sz="2400"/>
              <a:t>is the collection size (in tokens) </a:t>
            </a:r>
          </a:p>
          <a:p>
            <a:endParaRPr lang="en-US" sz="2400"/>
          </a:p>
          <a:p>
            <a:r>
              <a:rPr lang="en-US" sz="2400"/>
              <a:t>Then,</a:t>
            </a:r>
          </a:p>
        </p:txBody>
      </p:sp>
      <p:graphicFrame>
        <p:nvGraphicFramePr>
          <p:cNvPr id="1552388" name="Object 4"/>
          <p:cNvGraphicFramePr>
            <a:graphicFrameLocks noChangeAspect="1"/>
          </p:cNvGraphicFramePr>
          <p:nvPr>
            <p:ph sz="quarter" idx="2"/>
          </p:nvPr>
        </p:nvGraphicFramePr>
        <p:xfrm>
          <a:off x="2438400" y="1066800"/>
          <a:ext cx="6553200" cy="1262063"/>
        </p:xfrm>
        <a:graphic>
          <a:graphicData uri="http://schemas.openxmlformats.org/presentationml/2006/ole">
            <mc:AlternateContent xmlns:mc="http://schemas.openxmlformats.org/markup-compatibility/2006">
              <mc:Choice xmlns:v="urn:schemas-microsoft-com:vml" Requires="v">
                <p:oleObj spid="_x0000_s1552405" name="Equation" r:id="rId4" imgW="3429396" imgH="660797" progId="Equation.3">
                  <p:embed/>
                </p:oleObj>
              </mc:Choice>
              <mc:Fallback>
                <p:oleObj name="Equation" r:id="rId4" imgW="3429396" imgH="6607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800"/>
                        <a:ext cx="6553200"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552390" name="Object 6"/>
          <p:cNvGraphicFramePr>
            <a:graphicFrameLocks noChangeAspect="1"/>
          </p:cNvGraphicFramePr>
          <p:nvPr>
            <p:ph sz="quarter" idx="3"/>
          </p:nvPr>
        </p:nvGraphicFramePr>
        <p:xfrm>
          <a:off x="2819400" y="2514600"/>
          <a:ext cx="5334000" cy="1285875"/>
        </p:xfrm>
        <a:graphic>
          <a:graphicData uri="http://schemas.openxmlformats.org/presentationml/2006/ole">
            <mc:AlternateContent xmlns:mc="http://schemas.openxmlformats.org/markup-compatibility/2006">
              <mc:Choice xmlns:v="urn:schemas-microsoft-com:vml" Requires="v">
                <p:oleObj spid="_x0000_s1552406" name="Equation" r:id="rId6" imgW="2108596" imgH="508397" progId="Equation.3">
                  <p:embed/>
                </p:oleObj>
              </mc:Choice>
              <mc:Fallback>
                <p:oleObj name="Equation" r:id="rId6" imgW="2108596" imgH="50839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514600"/>
                        <a:ext cx="53340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552392" name="Object 8"/>
          <p:cNvGraphicFramePr>
            <a:graphicFrameLocks noChangeAspect="1"/>
          </p:cNvGraphicFramePr>
          <p:nvPr/>
        </p:nvGraphicFramePr>
        <p:xfrm>
          <a:off x="2133600" y="5257800"/>
          <a:ext cx="6629400" cy="1046163"/>
        </p:xfrm>
        <a:graphic>
          <a:graphicData uri="http://schemas.openxmlformats.org/presentationml/2006/ole">
            <mc:AlternateContent xmlns:mc="http://schemas.openxmlformats.org/markup-compatibility/2006">
              <mc:Choice xmlns:v="urn:schemas-microsoft-com:vml" Requires="v">
                <p:oleObj spid="_x0000_s1552407" name="Equation" r:id="rId8" imgW="2730896" imgH="368697" progId="Equation.3">
                  <p:embed/>
                </p:oleObj>
              </mc:Choice>
              <mc:Fallback>
                <p:oleObj name="Equation" r:id="rId8" imgW="2730896" imgH="368697"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5257800"/>
                        <a:ext cx="6629400"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55458" name="Rectangle 2"/>
          <p:cNvSpPr>
            <a:spLocks noGrp="1" noChangeArrowheads="1"/>
          </p:cNvSpPr>
          <p:nvPr>
            <p:ph type="title"/>
          </p:nvPr>
        </p:nvSpPr>
        <p:spPr/>
        <p:txBody>
          <a:bodyPr/>
          <a:lstStyle/>
          <a:p>
            <a:r>
              <a:rPr lang="en-US"/>
              <a:t>Ponte and Croft LM</a:t>
            </a:r>
          </a:p>
        </p:txBody>
      </p:sp>
      <p:sp>
        <p:nvSpPr>
          <p:cNvPr id="1555459" name="Rectangle 3"/>
          <p:cNvSpPr>
            <a:spLocks noGrp="1" noChangeArrowheads="1"/>
          </p:cNvSpPr>
          <p:nvPr>
            <p:ph type="body" idx="1"/>
          </p:nvPr>
        </p:nvSpPr>
        <p:spPr/>
        <p:txBody>
          <a:bodyPr/>
          <a:lstStyle/>
          <a:p>
            <a:pPr>
              <a:lnSpc>
                <a:spcPct val="90000"/>
              </a:lnSpc>
            </a:pPr>
            <a:r>
              <a:rPr lang="en-US"/>
              <a:t>When compared to a fairly standard tfidf retrieval on the TREC collection this basic Language model provided significantly better performance (5% more relevant documents were retrieved overall, with about a 20% increase in mean average precision</a:t>
            </a:r>
          </a:p>
          <a:p>
            <a:pPr>
              <a:lnSpc>
                <a:spcPct val="90000"/>
              </a:lnSpc>
            </a:pPr>
            <a:r>
              <a:rPr lang="en-US"/>
              <a:t>Additional improvement was provided by </a:t>
            </a:r>
            <a:r>
              <a:rPr lang="en-US" i="1"/>
              <a:t>smoothing</a:t>
            </a:r>
            <a:r>
              <a:rPr lang="en-US"/>
              <a:t> the estimates for low-frequency (frequency 0) terms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581058" name="Rectangle 2"/>
          <p:cNvSpPr>
            <a:spLocks noGrp="1" noChangeArrowheads="1"/>
          </p:cNvSpPr>
          <p:nvPr>
            <p:ph type="title"/>
          </p:nvPr>
        </p:nvSpPr>
        <p:spPr/>
        <p:txBody>
          <a:bodyPr/>
          <a:lstStyle/>
          <a:p>
            <a:r>
              <a:rPr lang="en-US"/>
              <a:t>Simple smoothing</a:t>
            </a:r>
          </a:p>
        </p:txBody>
      </p:sp>
      <p:sp>
        <p:nvSpPr>
          <p:cNvPr id="1581059" name="Rectangle 3"/>
          <p:cNvSpPr>
            <a:spLocks noGrp="1" noChangeArrowheads="1"/>
          </p:cNvSpPr>
          <p:nvPr>
            <p:ph type="body" idx="1"/>
          </p:nvPr>
        </p:nvSpPr>
        <p:spPr/>
        <p:txBody>
          <a:bodyPr/>
          <a:lstStyle/>
          <a:p>
            <a:r>
              <a:rPr lang="en-US"/>
              <a:t>The text describes various smoothing models that can be used</a:t>
            </a:r>
          </a:p>
          <a:p>
            <a:r>
              <a:rPr lang="en-US"/>
              <a:t>One of the simplest (also quite effective in practice) is to use a mixture of document and collection language models, giving:</a:t>
            </a:r>
          </a:p>
        </p:txBody>
      </p:sp>
      <p:graphicFrame>
        <p:nvGraphicFramePr>
          <p:cNvPr id="1581060" name="Object 4"/>
          <p:cNvGraphicFramePr>
            <a:graphicFrameLocks noChangeAspect="1"/>
          </p:cNvGraphicFramePr>
          <p:nvPr/>
        </p:nvGraphicFramePr>
        <p:xfrm>
          <a:off x="685800" y="4084638"/>
          <a:ext cx="8001000" cy="1517650"/>
        </p:xfrm>
        <a:graphic>
          <a:graphicData uri="http://schemas.openxmlformats.org/presentationml/2006/ole">
            <mc:AlternateContent xmlns:mc="http://schemas.openxmlformats.org/markup-compatibility/2006">
              <mc:Choice xmlns:v="urn:schemas-microsoft-com:vml" Requires="v">
                <p:oleObj spid="_x0000_s1581065" name="Equation" r:id="rId4" imgW="2946400" imgH="558800" progId="Equation.3">
                  <p:embed/>
                </p:oleObj>
              </mc:Choice>
              <mc:Fallback>
                <p:oleObj name="Equation" r:id="rId4" imgW="2946400" imgH="558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084638"/>
                        <a:ext cx="80010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56482" name="Rectangle 2"/>
          <p:cNvSpPr>
            <a:spLocks noGrp="1" noChangeArrowheads="1"/>
          </p:cNvSpPr>
          <p:nvPr>
            <p:ph type="title"/>
          </p:nvPr>
        </p:nvSpPr>
        <p:spPr/>
        <p:txBody>
          <a:bodyPr/>
          <a:lstStyle/>
          <a:p>
            <a:r>
              <a:rPr lang="en-US"/>
              <a:t>Lavrenko and Croft LM</a:t>
            </a:r>
          </a:p>
        </p:txBody>
      </p:sp>
      <p:sp>
        <p:nvSpPr>
          <p:cNvPr id="1556483" name="Rectangle 3"/>
          <p:cNvSpPr>
            <a:spLocks noGrp="1" noChangeArrowheads="1"/>
          </p:cNvSpPr>
          <p:nvPr>
            <p:ph type="body" idx="1"/>
          </p:nvPr>
        </p:nvSpPr>
        <p:spPr/>
        <p:txBody>
          <a:bodyPr/>
          <a:lstStyle/>
          <a:p>
            <a:r>
              <a:rPr lang="en-US"/>
              <a:t>One thing lacking in the preceding LM is any notion of relevance</a:t>
            </a:r>
          </a:p>
          <a:p>
            <a:r>
              <a:rPr lang="en-US"/>
              <a:t>The work by Lavrenko and Croft reclaims ideas of the probability of relevance from earlier probabilistic models and includes them into the language modeling framework with its effective estimation techniques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smtClean="0"/>
              <a:t>IS 240 – Spring 2013 </a:t>
            </a:r>
            <a:endParaRPr lang="en-US"/>
          </a:p>
        </p:txBody>
      </p:sp>
      <p:sp>
        <p:nvSpPr>
          <p:cNvPr id="1557506" name="Rectangle 2"/>
          <p:cNvSpPr>
            <a:spLocks noGrp="1" noChangeArrowheads="1"/>
          </p:cNvSpPr>
          <p:nvPr>
            <p:ph type="title"/>
          </p:nvPr>
        </p:nvSpPr>
        <p:spPr/>
        <p:txBody>
          <a:bodyPr/>
          <a:lstStyle/>
          <a:p>
            <a:r>
              <a:rPr lang="en-US"/>
              <a:t>Lavrenko and Croft LM</a:t>
            </a:r>
          </a:p>
        </p:txBody>
      </p:sp>
      <p:sp>
        <p:nvSpPr>
          <p:cNvPr id="1557507" name="Rectangle 3"/>
          <p:cNvSpPr>
            <a:spLocks noGrp="1" noChangeArrowheads="1"/>
          </p:cNvSpPr>
          <p:nvPr>
            <p:ph type="body" sz="half" idx="1"/>
          </p:nvPr>
        </p:nvSpPr>
        <p:spPr>
          <a:xfrm>
            <a:off x="457200" y="1219200"/>
            <a:ext cx="8305800" cy="4953000"/>
          </a:xfrm>
        </p:spPr>
        <p:txBody>
          <a:bodyPr/>
          <a:lstStyle/>
          <a:p>
            <a:r>
              <a:rPr lang="en-US" sz="2800"/>
              <a:t>The basic form of the older probabilistic model (Model 2 or Binary independence model) is</a:t>
            </a:r>
          </a:p>
          <a:p>
            <a:endParaRPr lang="en-US" sz="2800"/>
          </a:p>
          <a:p>
            <a:endParaRPr lang="en-US" sz="2800"/>
          </a:p>
          <a:p>
            <a:endParaRPr lang="en-US" sz="2800"/>
          </a:p>
          <a:p>
            <a:r>
              <a:rPr lang="en-US" sz="2800"/>
              <a:t>While the Ponte and Croft Language Model is very similar</a:t>
            </a:r>
          </a:p>
          <a:p>
            <a:endParaRPr lang="en-US" sz="2800"/>
          </a:p>
        </p:txBody>
      </p:sp>
      <p:graphicFrame>
        <p:nvGraphicFramePr>
          <p:cNvPr id="1557508" name="Object 4"/>
          <p:cNvGraphicFramePr>
            <a:graphicFrameLocks noChangeAspect="1"/>
          </p:cNvGraphicFramePr>
          <p:nvPr>
            <p:ph sz="quarter" idx="2"/>
          </p:nvPr>
        </p:nvGraphicFramePr>
        <p:xfrm>
          <a:off x="1143000" y="2232025"/>
          <a:ext cx="6858000" cy="923925"/>
        </p:xfrm>
        <a:graphic>
          <a:graphicData uri="http://schemas.openxmlformats.org/presentationml/2006/ole">
            <mc:AlternateContent xmlns:mc="http://schemas.openxmlformats.org/markup-compatibility/2006">
              <mc:Choice xmlns:v="urn:schemas-microsoft-com:vml" Requires="v">
                <p:oleObj spid="_x0000_s1557520" name="Equation" r:id="rId4" imgW="2641996" imgH="355997" progId="Equation.3">
                  <p:embed/>
                </p:oleObj>
              </mc:Choice>
              <mc:Fallback>
                <p:oleObj name="Equation" r:id="rId4" imgW="2641996" imgH="3559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32025"/>
                        <a:ext cx="68580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557510" name="Object 6"/>
          <p:cNvGraphicFramePr>
            <a:graphicFrameLocks noChangeAspect="1"/>
          </p:cNvGraphicFramePr>
          <p:nvPr>
            <p:ph sz="quarter" idx="3"/>
          </p:nvPr>
        </p:nvGraphicFramePr>
        <p:xfrm>
          <a:off x="762000" y="4876800"/>
          <a:ext cx="7924800" cy="990600"/>
        </p:xfrm>
        <a:graphic>
          <a:graphicData uri="http://schemas.openxmlformats.org/presentationml/2006/ole">
            <mc:AlternateContent xmlns:mc="http://schemas.openxmlformats.org/markup-compatibility/2006">
              <mc:Choice xmlns:v="urn:schemas-microsoft-com:vml" Requires="v">
                <p:oleObj spid="_x0000_s1557521" name="Equation" r:id="rId6" imgW="2946796" imgH="368697" progId="Equation.3">
                  <p:embed/>
                </p:oleObj>
              </mc:Choice>
              <mc:Fallback>
                <p:oleObj name="Equation" r:id="rId6" imgW="2946796" imgH="36869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876800"/>
                        <a:ext cx="79248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240 – Spring 2013 </a:t>
            </a:r>
            <a:endParaRPr lang="en-US"/>
          </a:p>
        </p:txBody>
      </p:sp>
      <p:sp>
        <p:nvSpPr>
          <p:cNvPr id="1560578" name="Rectangle 2"/>
          <p:cNvSpPr>
            <a:spLocks noGrp="1" noChangeArrowheads="1"/>
          </p:cNvSpPr>
          <p:nvPr>
            <p:ph type="title"/>
          </p:nvPr>
        </p:nvSpPr>
        <p:spPr/>
        <p:txBody>
          <a:bodyPr/>
          <a:lstStyle/>
          <a:p>
            <a:r>
              <a:rPr lang="en-US"/>
              <a:t>Lavrenko and Croft LM</a:t>
            </a:r>
          </a:p>
        </p:txBody>
      </p:sp>
      <p:sp>
        <p:nvSpPr>
          <p:cNvPr id="1560579" name="Rectangle 3"/>
          <p:cNvSpPr>
            <a:spLocks noGrp="1" noChangeArrowheads="1"/>
          </p:cNvSpPr>
          <p:nvPr>
            <p:ph type="body" sz="half" idx="1"/>
          </p:nvPr>
        </p:nvSpPr>
        <p:spPr>
          <a:xfrm>
            <a:off x="457200" y="1219200"/>
            <a:ext cx="8382000" cy="5181600"/>
          </a:xfrm>
        </p:spPr>
        <p:txBody>
          <a:bodyPr/>
          <a:lstStyle/>
          <a:p>
            <a:pPr>
              <a:lnSpc>
                <a:spcPct val="90000"/>
              </a:lnSpc>
            </a:pPr>
            <a:r>
              <a:rPr lang="en-US" sz="2800"/>
              <a:t>The similarity in FORM is obvious, what distinguishes the two is how the individual word (term) probabilities are estimated</a:t>
            </a:r>
          </a:p>
          <a:p>
            <a:pPr>
              <a:lnSpc>
                <a:spcPct val="90000"/>
              </a:lnSpc>
            </a:pPr>
            <a:r>
              <a:rPr lang="en-US" sz="2800"/>
              <a:t>Basically they estimate the probability of observing a word in the relevant set using the probability of co-occurrence between the words and the query adjusted by collection level information</a:t>
            </a:r>
          </a:p>
          <a:p>
            <a:pPr>
              <a:lnSpc>
                <a:spcPct val="90000"/>
              </a:lnSpc>
            </a:pPr>
            <a:endParaRPr lang="en-US" sz="2800"/>
          </a:p>
          <a:p>
            <a:pPr>
              <a:lnSpc>
                <a:spcPct val="90000"/>
              </a:lnSpc>
            </a:pPr>
            <a:endParaRPr lang="en-US" sz="2800"/>
          </a:p>
          <a:p>
            <a:pPr>
              <a:lnSpc>
                <a:spcPct val="90000"/>
              </a:lnSpc>
            </a:pPr>
            <a:r>
              <a:rPr lang="en-US" sz="2800"/>
              <a:t>Where </a:t>
            </a:r>
            <a:r>
              <a:rPr lang="el-GR" sz="2800">
                <a:cs typeface="Arial" charset="0"/>
              </a:rPr>
              <a:t>λ</a:t>
            </a:r>
            <a:r>
              <a:rPr lang="en-US" sz="2800">
                <a:cs typeface="Arial" charset="0"/>
              </a:rPr>
              <a:t> is a parameter derived from a test collection (using notation from Hiemstra, et al.)</a:t>
            </a:r>
            <a:endParaRPr lang="en-US" sz="2800"/>
          </a:p>
        </p:txBody>
      </p:sp>
      <p:graphicFrame>
        <p:nvGraphicFramePr>
          <p:cNvPr id="1560580" name="Object 4"/>
          <p:cNvGraphicFramePr>
            <a:graphicFrameLocks noChangeAspect="1"/>
          </p:cNvGraphicFramePr>
          <p:nvPr>
            <p:ph sz="half" idx="2"/>
          </p:nvPr>
        </p:nvGraphicFramePr>
        <p:xfrm>
          <a:off x="762000" y="4267200"/>
          <a:ext cx="7848600" cy="1122363"/>
        </p:xfrm>
        <a:graphic>
          <a:graphicData uri="http://schemas.openxmlformats.org/presentationml/2006/ole">
            <mc:AlternateContent xmlns:mc="http://schemas.openxmlformats.org/markup-compatibility/2006">
              <mc:Choice xmlns:v="urn:schemas-microsoft-com:vml" Requires="v">
                <p:oleObj spid="_x0000_s1560586" name="Equation" r:id="rId4" imgW="3022996" imgH="432197" progId="Equation.3">
                  <p:embed/>
                </p:oleObj>
              </mc:Choice>
              <mc:Fallback>
                <p:oleObj name="Equation" r:id="rId4" imgW="3022996" imgH="4321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67200"/>
                        <a:ext cx="78486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61602" name="Rectangle 2"/>
          <p:cNvSpPr>
            <a:spLocks noGrp="1" noChangeArrowheads="1"/>
          </p:cNvSpPr>
          <p:nvPr>
            <p:ph type="title"/>
          </p:nvPr>
        </p:nvSpPr>
        <p:spPr/>
        <p:txBody>
          <a:bodyPr/>
          <a:lstStyle/>
          <a:p>
            <a:r>
              <a:rPr lang="en-US" sz="3200"/>
              <a:t>Hiemstra, Robertson &amp; Zaragoza</a:t>
            </a:r>
          </a:p>
        </p:txBody>
      </p:sp>
      <p:sp>
        <p:nvSpPr>
          <p:cNvPr id="1561603" name="Rectangle 3"/>
          <p:cNvSpPr>
            <a:spLocks noGrp="1" noChangeArrowheads="1"/>
          </p:cNvSpPr>
          <p:nvPr>
            <p:ph type="body" idx="1"/>
          </p:nvPr>
        </p:nvSpPr>
        <p:spPr/>
        <p:txBody>
          <a:bodyPr/>
          <a:lstStyle/>
          <a:p>
            <a:pPr>
              <a:lnSpc>
                <a:spcPct val="90000"/>
              </a:lnSpc>
            </a:pPr>
            <a:r>
              <a:rPr lang="en-US" sz="2400"/>
              <a:t>The Lavrenko and Croft relevance model uses an estimate of the probability of observing a word by first randomly selecting a document from the relevant set and then selecting a random word from that document</a:t>
            </a:r>
          </a:p>
          <a:p>
            <a:pPr>
              <a:lnSpc>
                <a:spcPct val="90000"/>
              </a:lnSpc>
            </a:pPr>
            <a:r>
              <a:rPr lang="en-US" sz="2400"/>
              <a:t>The problem is that this may end up overtraining the language models, and give less effective results by including too many terms that are not actually related to the query or topic (such as </a:t>
            </a:r>
            <a:r>
              <a:rPr lang="ja-JP" altLang="en-US" sz="2400">
                <a:latin typeface="Arial"/>
              </a:rPr>
              <a:t>“</a:t>
            </a:r>
            <a:r>
              <a:rPr lang="en-US" sz="2400"/>
              <a:t>the</a:t>
            </a:r>
            <a:r>
              <a:rPr lang="ja-JP" altLang="en-US" sz="2400">
                <a:latin typeface="Arial"/>
              </a:rPr>
              <a:t>”</a:t>
            </a:r>
            <a:r>
              <a:rPr lang="en-US" sz="2400"/>
              <a:t>, </a:t>
            </a:r>
            <a:r>
              <a:rPr lang="ja-JP" altLang="en-US" sz="2400">
                <a:latin typeface="Arial"/>
              </a:rPr>
              <a:t>“</a:t>
            </a:r>
            <a:r>
              <a:rPr lang="en-US" sz="2400"/>
              <a:t>of</a:t>
            </a:r>
            <a:r>
              <a:rPr lang="ja-JP" altLang="en-US" sz="2400">
                <a:latin typeface="Arial"/>
              </a:rPr>
              <a:t>”</a:t>
            </a:r>
            <a:r>
              <a:rPr lang="en-US" sz="2400"/>
              <a:t>, </a:t>
            </a:r>
            <a:r>
              <a:rPr lang="ja-JP" altLang="en-US" sz="2400">
                <a:latin typeface="Arial"/>
              </a:rPr>
              <a:t>“</a:t>
            </a:r>
            <a:r>
              <a:rPr lang="en-US" sz="2400"/>
              <a:t>and</a:t>
            </a:r>
            <a:r>
              <a:rPr lang="ja-JP" altLang="en-US" sz="2400">
                <a:latin typeface="Arial"/>
              </a:rPr>
              <a:t>”</a:t>
            </a:r>
            <a:r>
              <a:rPr lang="en-US" sz="2400"/>
              <a:t> or misspellings </a:t>
            </a:r>
          </a:p>
          <a:p>
            <a:pPr>
              <a:lnSpc>
                <a:spcPct val="90000"/>
              </a:lnSpc>
            </a:pPr>
            <a:r>
              <a:rPr lang="en-US" sz="2400"/>
              <a:t>They describe a method of creating Language models that are </a:t>
            </a:r>
            <a:r>
              <a:rPr lang="ja-JP" altLang="en-US" sz="2400">
                <a:latin typeface="Arial"/>
              </a:rPr>
              <a:t>“</a:t>
            </a:r>
            <a:r>
              <a:rPr lang="en-US" sz="2400"/>
              <a:t>parsimonious</a:t>
            </a:r>
            <a:r>
              <a:rPr lang="ja-JP" altLang="en-US" sz="2400">
                <a:latin typeface="Arial"/>
              </a:rPr>
              <a:t>”</a:t>
            </a:r>
            <a:r>
              <a:rPr lang="en-US" sz="2400"/>
              <a:t> – requiring fewer parameters in the model itself that focuses on modeling the terms that distinguish the model from the general model of a collection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83458" name="Rectangle 2"/>
          <p:cNvSpPr>
            <a:spLocks noGrp="1" noChangeArrowheads="1"/>
          </p:cNvSpPr>
          <p:nvPr>
            <p:ph type="title"/>
          </p:nvPr>
        </p:nvSpPr>
        <p:spPr/>
        <p:txBody>
          <a:bodyPr/>
          <a:lstStyle/>
          <a:p>
            <a:r>
              <a:rPr lang="en-US"/>
              <a:t>Model 2</a:t>
            </a:r>
          </a:p>
        </p:txBody>
      </p:sp>
      <p:sp>
        <p:nvSpPr>
          <p:cNvPr id="1683459" name="Rectangle 3"/>
          <p:cNvSpPr>
            <a:spLocks noGrp="1" noChangeArrowheads="1"/>
          </p:cNvSpPr>
          <p:nvPr>
            <p:ph type="body" idx="1"/>
          </p:nvPr>
        </p:nvSpPr>
        <p:spPr/>
        <p:txBody>
          <a:bodyPr/>
          <a:lstStyle/>
          <a:p>
            <a:r>
              <a:rPr lang="en-US" sz="2000"/>
              <a:t>Documents have many different properties; some documents have all the properties that the patron asked for, and other documents have only some or none of the properties. If the inquiring patron were to examine all of the documents in the collection she/he might find that some having all the sought after properties were relevant, but others (with the same properties) were not relevant. And conversely, he/she might find that some of the documents having none (or only a few) of the sought after properties were relevant, others not. The function of a document retrieval system is to compute the probability that a document is relevant, given that it has one (or a set) of specified properties.</a:t>
            </a:r>
          </a:p>
        </p:txBody>
      </p:sp>
      <p:sp>
        <p:nvSpPr>
          <p:cNvPr id="1683460" name="Text Box 4"/>
          <p:cNvSpPr txBox="1">
            <a:spLocks noChangeArrowheads="1"/>
          </p:cNvSpPr>
          <p:nvPr/>
        </p:nvSpPr>
        <p:spPr bwMode="auto">
          <a:xfrm>
            <a:off x="4191000" y="6096000"/>
            <a:ext cx="445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Robertson, Maron &amp; Cooper, 1982</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76290" name="Rectangle 2"/>
          <p:cNvSpPr>
            <a:spLocks noGrp="1" noChangeArrowheads="1"/>
          </p:cNvSpPr>
          <p:nvPr>
            <p:ph type="title"/>
          </p:nvPr>
        </p:nvSpPr>
        <p:spPr/>
        <p:txBody>
          <a:bodyPr/>
          <a:lstStyle/>
          <a:p>
            <a:r>
              <a:rPr lang="en-US"/>
              <a:t>Language Model Comparison</a:t>
            </a:r>
          </a:p>
        </p:txBody>
      </p:sp>
      <p:sp>
        <p:nvSpPr>
          <p:cNvPr id="1676291" name="Rectangle 3"/>
          <p:cNvSpPr>
            <a:spLocks noGrp="1" noChangeArrowheads="1"/>
          </p:cNvSpPr>
          <p:nvPr>
            <p:ph type="body" idx="1"/>
          </p:nvPr>
        </p:nvSpPr>
        <p:spPr/>
        <p:txBody>
          <a:bodyPr/>
          <a:lstStyle/>
          <a:p>
            <a:r>
              <a:rPr lang="en-US"/>
              <a:t>Another approach taken (and also effective) is to look at the difference between the model for a query and the model for a document </a:t>
            </a:r>
          </a:p>
          <a:p>
            <a:r>
              <a:rPr lang="en-US"/>
              <a:t>One way of doing this is to use the Kullback-Leibler (KL) divergence:</a:t>
            </a:r>
          </a:p>
        </p:txBody>
      </p:sp>
      <p:graphicFrame>
        <p:nvGraphicFramePr>
          <p:cNvPr id="1676292" name="Object 4"/>
          <p:cNvGraphicFramePr>
            <a:graphicFrameLocks noChangeAspect="1"/>
          </p:cNvGraphicFramePr>
          <p:nvPr/>
        </p:nvGraphicFramePr>
        <p:xfrm>
          <a:off x="609600" y="4648200"/>
          <a:ext cx="7924800" cy="1100138"/>
        </p:xfrm>
        <a:graphic>
          <a:graphicData uri="http://schemas.openxmlformats.org/presentationml/2006/ole">
            <mc:AlternateContent xmlns:mc="http://schemas.openxmlformats.org/markup-compatibility/2006">
              <mc:Choice xmlns:v="urn:schemas-microsoft-com:vml" Requires="v">
                <p:oleObj spid="_x0000_s1676297" name="Equation" r:id="rId3" imgW="3111500" imgH="419100" progId="Equation.3">
                  <p:embed/>
                </p:oleObj>
              </mc:Choice>
              <mc:Fallback>
                <p:oleObj name="Equation" r:id="rId3" imgW="31115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48200"/>
                        <a:ext cx="79248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41122" name="Rectangle 2"/>
          <p:cNvSpPr>
            <a:spLocks noGrp="1" noChangeArrowheads="1"/>
          </p:cNvSpPr>
          <p:nvPr>
            <p:ph type="title"/>
          </p:nvPr>
        </p:nvSpPr>
        <p:spPr/>
        <p:txBody>
          <a:bodyPr/>
          <a:lstStyle/>
          <a:p>
            <a:r>
              <a:rPr lang="en-US"/>
              <a:t>Next Time</a:t>
            </a:r>
          </a:p>
        </p:txBody>
      </p:sp>
      <p:sp>
        <p:nvSpPr>
          <p:cNvPr id="1541123" name="Rectangle 3"/>
          <p:cNvSpPr>
            <a:spLocks noGrp="1" noChangeArrowheads="1"/>
          </p:cNvSpPr>
          <p:nvPr>
            <p:ph type="body" idx="1"/>
          </p:nvPr>
        </p:nvSpPr>
        <p:spPr/>
        <p:txBody>
          <a:bodyPr/>
          <a:lstStyle/>
          <a:p>
            <a:r>
              <a:rPr lang="en-US"/>
              <a:t>Introduction to Evaluation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IS 240 – Spring 2013 </a:t>
            </a:r>
            <a:endParaRPr lang="en-US"/>
          </a:p>
        </p:txBody>
      </p:sp>
      <p:sp>
        <p:nvSpPr>
          <p:cNvPr id="1685506" name="Rectangle 2"/>
          <p:cNvSpPr>
            <a:spLocks noGrp="1" noChangeArrowheads="1"/>
          </p:cNvSpPr>
          <p:nvPr>
            <p:ph type="title"/>
          </p:nvPr>
        </p:nvSpPr>
        <p:spPr/>
        <p:txBody>
          <a:bodyPr/>
          <a:lstStyle/>
          <a:p>
            <a:r>
              <a:rPr lang="en-US" sz="3200"/>
              <a:t>Model 2 – Robertson &amp; Sparck Jones</a:t>
            </a:r>
          </a:p>
        </p:txBody>
      </p:sp>
      <p:sp>
        <p:nvSpPr>
          <p:cNvPr id="1685507" name="Text Box 3"/>
          <p:cNvSpPr txBox="1">
            <a:spLocks noChangeArrowheads="1"/>
          </p:cNvSpPr>
          <p:nvPr/>
        </p:nvSpPr>
        <p:spPr bwMode="auto">
          <a:xfrm>
            <a:off x="3429000" y="2057400"/>
            <a:ext cx="2798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Document Relevance</a:t>
            </a:r>
          </a:p>
        </p:txBody>
      </p:sp>
      <p:sp>
        <p:nvSpPr>
          <p:cNvPr id="1685508" name="Text Box 4"/>
          <p:cNvSpPr txBox="1">
            <a:spLocks noChangeArrowheads="1"/>
          </p:cNvSpPr>
          <p:nvPr/>
        </p:nvSpPr>
        <p:spPr bwMode="auto">
          <a:xfrm>
            <a:off x="381000" y="3810000"/>
            <a:ext cx="145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Document</a:t>
            </a:r>
          </a:p>
          <a:p>
            <a:pPr algn="l" eaLnBrk="0" hangingPunct="0"/>
            <a:r>
              <a:rPr lang="en-US" sz="2400"/>
              <a:t>indexing</a:t>
            </a:r>
          </a:p>
        </p:txBody>
      </p:sp>
      <p:sp>
        <p:nvSpPr>
          <p:cNvPr id="1685509" name="Text Box 5"/>
          <p:cNvSpPr txBox="1">
            <a:spLocks noChangeArrowheads="1"/>
          </p:cNvSpPr>
          <p:nvPr/>
        </p:nvSpPr>
        <p:spPr bwMode="auto">
          <a:xfrm>
            <a:off x="365125" y="1565275"/>
            <a:ext cx="2012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Given a term </a:t>
            </a:r>
            <a:r>
              <a:rPr lang="en-US" sz="2400" i="1"/>
              <a:t>t </a:t>
            </a:r>
          </a:p>
          <a:p>
            <a:pPr algn="l" eaLnBrk="0" hangingPunct="0"/>
            <a:r>
              <a:rPr lang="en-US" sz="2400"/>
              <a:t>and a query </a:t>
            </a:r>
            <a:r>
              <a:rPr lang="en-US" sz="2400" i="1"/>
              <a:t>q</a:t>
            </a:r>
            <a:endParaRPr lang="en-US" sz="2400"/>
          </a:p>
        </p:txBody>
      </p:sp>
      <p:sp>
        <p:nvSpPr>
          <p:cNvPr id="1685510" name="Text Box 6"/>
          <p:cNvSpPr txBox="1">
            <a:spLocks noChangeArrowheads="1"/>
          </p:cNvSpPr>
          <p:nvPr/>
        </p:nvSpPr>
        <p:spPr bwMode="auto">
          <a:xfrm>
            <a:off x="2286000" y="2667000"/>
            <a:ext cx="5383213"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3200" b="1"/>
              <a:t>               +             -               </a:t>
            </a:r>
          </a:p>
          <a:p>
            <a:pPr algn="l" eaLnBrk="0" hangingPunct="0">
              <a:lnSpc>
                <a:spcPct val="80000"/>
              </a:lnSpc>
            </a:pPr>
            <a:endParaRPr lang="en-US" sz="3200" b="1"/>
          </a:p>
          <a:p>
            <a:pPr algn="l" eaLnBrk="0" hangingPunct="0">
              <a:lnSpc>
                <a:spcPct val="80000"/>
              </a:lnSpc>
            </a:pPr>
            <a:r>
              <a:rPr lang="en-US" sz="3200" b="1"/>
              <a:t>+             </a:t>
            </a:r>
            <a:r>
              <a:rPr lang="en-US" sz="3200" b="1" i="1"/>
              <a:t>r            n-r           n    </a:t>
            </a:r>
            <a:endParaRPr lang="en-US" sz="3200" b="1"/>
          </a:p>
          <a:p>
            <a:pPr algn="l" eaLnBrk="0" hangingPunct="0">
              <a:lnSpc>
                <a:spcPct val="80000"/>
              </a:lnSpc>
            </a:pPr>
            <a:endParaRPr lang="en-US" sz="3200" b="1"/>
          </a:p>
          <a:p>
            <a:pPr algn="l" eaLnBrk="0" hangingPunct="0">
              <a:lnSpc>
                <a:spcPct val="80000"/>
              </a:lnSpc>
            </a:pPr>
            <a:r>
              <a:rPr lang="en-US" sz="3200" b="1"/>
              <a:t>-            </a:t>
            </a:r>
            <a:r>
              <a:rPr lang="en-US" sz="3200" b="1" i="1"/>
              <a:t>R-r      N-n-R+r    N-n</a:t>
            </a:r>
            <a:endParaRPr lang="en-US" sz="3200" b="1"/>
          </a:p>
          <a:p>
            <a:pPr algn="l" eaLnBrk="0" hangingPunct="0">
              <a:lnSpc>
                <a:spcPct val="80000"/>
              </a:lnSpc>
            </a:pPr>
            <a:endParaRPr lang="en-US" sz="3200" b="1"/>
          </a:p>
          <a:p>
            <a:pPr algn="l" eaLnBrk="0" hangingPunct="0">
              <a:lnSpc>
                <a:spcPct val="80000"/>
              </a:lnSpc>
            </a:pPr>
            <a:r>
              <a:rPr lang="en-US" sz="3200" b="1"/>
              <a:t>                </a:t>
            </a:r>
            <a:r>
              <a:rPr lang="en-US" sz="3200" b="1" i="1"/>
              <a:t>R           N-R         N</a:t>
            </a:r>
            <a:endParaRPr lang="en-US" sz="3200" b="1"/>
          </a:p>
        </p:txBody>
      </p:sp>
      <p:sp>
        <p:nvSpPr>
          <p:cNvPr id="1685511" name="Line 7"/>
          <p:cNvSpPr>
            <a:spLocks noChangeShapeType="1"/>
          </p:cNvSpPr>
          <p:nvPr/>
        </p:nvSpPr>
        <p:spPr bwMode="auto">
          <a:xfrm>
            <a:off x="2286000" y="3276600"/>
            <a:ext cx="541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5512" name="Line 8"/>
          <p:cNvSpPr>
            <a:spLocks noChangeShapeType="1"/>
          </p:cNvSpPr>
          <p:nvPr/>
        </p:nvSpPr>
        <p:spPr bwMode="auto">
          <a:xfrm>
            <a:off x="2286000" y="4038600"/>
            <a:ext cx="541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5513" name="Line 9"/>
          <p:cNvSpPr>
            <a:spLocks noChangeShapeType="1"/>
          </p:cNvSpPr>
          <p:nvPr/>
        </p:nvSpPr>
        <p:spPr bwMode="auto">
          <a:xfrm>
            <a:off x="2286000" y="4876800"/>
            <a:ext cx="541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5514" name="Line 10"/>
          <p:cNvSpPr>
            <a:spLocks noChangeShapeType="1"/>
          </p:cNvSpPr>
          <p:nvPr/>
        </p:nvSpPr>
        <p:spPr bwMode="auto">
          <a:xfrm>
            <a:off x="3352800" y="27432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5515" name="Line 11"/>
          <p:cNvSpPr>
            <a:spLocks noChangeShapeType="1"/>
          </p:cNvSpPr>
          <p:nvPr/>
        </p:nvSpPr>
        <p:spPr bwMode="auto">
          <a:xfrm>
            <a:off x="6629400" y="27432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5516" name="Line 12"/>
          <p:cNvSpPr>
            <a:spLocks noChangeShapeType="1"/>
          </p:cNvSpPr>
          <p:nvPr/>
        </p:nvSpPr>
        <p:spPr bwMode="auto">
          <a:xfrm>
            <a:off x="4724400" y="27432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87554" name="Rectangle 2"/>
          <p:cNvSpPr>
            <a:spLocks noGrp="1" noChangeArrowheads="1"/>
          </p:cNvSpPr>
          <p:nvPr>
            <p:ph type="title"/>
          </p:nvPr>
        </p:nvSpPr>
        <p:spPr/>
        <p:txBody>
          <a:bodyPr/>
          <a:lstStyle/>
          <a:p>
            <a:r>
              <a:rPr lang="en-US" sz="3600"/>
              <a:t>Robertson-Spark Jones Weights</a:t>
            </a:r>
          </a:p>
        </p:txBody>
      </p:sp>
      <p:sp>
        <p:nvSpPr>
          <p:cNvPr id="1687555" name="Rectangle 3"/>
          <p:cNvSpPr>
            <a:spLocks noGrp="1" noChangeArrowheads="1"/>
          </p:cNvSpPr>
          <p:nvPr>
            <p:ph type="body" idx="1"/>
          </p:nvPr>
        </p:nvSpPr>
        <p:spPr/>
        <p:txBody>
          <a:bodyPr/>
          <a:lstStyle/>
          <a:p>
            <a:r>
              <a:rPr lang="en-US"/>
              <a:t>Retrospective formulation --</a:t>
            </a:r>
          </a:p>
        </p:txBody>
      </p:sp>
      <p:graphicFrame>
        <p:nvGraphicFramePr>
          <p:cNvPr id="1687556" name="Object 4"/>
          <p:cNvGraphicFramePr>
            <a:graphicFrameLocks noChangeAspect="1"/>
          </p:cNvGraphicFramePr>
          <p:nvPr/>
        </p:nvGraphicFramePr>
        <p:xfrm>
          <a:off x="1828800" y="2667000"/>
          <a:ext cx="4806950" cy="3270250"/>
        </p:xfrm>
        <a:graphic>
          <a:graphicData uri="http://schemas.openxmlformats.org/presentationml/2006/ole">
            <mc:AlternateContent xmlns:mc="http://schemas.openxmlformats.org/markup-compatibility/2006">
              <mc:Choice xmlns:v="urn:schemas-microsoft-com:vml" Requires="v">
                <p:oleObj spid="_x0000_s1687561" name="Equation" r:id="rId4" imgW="1231762" imgH="838233" progId="Equation.3">
                  <p:embed/>
                </p:oleObj>
              </mc:Choice>
              <mc:Fallback>
                <p:oleObj name="Equation" r:id="rId4" imgW="1231762" imgH="83823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667000"/>
                        <a:ext cx="4806950" cy="327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89602" name="Rectangle 2"/>
          <p:cNvSpPr>
            <a:spLocks noGrp="1" noChangeArrowheads="1"/>
          </p:cNvSpPr>
          <p:nvPr>
            <p:ph type="title"/>
          </p:nvPr>
        </p:nvSpPr>
        <p:spPr/>
        <p:txBody>
          <a:bodyPr/>
          <a:lstStyle/>
          <a:p>
            <a:r>
              <a:rPr lang="en-US" sz="3600"/>
              <a:t>Robertson-Sparck Jones Weights</a:t>
            </a:r>
          </a:p>
        </p:txBody>
      </p:sp>
      <p:sp>
        <p:nvSpPr>
          <p:cNvPr id="1689603" name="Rectangle 3"/>
          <p:cNvSpPr>
            <a:spLocks noGrp="1" noChangeArrowheads="1"/>
          </p:cNvSpPr>
          <p:nvPr>
            <p:ph type="body" idx="1"/>
          </p:nvPr>
        </p:nvSpPr>
        <p:spPr/>
        <p:txBody>
          <a:bodyPr/>
          <a:lstStyle/>
          <a:p>
            <a:r>
              <a:rPr lang="en-US"/>
              <a:t>Predictive formulation</a:t>
            </a:r>
          </a:p>
          <a:p>
            <a:endParaRPr lang="en-US"/>
          </a:p>
        </p:txBody>
      </p:sp>
      <p:graphicFrame>
        <p:nvGraphicFramePr>
          <p:cNvPr id="1689604" name="Object 4"/>
          <p:cNvGraphicFramePr>
            <a:graphicFrameLocks noChangeAspect="1"/>
          </p:cNvGraphicFramePr>
          <p:nvPr/>
        </p:nvGraphicFramePr>
        <p:xfrm>
          <a:off x="804863" y="2286000"/>
          <a:ext cx="7532687" cy="3270250"/>
        </p:xfrm>
        <a:graphic>
          <a:graphicData uri="http://schemas.openxmlformats.org/presentationml/2006/ole">
            <mc:AlternateContent xmlns:mc="http://schemas.openxmlformats.org/markup-compatibility/2006">
              <mc:Choice xmlns:v="urn:schemas-microsoft-com:vml" Requires="v">
                <p:oleObj spid="_x0000_s1689609" name="Equation" r:id="rId4" imgW="1930796" imgH="838597" progId="Equation.3">
                  <p:embed/>
                </p:oleObj>
              </mc:Choice>
              <mc:Fallback>
                <p:oleObj name="Equation" r:id="rId4" imgW="1930796" imgH="8385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3" y="2286000"/>
                        <a:ext cx="7532687" cy="327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3788</TotalTime>
  <Words>3909</Words>
  <Application>Microsoft Macintosh PowerPoint</Application>
  <PresentationFormat>On-screen Show (4:3)</PresentationFormat>
  <Paragraphs>490</Paragraphs>
  <Slides>61</Slides>
  <Notes>58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7" baseType="lpstr">
      <vt:lpstr>Times New Roman</vt:lpstr>
      <vt:lpstr>Futura Md BT</vt:lpstr>
      <vt:lpstr>Arial</vt:lpstr>
      <vt:lpstr>Lecture_template</vt:lpstr>
      <vt:lpstr>Microsoft Equation</vt:lpstr>
      <vt:lpstr>Microsoft Equation 3.0</vt:lpstr>
      <vt:lpstr>Lecture 9: Inference Nets and Language Models</vt:lpstr>
      <vt:lpstr>Review</vt:lpstr>
      <vt:lpstr>Probability Ranking Principle</vt:lpstr>
      <vt:lpstr>Model 1</vt:lpstr>
      <vt:lpstr>Model 1 Bayes</vt:lpstr>
      <vt:lpstr>Model 2</vt:lpstr>
      <vt:lpstr>Model 2 – Robertson &amp; Sparck Jones</vt:lpstr>
      <vt:lpstr>Robertson-Spark Jones Weights</vt:lpstr>
      <vt:lpstr>Robertson-Sparck Jones Weights</vt:lpstr>
      <vt:lpstr>Probabilistic Models: Some Unifying Notation</vt:lpstr>
      <vt:lpstr>Probabilistic Models</vt:lpstr>
      <vt:lpstr>Logistic Regression</vt:lpstr>
      <vt:lpstr>Probabilistic Models: Logistic Regression</vt:lpstr>
      <vt:lpstr>Logistic Regression</vt:lpstr>
      <vt:lpstr>Probabilistic Models: Logistic Regression</vt:lpstr>
      <vt:lpstr>Probabilistic Models: Logistic Regression attributes (“TREC3”)</vt:lpstr>
      <vt:lpstr>Current use of Probabilistic Models</vt:lpstr>
      <vt:lpstr>Okapi BM-25</vt:lpstr>
      <vt:lpstr>Today</vt:lpstr>
      <vt:lpstr>Bayesian Network Models</vt:lpstr>
      <vt:lpstr>Bayesian Networks</vt:lpstr>
      <vt:lpstr>Bayes’ theorem</vt:lpstr>
      <vt:lpstr>Bayes’ Theorem: Application</vt:lpstr>
      <vt:lpstr>Bayes Example </vt:lpstr>
      <vt:lpstr>Bayes Example – cont.</vt:lpstr>
      <vt:lpstr>Bayes Example – cont.</vt:lpstr>
      <vt:lpstr>More Complex Bayes</vt:lpstr>
      <vt:lpstr>Example (taken from IDIS website)</vt:lpstr>
      <vt:lpstr>Bayesian Networks</vt:lpstr>
      <vt:lpstr>PowerPoint Presentation</vt:lpstr>
      <vt:lpstr>Calculating probabilities in sequence</vt:lpstr>
      <vt:lpstr>Problems with Bayes nets</vt:lpstr>
      <vt:lpstr>Applications</vt:lpstr>
      <vt:lpstr>Bayesian Networks</vt:lpstr>
      <vt:lpstr>Inference Networks</vt:lpstr>
      <vt:lpstr>Inference Networks</vt:lpstr>
      <vt:lpstr>Document Inference Network</vt:lpstr>
      <vt:lpstr>Boolean Nodes</vt:lpstr>
      <vt:lpstr>Formally…</vt:lpstr>
      <vt:lpstr>Formally…</vt:lpstr>
      <vt:lpstr>With Boolean</vt:lpstr>
      <vt:lpstr>Boolean weighting…</vt:lpstr>
      <vt:lpstr>Vector Components</vt:lpstr>
      <vt:lpstr>Vector Components</vt:lpstr>
      <vt:lpstr>Vector Components</vt:lpstr>
      <vt:lpstr>Combining sources</vt:lpstr>
      <vt:lpstr>Combining components</vt:lpstr>
      <vt:lpstr>Today</vt:lpstr>
      <vt:lpstr>Language Models</vt:lpstr>
      <vt:lpstr>Ponte and Croft LM</vt:lpstr>
      <vt:lpstr>Ponte and Croft LM</vt:lpstr>
      <vt:lpstr>Ponte and Croft LM</vt:lpstr>
      <vt:lpstr>Ponte and Croft LM</vt:lpstr>
      <vt:lpstr>Ponte and Croft LM</vt:lpstr>
      <vt:lpstr>Simple smoothing</vt:lpstr>
      <vt:lpstr>Lavrenko and Croft LM</vt:lpstr>
      <vt:lpstr>Lavrenko and Croft LM</vt:lpstr>
      <vt:lpstr>Lavrenko and Croft LM</vt:lpstr>
      <vt:lpstr>Hiemstra, Robertson &amp; Zaragoza</vt:lpstr>
      <vt:lpstr>Language Model Comparison</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300</cp:revision>
  <dcterms:created xsi:type="dcterms:W3CDTF">2002-09-03T03:52:45Z</dcterms:created>
  <dcterms:modified xsi:type="dcterms:W3CDTF">2013-02-25T17:42:17Z</dcterms:modified>
</cp:coreProperties>
</file>