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embeddings/oleObject1.bin" ContentType="application/vnd.openxmlformats-officedocument.oleObject"/>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embeddings/oleObject2.bin" ContentType="application/vnd.openxmlformats-officedocument.oleObject"/>
  <Override PartName="/ppt/notesSlides/notesSlide13.xml" ContentType="application/vnd.openxmlformats-officedocument.presentationml.notesSlide+xml"/>
  <Override PartName="/ppt/embeddings/oleObject3.bin" ContentType="application/vnd.openxmlformats-officedocument.oleObject"/>
  <Override PartName="/ppt/notesSlides/notesSlide14.xml" ContentType="application/vnd.openxmlformats-officedocument.presentationml.notesSlide+xml"/>
  <Override PartName="/ppt/notesSlides/notesSlide15.xml" ContentType="application/vnd.openxmlformats-officedocument.presentationml.notesSlide+xml"/>
  <Override PartName="/ppt/embeddings/oleObject4.bin" ContentType="application/vnd.openxmlformats-officedocument.oleObject"/>
  <Override PartName="/ppt/embeddings/oleObject5.bin" ContentType="application/vnd.openxmlformats-officedocument.oleObject"/>
  <Override PartName="/ppt/notesSlides/notesSlide16.xml" ContentType="application/vnd.openxmlformats-officedocument.presentationml.notesSlide+xml"/>
  <Override PartName="/ppt/embeddings/oleObject6.bin" ContentType="application/vnd.openxmlformats-officedocument.oleObject"/>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embeddings/oleObject7.bin" ContentType="application/vnd.openxmlformats-officedocument.oleObject"/>
  <Override PartName="/ppt/notesSlides/notesSlide21.xml" ContentType="application/vnd.openxmlformats-officedocument.presentationml.notesSlide+xml"/>
  <Override PartName="/ppt/embeddings/oleObject8.bin" ContentType="application/vnd.openxmlformats-officedocument.oleObject"/>
  <Override PartName="/ppt/notesSlides/notesSlide22.xml" ContentType="application/vnd.openxmlformats-officedocument.presentationml.notesSlide+xml"/>
  <Override PartName="/ppt/embeddings/oleObject9.bin" ContentType="application/vnd.openxmlformats-officedocument.oleObject"/>
  <Override PartName="/ppt/notesSlides/notesSlide23.xml" ContentType="application/vnd.openxmlformats-officedocument.presentationml.notesSlide+xml"/>
  <Override PartName="/ppt/embeddings/oleObject10.bin" ContentType="application/vnd.openxmlformats-officedocument.oleObject"/>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embeddings/oleObject11.bin" ContentType="application/vnd.openxmlformats-officedocument.oleObject"/>
  <Override PartName="/ppt/notesSlides/notesSlide27.xml" ContentType="application/vnd.openxmlformats-officedocument.presentationml.notesSlide+xml"/>
  <Override PartName="/ppt/embeddings/oleObject12.bin" ContentType="application/vnd.openxmlformats-officedocument.oleObject"/>
  <Override PartName="/ppt/notesSlides/notesSlide28.xml" ContentType="application/vnd.openxmlformats-officedocument.presentationml.notesSlide+xml"/>
  <Override PartName="/ppt/embeddings/oleObject13.bin" ContentType="application/vnd.openxmlformats-officedocument.oleObject"/>
  <Override PartName="/ppt/notesSlides/notesSlide29.xml" ContentType="application/vnd.openxmlformats-officedocument.presentationml.notesSlide+xml"/>
  <Override PartName="/ppt/embeddings/oleObject14.bin" ContentType="application/vnd.openxmlformats-officedocument.oleObject"/>
  <Override PartName="/ppt/notesSlides/notesSlide30.xml" ContentType="application/vnd.openxmlformats-officedocument.presentationml.notesSlide+xml"/>
  <Override PartName="/ppt/embeddings/oleObject15.bin" ContentType="application/vnd.openxmlformats-officedocument.oleObject"/>
  <Override PartName="/ppt/notesSlides/notesSlide31.xml" ContentType="application/vnd.openxmlformats-officedocument.presentationml.notesSlide+xml"/>
  <Override PartName="/ppt/embeddings/oleObject16.bin" ContentType="application/vnd.openxmlformats-officedocument.oleObject"/>
  <Override PartName="/ppt/embeddings/oleObject17.bin" ContentType="application/vnd.openxmlformats-officedocument.oleObject"/>
  <Override PartName="/ppt/notesSlides/notesSlide32.xml" ContentType="application/vnd.openxmlformats-officedocument.presentationml.notesSlide+xml"/>
  <Override PartName="/ppt/notesSlides/notesSlide33.xml" ContentType="application/vnd.openxmlformats-officedocument.presentationml.notesSlide+xml"/>
  <Override PartName="/ppt/embeddings/oleObject18.bin" ContentType="application/vnd.openxmlformats-officedocument.oleObject"/>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embeddings/oleObject19.bin" ContentType="application/vnd.openxmlformats-officedocument.oleObject"/>
  <Override PartName="/ppt/embeddings/oleObject20.bin" ContentType="application/vnd.openxmlformats-officedocument.oleObject"/>
  <Override PartName="/ppt/embeddings/oleObject21.bin" ContentType="application/vnd.openxmlformats-officedocument.oleObject"/>
  <Override PartName="/ppt/embeddings/oleObject22.bin" ContentType="application/vnd.openxmlformats-officedocument.oleObject"/>
  <Override PartName="/ppt/embeddings/oleObject23.bin" ContentType="application/vnd.openxmlformats-officedocument.oleObject"/>
  <Override PartName="/ppt/embeddings/oleObject24.bin" ContentType="application/vnd.openxmlformats-officedocument.oleObject"/>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embeddings/oleObject25.bin" ContentType="application/vnd.openxmlformats-officedocument.oleObject"/>
  <Override PartName="/ppt/notesSlides/notesSlide41.xml" ContentType="application/vnd.openxmlformats-officedocument.presentationml.notesSlide+xml"/>
  <Override PartName="/ppt/embeddings/oleObject26.bin" ContentType="application/vnd.openxmlformats-officedocument.oleObject"/>
  <Override PartName="/ppt/embeddings/oleObject27.bin" ContentType="application/vnd.openxmlformats-officedocument.oleObject"/>
  <Override PartName="/ppt/embeddings/oleObject28.bin" ContentType="application/vnd.openxmlformats-officedocument.oleObject"/>
  <Override PartName="/ppt/embeddings/oleObject29.bin" ContentType="application/vnd.openxmlformats-officedocument.oleObject"/>
  <Override PartName="/ppt/embeddings/oleObject30.bin" ContentType="application/vnd.openxmlformats-officedocument.oleObject"/>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embeddings/oleObject31.bin" ContentType="application/vnd.openxmlformats-officedocument.oleObject"/>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embeddings/oleObject32.bin" ContentType="application/vnd.openxmlformats-officedocument.oleObject"/>
  <Override PartName="/ppt/notesSlides/notesSlide67.xml" ContentType="application/vnd.openxmlformats-officedocument.presentationml.notesSlide+xml"/>
  <Override PartName="/ppt/embeddings/oleObject33.bin" ContentType="application/vnd.openxmlformats-officedocument.oleObject"/>
  <Override PartName="/ppt/notesSlides/notesSlide68.xml" ContentType="application/vnd.openxmlformats-officedocument.presentationml.notesSlide+xml"/>
  <Override PartName="/ppt/embeddings/oleObject34.bin" ContentType="application/vnd.openxmlformats-officedocument.oleObject"/>
  <Override PartName="/ppt/embeddings/oleObject35.bin" ContentType="application/vnd.openxmlformats-officedocument.oleObject"/>
  <Override PartName="/ppt/embeddings/oleObject36.bin" ContentType="application/vnd.openxmlformats-officedocument.oleObject"/>
  <Override PartName="/ppt/notesSlides/notesSlide69.xml" ContentType="application/vnd.openxmlformats-officedocument.presentationml.notesSlide+xml"/>
  <Override PartName="/ppt/embeddings/oleObject37.bin" ContentType="application/vnd.openxmlformats-officedocument.oleObject"/>
  <Override PartName="/ppt/notesSlides/notesSlide70.xml" ContentType="application/vnd.openxmlformats-officedocument.presentationml.notesSlide+xml"/>
  <Override PartName="/ppt/embeddings/oleObject38.bin" ContentType="application/vnd.openxmlformats-officedocument.oleObject"/>
  <Override PartName="/ppt/embeddings/oleObject39.bin" ContentType="application/vnd.openxmlformats-officedocument.oleObject"/>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9"/>
  </p:notesMasterIdLst>
  <p:handoutMasterIdLst>
    <p:handoutMasterId r:id="rId80"/>
  </p:handoutMasterIdLst>
  <p:sldIdLst>
    <p:sldId id="256" r:id="rId2"/>
    <p:sldId id="373" r:id="rId3"/>
    <p:sldId id="343" r:id="rId4"/>
    <p:sldId id="258" r:id="rId5"/>
    <p:sldId id="259" r:id="rId6"/>
    <p:sldId id="319" r:id="rId7"/>
    <p:sldId id="321" r:id="rId8"/>
    <p:sldId id="324" r:id="rId9"/>
    <p:sldId id="325" r:id="rId10"/>
    <p:sldId id="328" r:id="rId11"/>
    <p:sldId id="330" r:id="rId12"/>
    <p:sldId id="331" r:id="rId13"/>
    <p:sldId id="332" r:id="rId14"/>
    <p:sldId id="333" r:id="rId15"/>
    <p:sldId id="334" r:id="rId16"/>
    <p:sldId id="335" r:id="rId17"/>
    <p:sldId id="265" r:id="rId18"/>
    <p:sldId id="336" r:id="rId19"/>
    <p:sldId id="337" r:id="rId20"/>
    <p:sldId id="338" r:id="rId21"/>
    <p:sldId id="299" r:id="rId22"/>
    <p:sldId id="300" r:id="rId23"/>
    <p:sldId id="301" r:id="rId24"/>
    <p:sldId id="302" r:id="rId25"/>
    <p:sldId id="303" r:id="rId26"/>
    <p:sldId id="304" r:id="rId27"/>
    <p:sldId id="305" r:id="rId28"/>
    <p:sldId id="306" r:id="rId29"/>
    <p:sldId id="307" r:id="rId30"/>
    <p:sldId id="340" r:id="rId31"/>
    <p:sldId id="341" r:id="rId32"/>
    <p:sldId id="308" r:id="rId33"/>
    <p:sldId id="309" r:id="rId34"/>
    <p:sldId id="310" r:id="rId35"/>
    <p:sldId id="311" r:id="rId36"/>
    <p:sldId id="312" r:id="rId37"/>
    <p:sldId id="344" r:id="rId38"/>
    <p:sldId id="273" r:id="rId39"/>
    <p:sldId id="274" r:id="rId40"/>
    <p:sldId id="275" r:id="rId41"/>
    <p:sldId id="276" r:id="rId42"/>
    <p:sldId id="277" r:id="rId43"/>
    <p:sldId id="292" r:id="rId44"/>
    <p:sldId id="313" r:id="rId45"/>
    <p:sldId id="314" r:id="rId46"/>
    <p:sldId id="315" r:id="rId47"/>
    <p:sldId id="316" r:id="rId48"/>
    <p:sldId id="317" r:id="rId49"/>
    <p:sldId id="318" r:id="rId50"/>
    <p:sldId id="345" r:id="rId51"/>
    <p:sldId id="346" r:id="rId52"/>
    <p:sldId id="347" r:id="rId53"/>
    <p:sldId id="348" r:id="rId54"/>
    <p:sldId id="349" r:id="rId55"/>
    <p:sldId id="350" r:id="rId56"/>
    <p:sldId id="351" r:id="rId57"/>
    <p:sldId id="352" r:id="rId58"/>
    <p:sldId id="353" r:id="rId59"/>
    <p:sldId id="354" r:id="rId60"/>
    <p:sldId id="355" r:id="rId61"/>
    <p:sldId id="356" r:id="rId62"/>
    <p:sldId id="357" r:id="rId63"/>
    <p:sldId id="358" r:id="rId64"/>
    <p:sldId id="359" r:id="rId65"/>
    <p:sldId id="360" r:id="rId66"/>
    <p:sldId id="361" r:id="rId67"/>
    <p:sldId id="362" r:id="rId68"/>
    <p:sldId id="363" r:id="rId69"/>
    <p:sldId id="364" r:id="rId70"/>
    <p:sldId id="365" r:id="rId71"/>
    <p:sldId id="366" r:id="rId72"/>
    <p:sldId id="367" r:id="rId73"/>
    <p:sldId id="368" r:id="rId74"/>
    <p:sldId id="369" r:id="rId75"/>
    <p:sldId id="370" r:id="rId76"/>
    <p:sldId id="371" r:id="rId77"/>
    <p:sldId id="372" r:id="rId78"/>
  </p:sldIdLst>
  <p:sldSz cx="9144000" cy="6858000" type="screen4x3"/>
  <p:notesSz cx="6997700" cy="9283700"/>
  <p:defaultTextStyle>
    <a:defPPr>
      <a:defRPr lang="en-US"/>
    </a:defPPr>
    <a:lvl1pPr algn="ctr"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1pPr>
    <a:lvl2pPr marL="457200" algn="ctr"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2pPr>
    <a:lvl3pPr marL="914400" algn="ctr"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3pPr>
    <a:lvl4pPr marL="1371600" algn="ctr"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4pPr>
    <a:lvl5pPr marL="1828800" algn="ctr"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New Roman"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33CC33"/>
    <a:srgbClr val="FF9900"/>
    <a:srgbClr val="FFFFFF"/>
    <a:srgbClr val="CCCC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3" d="100"/>
          <a:sy n="93" d="100"/>
        </p:scale>
        <p:origin x="-1184" y="-112"/>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100" d="100"/>
        <a:sy n="100" d="100"/>
      </p:scale>
      <p:origin x="0" y="1767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handoutMaster" Target="handoutMasters/handoutMaster1.xml"/><Relationship Id="rId81" Type="http://schemas.openxmlformats.org/officeDocument/2006/relationships/printerSettings" Target="printerSettings/printerSettings1.bin"/><Relationship Id="rId82" Type="http://schemas.openxmlformats.org/officeDocument/2006/relationships/presProps" Target="presProps.xml"/><Relationship Id="rId83" Type="http://schemas.openxmlformats.org/officeDocument/2006/relationships/viewProps" Target="viewProps.xml"/><Relationship Id="rId84" Type="http://schemas.openxmlformats.org/officeDocument/2006/relationships/theme" Target="theme/theme1.xml"/><Relationship Id="rId85" Type="http://schemas.openxmlformats.org/officeDocument/2006/relationships/tableStyles" Target="tableStyles.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notesMaster" Target="notesMasters/notesMaster1.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1.emf"/><Relationship Id="rId2" Type="http://schemas.openxmlformats.org/officeDocument/2006/relationships/image" Target="../media/image22.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26.emf"/><Relationship Id="rId4" Type="http://schemas.openxmlformats.org/officeDocument/2006/relationships/image" Target="../media/image27.emf"/><Relationship Id="rId5" Type="http://schemas.openxmlformats.org/officeDocument/2006/relationships/image" Target="../media/image28.emf"/><Relationship Id="rId6" Type="http://schemas.openxmlformats.org/officeDocument/2006/relationships/image" Target="../media/image29.emf"/><Relationship Id="rId1" Type="http://schemas.openxmlformats.org/officeDocument/2006/relationships/image" Target="../media/image24.emf"/><Relationship Id="rId2" Type="http://schemas.openxmlformats.org/officeDocument/2006/relationships/image" Target="../media/image25.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35.emf"/><Relationship Id="rId4" Type="http://schemas.openxmlformats.org/officeDocument/2006/relationships/image" Target="../media/image36.emf"/><Relationship Id="rId5" Type="http://schemas.openxmlformats.org/officeDocument/2006/relationships/image" Target="../media/image37.emf"/><Relationship Id="rId1" Type="http://schemas.openxmlformats.org/officeDocument/2006/relationships/image" Target="../media/image33.emf"/><Relationship Id="rId2" Type="http://schemas.openxmlformats.org/officeDocument/2006/relationships/image" Target="../media/image3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41.emf"/><Relationship Id="rId2" Type="http://schemas.openxmlformats.org/officeDocument/2006/relationships/image" Target="../media/image42.emf"/><Relationship Id="rId3" Type="http://schemas.openxmlformats.org/officeDocument/2006/relationships/image" Target="../media/image43.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45.emf"/><Relationship Id="rId2" Type="http://schemas.openxmlformats.org/officeDocument/2006/relationships/image" Target="../media/image4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emf"/><Relationship Id="rId2" Type="http://schemas.openxmlformats.org/officeDocument/2006/relationships/image" Target="../media/image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2125"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63988" y="0"/>
            <a:ext cx="3032125" cy="463550"/>
          </a:xfrm>
          <a:prstGeom prst="rect">
            <a:avLst/>
          </a:prstGeom>
        </p:spPr>
        <p:txBody>
          <a:bodyPr vert="horz" lIns="91440" tIns="45720" rIns="91440" bIns="45720" rtlCol="0"/>
          <a:lstStyle>
            <a:lvl1pPr algn="r">
              <a:defRPr sz="1200"/>
            </a:lvl1pPr>
          </a:lstStyle>
          <a:p>
            <a:fld id="{D89AE13C-7BB1-E248-953A-E51D2E6D0F43}" type="datetimeFigureOut">
              <a:rPr lang="en-US" smtClean="0"/>
              <a:t>2/11/13</a:t>
            </a:fld>
            <a:endParaRPr lang="en-US"/>
          </a:p>
        </p:txBody>
      </p:sp>
      <p:sp>
        <p:nvSpPr>
          <p:cNvPr id="4" name="Footer Placeholder 3"/>
          <p:cNvSpPr>
            <a:spLocks noGrp="1"/>
          </p:cNvSpPr>
          <p:nvPr>
            <p:ph type="ftr" sz="quarter" idx="2"/>
          </p:nvPr>
        </p:nvSpPr>
        <p:spPr>
          <a:xfrm>
            <a:off x="0" y="8818563"/>
            <a:ext cx="3032125"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63988" y="8818563"/>
            <a:ext cx="3032125" cy="463550"/>
          </a:xfrm>
          <a:prstGeom prst="rect">
            <a:avLst/>
          </a:prstGeom>
        </p:spPr>
        <p:txBody>
          <a:bodyPr vert="horz" lIns="91440" tIns="45720" rIns="91440" bIns="45720" rtlCol="0" anchor="b"/>
          <a:lstStyle>
            <a:lvl1pPr algn="r">
              <a:defRPr sz="1200"/>
            </a:lvl1pPr>
          </a:lstStyle>
          <a:p>
            <a:fld id="{5409FD94-ED0A-BF49-A521-BB3B356B26A4}" type="slidenum">
              <a:rPr lang="en-US" smtClean="0"/>
              <a:t>‹#›</a:t>
            </a:fld>
            <a:endParaRPr lang="en-US"/>
          </a:p>
        </p:txBody>
      </p:sp>
    </p:spTree>
    <p:extLst>
      <p:ext uri="{BB962C8B-B14F-4D97-AF65-F5344CB8AC3E}">
        <p14:creationId xmlns:p14="http://schemas.microsoft.com/office/powerpoint/2010/main" val="420803821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3212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3031" tIns="46516" rIns="93031" bIns="46516" numCol="1" anchor="t" anchorCtr="0" compatLnSpc="1">
            <a:prstTxWarp prst="textNoShape">
              <a:avLst/>
            </a:prstTxWarp>
          </a:bodyPr>
          <a:lstStyle>
            <a:lvl1pPr algn="l" defTabSz="930275">
              <a:defRPr sz="1200" smtClean="0">
                <a:cs typeface="+mn-cs"/>
              </a:defRPr>
            </a:lvl1pPr>
          </a:lstStyle>
          <a:p>
            <a:pPr>
              <a:defRPr/>
            </a:pPr>
            <a:endParaRPr lang="en-US"/>
          </a:p>
        </p:txBody>
      </p:sp>
      <p:sp>
        <p:nvSpPr>
          <p:cNvPr id="5123" name="Rectangle 3"/>
          <p:cNvSpPr>
            <a:spLocks noGrp="1" noChangeArrowheads="1"/>
          </p:cNvSpPr>
          <p:nvPr>
            <p:ph type="dt" idx="1"/>
          </p:nvPr>
        </p:nvSpPr>
        <p:spPr bwMode="auto">
          <a:xfrm>
            <a:off x="3965575" y="0"/>
            <a:ext cx="303212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3031" tIns="46516" rIns="93031" bIns="46516" numCol="1" anchor="t" anchorCtr="0" compatLnSpc="1">
            <a:prstTxWarp prst="textNoShape">
              <a:avLst/>
            </a:prstTxWarp>
          </a:bodyPr>
          <a:lstStyle>
            <a:lvl1pPr algn="r" defTabSz="930275">
              <a:defRPr sz="1200" smtClean="0">
                <a:cs typeface="+mn-cs"/>
              </a:defRPr>
            </a:lvl1pPr>
          </a:lstStyle>
          <a:p>
            <a:pPr>
              <a:defRPr/>
            </a:pPr>
            <a:endParaRPr lang="en-US"/>
          </a:p>
        </p:txBody>
      </p:sp>
      <p:sp>
        <p:nvSpPr>
          <p:cNvPr id="5124" name="Rectangle 4"/>
          <p:cNvSpPr>
            <a:spLocks noGrp="1" noRot="1" noChangeAspect="1" noChangeArrowheads="1" noTextEdit="1"/>
          </p:cNvSpPr>
          <p:nvPr>
            <p:ph type="sldImg" idx="2"/>
          </p:nvPr>
        </p:nvSpPr>
        <p:spPr bwMode="auto">
          <a:xfrm>
            <a:off x="1177925" y="696913"/>
            <a:ext cx="4641850" cy="34813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933450" y="4410075"/>
            <a:ext cx="5130800" cy="417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3031" tIns="46516" rIns="93031" bIns="4651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8820150"/>
            <a:ext cx="303212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3031" tIns="46516" rIns="93031" bIns="46516" numCol="1" anchor="b" anchorCtr="0" compatLnSpc="1">
            <a:prstTxWarp prst="textNoShape">
              <a:avLst/>
            </a:prstTxWarp>
          </a:bodyPr>
          <a:lstStyle>
            <a:lvl1pPr algn="l" defTabSz="930275">
              <a:defRPr sz="1200" smtClean="0">
                <a:cs typeface="+mn-cs"/>
              </a:defRPr>
            </a:lvl1pPr>
          </a:lstStyle>
          <a:p>
            <a:pPr>
              <a:defRPr/>
            </a:pPr>
            <a:endParaRPr lang="en-US"/>
          </a:p>
        </p:txBody>
      </p:sp>
      <p:sp>
        <p:nvSpPr>
          <p:cNvPr id="5127" name="Rectangle 7"/>
          <p:cNvSpPr>
            <a:spLocks noGrp="1" noChangeArrowheads="1"/>
          </p:cNvSpPr>
          <p:nvPr>
            <p:ph type="sldNum" sz="quarter" idx="5"/>
          </p:nvPr>
        </p:nvSpPr>
        <p:spPr bwMode="auto">
          <a:xfrm>
            <a:off x="3965575" y="8820150"/>
            <a:ext cx="303212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3031" tIns="46516" rIns="93031" bIns="46516" numCol="1" anchor="b" anchorCtr="0" compatLnSpc="1">
            <a:prstTxWarp prst="textNoShape">
              <a:avLst/>
            </a:prstTxWarp>
          </a:bodyPr>
          <a:lstStyle>
            <a:lvl1pPr algn="r" defTabSz="930275">
              <a:defRPr sz="1200" smtClean="0">
                <a:cs typeface="+mn-cs"/>
              </a:defRPr>
            </a:lvl1pPr>
          </a:lstStyle>
          <a:p>
            <a:pPr>
              <a:defRPr/>
            </a:pPr>
            <a:fld id="{BC3CD844-427A-254F-8529-8A791FBFA855}" type="slidenum">
              <a:rPr lang="en-US"/>
              <a:pPr>
                <a:defRPr/>
              </a:pPr>
              <a:t>‹#›</a:t>
            </a:fld>
            <a:endParaRPr lang="en-US"/>
          </a:p>
        </p:txBody>
      </p:sp>
    </p:spTree>
    <p:extLst>
      <p:ext uri="{BB962C8B-B14F-4D97-AF65-F5344CB8AC3E}">
        <p14:creationId xmlns:p14="http://schemas.microsoft.com/office/powerpoint/2010/main" val="3407930697"/>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D3FDBE0-FE30-404A-AAE2-50FE676795BD}" type="slidenum">
              <a:rPr lang="en-US"/>
              <a:pPr>
                <a:defRPr/>
              </a:pPr>
              <a:t>1</a:t>
            </a:fld>
            <a:endParaRPr lang="en-US"/>
          </a:p>
        </p:txBody>
      </p:sp>
      <p:sp>
        <p:nvSpPr>
          <p:cNvPr id="14673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46739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EE2C32E-1096-CD49-8E9D-35B3EBC77E03}" type="slidenum">
              <a:rPr lang="en-US"/>
              <a:pPr>
                <a:defRPr/>
              </a:pPr>
              <a:t>10</a:t>
            </a:fld>
            <a:endParaRPr lang="en-US"/>
          </a:p>
        </p:txBody>
      </p:sp>
      <p:sp>
        <p:nvSpPr>
          <p:cNvPr id="15298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2985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7B447C4-A01E-9441-B1E8-CF1FD588BB52}" type="slidenum">
              <a:rPr lang="en-US"/>
              <a:pPr>
                <a:defRPr/>
              </a:pPr>
              <a:t>11</a:t>
            </a:fld>
            <a:endParaRPr lang="en-US"/>
          </a:p>
        </p:txBody>
      </p:sp>
      <p:sp>
        <p:nvSpPr>
          <p:cNvPr id="15339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3395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B5F7A96-A0A4-994E-AF1F-810A179C9915}" type="slidenum">
              <a:rPr lang="en-US"/>
              <a:pPr>
                <a:defRPr/>
              </a:pPr>
              <a:t>12</a:t>
            </a:fld>
            <a:endParaRPr lang="en-US"/>
          </a:p>
        </p:txBody>
      </p:sp>
      <p:sp>
        <p:nvSpPr>
          <p:cNvPr id="15360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3600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D16A100-A18E-BD4F-9A5E-EA3F864D582B}" type="slidenum">
              <a:rPr lang="en-US"/>
              <a:pPr>
                <a:defRPr/>
              </a:pPr>
              <a:t>13</a:t>
            </a:fld>
            <a:endParaRPr lang="en-US"/>
          </a:p>
        </p:txBody>
      </p:sp>
      <p:sp>
        <p:nvSpPr>
          <p:cNvPr id="153805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3805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1FA2AED-2DB7-4C4E-993C-7DA1E6927963}" type="slidenum">
              <a:rPr lang="en-US"/>
              <a:pPr>
                <a:defRPr/>
              </a:pPr>
              <a:t>14</a:t>
            </a:fld>
            <a:endParaRPr lang="en-US"/>
          </a:p>
        </p:txBody>
      </p:sp>
      <p:sp>
        <p:nvSpPr>
          <p:cNvPr id="15400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4009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02C54D-BE5A-FE41-84B7-DCFDD126BEA4}" type="slidenum">
              <a:rPr lang="en-US"/>
              <a:pPr>
                <a:defRPr/>
              </a:pPr>
              <a:t>15</a:t>
            </a:fld>
            <a:endParaRPr lang="en-US"/>
          </a:p>
        </p:txBody>
      </p:sp>
      <p:sp>
        <p:nvSpPr>
          <p:cNvPr id="15421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4214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F677992-F887-2841-8035-3B33C166677B}" type="slidenum">
              <a:rPr lang="en-US"/>
              <a:pPr>
                <a:defRPr/>
              </a:pPr>
              <a:t>16</a:t>
            </a:fld>
            <a:endParaRPr lang="en-US"/>
          </a:p>
        </p:txBody>
      </p:sp>
      <p:sp>
        <p:nvSpPr>
          <p:cNvPr id="15441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4419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9F6EADE-3CD4-AB4E-8BBA-EDDCEDB3AEB3}" type="slidenum">
              <a:rPr lang="en-US"/>
              <a:pPr>
                <a:defRPr/>
              </a:pPr>
              <a:t>17</a:t>
            </a:fld>
            <a:endParaRPr lang="en-US"/>
          </a:p>
        </p:txBody>
      </p:sp>
      <p:sp>
        <p:nvSpPr>
          <p:cNvPr id="14755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47558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D41F349-F6E7-E64B-80EA-7D30E69B34E1}" type="slidenum">
              <a:rPr lang="en-US"/>
              <a:pPr>
                <a:defRPr/>
              </a:pPr>
              <a:t>18</a:t>
            </a:fld>
            <a:endParaRPr lang="en-US"/>
          </a:p>
        </p:txBody>
      </p:sp>
      <p:sp>
        <p:nvSpPr>
          <p:cNvPr id="15462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4624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65780F3-9212-9342-8521-7BABAEDB0558}" type="slidenum">
              <a:rPr lang="en-US"/>
              <a:pPr>
                <a:defRPr/>
              </a:pPr>
              <a:t>19</a:t>
            </a:fld>
            <a:endParaRPr lang="en-US"/>
          </a:p>
        </p:txBody>
      </p:sp>
      <p:sp>
        <p:nvSpPr>
          <p:cNvPr id="15482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4829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DD58DFF-5F1D-6549-A8CA-055082FE8D3C}" type="slidenum">
              <a:rPr lang="en-US"/>
              <a:pPr>
                <a:defRPr/>
              </a:pPr>
              <a:t>2</a:t>
            </a:fld>
            <a:endParaRPr lang="en-US"/>
          </a:p>
        </p:txBody>
      </p:sp>
      <p:sp>
        <p:nvSpPr>
          <p:cNvPr id="14950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49504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E495C30-CCE4-2440-BDC9-EED185BD5EC8}" type="slidenum">
              <a:rPr lang="en-US"/>
              <a:pPr>
                <a:defRPr/>
              </a:pPr>
              <a:t>20</a:t>
            </a:fld>
            <a:endParaRPr lang="en-US"/>
          </a:p>
        </p:txBody>
      </p:sp>
      <p:sp>
        <p:nvSpPr>
          <p:cNvPr id="15503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5033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B00DAF1-4890-ED4C-997E-F16D97D74F2C}" type="slidenum">
              <a:rPr lang="en-US"/>
              <a:pPr>
                <a:defRPr/>
              </a:pPr>
              <a:t>21</a:t>
            </a:fld>
            <a:endParaRPr lang="en-US"/>
          </a:p>
        </p:txBody>
      </p:sp>
      <p:sp>
        <p:nvSpPr>
          <p:cNvPr id="14827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48275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8C528AC-C24A-8B40-8E7C-3BA99FCF9DCE}" type="slidenum">
              <a:rPr lang="en-US"/>
              <a:pPr>
                <a:defRPr/>
              </a:pPr>
              <a:t>22</a:t>
            </a:fld>
            <a:endParaRPr lang="en-US"/>
          </a:p>
        </p:txBody>
      </p:sp>
      <p:sp>
        <p:nvSpPr>
          <p:cNvPr id="14837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48377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4BB9009-403E-814C-8DA3-4CA0FBB00728}" type="slidenum">
              <a:rPr lang="en-US"/>
              <a:pPr>
                <a:defRPr/>
              </a:pPr>
              <a:t>23</a:t>
            </a:fld>
            <a:endParaRPr lang="en-US"/>
          </a:p>
        </p:txBody>
      </p:sp>
      <p:sp>
        <p:nvSpPr>
          <p:cNvPr id="14848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48480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A3E4E6B-EBA1-6A43-9202-F2588C08F13A}" type="slidenum">
              <a:rPr lang="en-US"/>
              <a:pPr>
                <a:defRPr/>
              </a:pPr>
              <a:t>24</a:t>
            </a:fld>
            <a:endParaRPr lang="en-US"/>
          </a:p>
        </p:txBody>
      </p:sp>
      <p:sp>
        <p:nvSpPr>
          <p:cNvPr id="14858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48582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9FB8FCD-9EC9-794A-9516-0BA5E4FF02B1}" type="slidenum">
              <a:rPr lang="en-US"/>
              <a:pPr>
                <a:defRPr/>
              </a:pPr>
              <a:t>25</a:t>
            </a:fld>
            <a:endParaRPr lang="en-US"/>
          </a:p>
        </p:txBody>
      </p:sp>
      <p:sp>
        <p:nvSpPr>
          <p:cNvPr id="148685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48685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8F0F83E-3E48-164B-A3CC-8E5F1823BE74}" type="slidenum">
              <a:rPr lang="en-US"/>
              <a:pPr>
                <a:defRPr/>
              </a:pPr>
              <a:t>26</a:t>
            </a:fld>
            <a:endParaRPr lang="en-US"/>
          </a:p>
        </p:txBody>
      </p:sp>
      <p:sp>
        <p:nvSpPr>
          <p:cNvPr id="14878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48787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E6B2502-B7DA-1B45-8469-C2D63BB7D8F6}" type="slidenum">
              <a:rPr lang="en-US"/>
              <a:pPr>
                <a:defRPr/>
              </a:pPr>
              <a:t>27</a:t>
            </a:fld>
            <a:endParaRPr lang="en-US"/>
          </a:p>
        </p:txBody>
      </p:sp>
      <p:sp>
        <p:nvSpPr>
          <p:cNvPr id="14888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48889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3FF7C91-77CD-6F47-A835-9F50F8BDD0ED}" type="slidenum">
              <a:rPr lang="en-US"/>
              <a:pPr>
                <a:defRPr/>
              </a:pPr>
              <a:t>28</a:t>
            </a:fld>
            <a:endParaRPr lang="en-US"/>
          </a:p>
        </p:txBody>
      </p:sp>
      <p:sp>
        <p:nvSpPr>
          <p:cNvPr id="14899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48992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1DB99E4-E13C-B542-AD69-BA72654B4CB0}" type="slidenum">
              <a:rPr lang="en-US"/>
              <a:pPr>
                <a:defRPr/>
              </a:pPr>
              <a:t>29</a:t>
            </a:fld>
            <a:endParaRPr lang="en-US"/>
          </a:p>
        </p:txBody>
      </p:sp>
      <p:sp>
        <p:nvSpPr>
          <p:cNvPr id="14909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49094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CE7111B-374C-7A48-894C-32B962A4CD58}" type="slidenum">
              <a:rPr lang="en-US"/>
              <a:pPr>
                <a:defRPr/>
              </a:pPr>
              <a:t>3</a:t>
            </a:fld>
            <a:endParaRPr lang="en-US"/>
          </a:p>
        </p:txBody>
      </p:sp>
      <p:sp>
        <p:nvSpPr>
          <p:cNvPr id="1567746" name="Rectangle 2"/>
          <p:cNvSpPr>
            <a:spLocks noGrp="1" noRot="1" noChangeAspect="1" noChangeArrowheads="1" noTextEdit="1"/>
          </p:cNvSpPr>
          <p:nvPr>
            <p:ph type="sldImg"/>
          </p:nvPr>
        </p:nvSpPr>
        <p:spPr>
          <a:solidFill>
            <a:srgbClr val="FFFFFF"/>
          </a:solidFill>
          <a:ln/>
          <a:extLst>
            <a:ext uri="{FAA26D3D-D897-4be2-8F04-BA451C77F1D7}">
              <ma14:placeholderFlag xmlns:ma14="http://schemas.microsoft.com/office/mac/drawingml/2011/main" val="1"/>
            </a:ext>
          </a:extLst>
        </p:spPr>
      </p:sp>
      <p:sp>
        <p:nvSpPr>
          <p:cNvPr id="1567747"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en-US" smtClean="0">
              <a:cs typeface="+mn-cs"/>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C0B72DE-9E89-0844-8031-FCEB2CBC7D05}" type="slidenum">
              <a:rPr lang="en-US"/>
              <a:pPr>
                <a:defRPr/>
              </a:pPr>
              <a:t>30</a:t>
            </a:fld>
            <a:endParaRPr lang="en-US"/>
          </a:p>
        </p:txBody>
      </p:sp>
      <p:sp>
        <p:nvSpPr>
          <p:cNvPr id="15585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5853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0366AFE-3FC9-4A4D-B042-F19A265FE84A}" type="slidenum">
              <a:rPr lang="en-US"/>
              <a:pPr>
                <a:defRPr/>
              </a:pPr>
              <a:t>31</a:t>
            </a:fld>
            <a:endParaRPr lang="en-US"/>
          </a:p>
        </p:txBody>
      </p:sp>
      <p:sp>
        <p:nvSpPr>
          <p:cNvPr id="15616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6160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248F52D-D84F-CD49-A015-B2F8D31BF4FB}" type="slidenum">
              <a:rPr lang="en-US"/>
              <a:pPr>
                <a:defRPr/>
              </a:pPr>
              <a:t>32</a:t>
            </a:fld>
            <a:endParaRPr lang="en-US"/>
          </a:p>
        </p:txBody>
      </p:sp>
      <p:sp>
        <p:nvSpPr>
          <p:cNvPr id="14919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49197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4DDE4C6-31E0-7A47-B9A1-D214459D8337}" type="slidenum">
              <a:rPr lang="en-US"/>
              <a:pPr>
                <a:defRPr/>
              </a:pPr>
              <a:t>33</a:t>
            </a:fld>
            <a:endParaRPr lang="en-US"/>
          </a:p>
        </p:txBody>
      </p:sp>
      <p:sp>
        <p:nvSpPr>
          <p:cNvPr id="14929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49299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FADCA3B-192F-C24C-AE50-0C7C82DD1348}" type="slidenum">
              <a:rPr lang="en-US"/>
              <a:pPr>
                <a:defRPr/>
              </a:pPr>
              <a:t>34</a:t>
            </a:fld>
            <a:endParaRPr lang="en-US"/>
          </a:p>
        </p:txBody>
      </p:sp>
      <p:sp>
        <p:nvSpPr>
          <p:cNvPr id="14940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49401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8262698-665F-B848-93BE-3E4D85173E68}" type="slidenum">
              <a:rPr lang="en-US"/>
              <a:pPr>
                <a:defRPr/>
              </a:pPr>
              <a:t>35</a:t>
            </a:fld>
            <a:endParaRPr lang="en-US"/>
          </a:p>
        </p:txBody>
      </p:sp>
      <p:sp>
        <p:nvSpPr>
          <p:cNvPr id="14950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49504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C292552-2D84-7F4F-8AE7-556550D03E44}" type="slidenum">
              <a:rPr lang="en-US"/>
              <a:pPr>
                <a:defRPr/>
              </a:pPr>
              <a:t>36</a:t>
            </a:fld>
            <a:endParaRPr lang="en-US"/>
          </a:p>
        </p:txBody>
      </p:sp>
      <p:sp>
        <p:nvSpPr>
          <p:cNvPr id="14960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49606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A2E0A34-2EC9-D242-A683-04ABDD6CE96B}" type="slidenum">
              <a:rPr lang="en-US"/>
              <a:pPr>
                <a:defRPr/>
              </a:pPr>
              <a:t>38</a:t>
            </a:fld>
            <a:endParaRPr lang="en-US"/>
          </a:p>
        </p:txBody>
      </p:sp>
      <p:sp>
        <p:nvSpPr>
          <p:cNvPr id="14981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49811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EBBE1D5-4612-1D47-8397-270F826BACD8}" type="slidenum">
              <a:rPr lang="en-US"/>
              <a:pPr>
                <a:defRPr/>
              </a:pPr>
              <a:t>39</a:t>
            </a:fld>
            <a:endParaRPr lang="en-US"/>
          </a:p>
        </p:txBody>
      </p:sp>
      <p:sp>
        <p:nvSpPr>
          <p:cNvPr id="14991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49913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D836BC6-8528-9342-9B89-8B1C4413A6C4}" type="slidenum">
              <a:rPr lang="en-US"/>
              <a:pPr>
                <a:defRPr/>
              </a:pPr>
              <a:t>40</a:t>
            </a:fld>
            <a:endParaRPr lang="en-US"/>
          </a:p>
        </p:txBody>
      </p:sp>
      <p:sp>
        <p:nvSpPr>
          <p:cNvPr id="15001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0016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CF37E5A-7E7D-104D-BA8A-0A0BB8E35CA8}" type="slidenum">
              <a:rPr lang="en-US"/>
              <a:pPr>
                <a:defRPr/>
              </a:pPr>
              <a:t>4</a:t>
            </a:fld>
            <a:endParaRPr lang="en-US"/>
          </a:p>
        </p:txBody>
      </p:sp>
      <p:sp>
        <p:nvSpPr>
          <p:cNvPr id="14684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46841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9EA0415-7781-4142-824B-21E572B45803}" type="slidenum">
              <a:rPr lang="en-US"/>
              <a:pPr>
                <a:defRPr/>
              </a:pPr>
              <a:t>41</a:t>
            </a:fld>
            <a:endParaRPr lang="en-US"/>
          </a:p>
        </p:txBody>
      </p:sp>
      <p:sp>
        <p:nvSpPr>
          <p:cNvPr id="15011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0118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19AC039-987B-E643-B72A-858CA57B598B}" type="slidenum">
              <a:rPr lang="en-US"/>
              <a:pPr>
                <a:defRPr/>
              </a:pPr>
              <a:t>42</a:t>
            </a:fld>
            <a:endParaRPr lang="en-US"/>
          </a:p>
        </p:txBody>
      </p:sp>
      <p:sp>
        <p:nvSpPr>
          <p:cNvPr id="15022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0221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D567299-252B-5546-B302-4D253E30CA27}" type="slidenum">
              <a:rPr lang="en-US"/>
              <a:pPr>
                <a:defRPr/>
              </a:pPr>
              <a:t>43</a:t>
            </a:fld>
            <a:endParaRPr lang="en-US"/>
          </a:p>
        </p:txBody>
      </p:sp>
      <p:sp>
        <p:nvSpPr>
          <p:cNvPr id="15032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0323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0EFEC1A-B8D1-BA4E-AC15-F430339ED718}" type="slidenum">
              <a:rPr lang="en-US"/>
              <a:pPr>
                <a:defRPr/>
              </a:pPr>
              <a:t>44</a:t>
            </a:fld>
            <a:endParaRPr lang="en-US"/>
          </a:p>
        </p:txBody>
      </p:sp>
      <p:sp>
        <p:nvSpPr>
          <p:cNvPr id="15042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0425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34B005A-DFF8-754A-AF74-E1AFFBA4883C}" type="slidenum">
              <a:rPr lang="en-US"/>
              <a:pPr>
                <a:defRPr/>
              </a:pPr>
              <a:t>45</a:t>
            </a:fld>
            <a:endParaRPr lang="en-US"/>
          </a:p>
        </p:txBody>
      </p:sp>
      <p:sp>
        <p:nvSpPr>
          <p:cNvPr id="15052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0528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17AB780-A01C-4C47-B714-2EFD76D0B250}" type="slidenum">
              <a:rPr lang="en-US"/>
              <a:pPr>
                <a:defRPr/>
              </a:pPr>
              <a:t>46</a:t>
            </a:fld>
            <a:endParaRPr lang="en-US"/>
          </a:p>
        </p:txBody>
      </p:sp>
      <p:sp>
        <p:nvSpPr>
          <p:cNvPr id="15063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0630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2BB8B39-A84D-C246-8BF9-92F310C15DCA}" type="slidenum">
              <a:rPr lang="en-US"/>
              <a:pPr>
                <a:defRPr/>
              </a:pPr>
              <a:t>47</a:t>
            </a:fld>
            <a:endParaRPr lang="en-US"/>
          </a:p>
        </p:txBody>
      </p:sp>
      <p:sp>
        <p:nvSpPr>
          <p:cNvPr id="15073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0733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0319C32-8D58-A649-A9C5-D744ACD5A46F}" type="slidenum">
              <a:rPr lang="en-US"/>
              <a:pPr>
                <a:defRPr/>
              </a:pPr>
              <a:t>48</a:t>
            </a:fld>
            <a:endParaRPr lang="en-US"/>
          </a:p>
        </p:txBody>
      </p:sp>
      <p:sp>
        <p:nvSpPr>
          <p:cNvPr id="15083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0835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0B4D313-2D3B-6344-A378-F1926EC8DD16}" type="slidenum">
              <a:rPr lang="en-US"/>
              <a:pPr>
                <a:defRPr/>
              </a:pPr>
              <a:t>49</a:t>
            </a:fld>
            <a:endParaRPr lang="en-US"/>
          </a:p>
        </p:txBody>
      </p:sp>
      <p:sp>
        <p:nvSpPr>
          <p:cNvPr id="15093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0937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92AD862-A3A4-9446-9E1F-268D3E32A4D8}" type="slidenum">
              <a:rPr lang="en-US"/>
              <a:pPr>
                <a:defRPr/>
              </a:pPr>
              <a:t>50</a:t>
            </a:fld>
            <a:endParaRPr lang="en-US"/>
          </a:p>
        </p:txBody>
      </p:sp>
      <p:sp>
        <p:nvSpPr>
          <p:cNvPr id="1570818" name="Rectangle 2"/>
          <p:cNvSpPr>
            <a:spLocks noGrp="1" noRot="1" noChangeAspect="1" noChangeArrowheads="1" noTextEdit="1"/>
          </p:cNvSpPr>
          <p:nvPr>
            <p:ph type="sldImg"/>
          </p:nvPr>
        </p:nvSpPr>
        <p:spPr>
          <a:solidFill>
            <a:srgbClr val="FFFFFF"/>
          </a:solidFill>
          <a:ln/>
          <a:extLst>
            <a:ext uri="{FAA26D3D-D897-4be2-8F04-BA451C77F1D7}">
              <ma14:placeholderFlag xmlns:ma14="http://schemas.microsoft.com/office/mac/drawingml/2011/main" val="1"/>
            </a:ext>
          </a:extLst>
        </p:spPr>
      </p:sp>
      <p:sp>
        <p:nvSpPr>
          <p:cNvPr id="1570819"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en-US" smtClean="0">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372FBCF-8B77-2247-96DA-1C376E493E5D}" type="slidenum">
              <a:rPr lang="en-US"/>
              <a:pPr>
                <a:defRPr/>
              </a:pPr>
              <a:t>5</a:t>
            </a:fld>
            <a:endParaRPr lang="en-US"/>
          </a:p>
        </p:txBody>
      </p:sp>
      <p:sp>
        <p:nvSpPr>
          <p:cNvPr id="14694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46944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8A65300-3864-C741-A70F-4C5D01F8F27F}" type="slidenum">
              <a:rPr lang="en-US"/>
              <a:pPr>
                <a:defRPr/>
              </a:pPr>
              <a:t>51</a:t>
            </a:fld>
            <a:endParaRPr lang="en-US"/>
          </a:p>
        </p:txBody>
      </p:sp>
      <p:sp>
        <p:nvSpPr>
          <p:cNvPr id="1572866" name="Rectangle 2"/>
          <p:cNvSpPr>
            <a:spLocks noGrp="1" noRot="1" noChangeAspect="1" noChangeArrowheads="1" noTextEdit="1"/>
          </p:cNvSpPr>
          <p:nvPr>
            <p:ph type="sldImg"/>
          </p:nvPr>
        </p:nvSpPr>
        <p:spPr>
          <a:solidFill>
            <a:srgbClr val="FFFFFF"/>
          </a:solidFill>
          <a:ln/>
          <a:extLst>
            <a:ext uri="{FAA26D3D-D897-4be2-8F04-BA451C77F1D7}">
              <ma14:placeholderFlag xmlns:ma14="http://schemas.microsoft.com/office/mac/drawingml/2011/main" val="1"/>
            </a:ext>
          </a:extLst>
        </p:spPr>
      </p:sp>
      <p:sp>
        <p:nvSpPr>
          <p:cNvPr id="1572867"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en-US" smtClean="0">
              <a:cs typeface="+mn-cs"/>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F578445-BC35-FB49-AFE6-20BEE10E9983}" type="slidenum">
              <a:rPr lang="en-US"/>
              <a:pPr>
                <a:defRPr/>
              </a:pPr>
              <a:t>52</a:t>
            </a:fld>
            <a:endParaRPr lang="en-US"/>
          </a:p>
        </p:txBody>
      </p:sp>
      <p:sp>
        <p:nvSpPr>
          <p:cNvPr id="1574914" name="Rectangle 2"/>
          <p:cNvSpPr>
            <a:spLocks noGrp="1" noRot="1" noChangeAspect="1" noChangeArrowheads="1" noTextEdit="1"/>
          </p:cNvSpPr>
          <p:nvPr>
            <p:ph type="sldImg"/>
          </p:nvPr>
        </p:nvSpPr>
        <p:spPr>
          <a:solidFill>
            <a:srgbClr val="FFFFFF"/>
          </a:solidFill>
          <a:ln/>
          <a:extLst>
            <a:ext uri="{FAA26D3D-D897-4be2-8F04-BA451C77F1D7}">
              <ma14:placeholderFlag xmlns:ma14="http://schemas.microsoft.com/office/mac/drawingml/2011/main" val="1"/>
            </a:ext>
          </a:extLst>
        </p:spPr>
      </p:sp>
      <p:sp>
        <p:nvSpPr>
          <p:cNvPr id="1574915"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en-US" smtClean="0">
              <a:cs typeface="+mn-cs"/>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04E58DF-FA7C-7540-94C5-22C352992F96}" type="slidenum">
              <a:rPr lang="en-US"/>
              <a:pPr>
                <a:defRPr/>
              </a:pPr>
              <a:t>53</a:t>
            </a:fld>
            <a:endParaRPr lang="en-US"/>
          </a:p>
        </p:txBody>
      </p:sp>
      <p:sp>
        <p:nvSpPr>
          <p:cNvPr id="1576962" name="Rectangle 2"/>
          <p:cNvSpPr>
            <a:spLocks noGrp="1" noRot="1" noChangeAspect="1" noChangeArrowheads="1" noTextEdit="1"/>
          </p:cNvSpPr>
          <p:nvPr>
            <p:ph type="sldImg"/>
          </p:nvPr>
        </p:nvSpPr>
        <p:spPr>
          <a:solidFill>
            <a:srgbClr val="FFFFFF"/>
          </a:solidFill>
          <a:ln/>
          <a:extLst>
            <a:ext uri="{FAA26D3D-D897-4be2-8F04-BA451C77F1D7}">
              <ma14:placeholderFlag xmlns:ma14="http://schemas.microsoft.com/office/mac/drawingml/2011/main" val="1"/>
            </a:ext>
          </a:extLst>
        </p:spPr>
      </p:sp>
      <p:sp>
        <p:nvSpPr>
          <p:cNvPr id="1576963"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en-US" smtClean="0">
              <a:cs typeface="+mn-cs"/>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4AEDC9A-0801-2045-AA6F-1D48BD5C9D0A}" type="slidenum">
              <a:rPr lang="en-US"/>
              <a:pPr>
                <a:defRPr/>
              </a:pPr>
              <a:t>54</a:t>
            </a:fld>
            <a:endParaRPr lang="en-US"/>
          </a:p>
        </p:txBody>
      </p:sp>
      <p:sp>
        <p:nvSpPr>
          <p:cNvPr id="1579010" name="Rectangle 2"/>
          <p:cNvSpPr>
            <a:spLocks noGrp="1" noRot="1" noChangeAspect="1" noChangeArrowheads="1" noTextEdit="1"/>
          </p:cNvSpPr>
          <p:nvPr>
            <p:ph type="sldImg"/>
          </p:nvPr>
        </p:nvSpPr>
        <p:spPr>
          <a:solidFill>
            <a:srgbClr val="FFFFFF"/>
          </a:solidFill>
          <a:ln/>
          <a:extLst>
            <a:ext uri="{FAA26D3D-D897-4be2-8F04-BA451C77F1D7}">
              <ma14:placeholderFlag xmlns:ma14="http://schemas.microsoft.com/office/mac/drawingml/2011/main" val="1"/>
            </a:ext>
          </a:extLst>
        </p:spPr>
      </p:sp>
      <p:sp>
        <p:nvSpPr>
          <p:cNvPr id="1579011"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en-US" smtClean="0">
              <a:cs typeface="+mn-cs"/>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3112F3A-0055-7F47-8B7C-2E5314964148}" type="slidenum">
              <a:rPr lang="en-US"/>
              <a:pPr>
                <a:defRPr/>
              </a:pPr>
              <a:t>55</a:t>
            </a:fld>
            <a:endParaRPr lang="en-US"/>
          </a:p>
        </p:txBody>
      </p:sp>
      <p:sp>
        <p:nvSpPr>
          <p:cNvPr id="1581058" name="Rectangle 2"/>
          <p:cNvSpPr>
            <a:spLocks noGrp="1" noRot="1" noChangeAspect="1" noChangeArrowheads="1" noTextEdit="1"/>
          </p:cNvSpPr>
          <p:nvPr>
            <p:ph type="sldImg"/>
          </p:nvPr>
        </p:nvSpPr>
        <p:spPr>
          <a:solidFill>
            <a:srgbClr val="FFFFFF"/>
          </a:solidFill>
          <a:ln/>
          <a:extLst>
            <a:ext uri="{FAA26D3D-D897-4be2-8F04-BA451C77F1D7}">
              <ma14:placeholderFlag xmlns:ma14="http://schemas.microsoft.com/office/mac/drawingml/2011/main" val="1"/>
            </a:ext>
          </a:extLst>
        </p:spPr>
      </p:sp>
      <p:sp>
        <p:nvSpPr>
          <p:cNvPr id="1581059"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en-US" smtClean="0">
              <a:cs typeface="+mn-cs"/>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6D863DD-AA72-9744-9BC3-19EBBA0AF8F6}" type="slidenum">
              <a:rPr lang="en-US"/>
              <a:pPr>
                <a:defRPr/>
              </a:pPr>
              <a:t>56</a:t>
            </a:fld>
            <a:endParaRPr lang="en-US"/>
          </a:p>
        </p:txBody>
      </p:sp>
      <p:sp>
        <p:nvSpPr>
          <p:cNvPr id="1583106" name="Rectangle 2"/>
          <p:cNvSpPr>
            <a:spLocks noGrp="1" noRot="1" noChangeAspect="1" noChangeArrowheads="1" noTextEdit="1"/>
          </p:cNvSpPr>
          <p:nvPr>
            <p:ph type="sldImg"/>
          </p:nvPr>
        </p:nvSpPr>
        <p:spPr>
          <a:solidFill>
            <a:srgbClr val="FFFFFF"/>
          </a:solidFill>
          <a:ln/>
          <a:extLst>
            <a:ext uri="{FAA26D3D-D897-4be2-8F04-BA451C77F1D7}">
              <ma14:placeholderFlag xmlns:ma14="http://schemas.microsoft.com/office/mac/drawingml/2011/main" val="1"/>
            </a:ext>
          </a:extLst>
        </p:spPr>
      </p:sp>
      <p:sp>
        <p:nvSpPr>
          <p:cNvPr id="1583107"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en-US" smtClean="0">
              <a:cs typeface="+mn-cs"/>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CFC6579-AF41-A445-BBFD-0116571EFDC1}" type="slidenum">
              <a:rPr lang="en-US"/>
              <a:pPr>
                <a:defRPr/>
              </a:pPr>
              <a:t>57</a:t>
            </a:fld>
            <a:endParaRPr lang="en-US"/>
          </a:p>
        </p:txBody>
      </p:sp>
      <p:sp>
        <p:nvSpPr>
          <p:cNvPr id="1585154" name="Rectangle 2"/>
          <p:cNvSpPr>
            <a:spLocks noGrp="1" noRot="1" noChangeAspect="1" noChangeArrowheads="1" noTextEdit="1"/>
          </p:cNvSpPr>
          <p:nvPr>
            <p:ph type="sldImg"/>
          </p:nvPr>
        </p:nvSpPr>
        <p:spPr>
          <a:solidFill>
            <a:srgbClr val="FFFFFF"/>
          </a:solidFill>
          <a:ln/>
          <a:extLst>
            <a:ext uri="{FAA26D3D-D897-4be2-8F04-BA451C77F1D7}">
              <ma14:placeholderFlag xmlns:ma14="http://schemas.microsoft.com/office/mac/drawingml/2011/main" val="1"/>
            </a:ext>
          </a:extLst>
        </p:spPr>
      </p:sp>
      <p:sp>
        <p:nvSpPr>
          <p:cNvPr id="1585155"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en-US" smtClean="0">
              <a:cs typeface="+mn-cs"/>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CA64EB8-7305-DF42-B377-169F1C29DD23}" type="slidenum">
              <a:rPr lang="en-US"/>
              <a:pPr>
                <a:defRPr/>
              </a:pPr>
              <a:t>58</a:t>
            </a:fld>
            <a:endParaRPr lang="en-US"/>
          </a:p>
        </p:txBody>
      </p:sp>
      <p:sp>
        <p:nvSpPr>
          <p:cNvPr id="1587202" name="Rectangle 2"/>
          <p:cNvSpPr>
            <a:spLocks noGrp="1" noRot="1" noChangeAspect="1" noChangeArrowheads="1" noTextEdit="1"/>
          </p:cNvSpPr>
          <p:nvPr>
            <p:ph type="sldImg"/>
          </p:nvPr>
        </p:nvSpPr>
        <p:spPr>
          <a:solidFill>
            <a:srgbClr val="FFFFFF"/>
          </a:solidFill>
          <a:ln/>
          <a:extLst>
            <a:ext uri="{FAA26D3D-D897-4be2-8F04-BA451C77F1D7}">
              <ma14:placeholderFlag xmlns:ma14="http://schemas.microsoft.com/office/mac/drawingml/2011/main" val="1"/>
            </a:ext>
          </a:extLst>
        </p:spPr>
      </p:sp>
      <p:sp>
        <p:nvSpPr>
          <p:cNvPr id="1587203"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en-US" smtClean="0">
              <a:cs typeface="+mn-cs"/>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3395767-1DEF-3B40-B334-6043524F2AF4}" type="slidenum">
              <a:rPr lang="en-US"/>
              <a:pPr>
                <a:defRPr/>
              </a:pPr>
              <a:t>59</a:t>
            </a:fld>
            <a:endParaRPr lang="en-US"/>
          </a:p>
        </p:txBody>
      </p:sp>
      <p:sp>
        <p:nvSpPr>
          <p:cNvPr id="1589250" name="Rectangle 2"/>
          <p:cNvSpPr>
            <a:spLocks noGrp="1" noRot="1" noChangeAspect="1" noChangeArrowheads="1" noTextEdit="1"/>
          </p:cNvSpPr>
          <p:nvPr>
            <p:ph type="sldImg"/>
          </p:nvPr>
        </p:nvSpPr>
        <p:spPr>
          <a:solidFill>
            <a:srgbClr val="FFFFFF"/>
          </a:solidFill>
          <a:ln/>
          <a:extLst>
            <a:ext uri="{FAA26D3D-D897-4be2-8F04-BA451C77F1D7}">
              <ma14:placeholderFlag xmlns:ma14="http://schemas.microsoft.com/office/mac/drawingml/2011/main" val="1"/>
            </a:ext>
          </a:extLst>
        </p:spPr>
      </p:sp>
      <p:sp>
        <p:nvSpPr>
          <p:cNvPr id="1589251"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en-US" smtClean="0">
              <a:cs typeface="+mn-cs"/>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7087E33-0DF2-6043-BE13-C31D3F6CEED6}" type="slidenum">
              <a:rPr lang="en-US"/>
              <a:pPr>
                <a:defRPr/>
              </a:pPr>
              <a:t>60</a:t>
            </a:fld>
            <a:endParaRPr lang="en-US"/>
          </a:p>
        </p:txBody>
      </p:sp>
      <p:sp>
        <p:nvSpPr>
          <p:cNvPr id="1591298" name="Rectangle 2"/>
          <p:cNvSpPr>
            <a:spLocks noGrp="1" noRot="1" noChangeAspect="1" noChangeArrowheads="1" noTextEdit="1"/>
          </p:cNvSpPr>
          <p:nvPr>
            <p:ph type="sldImg"/>
          </p:nvPr>
        </p:nvSpPr>
        <p:spPr>
          <a:solidFill>
            <a:srgbClr val="FFFFFF"/>
          </a:solidFill>
          <a:ln/>
          <a:extLst>
            <a:ext uri="{FAA26D3D-D897-4be2-8F04-BA451C77F1D7}">
              <ma14:placeholderFlag xmlns:ma14="http://schemas.microsoft.com/office/mac/drawingml/2011/main" val="1"/>
            </a:ext>
          </a:extLst>
        </p:spPr>
      </p:sp>
      <p:sp>
        <p:nvSpPr>
          <p:cNvPr id="1591299"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en-US" smtClean="0">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DE1658C-1C17-844E-B1DB-2C3791DC1E57}" type="slidenum">
              <a:rPr lang="en-US"/>
              <a:pPr>
                <a:defRPr/>
              </a:pPr>
              <a:t>6</a:t>
            </a:fld>
            <a:endParaRPr lang="en-US"/>
          </a:p>
        </p:txBody>
      </p:sp>
      <p:sp>
        <p:nvSpPr>
          <p:cNvPr id="15114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1142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8C97075-302E-394F-A501-C2017C640726}" type="slidenum">
              <a:rPr lang="en-US"/>
              <a:pPr>
                <a:defRPr/>
              </a:pPr>
              <a:t>61</a:t>
            </a:fld>
            <a:endParaRPr lang="en-US"/>
          </a:p>
        </p:txBody>
      </p:sp>
      <p:sp>
        <p:nvSpPr>
          <p:cNvPr id="1593346" name="Rectangle 2"/>
          <p:cNvSpPr>
            <a:spLocks noGrp="1" noRot="1" noChangeAspect="1" noChangeArrowheads="1" noTextEdit="1"/>
          </p:cNvSpPr>
          <p:nvPr>
            <p:ph type="sldImg"/>
          </p:nvPr>
        </p:nvSpPr>
        <p:spPr>
          <a:solidFill>
            <a:srgbClr val="FFFFFF"/>
          </a:solidFill>
          <a:ln/>
          <a:extLst>
            <a:ext uri="{FAA26D3D-D897-4be2-8F04-BA451C77F1D7}">
              <ma14:placeholderFlag xmlns:ma14="http://schemas.microsoft.com/office/mac/drawingml/2011/main" val="1"/>
            </a:ext>
          </a:extLst>
        </p:spPr>
      </p:sp>
      <p:sp>
        <p:nvSpPr>
          <p:cNvPr id="1593347"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en-US" smtClean="0">
              <a:cs typeface="+mn-cs"/>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712700E-58F5-7346-A00E-3E45B36D7B17}" type="slidenum">
              <a:rPr lang="en-US"/>
              <a:pPr>
                <a:defRPr/>
              </a:pPr>
              <a:t>62</a:t>
            </a:fld>
            <a:endParaRPr lang="en-US"/>
          </a:p>
        </p:txBody>
      </p:sp>
      <p:sp>
        <p:nvSpPr>
          <p:cNvPr id="1595394" name="Rectangle 2"/>
          <p:cNvSpPr>
            <a:spLocks noGrp="1" noRot="1" noChangeAspect="1" noChangeArrowheads="1" noTextEdit="1"/>
          </p:cNvSpPr>
          <p:nvPr>
            <p:ph type="sldImg"/>
          </p:nvPr>
        </p:nvSpPr>
        <p:spPr>
          <a:solidFill>
            <a:srgbClr val="FFFFFF"/>
          </a:solidFill>
          <a:ln/>
          <a:extLst>
            <a:ext uri="{FAA26D3D-D897-4be2-8F04-BA451C77F1D7}">
              <ma14:placeholderFlag xmlns:ma14="http://schemas.microsoft.com/office/mac/drawingml/2011/main" val="1"/>
            </a:ext>
          </a:extLst>
        </p:spPr>
      </p:sp>
      <p:sp>
        <p:nvSpPr>
          <p:cNvPr id="1595395"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en-US" smtClean="0">
              <a:cs typeface="+mn-cs"/>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12A15B7-EA0D-1146-8D93-C90D835C24E3}" type="slidenum">
              <a:rPr lang="en-US"/>
              <a:pPr>
                <a:defRPr/>
              </a:pPr>
              <a:t>63</a:t>
            </a:fld>
            <a:endParaRPr lang="en-US"/>
          </a:p>
        </p:txBody>
      </p:sp>
      <p:sp>
        <p:nvSpPr>
          <p:cNvPr id="1597442" name="Rectangle 2"/>
          <p:cNvSpPr>
            <a:spLocks noGrp="1" noRot="1" noChangeAspect="1" noChangeArrowheads="1" noTextEdit="1"/>
          </p:cNvSpPr>
          <p:nvPr>
            <p:ph type="sldImg"/>
          </p:nvPr>
        </p:nvSpPr>
        <p:spPr>
          <a:solidFill>
            <a:srgbClr val="FFFFFF"/>
          </a:solidFill>
          <a:ln/>
          <a:extLst>
            <a:ext uri="{FAA26D3D-D897-4be2-8F04-BA451C77F1D7}">
              <ma14:placeholderFlag xmlns:ma14="http://schemas.microsoft.com/office/mac/drawingml/2011/main" val="1"/>
            </a:ext>
          </a:extLst>
        </p:spPr>
      </p:sp>
      <p:sp>
        <p:nvSpPr>
          <p:cNvPr id="1597443"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en-US" smtClean="0">
              <a:cs typeface="+mn-cs"/>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D58861A-E50A-354F-B8A1-FFB991E79DB8}" type="slidenum">
              <a:rPr lang="en-US"/>
              <a:pPr>
                <a:defRPr/>
              </a:pPr>
              <a:t>64</a:t>
            </a:fld>
            <a:endParaRPr lang="en-US"/>
          </a:p>
        </p:txBody>
      </p:sp>
      <p:sp>
        <p:nvSpPr>
          <p:cNvPr id="1599490" name="Rectangle 2"/>
          <p:cNvSpPr>
            <a:spLocks noGrp="1" noRot="1" noChangeAspect="1" noChangeArrowheads="1" noTextEdit="1"/>
          </p:cNvSpPr>
          <p:nvPr>
            <p:ph type="sldImg"/>
          </p:nvPr>
        </p:nvSpPr>
        <p:spPr>
          <a:solidFill>
            <a:srgbClr val="FFFFFF"/>
          </a:solidFill>
          <a:ln/>
          <a:extLst>
            <a:ext uri="{FAA26D3D-D897-4be2-8F04-BA451C77F1D7}">
              <ma14:placeholderFlag xmlns:ma14="http://schemas.microsoft.com/office/mac/drawingml/2011/main" val="1"/>
            </a:ext>
          </a:extLst>
        </p:spPr>
      </p:sp>
      <p:sp>
        <p:nvSpPr>
          <p:cNvPr id="1599491"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en-US" smtClean="0">
              <a:cs typeface="+mn-cs"/>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9D44496-35E7-3A45-B609-9C0CAA780AA3}" type="slidenum">
              <a:rPr lang="en-US"/>
              <a:pPr>
                <a:defRPr/>
              </a:pPr>
              <a:t>65</a:t>
            </a:fld>
            <a:endParaRPr lang="en-US"/>
          </a:p>
        </p:txBody>
      </p:sp>
      <p:sp>
        <p:nvSpPr>
          <p:cNvPr id="1601538" name="Rectangle 2"/>
          <p:cNvSpPr>
            <a:spLocks noGrp="1" noRot="1" noChangeAspect="1" noChangeArrowheads="1" noTextEdit="1"/>
          </p:cNvSpPr>
          <p:nvPr>
            <p:ph type="sldImg"/>
          </p:nvPr>
        </p:nvSpPr>
        <p:spPr>
          <a:solidFill>
            <a:srgbClr val="FFFFFF"/>
          </a:solidFill>
          <a:ln/>
          <a:extLst>
            <a:ext uri="{FAA26D3D-D897-4be2-8F04-BA451C77F1D7}">
              <ma14:placeholderFlag xmlns:ma14="http://schemas.microsoft.com/office/mac/drawingml/2011/main" val="1"/>
            </a:ext>
          </a:extLst>
        </p:spPr>
      </p:sp>
      <p:sp>
        <p:nvSpPr>
          <p:cNvPr id="1601539"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en-US" smtClean="0">
              <a:cs typeface="+mn-cs"/>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4861E37-9592-1844-84D7-EE19F4A0FD2E}" type="slidenum">
              <a:rPr lang="en-US"/>
              <a:pPr>
                <a:defRPr/>
              </a:pPr>
              <a:t>66</a:t>
            </a:fld>
            <a:endParaRPr lang="en-US"/>
          </a:p>
        </p:txBody>
      </p:sp>
      <p:sp>
        <p:nvSpPr>
          <p:cNvPr id="1603586" name="Rectangle 2"/>
          <p:cNvSpPr>
            <a:spLocks noGrp="1" noRot="1" noChangeAspect="1" noChangeArrowheads="1" noTextEdit="1"/>
          </p:cNvSpPr>
          <p:nvPr>
            <p:ph type="sldImg"/>
          </p:nvPr>
        </p:nvSpPr>
        <p:spPr>
          <a:solidFill>
            <a:srgbClr val="FFFFFF"/>
          </a:solidFill>
          <a:ln/>
          <a:extLst>
            <a:ext uri="{FAA26D3D-D897-4be2-8F04-BA451C77F1D7}">
              <ma14:placeholderFlag xmlns:ma14="http://schemas.microsoft.com/office/mac/drawingml/2011/main" val="1"/>
            </a:ext>
          </a:extLst>
        </p:spPr>
      </p:sp>
      <p:sp>
        <p:nvSpPr>
          <p:cNvPr id="1603587"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en-US" smtClean="0">
              <a:cs typeface="+mn-cs"/>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0EFA83C-EFD6-034C-B991-164EE67746E1}" type="slidenum">
              <a:rPr lang="en-US"/>
              <a:pPr>
                <a:defRPr/>
              </a:pPr>
              <a:t>67</a:t>
            </a:fld>
            <a:endParaRPr lang="en-US"/>
          </a:p>
        </p:txBody>
      </p:sp>
      <p:sp>
        <p:nvSpPr>
          <p:cNvPr id="1605634" name="Rectangle 2"/>
          <p:cNvSpPr>
            <a:spLocks noGrp="1" noRot="1" noChangeAspect="1" noChangeArrowheads="1" noTextEdit="1"/>
          </p:cNvSpPr>
          <p:nvPr>
            <p:ph type="sldImg"/>
          </p:nvPr>
        </p:nvSpPr>
        <p:spPr>
          <a:solidFill>
            <a:srgbClr val="FFFFFF"/>
          </a:solidFill>
          <a:ln/>
          <a:extLst>
            <a:ext uri="{FAA26D3D-D897-4be2-8F04-BA451C77F1D7}">
              <ma14:placeholderFlag xmlns:ma14="http://schemas.microsoft.com/office/mac/drawingml/2011/main" val="1"/>
            </a:ext>
          </a:extLst>
        </p:spPr>
      </p:sp>
      <p:sp>
        <p:nvSpPr>
          <p:cNvPr id="1605635"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en-US" smtClean="0">
              <a:cs typeface="+mn-cs"/>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B942A8F-4A36-6F47-8C96-623EB03CD55E}" type="slidenum">
              <a:rPr lang="en-US"/>
              <a:pPr>
                <a:defRPr/>
              </a:pPr>
              <a:t>68</a:t>
            </a:fld>
            <a:endParaRPr lang="en-US"/>
          </a:p>
        </p:txBody>
      </p:sp>
      <p:sp>
        <p:nvSpPr>
          <p:cNvPr id="1607682" name="Rectangle 2"/>
          <p:cNvSpPr>
            <a:spLocks noGrp="1" noRot="1" noChangeAspect="1" noChangeArrowheads="1" noTextEdit="1"/>
          </p:cNvSpPr>
          <p:nvPr>
            <p:ph type="sldImg"/>
          </p:nvPr>
        </p:nvSpPr>
        <p:spPr>
          <a:solidFill>
            <a:srgbClr val="FFFFFF"/>
          </a:solidFill>
          <a:ln/>
          <a:extLst>
            <a:ext uri="{FAA26D3D-D897-4be2-8F04-BA451C77F1D7}">
              <ma14:placeholderFlag xmlns:ma14="http://schemas.microsoft.com/office/mac/drawingml/2011/main" val="1"/>
            </a:ext>
          </a:extLst>
        </p:spPr>
      </p:sp>
      <p:sp>
        <p:nvSpPr>
          <p:cNvPr id="1607683"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en-US" smtClean="0">
              <a:cs typeface="+mn-cs"/>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2B61D5B-ABCE-3940-8FA6-7D1FAAAE285A}" type="slidenum">
              <a:rPr lang="en-US"/>
              <a:pPr>
                <a:defRPr/>
              </a:pPr>
              <a:t>69</a:t>
            </a:fld>
            <a:endParaRPr lang="en-US"/>
          </a:p>
        </p:txBody>
      </p:sp>
      <p:sp>
        <p:nvSpPr>
          <p:cNvPr id="1609730" name="Rectangle 2"/>
          <p:cNvSpPr>
            <a:spLocks noGrp="1" noRot="1" noChangeAspect="1" noChangeArrowheads="1" noTextEdit="1"/>
          </p:cNvSpPr>
          <p:nvPr>
            <p:ph type="sldImg"/>
          </p:nvPr>
        </p:nvSpPr>
        <p:spPr>
          <a:solidFill>
            <a:srgbClr val="FFFFFF"/>
          </a:solidFill>
          <a:ln/>
          <a:extLst>
            <a:ext uri="{FAA26D3D-D897-4be2-8F04-BA451C77F1D7}">
              <ma14:placeholderFlag xmlns:ma14="http://schemas.microsoft.com/office/mac/drawingml/2011/main" val="1"/>
            </a:ext>
          </a:extLst>
        </p:spPr>
      </p:sp>
      <p:sp>
        <p:nvSpPr>
          <p:cNvPr id="1609731"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en-US" smtClean="0">
              <a:cs typeface="+mn-cs"/>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9B92607-AC0C-1749-85F4-263255D1D94D}" type="slidenum">
              <a:rPr lang="en-US"/>
              <a:pPr>
                <a:defRPr/>
              </a:pPr>
              <a:t>70</a:t>
            </a:fld>
            <a:endParaRPr lang="en-US"/>
          </a:p>
        </p:txBody>
      </p:sp>
      <p:sp>
        <p:nvSpPr>
          <p:cNvPr id="1611778" name="Rectangle 2"/>
          <p:cNvSpPr>
            <a:spLocks noGrp="1" noRot="1" noChangeAspect="1" noChangeArrowheads="1" noTextEdit="1"/>
          </p:cNvSpPr>
          <p:nvPr>
            <p:ph type="sldImg"/>
          </p:nvPr>
        </p:nvSpPr>
        <p:spPr>
          <a:solidFill>
            <a:srgbClr val="FFFFFF"/>
          </a:solidFill>
          <a:ln/>
          <a:extLst>
            <a:ext uri="{FAA26D3D-D897-4be2-8F04-BA451C77F1D7}">
              <ma14:placeholderFlag xmlns:ma14="http://schemas.microsoft.com/office/mac/drawingml/2011/main" val="1"/>
            </a:ext>
          </a:extLst>
        </p:spPr>
      </p:sp>
      <p:sp>
        <p:nvSpPr>
          <p:cNvPr id="1611779"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en-US" smtClean="0">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7AF4D0C-36AC-F245-A1FD-BEA0F29E26DB}" type="slidenum">
              <a:rPr lang="en-US"/>
              <a:pPr>
                <a:defRPr/>
              </a:pPr>
              <a:t>7</a:t>
            </a:fld>
            <a:endParaRPr lang="en-US"/>
          </a:p>
        </p:txBody>
      </p:sp>
      <p:sp>
        <p:nvSpPr>
          <p:cNvPr id="15155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1552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FFBD8E0-C2A2-9841-921B-3802E278B6C2}" type="slidenum">
              <a:rPr lang="en-US"/>
              <a:pPr>
                <a:defRPr/>
              </a:pPr>
              <a:t>71</a:t>
            </a:fld>
            <a:endParaRPr lang="en-US"/>
          </a:p>
        </p:txBody>
      </p:sp>
      <p:sp>
        <p:nvSpPr>
          <p:cNvPr id="1613826" name="Rectangle 2"/>
          <p:cNvSpPr>
            <a:spLocks noGrp="1" noRot="1" noChangeAspect="1" noChangeArrowheads="1" noTextEdit="1"/>
          </p:cNvSpPr>
          <p:nvPr>
            <p:ph type="sldImg"/>
          </p:nvPr>
        </p:nvSpPr>
        <p:spPr>
          <a:solidFill>
            <a:srgbClr val="FFFFFF"/>
          </a:solidFill>
          <a:ln/>
          <a:extLst>
            <a:ext uri="{FAA26D3D-D897-4be2-8F04-BA451C77F1D7}">
              <ma14:placeholderFlag xmlns:ma14="http://schemas.microsoft.com/office/mac/drawingml/2011/main" val="1"/>
            </a:ext>
          </a:extLst>
        </p:spPr>
      </p:sp>
      <p:sp>
        <p:nvSpPr>
          <p:cNvPr id="1613827"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en-US" smtClean="0">
              <a:cs typeface="+mn-cs"/>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AAD2EC9-A541-6B40-A1FD-37F99C270B68}" type="slidenum">
              <a:rPr lang="en-US"/>
              <a:pPr>
                <a:defRPr/>
              </a:pPr>
              <a:t>72</a:t>
            </a:fld>
            <a:endParaRPr lang="en-US"/>
          </a:p>
        </p:txBody>
      </p:sp>
      <p:sp>
        <p:nvSpPr>
          <p:cNvPr id="1615874" name="Rectangle 2"/>
          <p:cNvSpPr>
            <a:spLocks noGrp="1" noRot="1" noChangeAspect="1" noChangeArrowheads="1" noTextEdit="1"/>
          </p:cNvSpPr>
          <p:nvPr>
            <p:ph type="sldImg"/>
          </p:nvPr>
        </p:nvSpPr>
        <p:spPr>
          <a:solidFill>
            <a:srgbClr val="FFFFFF"/>
          </a:solidFill>
          <a:ln/>
          <a:extLst>
            <a:ext uri="{FAA26D3D-D897-4be2-8F04-BA451C77F1D7}">
              <ma14:placeholderFlag xmlns:ma14="http://schemas.microsoft.com/office/mac/drawingml/2011/main" val="1"/>
            </a:ext>
          </a:extLst>
        </p:spPr>
      </p:sp>
      <p:sp>
        <p:nvSpPr>
          <p:cNvPr id="1615875"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en-US" smtClean="0">
              <a:cs typeface="+mn-cs"/>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5AF918F-40D4-D24E-9636-BA2A5DF9BB47}" type="slidenum">
              <a:rPr lang="en-US"/>
              <a:pPr>
                <a:defRPr/>
              </a:pPr>
              <a:t>73</a:t>
            </a:fld>
            <a:endParaRPr lang="en-US"/>
          </a:p>
        </p:txBody>
      </p:sp>
      <p:sp>
        <p:nvSpPr>
          <p:cNvPr id="1617922" name="Rectangle 2"/>
          <p:cNvSpPr>
            <a:spLocks noGrp="1" noRot="1" noChangeAspect="1" noChangeArrowheads="1" noTextEdit="1"/>
          </p:cNvSpPr>
          <p:nvPr>
            <p:ph type="sldImg"/>
          </p:nvPr>
        </p:nvSpPr>
        <p:spPr>
          <a:solidFill>
            <a:srgbClr val="FFFFFF"/>
          </a:solidFill>
          <a:ln/>
          <a:extLst>
            <a:ext uri="{FAA26D3D-D897-4be2-8F04-BA451C77F1D7}">
              <ma14:placeholderFlag xmlns:ma14="http://schemas.microsoft.com/office/mac/drawingml/2011/main" val="1"/>
            </a:ext>
          </a:extLst>
        </p:spPr>
      </p:sp>
      <p:sp>
        <p:nvSpPr>
          <p:cNvPr id="1617923"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en-US" smtClean="0">
              <a:cs typeface="+mn-cs"/>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611DCEA-FD8A-C64F-BEB0-FCC52ECE3C20}" type="slidenum">
              <a:rPr lang="en-US"/>
              <a:pPr>
                <a:defRPr/>
              </a:pPr>
              <a:t>74</a:t>
            </a:fld>
            <a:endParaRPr lang="en-US"/>
          </a:p>
        </p:txBody>
      </p:sp>
      <p:sp>
        <p:nvSpPr>
          <p:cNvPr id="1619970" name="Rectangle 2"/>
          <p:cNvSpPr>
            <a:spLocks noGrp="1" noRot="1" noChangeAspect="1" noChangeArrowheads="1" noTextEdit="1"/>
          </p:cNvSpPr>
          <p:nvPr>
            <p:ph type="sldImg"/>
          </p:nvPr>
        </p:nvSpPr>
        <p:spPr>
          <a:solidFill>
            <a:srgbClr val="FFFFFF"/>
          </a:solidFill>
          <a:ln/>
          <a:extLst>
            <a:ext uri="{FAA26D3D-D897-4be2-8F04-BA451C77F1D7}">
              <ma14:placeholderFlag xmlns:ma14="http://schemas.microsoft.com/office/mac/drawingml/2011/main" val="1"/>
            </a:ext>
          </a:extLst>
        </p:spPr>
      </p:sp>
      <p:sp>
        <p:nvSpPr>
          <p:cNvPr id="1619971"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en-US" smtClean="0">
              <a:cs typeface="+mn-cs"/>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FA33597-EEC6-3E49-BDF0-C57DEFF0D511}" type="slidenum">
              <a:rPr lang="en-US"/>
              <a:pPr>
                <a:defRPr/>
              </a:pPr>
              <a:t>75</a:t>
            </a:fld>
            <a:endParaRPr lang="en-US"/>
          </a:p>
        </p:txBody>
      </p:sp>
      <p:sp>
        <p:nvSpPr>
          <p:cNvPr id="1622018" name="Rectangle 2"/>
          <p:cNvSpPr>
            <a:spLocks noGrp="1" noRot="1" noChangeAspect="1" noChangeArrowheads="1" noTextEdit="1"/>
          </p:cNvSpPr>
          <p:nvPr>
            <p:ph type="sldImg"/>
          </p:nvPr>
        </p:nvSpPr>
        <p:spPr>
          <a:solidFill>
            <a:srgbClr val="FFFFFF"/>
          </a:solidFill>
          <a:ln/>
          <a:extLst>
            <a:ext uri="{FAA26D3D-D897-4be2-8F04-BA451C77F1D7}">
              <ma14:placeholderFlag xmlns:ma14="http://schemas.microsoft.com/office/mac/drawingml/2011/main" val="1"/>
            </a:ext>
          </a:extLst>
        </p:spPr>
      </p:sp>
      <p:sp>
        <p:nvSpPr>
          <p:cNvPr id="1622019"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en-US" smtClean="0">
              <a:cs typeface="+mn-cs"/>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B13A93E-C378-1B4D-AA3C-727BAF8DED90}" type="slidenum">
              <a:rPr lang="en-US"/>
              <a:pPr>
                <a:defRPr/>
              </a:pPr>
              <a:t>76</a:t>
            </a:fld>
            <a:endParaRPr lang="en-US"/>
          </a:p>
        </p:txBody>
      </p:sp>
      <p:sp>
        <p:nvSpPr>
          <p:cNvPr id="1624066" name="Rectangle 2"/>
          <p:cNvSpPr>
            <a:spLocks noGrp="1" noRot="1" noChangeAspect="1" noChangeArrowheads="1" noTextEdit="1"/>
          </p:cNvSpPr>
          <p:nvPr>
            <p:ph type="sldImg"/>
          </p:nvPr>
        </p:nvSpPr>
        <p:spPr>
          <a:solidFill>
            <a:srgbClr val="FFFFFF"/>
          </a:solidFill>
          <a:ln/>
          <a:extLst>
            <a:ext uri="{FAA26D3D-D897-4be2-8F04-BA451C77F1D7}">
              <ma14:placeholderFlag xmlns:ma14="http://schemas.microsoft.com/office/mac/drawingml/2011/main" val="1"/>
            </a:ext>
          </a:extLst>
        </p:spPr>
      </p:sp>
      <p:sp>
        <p:nvSpPr>
          <p:cNvPr id="1624067"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en-US" smtClean="0">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AB47D99-1EB3-914D-8178-AC33DA124B21}" type="slidenum">
              <a:rPr lang="en-US"/>
              <a:pPr>
                <a:defRPr/>
              </a:pPr>
              <a:t>8</a:t>
            </a:fld>
            <a:endParaRPr lang="en-US"/>
          </a:p>
        </p:txBody>
      </p:sp>
      <p:sp>
        <p:nvSpPr>
          <p:cNvPr id="15216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2166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DAD9781-C675-A142-A980-B78433694582}" type="slidenum">
              <a:rPr lang="en-US"/>
              <a:pPr>
                <a:defRPr/>
              </a:pPr>
              <a:t>9</a:t>
            </a:fld>
            <a:endParaRPr lang="en-US"/>
          </a:p>
        </p:txBody>
      </p:sp>
      <p:sp>
        <p:nvSpPr>
          <p:cNvPr id="15237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2371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IS 240 – Spring 2013</a:t>
            </a:r>
            <a:endParaRPr lang="en-US"/>
          </a:p>
        </p:txBody>
      </p:sp>
    </p:spTree>
    <p:extLst>
      <p:ext uri="{BB962C8B-B14F-4D97-AF65-F5344CB8AC3E}">
        <p14:creationId xmlns:p14="http://schemas.microsoft.com/office/powerpoint/2010/main" val="38825843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IS 240 – Spring 2013</a:t>
            </a:r>
            <a:endParaRPr lang="en-US"/>
          </a:p>
        </p:txBody>
      </p:sp>
    </p:spTree>
    <p:extLst>
      <p:ext uri="{BB962C8B-B14F-4D97-AF65-F5344CB8AC3E}">
        <p14:creationId xmlns:p14="http://schemas.microsoft.com/office/powerpoint/2010/main" val="14004418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0"/>
            <a:ext cx="2057400" cy="6172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0"/>
            <a:ext cx="6019800" cy="6172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IS 240 – Spring 2013</a:t>
            </a:r>
            <a:endParaRPr lang="en-US"/>
          </a:p>
        </p:txBody>
      </p:sp>
    </p:spTree>
    <p:extLst>
      <p:ext uri="{BB962C8B-B14F-4D97-AF65-F5344CB8AC3E}">
        <p14:creationId xmlns:p14="http://schemas.microsoft.com/office/powerpoint/2010/main" val="38839774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772400"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219200"/>
            <a:ext cx="40386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219200"/>
            <a:ext cx="4038600" cy="2400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771900"/>
            <a:ext cx="4038600" cy="2400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r>
              <a:rPr lang="en-US" smtClean="0"/>
              <a:t>IS 240 – Spring 2013</a:t>
            </a:r>
            <a:endParaRPr lang="en-US"/>
          </a:p>
        </p:txBody>
      </p:sp>
    </p:spTree>
    <p:extLst>
      <p:ext uri="{BB962C8B-B14F-4D97-AF65-F5344CB8AC3E}">
        <p14:creationId xmlns:p14="http://schemas.microsoft.com/office/powerpoint/2010/main" val="40701318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772400"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219200"/>
            <a:ext cx="40386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40386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IS 240 – Spring 2013</a:t>
            </a:r>
            <a:endParaRPr lang="en-US"/>
          </a:p>
        </p:txBody>
      </p:sp>
    </p:spTree>
    <p:extLst>
      <p:ext uri="{BB962C8B-B14F-4D97-AF65-F5344CB8AC3E}">
        <p14:creationId xmlns:p14="http://schemas.microsoft.com/office/powerpoint/2010/main" val="3165729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IS 240 – Spring 2013</a:t>
            </a:r>
            <a:endParaRPr lang="en-US"/>
          </a:p>
        </p:txBody>
      </p:sp>
    </p:spTree>
    <p:extLst>
      <p:ext uri="{BB962C8B-B14F-4D97-AF65-F5344CB8AC3E}">
        <p14:creationId xmlns:p14="http://schemas.microsoft.com/office/powerpoint/2010/main" val="39384307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IS 240 – Spring 2013</a:t>
            </a:r>
            <a:endParaRPr lang="en-US"/>
          </a:p>
        </p:txBody>
      </p:sp>
    </p:spTree>
    <p:extLst>
      <p:ext uri="{BB962C8B-B14F-4D97-AF65-F5344CB8AC3E}">
        <p14:creationId xmlns:p14="http://schemas.microsoft.com/office/powerpoint/2010/main" val="22362525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92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IS 240 – Spring 2013</a:t>
            </a:r>
            <a:endParaRPr lang="en-US"/>
          </a:p>
        </p:txBody>
      </p:sp>
    </p:spTree>
    <p:extLst>
      <p:ext uri="{BB962C8B-B14F-4D97-AF65-F5344CB8AC3E}">
        <p14:creationId xmlns:p14="http://schemas.microsoft.com/office/powerpoint/2010/main" val="14336949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IS 240 – Spring 2013</a:t>
            </a:r>
            <a:endParaRPr lang="en-US"/>
          </a:p>
        </p:txBody>
      </p:sp>
    </p:spTree>
    <p:extLst>
      <p:ext uri="{BB962C8B-B14F-4D97-AF65-F5344CB8AC3E}">
        <p14:creationId xmlns:p14="http://schemas.microsoft.com/office/powerpoint/2010/main" val="14948387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t>IS 240 – Spring 2013</a:t>
            </a:r>
            <a:endParaRPr lang="en-US"/>
          </a:p>
        </p:txBody>
      </p:sp>
    </p:spTree>
    <p:extLst>
      <p:ext uri="{BB962C8B-B14F-4D97-AF65-F5344CB8AC3E}">
        <p14:creationId xmlns:p14="http://schemas.microsoft.com/office/powerpoint/2010/main" val="29427058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smtClean="0"/>
              <a:t>IS 240 – Spring 2013</a:t>
            </a:r>
            <a:endParaRPr lang="en-US"/>
          </a:p>
        </p:txBody>
      </p:sp>
    </p:spTree>
    <p:extLst>
      <p:ext uri="{BB962C8B-B14F-4D97-AF65-F5344CB8AC3E}">
        <p14:creationId xmlns:p14="http://schemas.microsoft.com/office/powerpoint/2010/main" val="2759129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IS 240 – Spring 2013</a:t>
            </a:r>
            <a:endParaRPr lang="en-US"/>
          </a:p>
        </p:txBody>
      </p:sp>
    </p:spTree>
    <p:extLst>
      <p:ext uri="{BB962C8B-B14F-4D97-AF65-F5344CB8AC3E}">
        <p14:creationId xmlns:p14="http://schemas.microsoft.com/office/powerpoint/2010/main" val="26402756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IS 240 – Spring 2013</a:t>
            </a:r>
            <a:endParaRPr lang="en-US"/>
          </a:p>
        </p:txBody>
      </p:sp>
    </p:spTree>
    <p:extLst>
      <p:ext uri="{BB962C8B-B14F-4D97-AF65-F5344CB8AC3E}">
        <p14:creationId xmlns:p14="http://schemas.microsoft.com/office/powerpoint/2010/main" val="280029670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png"/><Relationship Id="rId16" Type="http://schemas.openxmlformats.org/officeDocument/2006/relationships/image" Target="../media/image2.jpeg"/><Relationship Id="rId17"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p:nvSpPr>
        <p:spPr bwMode="auto">
          <a:xfrm>
            <a:off x="0" y="0"/>
            <a:ext cx="9144000" cy="9144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046" name="Rectangle 22"/>
          <p:cNvSpPr>
            <a:spLocks noChangeArrowheads="1"/>
          </p:cNvSpPr>
          <p:nvPr/>
        </p:nvSpPr>
        <p:spPr bwMode="auto">
          <a:xfrm>
            <a:off x="0" y="6477000"/>
            <a:ext cx="9144000" cy="3810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026" name="Rectangle 2"/>
          <p:cNvSpPr>
            <a:spLocks noGrp="1" noChangeArrowheads="1"/>
          </p:cNvSpPr>
          <p:nvPr>
            <p:ph type="title"/>
          </p:nvPr>
        </p:nvSpPr>
        <p:spPr bwMode="auto">
          <a:xfrm>
            <a:off x="457200" y="0"/>
            <a:ext cx="7772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19200"/>
            <a:ext cx="82296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30" name="Picture 7" descr="logo_small"/>
          <p:cNvPicPr>
            <a:picLocks noChangeAspect="1" noChangeArrowheads="1"/>
          </p:cNvPicPr>
          <p:nvPr/>
        </p:nvPicPr>
        <p:blipFill>
          <a:blip r:embed="rId15">
            <a:extLst>
              <a:ext uri="{28A0092B-C50C-407E-A947-70E740481C1C}">
                <a14:useLocalDpi xmlns:a14="http://schemas.microsoft.com/office/drawing/2010/main" val="0"/>
              </a:ext>
            </a:extLst>
          </a:blip>
          <a:srcRect b="34164"/>
          <a:stretch>
            <a:fillRect/>
          </a:stretch>
        </p:blipFill>
        <p:spPr bwMode="auto">
          <a:xfrm>
            <a:off x="3619500" y="6553200"/>
            <a:ext cx="19050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17" descr="southhall"/>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229600" y="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3" name="Rectangle 19"/>
          <p:cNvSpPr>
            <a:spLocks noChangeArrowheads="1"/>
          </p:cNvSpPr>
          <p:nvPr/>
        </p:nvSpPr>
        <p:spPr bwMode="auto">
          <a:xfrm>
            <a:off x="6781800" y="6477000"/>
            <a:ext cx="1905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Ins="0" anchor="ctr"/>
          <a:lstStyle/>
          <a:p>
            <a:pPr algn="l">
              <a:defRPr/>
            </a:pPr>
            <a:endParaRPr lang="en-US" sz="1000" b="1" dirty="0">
              <a:solidFill>
                <a:srgbClr val="FFFFFF"/>
              </a:solidFill>
              <a:latin typeface="Futura Md BT" charset="0"/>
              <a:cs typeface="+mn-cs"/>
            </a:endParaRPr>
          </a:p>
          <a:p>
            <a:pPr algn="r">
              <a:defRPr/>
            </a:pPr>
            <a:r>
              <a:rPr lang="en-US" sz="1000" b="1" dirty="0" smtClean="0">
                <a:solidFill>
                  <a:srgbClr val="FFFFFF"/>
                </a:solidFill>
                <a:latin typeface="Futura Md BT" charset="0"/>
                <a:cs typeface="+mn-cs"/>
              </a:rPr>
              <a:t>2013.02.11 </a:t>
            </a:r>
            <a:r>
              <a:rPr lang="en-US" sz="1000" b="1" dirty="0">
                <a:solidFill>
                  <a:srgbClr val="FFFFFF"/>
                </a:solidFill>
                <a:latin typeface="Futura Md BT" charset="0"/>
                <a:cs typeface="+mn-cs"/>
              </a:rPr>
              <a:t>- SLIDE </a:t>
            </a:r>
            <a:fld id="{21E73A2A-4C9D-6E4D-BD08-98063177A08F}" type="slidenum">
              <a:rPr lang="en-US" sz="1000" b="1">
                <a:solidFill>
                  <a:srgbClr val="FFFFFF"/>
                </a:solidFill>
                <a:latin typeface="Futura Md BT" charset="0"/>
                <a:cs typeface="+mn-cs"/>
              </a:rPr>
              <a:pPr algn="r">
                <a:defRPr/>
              </a:pPr>
              <a:t>‹#›</a:t>
            </a:fld>
            <a:r>
              <a:rPr lang="en-US" sz="1000" b="1" dirty="0">
                <a:solidFill>
                  <a:srgbClr val="FFFFFF"/>
                </a:solidFill>
                <a:latin typeface="Futura Md BT" charset="0"/>
                <a:cs typeface="+mn-cs"/>
              </a:rPr>
              <a:t>	</a:t>
            </a:r>
          </a:p>
        </p:txBody>
      </p:sp>
      <p:sp>
        <p:nvSpPr>
          <p:cNvPr id="1028" name="Rectangle 4"/>
          <p:cNvSpPr>
            <a:spLocks noGrp="1" noChangeArrowheads="1"/>
          </p:cNvSpPr>
          <p:nvPr>
            <p:ph type="dt" sz="half" idx="2"/>
          </p:nvPr>
        </p:nvSpPr>
        <p:spPr bwMode="auto">
          <a:xfrm>
            <a:off x="457200" y="6477000"/>
            <a:ext cx="1905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0" bIns="45720" numCol="1" anchor="ctr" anchorCtr="0" compatLnSpc="1">
            <a:prstTxWarp prst="textNoShape">
              <a:avLst/>
            </a:prstTxWarp>
          </a:bodyPr>
          <a:lstStyle>
            <a:lvl1pPr algn="l">
              <a:defRPr sz="1000" b="1" smtClean="0">
                <a:solidFill>
                  <a:srgbClr val="FFFFFF"/>
                </a:solidFill>
                <a:latin typeface="+mj-lt"/>
                <a:cs typeface="+mn-cs"/>
              </a:defRPr>
            </a:lvl1pPr>
          </a:lstStyle>
          <a:p>
            <a:pPr>
              <a:defRPr/>
            </a:pPr>
            <a:r>
              <a:rPr lang="en-US" smtClean="0"/>
              <a:t>IS 240 – Spring 2013</a:t>
            </a:r>
            <a:endParaRPr lang="en-US"/>
          </a:p>
        </p:txBody>
      </p:sp>
      <p:sp>
        <p:nvSpPr>
          <p:cNvPr id="1047" name="Rectangle 23"/>
          <p:cNvSpPr>
            <a:spLocks noChangeArrowheads="1"/>
          </p:cNvSpPr>
          <p:nvPr userDrawn="1"/>
        </p:nvSpPr>
        <p:spPr bwMode="auto">
          <a:xfrm>
            <a:off x="8229600" y="-1588"/>
            <a:ext cx="914400" cy="914401"/>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pic>
        <p:nvPicPr>
          <p:cNvPr id="1035" name="Picture 24" descr="southhall"/>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8229600" y="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6" name="Picture 25" descr="logo"/>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3657600" y="6477000"/>
            <a:ext cx="1905000" cy="3810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p:txStyles>
    <p:titleStyle>
      <a:lvl1pPr algn="l" rtl="0" eaLnBrk="0" fontAlgn="base" hangingPunct="0">
        <a:spcBef>
          <a:spcPct val="0"/>
        </a:spcBef>
        <a:spcAft>
          <a:spcPct val="0"/>
        </a:spcAft>
        <a:defRPr sz="4000">
          <a:solidFill>
            <a:srgbClr val="FFFFFF"/>
          </a:solidFill>
          <a:latin typeface="+mj-lt"/>
          <a:ea typeface="+mj-ea"/>
          <a:cs typeface="ＭＳ Ｐゴシック" charset="0"/>
        </a:defRPr>
      </a:lvl1pPr>
      <a:lvl2pPr algn="l" rtl="0" eaLnBrk="0" fontAlgn="base" hangingPunct="0">
        <a:spcBef>
          <a:spcPct val="0"/>
        </a:spcBef>
        <a:spcAft>
          <a:spcPct val="0"/>
        </a:spcAft>
        <a:defRPr sz="4000">
          <a:solidFill>
            <a:srgbClr val="FFFFFF"/>
          </a:solidFill>
          <a:latin typeface="Futura Md BT" charset="0"/>
          <a:ea typeface="ＭＳ Ｐゴシック" charset="0"/>
          <a:cs typeface="ＭＳ Ｐゴシック" charset="0"/>
        </a:defRPr>
      </a:lvl2pPr>
      <a:lvl3pPr algn="l" rtl="0" eaLnBrk="0" fontAlgn="base" hangingPunct="0">
        <a:spcBef>
          <a:spcPct val="0"/>
        </a:spcBef>
        <a:spcAft>
          <a:spcPct val="0"/>
        </a:spcAft>
        <a:defRPr sz="4000">
          <a:solidFill>
            <a:srgbClr val="FFFFFF"/>
          </a:solidFill>
          <a:latin typeface="Futura Md BT" charset="0"/>
          <a:ea typeface="ＭＳ Ｐゴシック" charset="0"/>
          <a:cs typeface="ＭＳ Ｐゴシック" charset="0"/>
        </a:defRPr>
      </a:lvl3pPr>
      <a:lvl4pPr algn="l" rtl="0" eaLnBrk="0" fontAlgn="base" hangingPunct="0">
        <a:spcBef>
          <a:spcPct val="0"/>
        </a:spcBef>
        <a:spcAft>
          <a:spcPct val="0"/>
        </a:spcAft>
        <a:defRPr sz="4000">
          <a:solidFill>
            <a:srgbClr val="FFFFFF"/>
          </a:solidFill>
          <a:latin typeface="Futura Md BT" charset="0"/>
          <a:ea typeface="ＭＳ Ｐゴシック" charset="0"/>
          <a:cs typeface="ＭＳ Ｐゴシック" charset="0"/>
        </a:defRPr>
      </a:lvl4pPr>
      <a:lvl5pPr algn="l" rtl="0" eaLnBrk="0" fontAlgn="base" hangingPunct="0">
        <a:spcBef>
          <a:spcPct val="0"/>
        </a:spcBef>
        <a:spcAft>
          <a:spcPct val="0"/>
        </a:spcAft>
        <a:defRPr sz="4000">
          <a:solidFill>
            <a:srgbClr val="FFFFFF"/>
          </a:solidFill>
          <a:latin typeface="Futura Md BT" charset="0"/>
          <a:ea typeface="ＭＳ Ｐゴシック" charset="0"/>
          <a:cs typeface="ＭＳ Ｐゴシック" charset="0"/>
        </a:defRPr>
      </a:lvl5pPr>
      <a:lvl6pPr marL="457200" algn="l" rtl="0" fontAlgn="base">
        <a:spcBef>
          <a:spcPct val="0"/>
        </a:spcBef>
        <a:spcAft>
          <a:spcPct val="0"/>
        </a:spcAft>
        <a:defRPr sz="4000">
          <a:solidFill>
            <a:srgbClr val="FFFFFF"/>
          </a:solidFill>
          <a:latin typeface="Futura Md BT" charset="0"/>
          <a:ea typeface="ＭＳ Ｐゴシック" charset="0"/>
        </a:defRPr>
      </a:lvl6pPr>
      <a:lvl7pPr marL="914400" algn="l" rtl="0" fontAlgn="base">
        <a:spcBef>
          <a:spcPct val="0"/>
        </a:spcBef>
        <a:spcAft>
          <a:spcPct val="0"/>
        </a:spcAft>
        <a:defRPr sz="4000">
          <a:solidFill>
            <a:srgbClr val="FFFFFF"/>
          </a:solidFill>
          <a:latin typeface="Futura Md BT" charset="0"/>
          <a:ea typeface="ＭＳ Ｐゴシック" charset="0"/>
        </a:defRPr>
      </a:lvl7pPr>
      <a:lvl8pPr marL="1371600" algn="l" rtl="0" fontAlgn="base">
        <a:spcBef>
          <a:spcPct val="0"/>
        </a:spcBef>
        <a:spcAft>
          <a:spcPct val="0"/>
        </a:spcAft>
        <a:defRPr sz="4000">
          <a:solidFill>
            <a:srgbClr val="FFFFFF"/>
          </a:solidFill>
          <a:latin typeface="Futura Md BT" charset="0"/>
          <a:ea typeface="ＭＳ Ｐゴシック" charset="0"/>
        </a:defRPr>
      </a:lvl8pPr>
      <a:lvl9pPr marL="1828800" algn="l" rtl="0" fontAlgn="base">
        <a:spcBef>
          <a:spcPct val="0"/>
        </a:spcBef>
        <a:spcAft>
          <a:spcPct val="0"/>
        </a:spcAft>
        <a:defRPr sz="4000">
          <a:solidFill>
            <a:srgbClr val="FFFFFF"/>
          </a:solidFill>
          <a:latin typeface="Futura Md BT"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oleObject" Target="../embeddings/oleObject2.bin"/><Relationship Id="rId5" Type="http://schemas.openxmlformats.org/officeDocument/2006/relationships/image" Target="../media/image6.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4" Type="http://schemas.openxmlformats.org/officeDocument/2006/relationships/oleObject" Target="../embeddings/oleObject3.bin"/><Relationship Id="rId5" Type="http://schemas.openxmlformats.org/officeDocument/2006/relationships/image" Target="../media/image7.e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4" Type="http://schemas.openxmlformats.org/officeDocument/2006/relationships/oleObject" Target="../embeddings/oleObject4.bin"/><Relationship Id="rId5" Type="http://schemas.openxmlformats.org/officeDocument/2006/relationships/image" Target="../media/image8.emf"/><Relationship Id="rId6" Type="http://schemas.openxmlformats.org/officeDocument/2006/relationships/oleObject" Target="../embeddings/oleObject5.bin"/><Relationship Id="rId7" Type="http://schemas.openxmlformats.org/officeDocument/2006/relationships/image" Target="../media/image9.emf"/><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4" Type="http://schemas.openxmlformats.org/officeDocument/2006/relationships/oleObject" Target="../embeddings/oleObject6.bin"/><Relationship Id="rId5" Type="http://schemas.openxmlformats.org/officeDocument/2006/relationships/image" Target="../media/image10.emf"/><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hyperlink" Target="http://cheshire3.sourceforge.org" TargetMode="External"/><Relationship Id="rId4" Type="http://schemas.openxmlformats.org/officeDocument/2006/relationships/hyperlink" Target="http://searchtools.com/" TargetMode="External"/><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4" Type="http://schemas.openxmlformats.org/officeDocument/2006/relationships/oleObject" Target="../embeddings/oleObject7.bin"/><Relationship Id="rId5" Type="http://schemas.openxmlformats.org/officeDocument/2006/relationships/image" Target="../media/image12.emf"/><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4" Type="http://schemas.openxmlformats.org/officeDocument/2006/relationships/oleObject" Target="../embeddings/oleObject8.bin"/><Relationship Id="rId5" Type="http://schemas.openxmlformats.org/officeDocument/2006/relationships/image" Target="../media/image13.emf"/><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4" Type="http://schemas.openxmlformats.org/officeDocument/2006/relationships/oleObject" Target="../embeddings/oleObject9.bin"/><Relationship Id="rId5" Type="http://schemas.openxmlformats.org/officeDocument/2006/relationships/image" Target="../media/image14.emf"/><Relationship Id="rId1" Type="http://schemas.openxmlformats.org/officeDocument/2006/relationships/vmlDrawing" Target="../drawings/vmlDrawing8.vml"/><Relationship Id="rId2"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4" Type="http://schemas.openxmlformats.org/officeDocument/2006/relationships/oleObject" Target="../embeddings/oleObject10.bin"/><Relationship Id="rId5" Type="http://schemas.openxmlformats.org/officeDocument/2006/relationships/image" Target="../media/image15.emf"/><Relationship Id="rId1" Type="http://schemas.openxmlformats.org/officeDocument/2006/relationships/vmlDrawing" Target="../drawings/vmlDrawing9.vml"/><Relationship Id="rId2"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4" Type="http://schemas.openxmlformats.org/officeDocument/2006/relationships/oleObject" Target="../embeddings/oleObject11.bin"/><Relationship Id="rId5" Type="http://schemas.openxmlformats.org/officeDocument/2006/relationships/image" Target="../media/image16.emf"/><Relationship Id="rId1" Type="http://schemas.openxmlformats.org/officeDocument/2006/relationships/vmlDrawing" Target="../drawings/vmlDrawing10.vml"/><Relationship Id="rId2"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4" Type="http://schemas.openxmlformats.org/officeDocument/2006/relationships/oleObject" Target="../embeddings/oleObject12.bin"/><Relationship Id="rId5" Type="http://schemas.openxmlformats.org/officeDocument/2006/relationships/image" Target="../media/image17.emf"/><Relationship Id="rId1" Type="http://schemas.openxmlformats.org/officeDocument/2006/relationships/vmlDrawing" Target="../drawings/vmlDrawing11.vml"/><Relationship Id="rId2"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4" Type="http://schemas.openxmlformats.org/officeDocument/2006/relationships/oleObject" Target="../embeddings/oleObject13.bin"/><Relationship Id="rId5" Type="http://schemas.openxmlformats.org/officeDocument/2006/relationships/image" Target="../media/image18.emf"/><Relationship Id="rId1" Type="http://schemas.openxmlformats.org/officeDocument/2006/relationships/vmlDrawing" Target="../drawings/vmlDrawing12.vml"/><Relationship Id="rId2"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4" Type="http://schemas.openxmlformats.org/officeDocument/2006/relationships/oleObject" Target="../embeddings/oleObject14.bin"/><Relationship Id="rId5" Type="http://schemas.openxmlformats.org/officeDocument/2006/relationships/image" Target="../media/image19.emf"/><Relationship Id="rId1" Type="http://schemas.openxmlformats.org/officeDocument/2006/relationships/vmlDrawing" Target="../drawings/vmlDrawing13.vml"/><Relationship Id="rId2"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4" Type="http://schemas.openxmlformats.org/officeDocument/2006/relationships/oleObject" Target="../embeddings/oleObject15.bin"/><Relationship Id="rId5" Type="http://schemas.openxmlformats.org/officeDocument/2006/relationships/image" Target="../media/image20.emf"/><Relationship Id="rId1" Type="http://schemas.openxmlformats.org/officeDocument/2006/relationships/vmlDrawing" Target="../drawings/vmlDrawing14.vml"/><Relationship Id="rId2"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4" Type="http://schemas.openxmlformats.org/officeDocument/2006/relationships/oleObject" Target="../embeddings/oleObject16.bin"/><Relationship Id="rId5" Type="http://schemas.openxmlformats.org/officeDocument/2006/relationships/image" Target="../media/image21.emf"/><Relationship Id="rId6" Type="http://schemas.openxmlformats.org/officeDocument/2006/relationships/oleObject" Target="../embeddings/oleObject17.bin"/><Relationship Id="rId7" Type="http://schemas.openxmlformats.org/officeDocument/2006/relationships/image" Target="../media/image22.emf"/><Relationship Id="rId1" Type="http://schemas.openxmlformats.org/officeDocument/2006/relationships/vmlDrawing" Target="../drawings/vmlDrawing15.vml"/><Relationship Id="rId2"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4" Type="http://schemas.openxmlformats.org/officeDocument/2006/relationships/oleObject" Target="../embeddings/oleObject18.bin"/><Relationship Id="rId5" Type="http://schemas.openxmlformats.org/officeDocument/2006/relationships/image" Target="../media/image23.emf"/><Relationship Id="rId1" Type="http://schemas.openxmlformats.org/officeDocument/2006/relationships/vmlDrawing" Target="../drawings/vmlDrawing16.vml"/><Relationship Id="rId2"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1" Type="http://schemas.openxmlformats.org/officeDocument/2006/relationships/image" Target="../media/image27.emf"/><Relationship Id="rId12" Type="http://schemas.openxmlformats.org/officeDocument/2006/relationships/oleObject" Target="../embeddings/oleObject23.bin"/><Relationship Id="rId13" Type="http://schemas.openxmlformats.org/officeDocument/2006/relationships/image" Target="../media/image28.emf"/><Relationship Id="rId14" Type="http://schemas.openxmlformats.org/officeDocument/2006/relationships/oleObject" Target="../embeddings/oleObject24.bin"/><Relationship Id="rId15" Type="http://schemas.openxmlformats.org/officeDocument/2006/relationships/image" Target="../media/image29.emf"/><Relationship Id="rId1" Type="http://schemas.openxmlformats.org/officeDocument/2006/relationships/vmlDrawing" Target="../drawings/vmlDrawing17.vml"/><Relationship Id="rId2" Type="http://schemas.openxmlformats.org/officeDocument/2006/relationships/slideLayout" Target="../slideLayouts/slideLayout6.xml"/><Relationship Id="rId3" Type="http://schemas.openxmlformats.org/officeDocument/2006/relationships/notesSlide" Target="../notesSlides/notesSlide37.xml"/><Relationship Id="rId4" Type="http://schemas.openxmlformats.org/officeDocument/2006/relationships/oleObject" Target="../embeddings/oleObject19.bin"/><Relationship Id="rId5" Type="http://schemas.openxmlformats.org/officeDocument/2006/relationships/image" Target="../media/image24.emf"/><Relationship Id="rId6" Type="http://schemas.openxmlformats.org/officeDocument/2006/relationships/oleObject" Target="../embeddings/oleObject20.bin"/><Relationship Id="rId7" Type="http://schemas.openxmlformats.org/officeDocument/2006/relationships/image" Target="../media/image25.emf"/><Relationship Id="rId8" Type="http://schemas.openxmlformats.org/officeDocument/2006/relationships/oleObject" Target="../embeddings/oleObject21.bin"/><Relationship Id="rId9" Type="http://schemas.openxmlformats.org/officeDocument/2006/relationships/image" Target="../media/image26.emf"/><Relationship Id="rId10" Type="http://schemas.openxmlformats.org/officeDocument/2006/relationships/oleObject" Target="../embeddings/oleObject22.bin"/></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8.xml"/><Relationship Id="rId3" Type="http://schemas.openxmlformats.org/officeDocument/2006/relationships/image" Target="../media/image3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9.xml"/><Relationship Id="rId3" Type="http://schemas.openxmlformats.org/officeDocument/2006/relationships/image" Target="../media/image31.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0.xml"/><Relationship Id="rId4" Type="http://schemas.openxmlformats.org/officeDocument/2006/relationships/oleObject" Target="../embeddings/oleObject25.bin"/><Relationship Id="rId5" Type="http://schemas.openxmlformats.org/officeDocument/2006/relationships/image" Target="../media/image32.emf"/><Relationship Id="rId1" Type="http://schemas.openxmlformats.org/officeDocument/2006/relationships/vmlDrawing" Target="../drawings/vmlDrawing18.vml"/><Relationship Id="rId2"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1" Type="http://schemas.openxmlformats.org/officeDocument/2006/relationships/image" Target="../media/image36.emf"/><Relationship Id="rId12" Type="http://schemas.openxmlformats.org/officeDocument/2006/relationships/oleObject" Target="../embeddings/oleObject30.bin"/><Relationship Id="rId13" Type="http://schemas.openxmlformats.org/officeDocument/2006/relationships/image" Target="../media/image37.emf"/><Relationship Id="rId1" Type="http://schemas.openxmlformats.org/officeDocument/2006/relationships/vmlDrawing" Target="../drawings/vmlDrawing19.vml"/><Relationship Id="rId2" Type="http://schemas.openxmlformats.org/officeDocument/2006/relationships/slideLayout" Target="../slideLayouts/slideLayout6.xml"/><Relationship Id="rId3" Type="http://schemas.openxmlformats.org/officeDocument/2006/relationships/notesSlide" Target="../notesSlides/notesSlide41.xml"/><Relationship Id="rId4" Type="http://schemas.openxmlformats.org/officeDocument/2006/relationships/oleObject" Target="../embeddings/oleObject26.bin"/><Relationship Id="rId5" Type="http://schemas.openxmlformats.org/officeDocument/2006/relationships/image" Target="../media/image33.emf"/><Relationship Id="rId6" Type="http://schemas.openxmlformats.org/officeDocument/2006/relationships/oleObject" Target="../embeddings/oleObject27.bin"/><Relationship Id="rId7" Type="http://schemas.openxmlformats.org/officeDocument/2006/relationships/image" Target="../media/image34.emf"/><Relationship Id="rId8" Type="http://schemas.openxmlformats.org/officeDocument/2006/relationships/oleObject" Target="../embeddings/oleObject28.bin"/><Relationship Id="rId9" Type="http://schemas.openxmlformats.org/officeDocument/2006/relationships/image" Target="../media/image35.emf"/><Relationship Id="rId10" Type="http://schemas.openxmlformats.org/officeDocument/2006/relationships/oleObject" Target="../embeddings/oleObject29.bin"/></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7.xml"/><Relationship Id="rId4" Type="http://schemas.openxmlformats.org/officeDocument/2006/relationships/oleObject" Target="../embeddings/oleObject31.bin"/><Relationship Id="rId5" Type="http://schemas.openxmlformats.org/officeDocument/2006/relationships/image" Target="../media/image38.emf"/><Relationship Id="rId1" Type="http://schemas.openxmlformats.org/officeDocument/2006/relationships/vmlDrawing" Target="../drawings/vmlDrawing20.vml"/><Relationship Id="rId2"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6.xml"/><Relationship Id="rId4" Type="http://schemas.openxmlformats.org/officeDocument/2006/relationships/oleObject" Target="../embeddings/oleObject32.bin"/><Relationship Id="rId5" Type="http://schemas.openxmlformats.org/officeDocument/2006/relationships/image" Target="../media/image39.emf"/><Relationship Id="rId1" Type="http://schemas.openxmlformats.org/officeDocument/2006/relationships/vmlDrawing" Target="../drawings/vmlDrawing21.vml"/><Relationship Id="rId2"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7.xml"/><Relationship Id="rId4" Type="http://schemas.openxmlformats.org/officeDocument/2006/relationships/oleObject" Target="../embeddings/oleObject33.bin"/><Relationship Id="rId5" Type="http://schemas.openxmlformats.org/officeDocument/2006/relationships/image" Target="../media/image40.emf"/><Relationship Id="rId1" Type="http://schemas.openxmlformats.org/officeDocument/2006/relationships/vmlDrawing" Target="../drawings/vmlDrawing22.vml"/><Relationship Id="rId2"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8.xml"/><Relationship Id="rId4" Type="http://schemas.openxmlformats.org/officeDocument/2006/relationships/oleObject" Target="../embeddings/oleObject34.bin"/><Relationship Id="rId5" Type="http://schemas.openxmlformats.org/officeDocument/2006/relationships/image" Target="../media/image41.emf"/><Relationship Id="rId6" Type="http://schemas.openxmlformats.org/officeDocument/2006/relationships/oleObject" Target="../embeddings/oleObject35.bin"/><Relationship Id="rId7" Type="http://schemas.openxmlformats.org/officeDocument/2006/relationships/image" Target="../media/image42.emf"/><Relationship Id="rId8" Type="http://schemas.openxmlformats.org/officeDocument/2006/relationships/oleObject" Target="../embeddings/oleObject36.bin"/><Relationship Id="rId9" Type="http://schemas.openxmlformats.org/officeDocument/2006/relationships/image" Target="../media/image43.emf"/><Relationship Id="rId1" Type="http://schemas.openxmlformats.org/officeDocument/2006/relationships/vmlDrawing" Target="../drawings/vmlDrawing23.vml"/><Relationship Id="rId2"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oleObject" Target="../embeddings/oleObject1.bin"/><Relationship Id="rId5" Type="http://schemas.openxmlformats.org/officeDocument/2006/relationships/image" Target="../media/image4.emf"/><Relationship Id="rId1" Type="http://schemas.openxmlformats.org/officeDocument/2006/relationships/vmlDrawing" Target="../drawings/vmlDrawing1.vml"/><Relationship Id="rId2"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69.xml"/><Relationship Id="rId4" Type="http://schemas.openxmlformats.org/officeDocument/2006/relationships/oleObject" Target="../embeddings/oleObject37.bin"/><Relationship Id="rId5" Type="http://schemas.openxmlformats.org/officeDocument/2006/relationships/image" Target="../media/image44.emf"/><Relationship Id="rId1" Type="http://schemas.openxmlformats.org/officeDocument/2006/relationships/vmlDrawing" Target="../drawings/vmlDrawing24.vml"/><Relationship Id="rId2"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70.xml"/><Relationship Id="rId4" Type="http://schemas.openxmlformats.org/officeDocument/2006/relationships/oleObject" Target="../embeddings/oleObject38.bin"/><Relationship Id="rId5" Type="http://schemas.openxmlformats.org/officeDocument/2006/relationships/image" Target="../media/image45.emf"/><Relationship Id="rId6" Type="http://schemas.openxmlformats.org/officeDocument/2006/relationships/oleObject" Target="../embeddings/oleObject39.bin"/><Relationship Id="rId7" Type="http://schemas.openxmlformats.org/officeDocument/2006/relationships/image" Target="../media/image46.emf"/><Relationship Id="rId1" Type="http://schemas.openxmlformats.org/officeDocument/2006/relationships/vmlDrawing" Target="../drawings/vmlDrawing25.vml"/><Relationship Id="rId2"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5.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p:cNvSpPr>
            <a:spLocks noGrp="1"/>
          </p:cNvSpPr>
          <p:nvPr>
            <p:ph type="dt" sz="quarter" idx="10"/>
          </p:nvPr>
        </p:nvSpPr>
        <p:spPr/>
        <p:txBody>
          <a:bodyPr/>
          <a:lstStyle/>
          <a:p>
            <a:pPr>
              <a:defRPr/>
            </a:pPr>
            <a:r>
              <a:rPr lang="en-US" smtClean="0"/>
              <a:t>IS 240 – Spring 2013</a:t>
            </a:r>
            <a:endParaRPr lang="en-US"/>
          </a:p>
        </p:txBody>
      </p:sp>
      <p:sp>
        <p:nvSpPr>
          <p:cNvPr id="498690" name="Rectangle 2"/>
          <p:cNvSpPr>
            <a:spLocks noGrp="1" noChangeArrowheads="1"/>
          </p:cNvSpPr>
          <p:nvPr>
            <p:ph type="subTitle" idx="4294967295"/>
          </p:nvPr>
        </p:nvSpPr>
        <p:spPr>
          <a:xfrm>
            <a:off x="457200" y="3733800"/>
            <a:ext cx="8229600" cy="1752600"/>
          </a:xfrm>
        </p:spPr>
        <p:txBody>
          <a:bodyPr lIns="92075" tIns="46038" rIns="92075" bIns="46038"/>
          <a:lstStyle/>
          <a:p>
            <a:pPr marL="0" indent="0" algn="ctr" eaLnBrk="1" hangingPunct="1">
              <a:lnSpc>
                <a:spcPct val="80000"/>
              </a:lnSpc>
              <a:buFontTx/>
              <a:buNone/>
              <a:defRPr/>
            </a:pPr>
            <a:r>
              <a:rPr lang="en-US" sz="2400" b="1" smtClean="0">
                <a:cs typeface="+mn-cs"/>
              </a:rPr>
              <a:t>Prof. Ray Larson </a:t>
            </a:r>
          </a:p>
          <a:p>
            <a:pPr marL="0" indent="0" algn="ctr" eaLnBrk="1" hangingPunct="1">
              <a:lnSpc>
                <a:spcPct val="80000"/>
              </a:lnSpc>
              <a:buFontTx/>
              <a:buNone/>
              <a:defRPr/>
            </a:pPr>
            <a:r>
              <a:rPr lang="en-US" sz="2400" b="1" smtClean="0">
                <a:cs typeface="+mn-cs"/>
              </a:rPr>
              <a:t>University of California, Berkeley</a:t>
            </a:r>
          </a:p>
          <a:p>
            <a:pPr marL="0" indent="0" algn="ctr" eaLnBrk="1" hangingPunct="1">
              <a:lnSpc>
                <a:spcPct val="80000"/>
              </a:lnSpc>
              <a:buFontTx/>
              <a:buNone/>
              <a:defRPr/>
            </a:pPr>
            <a:r>
              <a:rPr lang="en-US" sz="2400" b="1" smtClean="0">
                <a:cs typeface="+mn-cs"/>
              </a:rPr>
              <a:t>School of Information</a:t>
            </a:r>
          </a:p>
          <a:p>
            <a:pPr marL="0" indent="0" algn="ctr" eaLnBrk="1" hangingPunct="1">
              <a:lnSpc>
                <a:spcPct val="80000"/>
              </a:lnSpc>
              <a:buFontTx/>
              <a:buNone/>
              <a:defRPr/>
            </a:pPr>
            <a:endParaRPr lang="en-US" sz="1800" smtClean="0">
              <a:cs typeface="+mn-cs"/>
            </a:endParaRPr>
          </a:p>
        </p:txBody>
      </p:sp>
      <p:sp>
        <p:nvSpPr>
          <p:cNvPr id="498691" name="Rectangle 3"/>
          <p:cNvSpPr>
            <a:spLocks noChangeArrowheads="1"/>
          </p:cNvSpPr>
          <p:nvPr/>
        </p:nvSpPr>
        <p:spPr bwMode="auto">
          <a:xfrm>
            <a:off x="533400" y="1371600"/>
            <a:ext cx="80772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lstStyle/>
          <a:p>
            <a:pPr>
              <a:spcBef>
                <a:spcPct val="20000"/>
              </a:spcBef>
              <a:defRPr/>
            </a:pPr>
            <a:endParaRPr lang="en-US" sz="4000" b="1">
              <a:latin typeface="Arial" charset="0"/>
              <a:cs typeface="+mn-cs"/>
            </a:endParaRPr>
          </a:p>
          <a:p>
            <a:pPr>
              <a:spcBef>
                <a:spcPct val="20000"/>
              </a:spcBef>
              <a:defRPr/>
            </a:pPr>
            <a:r>
              <a:rPr lang="en-US" sz="4000" b="1">
                <a:latin typeface="Arial" charset="0"/>
                <a:cs typeface="+mn-cs"/>
              </a:rPr>
              <a:t>Principles of Information Retrieval</a:t>
            </a:r>
          </a:p>
        </p:txBody>
      </p:sp>
      <p:sp>
        <p:nvSpPr>
          <p:cNvPr id="498693" name="Rectangle 5"/>
          <p:cNvSpPr>
            <a:spLocks noGrp="1" noChangeArrowheads="1"/>
          </p:cNvSpPr>
          <p:nvPr>
            <p:ph type="title"/>
          </p:nvPr>
        </p:nvSpPr>
        <p:spPr/>
        <p:txBody>
          <a:bodyPr/>
          <a:lstStyle/>
          <a:p>
            <a:pPr eaLnBrk="1" hangingPunct="1">
              <a:defRPr/>
            </a:pPr>
            <a:r>
              <a:rPr lang="en-US" smtClean="0">
                <a:cs typeface="+mj-cs"/>
              </a:rPr>
              <a:t>Lecture 7: Vector (cont.)</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IS 240 – Spring 2013</a:t>
            </a:r>
            <a:endParaRPr lang="en-US"/>
          </a:p>
        </p:txBody>
      </p:sp>
      <p:sp>
        <p:nvSpPr>
          <p:cNvPr id="1528834" name="Rectangle 2"/>
          <p:cNvSpPr>
            <a:spLocks noGrp="1" noChangeArrowheads="1"/>
          </p:cNvSpPr>
          <p:nvPr>
            <p:ph type="title"/>
          </p:nvPr>
        </p:nvSpPr>
        <p:spPr/>
        <p:txBody>
          <a:bodyPr/>
          <a:lstStyle/>
          <a:p>
            <a:pPr eaLnBrk="1" hangingPunct="1">
              <a:defRPr/>
            </a:pPr>
            <a:r>
              <a:rPr lang="en-US" sz="2800" smtClean="0">
                <a:cs typeface="+mj-cs"/>
              </a:rPr>
              <a:t>Document Space has High Dimensionality</a:t>
            </a:r>
          </a:p>
        </p:txBody>
      </p:sp>
      <p:sp>
        <p:nvSpPr>
          <p:cNvPr id="1528835" name="Rectangle 3"/>
          <p:cNvSpPr>
            <a:spLocks noGrp="1" noChangeArrowheads="1"/>
          </p:cNvSpPr>
          <p:nvPr>
            <p:ph type="body" idx="1"/>
          </p:nvPr>
        </p:nvSpPr>
        <p:spPr/>
        <p:txBody>
          <a:bodyPr/>
          <a:lstStyle/>
          <a:p>
            <a:pPr eaLnBrk="1" hangingPunct="1">
              <a:lnSpc>
                <a:spcPct val="90000"/>
              </a:lnSpc>
              <a:defRPr/>
            </a:pPr>
            <a:r>
              <a:rPr lang="en-US" smtClean="0">
                <a:cs typeface="+mn-cs"/>
              </a:rPr>
              <a:t>What happens beyond  2 or 3 dimensions?</a:t>
            </a:r>
          </a:p>
          <a:p>
            <a:pPr eaLnBrk="1" hangingPunct="1">
              <a:lnSpc>
                <a:spcPct val="90000"/>
              </a:lnSpc>
              <a:defRPr/>
            </a:pPr>
            <a:r>
              <a:rPr lang="en-US" smtClean="0">
                <a:cs typeface="+mn-cs"/>
              </a:rPr>
              <a:t>Similarity still has to do with how many tokens are shared in common.</a:t>
            </a:r>
          </a:p>
          <a:p>
            <a:pPr eaLnBrk="1" hangingPunct="1">
              <a:lnSpc>
                <a:spcPct val="90000"/>
              </a:lnSpc>
              <a:defRPr/>
            </a:pPr>
            <a:r>
              <a:rPr lang="en-US" smtClean="0">
                <a:cs typeface="+mn-cs"/>
              </a:rPr>
              <a:t>More terms -&gt; harder to understand which subsets of words are shared among similar documents.</a:t>
            </a:r>
          </a:p>
          <a:p>
            <a:pPr eaLnBrk="1" hangingPunct="1">
              <a:lnSpc>
                <a:spcPct val="90000"/>
              </a:lnSpc>
              <a:defRPr/>
            </a:pPr>
            <a:r>
              <a:rPr lang="en-US" smtClean="0">
                <a:cs typeface="+mn-cs"/>
              </a:rPr>
              <a:t>We will look in detail at ranking methods</a:t>
            </a:r>
          </a:p>
          <a:p>
            <a:pPr eaLnBrk="1" hangingPunct="1">
              <a:lnSpc>
                <a:spcPct val="90000"/>
              </a:lnSpc>
              <a:defRPr/>
            </a:pPr>
            <a:r>
              <a:rPr lang="en-US" smtClean="0">
                <a:cs typeface="+mn-cs"/>
              </a:rPr>
              <a:t>Approaches to handling high dimensionality: Clustering and LSI (later)</a:t>
            </a: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IS 240 – Spring 2013</a:t>
            </a:r>
            <a:endParaRPr lang="en-US"/>
          </a:p>
        </p:txBody>
      </p:sp>
      <p:sp>
        <p:nvSpPr>
          <p:cNvPr id="1532930" name="Rectangle 2"/>
          <p:cNvSpPr>
            <a:spLocks noGrp="1" noChangeArrowheads="1"/>
          </p:cNvSpPr>
          <p:nvPr>
            <p:ph type="title"/>
          </p:nvPr>
        </p:nvSpPr>
        <p:spPr/>
        <p:txBody>
          <a:bodyPr/>
          <a:lstStyle/>
          <a:p>
            <a:pPr eaLnBrk="1" hangingPunct="1">
              <a:defRPr/>
            </a:pPr>
            <a:r>
              <a:rPr lang="en-US" smtClean="0">
                <a:cs typeface="+mj-cs"/>
              </a:rPr>
              <a:t>Assigning Weights to Terms</a:t>
            </a:r>
          </a:p>
        </p:txBody>
      </p:sp>
      <p:sp>
        <p:nvSpPr>
          <p:cNvPr id="1532931" name="Rectangle 3"/>
          <p:cNvSpPr>
            <a:spLocks noGrp="1" noChangeArrowheads="1"/>
          </p:cNvSpPr>
          <p:nvPr>
            <p:ph type="body" idx="1"/>
          </p:nvPr>
        </p:nvSpPr>
        <p:spPr/>
        <p:txBody>
          <a:bodyPr/>
          <a:lstStyle/>
          <a:p>
            <a:pPr eaLnBrk="1" hangingPunct="1">
              <a:defRPr/>
            </a:pPr>
            <a:r>
              <a:rPr lang="en-US" smtClean="0">
                <a:cs typeface="+mn-cs"/>
              </a:rPr>
              <a:t>Binary Weights</a:t>
            </a:r>
          </a:p>
          <a:p>
            <a:pPr eaLnBrk="1" hangingPunct="1">
              <a:defRPr/>
            </a:pPr>
            <a:r>
              <a:rPr lang="en-US" smtClean="0">
                <a:cs typeface="+mn-cs"/>
              </a:rPr>
              <a:t>Raw term frequency</a:t>
            </a:r>
          </a:p>
          <a:p>
            <a:pPr eaLnBrk="1" hangingPunct="1">
              <a:defRPr/>
            </a:pPr>
            <a:r>
              <a:rPr lang="en-US" smtClean="0">
                <a:cs typeface="+mn-cs"/>
              </a:rPr>
              <a:t>tf*idf</a:t>
            </a:r>
          </a:p>
          <a:p>
            <a:pPr lvl="1" eaLnBrk="1" hangingPunct="1">
              <a:defRPr/>
            </a:pPr>
            <a:r>
              <a:rPr lang="en-US" smtClean="0"/>
              <a:t>Recall the Zipf distribution</a:t>
            </a:r>
          </a:p>
          <a:p>
            <a:pPr lvl="1" eaLnBrk="1" hangingPunct="1">
              <a:defRPr/>
            </a:pPr>
            <a:r>
              <a:rPr lang="en-US" smtClean="0"/>
              <a:t>Want to weight terms highly if they are</a:t>
            </a:r>
          </a:p>
          <a:p>
            <a:pPr lvl="2" eaLnBrk="1" hangingPunct="1">
              <a:defRPr/>
            </a:pPr>
            <a:r>
              <a:rPr lang="en-US" smtClean="0"/>
              <a:t>Frequent in relevant documents … BUT</a:t>
            </a:r>
          </a:p>
          <a:p>
            <a:pPr lvl="2" eaLnBrk="1" hangingPunct="1">
              <a:defRPr/>
            </a:pPr>
            <a:r>
              <a:rPr lang="en-US" smtClean="0"/>
              <a:t>Infrequent in the collection as a whole</a:t>
            </a:r>
          </a:p>
          <a:p>
            <a:pPr eaLnBrk="1" hangingPunct="1">
              <a:defRPr/>
            </a:pPr>
            <a:r>
              <a:rPr lang="en-US" smtClean="0">
                <a:cs typeface="+mn-cs"/>
              </a:rPr>
              <a:t>Automatically derived thesaurus terms</a:t>
            </a: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quarter" idx="10"/>
          </p:nvPr>
        </p:nvSpPr>
        <p:spPr/>
        <p:txBody>
          <a:bodyPr/>
          <a:lstStyle/>
          <a:p>
            <a:pPr>
              <a:defRPr/>
            </a:pPr>
            <a:r>
              <a:rPr lang="en-US" smtClean="0"/>
              <a:t>IS 240 – Spring 2013</a:t>
            </a:r>
            <a:endParaRPr lang="en-US"/>
          </a:p>
        </p:txBody>
      </p:sp>
      <p:sp>
        <p:nvSpPr>
          <p:cNvPr id="1534978" name="Rectangle 2"/>
          <p:cNvSpPr>
            <a:spLocks noGrp="1" noChangeArrowheads="1"/>
          </p:cNvSpPr>
          <p:nvPr>
            <p:ph type="title"/>
          </p:nvPr>
        </p:nvSpPr>
        <p:spPr/>
        <p:txBody>
          <a:bodyPr/>
          <a:lstStyle/>
          <a:p>
            <a:pPr eaLnBrk="1" hangingPunct="1">
              <a:defRPr/>
            </a:pPr>
            <a:r>
              <a:rPr lang="en-US" smtClean="0">
                <a:cs typeface="+mj-cs"/>
              </a:rPr>
              <a:t>Binary Weights</a:t>
            </a:r>
          </a:p>
        </p:txBody>
      </p:sp>
      <p:sp>
        <p:nvSpPr>
          <p:cNvPr id="1534979" name="Rectangle 3"/>
          <p:cNvSpPr>
            <a:spLocks noGrp="1" noChangeArrowheads="1"/>
          </p:cNvSpPr>
          <p:nvPr>
            <p:ph type="body" idx="1"/>
          </p:nvPr>
        </p:nvSpPr>
        <p:spPr/>
        <p:txBody>
          <a:bodyPr/>
          <a:lstStyle/>
          <a:p>
            <a:pPr eaLnBrk="1" hangingPunct="1">
              <a:defRPr/>
            </a:pPr>
            <a:r>
              <a:rPr lang="en-US" smtClean="0">
                <a:cs typeface="+mn-cs"/>
              </a:rPr>
              <a:t>Only the presence (1) or absence (0) of a term is included in the vector</a:t>
            </a:r>
          </a:p>
          <a:p>
            <a:pPr eaLnBrk="1" hangingPunct="1">
              <a:defRPr/>
            </a:pPr>
            <a:endParaRPr lang="en-US" smtClean="0">
              <a:cs typeface="+mn-cs"/>
            </a:endParaRPr>
          </a:p>
        </p:txBody>
      </p:sp>
      <p:graphicFrame>
        <p:nvGraphicFramePr>
          <p:cNvPr id="25604" name="Object 4"/>
          <p:cNvGraphicFramePr>
            <a:graphicFrameLocks noChangeAspect="1"/>
          </p:cNvGraphicFramePr>
          <p:nvPr/>
        </p:nvGraphicFramePr>
        <p:xfrm>
          <a:off x="2667000" y="2362200"/>
          <a:ext cx="3190875" cy="4038600"/>
        </p:xfrm>
        <a:graphic>
          <a:graphicData uri="http://schemas.openxmlformats.org/presentationml/2006/ole">
            <mc:AlternateContent xmlns:mc="http://schemas.openxmlformats.org/markup-compatibility/2006">
              <mc:Choice xmlns:v="urn:schemas-microsoft-com:vml" Requires="v">
                <p:oleObj spid="_x0000_s25611" name="Worksheet" r:id="rId4" imgW="2336800" imgH="2755900" progId="Excel.Sheet.8">
                  <p:embed/>
                </p:oleObj>
              </mc:Choice>
              <mc:Fallback>
                <p:oleObj name="Worksheet" r:id="rId4" imgW="2336800" imgH="2755900" progId="Excel.Sheet.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7000" y="2362200"/>
                        <a:ext cx="3190875" cy="403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quarter" idx="10"/>
          </p:nvPr>
        </p:nvSpPr>
        <p:spPr/>
        <p:txBody>
          <a:bodyPr/>
          <a:lstStyle/>
          <a:p>
            <a:pPr>
              <a:defRPr/>
            </a:pPr>
            <a:r>
              <a:rPr lang="en-US" smtClean="0"/>
              <a:t>IS 240 – Spring 2013</a:t>
            </a:r>
            <a:endParaRPr lang="en-US"/>
          </a:p>
        </p:txBody>
      </p:sp>
      <p:sp>
        <p:nvSpPr>
          <p:cNvPr id="1537026" name="Rectangle 2"/>
          <p:cNvSpPr>
            <a:spLocks noGrp="1" noChangeArrowheads="1"/>
          </p:cNvSpPr>
          <p:nvPr>
            <p:ph type="title"/>
          </p:nvPr>
        </p:nvSpPr>
        <p:spPr/>
        <p:txBody>
          <a:bodyPr/>
          <a:lstStyle/>
          <a:p>
            <a:pPr eaLnBrk="1" hangingPunct="1">
              <a:defRPr/>
            </a:pPr>
            <a:r>
              <a:rPr lang="en-US" smtClean="0">
                <a:cs typeface="+mj-cs"/>
              </a:rPr>
              <a:t>Raw Term Weights</a:t>
            </a:r>
          </a:p>
        </p:txBody>
      </p:sp>
      <p:sp>
        <p:nvSpPr>
          <p:cNvPr id="1537027" name="Rectangle 3"/>
          <p:cNvSpPr>
            <a:spLocks noGrp="1" noChangeArrowheads="1"/>
          </p:cNvSpPr>
          <p:nvPr>
            <p:ph type="body" idx="1"/>
          </p:nvPr>
        </p:nvSpPr>
        <p:spPr/>
        <p:txBody>
          <a:bodyPr/>
          <a:lstStyle/>
          <a:p>
            <a:pPr eaLnBrk="1" hangingPunct="1">
              <a:defRPr/>
            </a:pPr>
            <a:r>
              <a:rPr lang="en-US" smtClean="0">
                <a:cs typeface="+mn-cs"/>
              </a:rPr>
              <a:t>The frequency of occurrence for the term in each document is included in the vector</a:t>
            </a:r>
          </a:p>
        </p:txBody>
      </p:sp>
      <p:graphicFrame>
        <p:nvGraphicFramePr>
          <p:cNvPr id="27652" name="Object 4"/>
          <p:cNvGraphicFramePr>
            <a:graphicFrameLocks noChangeAspect="1"/>
          </p:cNvGraphicFramePr>
          <p:nvPr/>
        </p:nvGraphicFramePr>
        <p:xfrm>
          <a:off x="2667000" y="2362200"/>
          <a:ext cx="3135313" cy="3962400"/>
        </p:xfrm>
        <a:graphic>
          <a:graphicData uri="http://schemas.openxmlformats.org/presentationml/2006/ole">
            <mc:AlternateContent xmlns:mc="http://schemas.openxmlformats.org/markup-compatibility/2006">
              <mc:Choice xmlns:v="urn:schemas-microsoft-com:vml" Requires="v">
                <p:oleObj spid="_x0000_s27659" name="Worksheet" r:id="rId4" imgW="2336800" imgH="2755900" progId="Excel.Sheet.8">
                  <p:embed/>
                </p:oleObj>
              </mc:Choice>
              <mc:Fallback>
                <p:oleObj name="Worksheet" r:id="rId4" imgW="2336800" imgH="2755900" progId="Excel.Sheet.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7000" y="2362200"/>
                        <a:ext cx="3135313" cy="3962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IS 240 – Spring 2013</a:t>
            </a:r>
            <a:endParaRPr lang="en-US"/>
          </a:p>
        </p:txBody>
      </p:sp>
      <p:sp>
        <p:nvSpPr>
          <p:cNvPr id="1539074" name="Rectangle 2"/>
          <p:cNvSpPr>
            <a:spLocks noGrp="1" noChangeArrowheads="1"/>
          </p:cNvSpPr>
          <p:nvPr>
            <p:ph type="title"/>
          </p:nvPr>
        </p:nvSpPr>
        <p:spPr/>
        <p:txBody>
          <a:bodyPr/>
          <a:lstStyle/>
          <a:p>
            <a:pPr eaLnBrk="1" hangingPunct="1">
              <a:defRPr/>
            </a:pPr>
            <a:r>
              <a:rPr lang="en-US" smtClean="0">
                <a:cs typeface="+mj-cs"/>
              </a:rPr>
              <a:t>Assigning Weights</a:t>
            </a:r>
          </a:p>
        </p:txBody>
      </p:sp>
      <p:sp>
        <p:nvSpPr>
          <p:cNvPr id="1539075" name="Rectangle 3"/>
          <p:cNvSpPr>
            <a:spLocks noGrp="1" noChangeArrowheads="1"/>
          </p:cNvSpPr>
          <p:nvPr>
            <p:ph type="body" idx="1"/>
          </p:nvPr>
        </p:nvSpPr>
        <p:spPr/>
        <p:txBody>
          <a:bodyPr/>
          <a:lstStyle/>
          <a:p>
            <a:pPr eaLnBrk="1" hangingPunct="1">
              <a:defRPr/>
            </a:pPr>
            <a:r>
              <a:rPr lang="en-US" smtClean="0">
                <a:cs typeface="+mn-cs"/>
              </a:rPr>
              <a:t>tf*idf measure:</a:t>
            </a:r>
          </a:p>
          <a:p>
            <a:pPr lvl="1" eaLnBrk="1" hangingPunct="1">
              <a:defRPr/>
            </a:pPr>
            <a:r>
              <a:rPr lang="en-US" smtClean="0"/>
              <a:t>Term frequency (tf)</a:t>
            </a:r>
          </a:p>
          <a:p>
            <a:pPr lvl="1" eaLnBrk="1" hangingPunct="1">
              <a:defRPr/>
            </a:pPr>
            <a:r>
              <a:rPr lang="en-US" smtClean="0"/>
              <a:t>Inverse document frequency (idf)</a:t>
            </a:r>
          </a:p>
          <a:p>
            <a:pPr lvl="2" eaLnBrk="1" hangingPunct="1">
              <a:defRPr/>
            </a:pPr>
            <a:r>
              <a:rPr lang="en-US" smtClean="0"/>
              <a:t>A way to deal with some of the problems of the Zipf distribution</a:t>
            </a:r>
          </a:p>
          <a:p>
            <a:pPr eaLnBrk="1" hangingPunct="1">
              <a:defRPr/>
            </a:pPr>
            <a:r>
              <a:rPr lang="en-US" smtClean="0">
                <a:cs typeface="+mn-cs"/>
              </a:rPr>
              <a:t>Goal: Assign a tf*idf weight to each term in each document</a:t>
            </a:r>
          </a:p>
          <a:p>
            <a:pPr eaLnBrk="1" hangingPunct="1">
              <a:defRPr/>
            </a:pPr>
            <a:endParaRPr lang="en-US" smtClean="0">
              <a:cs typeface="+mn-cs"/>
            </a:endParaRP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quarter" idx="10"/>
          </p:nvPr>
        </p:nvSpPr>
        <p:spPr/>
        <p:txBody>
          <a:bodyPr/>
          <a:lstStyle/>
          <a:p>
            <a:pPr>
              <a:defRPr/>
            </a:pPr>
            <a:r>
              <a:rPr lang="en-US" smtClean="0"/>
              <a:t>IS 240 – Spring 2013</a:t>
            </a:r>
            <a:endParaRPr lang="en-US"/>
          </a:p>
        </p:txBody>
      </p:sp>
      <p:sp>
        <p:nvSpPr>
          <p:cNvPr id="1541122" name="Rectangle 2"/>
          <p:cNvSpPr>
            <a:spLocks noGrp="1" noChangeArrowheads="1"/>
          </p:cNvSpPr>
          <p:nvPr>
            <p:ph type="title"/>
          </p:nvPr>
        </p:nvSpPr>
        <p:spPr/>
        <p:txBody>
          <a:bodyPr/>
          <a:lstStyle/>
          <a:p>
            <a:pPr eaLnBrk="1" hangingPunct="1">
              <a:defRPr/>
            </a:pPr>
            <a:r>
              <a:rPr lang="en-US" smtClean="0">
                <a:cs typeface="+mj-cs"/>
              </a:rPr>
              <a:t>Simple tf*idf</a:t>
            </a:r>
          </a:p>
        </p:txBody>
      </p:sp>
      <p:graphicFrame>
        <p:nvGraphicFramePr>
          <p:cNvPr id="31747" name="Object 3"/>
          <p:cNvGraphicFramePr>
            <a:graphicFrameLocks noChangeAspect="1"/>
          </p:cNvGraphicFramePr>
          <p:nvPr/>
        </p:nvGraphicFramePr>
        <p:xfrm>
          <a:off x="1066800" y="1066800"/>
          <a:ext cx="7315200" cy="1265238"/>
        </p:xfrm>
        <a:graphic>
          <a:graphicData uri="http://schemas.openxmlformats.org/presentationml/2006/ole">
            <mc:AlternateContent xmlns:mc="http://schemas.openxmlformats.org/markup-compatibility/2006">
              <mc:Choice xmlns:v="urn:schemas-microsoft-com:vml" Requires="v">
                <p:oleObj spid="_x0000_s31760" name="Equation" r:id="rId4" imgW="1320800" imgH="228600" progId="Equation.3">
                  <p:embed/>
                </p:oleObj>
              </mc:Choice>
              <mc:Fallback>
                <p:oleObj name="Equation" r:id="rId4" imgW="1320800" imgH="228600"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1066800"/>
                        <a:ext cx="7315200" cy="1265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31748" name="Object 4"/>
          <p:cNvGraphicFramePr>
            <a:graphicFrameLocks noChangeAspect="1"/>
          </p:cNvGraphicFramePr>
          <p:nvPr/>
        </p:nvGraphicFramePr>
        <p:xfrm>
          <a:off x="685800" y="2209800"/>
          <a:ext cx="8077200" cy="4486275"/>
        </p:xfrm>
        <a:graphic>
          <a:graphicData uri="http://schemas.openxmlformats.org/presentationml/2006/ole">
            <mc:AlternateContent xmlns:mc="http://schemas.openxmlformats.org/markup-compatibility/2006">
              <mc:Choice xmlns:v="urn:schemas-microsoft-com:vml" Requires="v">
                <p:oleObj spid="_x0000_s31761" name="Equation" r:id="rId6" imgW="3098800" imgH="1739900" progId="Equation.3">
                  <p:embed/>
                </p:oleObj>
              </mc:Choice>
              <mc:Fallback>
                <p:oleObj name="Equation" r:id="rId6" imgW="3098800" imgH="1739900" progId="Equation.3">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5800" y="2209800"/>
                        <a:ext cx="8077200" cy="4486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quarter" idx="10"/>
          </p:nvPr>
        </p:nvSpPr>
        <p:spPr/>
        <p:txBody>
          <a:bodyPr/>
          <a:lstStyle/>
          <a:p>
            <a:pPr>
              <a:defRPr/>
            </a:pPr>
            <a:r>
              <a:rPr lang="en-US" smtClean="0"/>
              <a:t>IS 240 – Spring 2013</a:t>
            </a:r>
            <a:endParaRPr lang="en-US"/>
          </a:p>
        </p:txBody>
      </p:sp>
      <p:sp>
        <p:nvSpPr>
          <p:cNvPr id="1543170" name="Rectangle 2"/>
          <p:cNvSpPr>
            <a:spLocks noGrp="1" noChangeArrowheads="1"/>
          </p:cNvSpPr>
          <p:nvPr>
            <p:ph type="title"/>
          </p:nvPr>
        </p:nvSpPr>
        <p:spPr/>
        <p:txBody>
          <a:bodyPr/>
          <a:lstStyle/>
          <a:p>
            <a:pPr eaLnBrk="1" hangingPunct="1">
              <a:defRPr/>
            </a:pPr>
            <a:r>
              <a:rPr lang="en-US" smtClean="0">
                <a:cs typeface="+mj-cs"/>
              </a:rPr>
              <a:t>Inverse Document Frequency</a:t>
            </a:r>
          </a:p>
        </p:txBody>
      </p:sp>
      <p:sp>
        <p:nvSpPr>
          <p:cNvPr id="1543171" name="Rectangle 3"/>
          <p:cNvSpPr>
            <a:spLocks noGrp="1" noChangeArrowheads="1"/>
          </p:cNvSpPr>
          <p:nvPr>
            <p:ph type="body" idx="1"/>
          </p:nvPr>
        </p:nvSpPr>
        <p:spPr/>
        <p:txBody>
          <a:bodyPr/>
          <a:lstStyle/>
          <a:p>
            <a:pPr eaLnBrk="1" hangingPunct="1">
              <a:defRPr/>
            </a:pPr>
            <a:r>
              <a:rPr lang="en-US" smtClean="0">
                <a:cs typeface="+mn-cs"/>
              </a:rPr>
              <a:t>IDF provides high values for rare words and low values for common words</a:t>
            </a:r>
          </a:p>
        </p:txBody>
      </p:sp>
      <p:graphicFrame>
        <p:nvGraphicFramePr>
          <p:cNvPr id="33796" name="Object 4"/>
          <p:cNvGraphicFramePr>
            <a:graphicFrameLocks noChangeAspect="1"/>
          </p:cNvGraphicFramePr>
          <p:nvPr/>
        </p:nvGraphicFramePr>
        <p:xfrm>
          <a:off x="2971800" y="2362200"/>
          <a:ext cx="2884488" cy="4038600"/>
        </p:xfrm>
        <a:graphic>
          <a:graphicData uri="http://schemas.openxmlformats.org/presentationml/2006/ole">
            <mc:AlternateContent xmlns:mc="http://schemas.openxmlformats.org/markup-compatibility/2006">
              <mc:Choice xmlns:v="urn:schemas-microsoft-com:vml" Requires="v">
                <p:oleObj spid="_x0000_s33804" name="Equation" r:id="rId4" imgW="1270000" imgH="1778000" progId="Equation.3">
                  <p:embed/>
                </p:oleObj>
              </mc:Choice>
              <mc:Fallback>
                <p:oleObj name="Equation" r:id="rId4" imgW="1270000" imgH="177800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1800" y="2362200"/>
                        <a:ext cx="2884488" cy="403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1543173" name="Text Box 5"/>
          <p:cNvSpPr txBox="1">
            <a:spLocks noChangeArrowheads="1"/>
          </p:cNvSpPr>
          <p:nvPr/>
        </p:nvSpPr>
        <p:spPr bwMode="auto">
          <a:xfrm>
            <a:off x="609600" y="3200400"/>
            <a:ext cx="1768475"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eaLnBrk="0" hangingPunct="0">
              <a:defRPr/>
            </a:pPr>
            <a:r>
              <a:rPr lang="en-US">
                <a:solidFill>
                  <a:srgbClr val="FF3300"/>
                </a:solidFill>
                <a:cs typeface="+mn-cs"/>
              </a:rPr>
              <a:t>For a collection</a:t>
            </a:r>
          </a:p>
          <a:p>
            <a:pPr algn="l" eaLnBrk="0" hangingPunct="0">
              <a:defRPr/>
            </a:pPr>
            <a:r>
              <a:rPr lang="en-US">
                <a:solidFill>
                  <a:srgbClr val="FF3300"/>
                </a:solidFill>
                <a:cs typeface="+mn-cs"/>
              </a:rPr>
              <a:t>of 10000 documents</a:t>
            </a:r>
          </a:p>
          <a:p>
            <a:pPr algn="l" eaLnBrk="0" hangingPunct="0">
              <a:defRPr/>
            </a:pPr>
            <a:r>
              <a:rPr lang="en-US">
                <a:solidFill>
                  <a:srgbClr val="FF3300"/>
                </a:solidFill>
                <a:cs typeface="+mn-cs"/>
              </a:rPr>
              <a:t>(N = 10000)</a:t>
            </a: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2"/>
          <p:cNvSpPr>
            <a:spLocks noGrp="1"/>
          </p:cNvSpPr>
          <p:nvPr>
            <p:ph type="dt" sz="quarter" idx="10"/>
          </p:nvPr>
        </p:nvSpPr>
        <p:spPr/>
        <p:txBody>
          <a:bodyPr/>
          <a:lstStyle/>
          <a:p>
            <a:pPr>
              <a:defRPr/>
            </a:pPr>
            <a:r>
              <a:rPr lang="en-US" smtClean="0"/>
              <a:t>IS 240 – Spring 2013</a:t>
            </a:r>
            <a:endParaRPr lang="en-US"/>
          </a:p>
        </p:txBody>
      </p:sp>
      <p:sp>
        <p:nvSpPr>
          <p:cNvPr id="1406982" name="Rectangle 6"/>
          <p:cNvSpPr>
            <a:spLocks noGrp="1" noChangeArrowheads="1"/>
          </p:cNvSpPr>
          <p:nvPr>
            <p:ph type="title"/>
          </p:nvPr>
        </p:nvSpPr>
        <p:spPr/>
        <p:txBody>
          <a:bodyPr/>
          <a:lstStyle/>
          <a:p>
            <a:pPr eaLnBrk="1" hangingPunct="1">
              <a:defRPr/>
            </a:pPr>
            <a:r>
              <a:rPr lang="en-US" sz="3200" smtClean="0">
                <a:cs typeface="+mj-cs"/>
              </a:rPr>
              <a:t>Word Frequency vs. Resolving Power</a:t>
            </a:r>
          </a:p>
        </p:txBody>
      </p:sp>
      <p:sp>
        <p:nvSpPr>
          <p:cNvPr id="1406979" name="Text Box 3"/>
          <p:cNvSpPr txBox="1">
            <a:spLocks noChangeArrowheads="1"/>
          </p:cNvSpPr>
          <p:nvPr/>
        </p:nvSpPr>
        <p:spPr bwMode="auto">
          <a:xfrm>
            <a:off x="441325" y="-9525"/>
            <a:ext cx="1841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endParaRPr lang="en-US" sz="2800">
              <a:cs typeface="+mn-cs"/>
            </a:endParaRPr>
          </a:p>
        </p:txBody>
      </p:sp>
      <p:pic>
        <p:nvPicPr>
          <p:cNvPr id="35844" name="Picture 4" descr="zipf-resolv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981200"/>
            <a:ext cx="5181600"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06981" name="Text Box 5"/>
          <p:cNvSpPr txBox="1">
            <a:spLocks noChangeArrowheads="1"/>
          </p:cNvSpPr>
          <p:nvPr/>
        </p:nvSpPr>
        <p:spPr bwMode="auto">
          <a:xfrm>
            <a:off x="762000" y="1524000"/>
            <a:ext cx="67611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a:solidFill>
                  <a:srgbClr val="FF3300"/>
                </a:solidFill>
                <a:cs typeface="+mn-cs"/>
              </a:rPr>
              <a:t>The most frequent words are not the most descriptive.</a:t>
            </a:r>
            <a:endParaRPr lang="en-US" sz="2800">
              <a:solidFill>
                <a:srgbClr val="FF3300"/>
              </a:solidFill>
              <a:cs typeface="+mn-cs"/>
            </a:endParaRPr>
          </a:p>
        </p:txBody>
      </p:sp>
      <p:sp>
        <p:nvSpPr>
          <p:cNvPr id="1406983" name="Text Box 7"/>
          <p:cNvSpPr txBox="1">
            <a:spLocks noChangeArrowheads="1"/>
          </p:cNvSpPr>
          <p:nvPr/>
        </p:nvSpPr>
        <p:spPr bwMode="auto">
          <a:xfrm>
            <a:off x="3200400" y="6096000"/>
            <a:ext cx="25019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a:cs typeface="+mn-cs"/>
              </a:rPr>
              <a:t>(from van Rijsbergen 79)</a:t>
            </a: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IS 240 – Spring 2013</a:t>
            </a:r>
            <a:endParaRPr lang="en-US"/>
          </a:p>
        </p:txBody>
      </p:sp>
      <p:sp>
        <p:nvSpPr>
          <p:cNvPr id="1545218" name="Rectangle 2"/>
          <p:cNvSpPr>
            <a:spLocks noGrp="1" noChangeArrowheads="1"/>
          </p:cNvSpPr>
          <p:nvPr>
            <p:ph type="title"/>
          </p:nvPr>
        </p:nvSpPr>
        <p:spPr/>
        <p:txBody>
          <a:bodyPr/>
          <a:lstStyle/>
          <a:p>
            <a:pPr eaLnBrk="1" hangingPunct="1">
              <a:defRPr/>
            </a:pPr>
            <a:r>
              <a:rPr lang="en-US" smtClean="0">
                <a:cs typeface="+mj-cs"/>
              </a:rPr>
              <a:t>Non-Boolean IR</a:t>
            </a:r>
          </a:p>
        </p:txBody>
      </p:sp>
      <p:sp>
        <p:nvSpPr>
          <p:cNvPr id="1545219" name="Rectangle 3"/>
          <p:cNvSpPr>
            <a:spLocks noGrp="1" noChangeArrowheads="1"/>
          </p:cNvSpPr>
          <p:nvPr>
            <p:ph type="body" idx="1"/>
          </p:nvPr>
        </p:nvSpPr>
        <p:spPr/>
        <p:txBody>
          <a:bodyPr/>
          <a:lstStyle/>
          <a:p>
            <a:pPr eaLnBrk="1" hangingPunct="1">
              <a:defRPr/>
            </a:pPr>
            <a:r>
              <a:rPr lang="en-US" smtClean="0">
                <a:cs typeface="+mn-cs"/>
              </a:rPr>
              <a:t>Need to measure some </a:t>
            </a:r>
            <a:r>
              <a:rPr lang="en-US" i="1" smtClean="0">
                <a:cs typeface="+mn-cs"/>
              </a:rPr>
              <a:t>similarity</a:t>
            </a:r>
            <a:r>
              <a:rPr lang="en-US" smtClean="0">
                <a:cs typeface="+mn-cs"/>
              </a:rPr>
              <a:t> between the query and the document</a:t>
            </a:r>
          </a:p>
          <a:p>
            <a:pPr eaLnBrk="1" hangingPunct="1">
              <a:defRPr/>
            </a:pPr>
            <a:r>
              <a:rPr lang="en-US" smtClean="0">
                <a:cs typeface="+mn-cs"/>
              </a:rPr>
              <a:t>The basic notion is that documents that are somehow similar to a query, are likely to be relevant responses for that query</a:t>
            </a:r>
          </a:p>
          <a:p>
            <a:pPr eaLnBrk="1" hangingPunct="1">
              <a:defRPr/>
            </a:pPr>
            <a:r>
              <a:rPr lang="en-US" smtClean="0">
                <a:cs typeface="+mn-cs"/>
              </a:rPr>
              <a:t>We will revisit this notion again and see how the </a:t>
            </a:r>
            <a:r>
              <a:rPr lang="en-US" i="1" smtClean="0">
                <a:cs typeface="+mn-cs"/>
              </a:rPr>
              <a:t>Language Modelling </a:t>
            </a:r>
            <a:r>
              <a:rPr lang="en-US" smtClean="0">
                <a:cs typeface="+mn-cs"/>
              </a:rPr>
              <a:t>approach to IR has taken it to a new level</a:t>
            </a: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IS 240 – Spring 2013</a:t>
            </a:r>
            <a:endParaRPr lang="en-US"/>
          </a:p>
        </p:txBody>
      </p:sp>
      <p:sp>
        <p:nvSpPr>
          <p:cNvPr id="1547266" name="Rectangle 2"/>
          <p:cNvSpPr>
            <a:spLocks noGrp="1" noChangeArrowheads="1"/>
          </p:cNvSpPr>
          <p:nvPr>
            <p:ph type="title"/>
          </p:nvPr>
        </p:nvSpPr>
        <p:spPr/>
        <p:txBody>
          <a:bodyPr/>
          <a:lstStyle/>
          <a:p>
            <a:pPr eaLnBrk="1" hangingPunct="1">
              <a:defRPr/>
            </a:pPr>
            <a:r>
              <a:rPr lang="en-US" smtClean="0">
                <a:cs typeface="+mj-cs"/>
              </a:rPr>
              <a:t>Non-Boolean?</a:t>
            </a:r>
          </a:p>
        </p:txBody>
      </p:sp>
      <p:sp>
        <p:nvSpPr>
          <p:cNvPr id="1547267" name="Rectangle 3"/>
          <p:cNvSpPr>
            <a:spLocks noGrp="1" noChangeArrowheads="1"/>
          </p:cNvSpPr>
          <p:nvPr>
            <p:ph type="body" idx="1"/>
          </p:nvPr>
        </p:nvSpPr>
        <p:spPr/>
        <p:txBody>
          <a:bodyPr/>
          <a:lstStyle/>
          <a:p>
            <a:pPr eaLnBrk="1" hangingPunct="1">
              <a:defRPr/>
            </a:pPr>
            <a:r>
              <a:rPr lang="en-US" smtClean="0">
                <a:cs typeface="+mn-cs"/>
              </a:rPr>
              <a:t>To measure similarity we…</a:t>
            </a:r>
          </a:p>
          <a:p>
            <a:pPr lvl="1" eaLnBrk="1" hangingPunct="1">
              <a:defRPr/>
            </a:pPr>
            <a:r>
              <a:rPr lang="en-US" smtClean="0"/>
              <a:t>Need to consider the characteristics of the document and the query</a:t>
            </a:r>
          </a:p>
          <a:p>
            <a:pPr lvl="1" eaLnBrk="1" hangingPunct="1">
              <a:defRPr/>
            </a:pPr>
            <a:r>
              <a:rPr lang="en-US" smtClean="0"/>
              <a:t>Make the assumption that similarity of </a:t>
            </a:r>
            <a:r>
              <a:rPr lang="en-US" i="1" smtClean="0"/>
              <a:t>language use</a:t>
            </a:r>
            <a:r>
              <a:rPr lang="en-US" smtClean="0"/>
              <a:t> between the query and the document implies similarity of </a:t>
            </a:r>
            <a:r>
              <a:rPr lang="en-US" i="1" smtClean="0"/>
              <a:t>topic</a:t>
            </a:r>
            <a:r>
              <a:rPr lang="en-US" smtClean="0"/>
              <a:t> and hence, </a:t>
            </a:r>
            <a:r>
              <a:rPr lang="en-US" i="1" smtClean="0"/>
              <a:t>potential relevance</a:t>
            </a:r>
            <a:r>
              <a:rPr lang="en-US" smtClean="0"/>
              <a:t>.</a:t>
            </a: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IS 240 – Spring 2013</a:t>
            </a:r>
            <a:endParaRPr lang="en-US"/>
          </a:p>
        </p:txBody>
      </p:sp>
      <p:sp>
        <p:nvSpPr>
          <p:cNvPr id="1490948" name="Rectangle 4"/>
          <p:cNvSpPr>
            <a:spLocks noGrp="1" noChangeArrowheads="1"/>
          </p:cNvSpPr>
          <p:nvPr>
            <p:ph type="title"/>
          </p:nvPr>
        </p:nvSpPr>
        <p:spPr/>
        <p:txBody>
          <a:bodyPr/>
          <a:lstStyle/>
          <a:p>
            <a:pPr eaLnBrk="1" hangingPunct="1">
              <a:defRPr/>
            </a:pPr>
            <a:r>
              <a:rPr lang="en-US" smtClean="0">
                <a:cs typeface="+mj-cs"/>
              </a:rPr>
              <a:t>Mini-TREC</a:t>
            </a:r>
          </a:p>
        </p:txBody>
      </p:sp>
      <p:sp>
        <p:nvSpPr>
          <p:cNvPr id="1490949" name="Rectangle 5"/>
          <p:cNvSpPr>
            <a:spLocks noGrp="1" noChangeArrowheads="1"/>
          </p:cNvSpPr>
          <p:nvPr>
            <p:ph type="body" idx="1"/>
          </p:nvPr>
        </p:nvSpPr>
        <p:spPr>
          <a:xfrm>
            <a:off x="381000" y="990600"/>
            <a:ext cx="8229600" cy="4953000"/>
          </a:xfrm>
        </p:spPr>
        <p:txBody>
          <a:bodyPr/>
          <a:lstStyle/>
          <a:p>
            <a:pPr eaLnBrk="1" hangingPunct="1">
              <a:lnSpc>
                <a:spcPct val="80000"/>
              </a:lnSpc>
              <a:defRPr/>
            </a:pPr>
            <a:r>
              <a:rPr lang="en-US" sz="2000" dirty="0" smtClean="0">
                <a:cs typeface="+mn-cs"/>
              </a:rPr>
              <a:t>Need to make groups</a:t>
            </a:r>
          </a:p>
          <a:p>
            <a:pPr lvl="1" eaLnBrk="1" hangingPunct="1">
              <a:lnSpc>
                <a:spcPct val="80000"/>
              </a:lnSpc>
              <a:defRPr/>
            </a:pPr>
            <a:r>
              <a:rPr lang="en-US" sz="1800" dirty="0" smtClean="0"/>
              <a:t>Today – </a:t>
            </a:r>
            <a:r>
              <a:rPr lang="en-US" sz="1800" dirty="0" smtClean="0">
                <a:solidFill>
                  <a:srgbClr val="FF3300"/>
                </a:solidFill>
              </a:rPr>
              <a:t>Give me a note with group members (names and login names)</a:t>
            </a:r>
            <a:endParaRPr lang="en-US" sz="1800" dirty="0" smtClean="0"/>
          </a:p>
          <a:p>
            <a:pPr eaLnBrk="1" hangingPunct="1">
              <a:lnSpc>
                <a:spcPct val="80000"/>
              </a:lnSpc>
              <a:defRPr/>
            </a:pPr>
            <a:r>
              <a:rPr lang="en-US" sz="2000" dirty="0" smtClean="0">
                <a:cs typeface="+mn-cs"/>
              </a:rPr>
              <a:t>Systems</a:t>
            </a:r>
          </a:p>
          <a:p>
            <a:pPr lvl="1" eaLnBrk="1" hangingPunct="1">
              <a:lnSpc>
                <a:spcPct val="80000"/>
              </a:lnSpc>
              <a:defRPr/>
            </a:pPr>
            <a:r>
              <a:rPr lang="en-US" sz="1800" dirty="0" smtClean="0"/>
              <a:t>SMART (not recommended…)</a:t>
            </a:r>
          </a:p>
          <a:p>
            <a:pPr lvl="2" eaLnBrk="1" hangingPunct="1">
              <a:lnSpc>
                <a:spcPct val="80000"/>
              </a:lnSpc>
              <a:defRPr/>
            </a:pPr>
            <a:r>
              <a:rPr lang="en-US" sz="1600" dirty="0" smtClean="0"/>
              <a:t>ftp://</a:t>
            </a:r>
            <a:r>
              <a:rPr lang="en-US" sz="1600" dirty="0" err="1" smtClean="0"/>
              <a:t>ftp.cs.cornell.edu</a:t>
            </a:r>
            <a:r>
              <a:rPr lang="en-US" sz="1600" dirty="0" smtClean="0"/>
              <a:t>/pub/smart</a:t>
            </a:r>
          </a:p>
          <a:p>
            <a:pPr lvl="1" eaLnBrk="1" hangingPunct="1">
              <a:lnSpc>
                <a:spcPct val="80000"/>
              </a:lnSpc>
              <a:defRPr/>
            </a:pPr>
            <a:r>
              <a:rPr lang="en-US" sz="1800" dirty="0" smtClean="0"/>
              <a:t>MG (from </a:t>
            </a:r>
            <a:r>
              <a:rPr lang="en-US" sz="1800" smtClean="0"/>
              <a:t>down under - ANZ)</a:t>
            </a:r>
            <a:endParaRPr lang="en-US" sz="1800" dirty="0" smtClean="0"/>
          </a:p>
          <a:p>
            <a:pPr lvl="2" eaLnBrk="1" hangingPunct="1">
              <a:lnSpc>
                <a:spcPct val="80000"/>
              </a:lnSpc>
              <a:defRPr/>
            </a:pPr>
            <a:r>
              <a:rPr lang="en-US" sz="1600" dirty="0" smtClean="0"/>
              <a:t>http://</a:t>
            </a:r>
            <a:r>
              <a:rPr lang="en-US" sz="1600" dirty="0" err="1" smtClean="0"/>
              <a:t>www.mds.rmit.edu.au</a:t>
            </a:r>
            <a:r>
              <a:rPr lang="en-US" sz="1600" dirty="0" smtClean="0"/>
              <a:t>/mg/</a:t>
            </a:r>
            <a:r>
              <a:rPr lang="en-US" sz="1600" dirty="0" err="1" smtClean="0"/>
              <a:t>welcome.html</a:t>
            </a:r>
            <a:endParaRPr lang="en-US" sz="1600" dirty="0" smtClean="0"/>
          </a:p>
          <a:p>
            <a:pPr lvl="1" eaLnBrk="1" hangingPunct="1">
              <a:lnSpc>
                <a:spcPct val="80000"/>
              </a:lnSpc>
              <a:defRPr/>
            </a:pPr>
            <a:r>
              <a:rPr lang="en-US" sz="1800" dirty="0" smtClean="0"/>
              <a:t>Cheshire II &amp; 3</a:t>
            </a:r>
          </a:p>
          <a:p>
            <a:pPr lvl="2" eaLnBrk="1" hangingPunct="1">
              <a:lnSpc>
                <a:spcPct val="80000"/>
              </a:lnSpc>
              <a:defRPr/>
            </a:pPr>
            <a:r>
              <a:rPr lang="en-US" sz="1600" dirty="0" smtClean="0"/>
              <a:t>II = ftp://</a:t>
            </a:r>
            <a:r>
              <a:rPr lang="en-US" sz="1600" dirty="0" err="1" smtClean="0"/>
              <a:t>cheshire.berkeley.edu</a:t>
            </a:r>
            <a:r>
              <a:rPr lang="en-US" sz="1600" dirty="0" smtClean="0"/>
              <a:t>/pub/</a:t>
            </a:r>
            <a:r>
              <a:rPr lang="en-US" sz="1600" dirty="0" err="1" smtClean="0"/>
              <a:t>cheshire</a:t>
            </a:r>
            <a:r>
              <a:rPr lang="en-US" sz="1600" dirty="0" smtClean="0"/>
              <a:t> &amp; http://</a:t>
            </a:r>
            <a:r>
              <a:rPr lang="en-US" sz="1600" dirty="0" err="1" smtClean="0"/>
              <a:t>cheshire.berkeley.edu</a:t>
            </a:r>
            <a:endParaRPr lang="en-US" sz="1600" dirty="0" smtClean="0"/>
          </a:p>
          <a:p>
            <a:pPr lvl="2" eaLnBrk="1" hangingPunct="1">
              <a:lnSpc>
                <a:spcPct val="80000"/>
              </a:lnSpc>
              <a:defRPr/>
            </a:pPr>
            <a:r>
              <a:rPr lang="en-US" sz="1600" dirty="0" smtClean="0"/>
              <a:t>3 = </a:t>
            </a:r>
            <a:r>
              <a:rPr lang="en-US" sz="1600" dirty="0" smtClean="0">
                <a:hlinkClick r:id="rId3"/>
              </a:rPr>
              <a:t>http://cheshire3.sourceforge.org</a:t>
            </a:r>
            <a:endParaRPr lang="en-US" sz="1600" dirty="0" smtClean="0"/>
          </a:p>
          <a:p>
            <a:pPr lvl="1" eaLnBrk="1" hangingPunct="1">
              <a:lnSpc>
                <a:spcPct val="80000"/>
              </a:lnSpc>
              <a:defRPr/>
            </a:pPr>
            <a:r>
              <a:rPr lang="en-US" sz="1800" dirty="0" smtClean="0"/>
              <a:t>IRF (new Java-based IR framework from NIST)</a:t>
            </a:r>
          </a:p>
          <a:p>
            <a:pPr lvl="2" eaLnBrk="1" hangingPunct="1">
              <a:lnSpc>
                <a:spcPct val="80000"/>
              </a:lnSpc>
              <a:defRPr/>
            </a:pPr>
            <a:r>
              <a:rPr lang="en-US" sz="1600" dirty="0" smtClean="0"/>
              <a:t>http://</a:t>
            </a:r>
            <a:r>
              <a:rPr lang="en-US" sz="1600" dirty="0" err="1" smtClean="0"/>
              <a:t>www.itl.nist.gov</a:t>
            </a:r>
            <a:r>
              <a:rPr lang="en-US" sz="1600" dirty="0" smtClean="0"/>
              <a:t>/</a:t>
            </a:r>
            <a:r>
              <a:rPr lang="en-US" sz="1600" dirty="0" err="1" smtClean="0"/>
              <a:t>iaui</a:t>
            </a:r>
            <a:r>
              <a:rPr lang="en-US" sz="1600" dirty="0" smtClean="0"/>
              <a:t>/894.02/projects/</a:t>
            </a:r>
            <a:r>
              <a:rPr lang="en-US" sz="1600" dirty="0" err="1" smtClean="0"/>
              <a:t>irf</a:t>
            </a:r>
            <a:r>
              <a:rPr lang="en-US" sz="1600" dirty="0" smtClean="0"/>
              <a:t>/</a:t>
            </a:r>
            <a:r>
              <a:rPr lang="en-US" sz="1600" dirty="0" err="1" smtClean="0"/>
              <a:t>irf.html</a:t>
            </a:r>
            <a:endParaRPr lang="en-US" sz="1600" dirty="0" smtClean="0"/>
          </a:p>
          <a:p>
            <a:pPr lvl="1" eaLnBrk="1" hangingPunct="1">
              <a:lnSpc>
                <a:spcPct val="80000"/>
              </a:lnSpc>
              <a:defRPr/>
            </a:pPr>
            <a:r>
              <a:rPr lang="en-US" sz="1800" dirty="0" smtClean="0"/>
              <a:t>Terrier (from the IR research group at U. of Glasgow) </a:t>
            </a:r>
          </a:p>
          <a:p>
            <a:pPr lvl="2" eaLnBrk="1" hangingPunct="1">
              <a:lnSpc>
                <a:spcPct val="80000"/>
              </a:lnSpc>
              <a:defRPr/>
            </a:pPr>
            <a:r>
              <a:rPr lang="en-US" sz="1400" dirty="0" smtClean="0"/>
              <a:t>http://</a:t>
            </a:r>
            <a:r>
              <a:rPr lang="en-US" sz="1400" dirty="0" err="1" smtClean="0"/>
              <a:t>terrier.org</a:t>
            </a:r>
            <a:r>
              <a:rPr lang="en-US" sz="1400" dirty="0" smtClean="0"/>
              <a:t>/</a:t>
            </a:r>
          </a:p>
          <a:p>
            <a:pPr lvl="1" eaLnBrk="1" hangingPunct="1">
              <a:lnSpc>
                <a:spcPct val="80000"/>
              </a:lnSpc>
              <a:defRPr/>
            </a:pPr>
            <a:r>
              <a:rPr lang="en-US" sz="1800" dirty="0" smtClean="0"/>
              <a:t>Lemur (from J. </a:t>
            </a:r>
            <a:r>
              <a:rPr lang="en-US" sz="1800" dirty="0" err="1" smtClean="0"/>
              <a:t>Callan’s</a:t>
            </a:r>
            <a:r>
              <a:rPr lang="en-US" sz="1800" dirty="0" smtClean="0"/>
              <a:t> group at CMU)</a:t>
            </a:r>
          </a:p>
          <a:p>
            <a:pPr lvl="2" eaLnBrk="1" hangingPunct="1">
              <a:lnSpc>
                <a:spcPct val="80000"/>
              </a:lnSpc>
              <a:defRPr/>
            </a:pPr>
            <a:r>
              <a:rPr lang="en-US" sz="1600" dirty="0" smtClean="0"/>
              <a:t>http://www-2.cs.cmu.edu/~lemur</a:t>
            </a:r>
          </a:p>
          <a:p>
            <a:pPr lvl="1" eaLnBrk="1" hangingPunct="1">
              <a:lnSpc>
                <a:spcPct val="80000"/>
              </a:lnSpc>
              <a:defRPr/>
            </a:pPr>
            <a:r>
              <a:rPr lang="en-US" sz="1800" dirty="0" err="1" smtClean="0"/>
              <a:t>Lucene</a:t>
            </a:r>
            <a:r>
              <a:rPr lang="en-US" sz="1800" dirty="0" smtClean="0"/>
              <a:t>/SOLR (Apache Java-based Text search engine)</a:t>
            </a:r>
          </a:p>
          <a:p>
            <a:pPr lvl="2" eaLnBrk="1" hangingPunct="1">
              <a:lnSpc>
                <a:spcPct val="80000"/>
              </a:lnSpc>
              <a:defRPr/>
            </a:pPr>
            <a:r>
              <a:rPr lang="en-US" sz="1600" dirty="0" smtClean="0"/>
              <a:t>http://</a:t>
            </a:r>
            <a:r>
              <a:rPr lang="en-US" sz="1600" dirty="0" err="1" smtClean="0"/>
              <a:t>lucene.apache.org</a:t>
            </a:r>
            <a:r>
              <a:rPr lang="en-US" sz="1600" dirty="0" smtClean="0"/>
              <a:t>/</a:t>
            </a:r>
          </a:p>
          <a:p>
            <a:pPr lvl="1" eaLnBrk="1" hangingPunct="1">
              <a:lnSpc>
                <a:spcPct val="80000"/>
              </a:lnSpc>
              <a:defRPr/>
            </a:pPr>
            <a:r>
              <a:rPr lang="en-US" sz="1800" dirty="0" err="1" smtClean="0">
                <a:solidFill>
                  <a:srgbClr val="FF3300"/>
                </a:solidFill>
              </a:rPr>
              <a:t>Galago</a:t>
            </a:r>
            <a:r>
              <a:rPr lang="en-US" sz="1800" dirty="0" smtClean="0">
                <a:solidFill>
                  <a:srgbClr val="FF3300"/>
                </a:solidFill>
              </a:rPr>
              <a:t> (Also Java-based)</a:t>
            </a:r>
          </a:p>
          <a:p>
            <a:pPr lvl="2" eaLnBrk="1" hangingPunct="1">
              <a:lnSpc>
                <a:spcPct val="80000"/>
              </a:lnSpc>
              <a:defRPr/>
            </a:pPr>
            <a:r>
              <a:rPr lang="en-US" sz="1600" dirty="0" smtClean="0">
                <a:solidFill>
                  <a:srgbClr val="FF3300"/>
                </a:solidFill>
              </a:rPr>
              <a:t>http://</a:t>
            </a:r>
            <a:r>
              <a:rPr lang="en-US" sz="1600" dirty="0" err="1" smtClean="0">
                <a:solidFill>
                  <a:srgbClr val="FF3300"/>
                </a:solidFill>
              </a:rPr>
              <a:t>www.galagosearch.org</a:t>
            </a:r>
            <a:endParaRPr lang="en-US" sz="1600" dirty="0" smtClean="0">
              <a:solidFill>
                <a:srgbClr val="FF3300"/>
              </a:solidFill>
            </a:endParaRPr>
          </a:p>
          <a:p>
            <a:pPr lvl="1" eaLnBrk="1" hangingPunct="1">
              <a:lnSpc>
                <a:spcPct val="80000"/>
              </a:lnSpc>
              <a:defRPr/>
            </a:pPr>
            <a:r>
              <a:rPr lang="en-US" sz="1800" dirty="0" smtClean="0"/>
              <a:t>Others?? (See </a:t>
            </a:r>
            <a:r>
              <a:rPr lang="en-US" sz="1800" dirty="0" smtClean="0">
                <a:hlinkClick r:id="rId4"/>
              </a:rPr>
              <a:t>http://searchtools.com</a:t>
            </a:r>
            <a:r>
              <a:rPr lang="en-US" sz="1800" dirty="0" smtClean="0"/>
              <a:t> )</a:t>
            </a: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quarter" idx="10"/>
          </p:nvPr>
        </p:nvSpPr>
        <p:spPr/>
        <p:txBody>
          <a:bodyPr/>
          <a:lstStyle/>
          <a:p>
            <a:pPr>
              <a:defRPr/>
            </a:pPr>
            <a:r>
              <a:rPr lang="en-US" smtClean="0"/>
              <a:t>IS 240 – Spring 2013</a:t>
            </a:r>
            <a:endParaRPr lang="en-US"/>
          </a:p>
        </p:txBody>
      </p:sp>
      <p:sp>
        <p:nvSpPr>
          <p:cNvPr id="1549314" name="Rectangle 2"/>
          <p:cNvSpPr>
            <a:spLocks noGrp="1" noChangeArrowheads="1"/>
          </p:cNvSpPr>
          <p:nvPr>
            <p:ph type="title"/>
          </p:nvPr>
        </p:nvSpPr>
        <p:spPr/>
        <p:txBody>
          <a:bodyPr/>
          <a:lstStyle/>
          <a:p>
            <a:pPr eaLnBrk="1" hangingPunct="1">
              <a:defRPr/>
            </a:pPr>
            <a:r>
              <a:rPr lang="en-US" sz="3600" smtClean="0">
                <a:cs typeface="+mj-cs"/>
              </a:rPr>
              <a:t>Similarity Measures (Set-based)</a:t>
            </a:r>
          </a:p>
        </p:txBody>
      </p:sp>
      <p:graphicFrame>
        <p:nvGraphicFramePr>
          <p:cNvPr id="41987" name="Object 3"/>
          <p:cNvGraphicFramePr>
            <a:graphicFrameLocks noChangeAspect="1"/>
          </p:cNvGraphicFramePr>
          <p:nvPr/>
        </p:nvGraphicFramePr>
        <p:xfrm>
          <a:off x="609600" y="1828800"/>
          <a:ext cx="2035175" cy="4464050"/>
        </p:xfrm>
        <a:graphic>
          <a:graphicData uri="http://schemas.openxmlformats.org/presentationml/2006/ole">
            <mc:AlternateContent xmlns:mc="http://schemas.openxmlformats.org/markup-compatibility/2006">
              <mc:Choice xmlns:v="urn:schemas-microsoft-com:vml" Requires="v">
                <p:oleObj spid="_x0000_s41997" name="Equation" r:id="rId4" imgW="914400" imgH="2006600" progId="Equation.3">
                  <p:embed/>
                </p:oleObj>
              </mc:Choice>
              <mc:Fallback>
                <p:oleObj name="Equation" r:id="rId4" imgW="914400" imgH="2006600"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1828800"/>
                        <a:ext cx="2035175" cy="4464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1549316" name="Text Box 4"/>
          <p:cNvSpPr txBox="1">
            <a:spLocks noChangeArrowheads="1"/>
          </p:cNvSpPr>
          <p:nvPr/>
        </p:nvSpPr>
        <p:spPr bwMode="auto">
          <a:xfrm>
            <a:off x="2895600" y="1752600"/>
            <a:ext cx="6011863" cy="429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a:latin typeface="Arial" charset="0"/>
                <a:cs typeface="+mn-cs"/>
              </a:rPr>
              <a:t>Simple matching (coordination level match)</a:t>
            </a:r>
          </a:p>
          <a:p>
            <a:pPr algn="l" eaLnBrk="0" hangingPunct="0">
              <a:defRPr/>
            </a:pPr>
            <a:endParaRPr lang="en-US">
              <a:latin typeface="Arial" charset="0"/>
              <a:cs typeface="+mn-cs"/>
            </a:endParaRPr>
          </a:p>
          <a:p>
            <a:pPr algn="l" eaLnBrk="0" hangingPunct="0">
              <a:defRPr/>
            </a:pPr>
            <a:r>
              <a:rPr lang="en-US">
                <a:latin typeface="Arial" charset="0"/>
                <a:cs typeface="+mn-cs"/>
              </a:rPr>
              <a:t>Dice</a:t>
            </a:r>
            <a:r>
              <a:rPr lang="ja-JP" altLang="en-US">
                <a:latin typeface="Arial"/>
                <a:cs typeface="+mn-cs"/>
              </a:rPr>
              <a:t>’</a:t>
            </a:r>
            <a:r>
              <a:rPr lang="en-US">
                <a:latin typeface="Arial" charset="0"/>
                <a:cs typeface="+mn-cs"/>
              </a:rPr>
              <a:t>s Coefficient</a:t>
            </a:r>
          </a:p>
          <a:p>
            <a:pPr algn="l" eaLnBrk="0" hangingPunct="0">
              <a:defRPr/>
            </a:pPr>
            <a:endParaRPr lang="en-US">
              <a:latin typeface="Arial" charset="0"/>
              <a:cs typeface="+mn-cs"/>
            </a:endParaRPr>
          </a:p>
          <a:p>
            <a:pPr algn="l" eaLnBrk="0" hangingPunct="0">
              <a:defRPr/>
            </a:pPr>
            <a:endParaRPr lang="en-US">
              <a:latin typeface="Arial" charset="0"/>
              <a:cs typeface="+mn-cs"/>
            </a:endParaRPr>
          </a:p>
          <a:p>
            <a:pPr algn="l" eaLnBrk="0" hangingPunct="0">
              <a:defRPr/>
            </a:pPr>
            <a:r>
              <a:rPr lang="en-US">
                <a:latin typeface="Arial" charset="0"/>
                <a:cs typeface="+mn-cs"/>
              </a:rPr>
              <a:t>Jaccard</a:t>
            </a:r>
            <a:r>
              <a:rPr lang="ja-JP" altLang="en-US">
                <a:latin typeface="Arial"/>
                <a:cs typeface="+mn-cs"/>
              </a:rPr>
              <a:t>’</a:t>
            </a:r>
            <a:r>
              <a:rPr lang="en-US">
                <a:latin typeface="Arial" charset="0"/>
                <a:cs typeface="+mn-cs"/>
              </a:rPr>
              <a:t>s Coefficient</a:t>
            </a:r>
          </a:p>
          <a:p>
            <a:pPr algn="l" eaLnBrk="0" hangingPunct="0">
              <a:defRPr/>
            </a:pPr>
            <a:endParaRPr lang="en-US">
              <a:latin typeface="Arial" charset="0"/>
              <a:cs typeface="+mn-cs"/>
            </a:endParaRPr>
          </a:p>
          <a:p>
            <a:pPr algn="l" eaLnBrk="0" hangingPunct="0">
              <a:lnSpc>
                <a:spcPct val="90000"/>
              </a:lnSpc>
              <a:defRPr/>
            </a:pPr>
            <a:endParaRPr lang="en-US">
              <a:latin typeface="Arial" charset="0"/>
              <a:cs typeface="+mn-cs"/>
            </a:endParaRPr>
          </a:p>
          <a:p>
            <a:pPr algn="l" eaLnBrk="0" hangingPunct="0">
              <a:lnSpc>
                <a:spcPct val="90000"/>
              </a:lnSpc>
              <a:defRPr/>
            </a:pPr>
            <a:r>
              <a:rPr lang="en-US">
                <a:latin typeface="Arial" charset="0"/>
                <a:cs typeface="+mn-cs"/>
              </a:rPr>
              <a:t>Cosine Coefficient</a:t>
            </a:r>
          </a:p>
          <a:p>
            <a:pPr algn="l" eaLnBrk="0" hangingPunct="0">
              <a:lnSpc>
                <a:spcPct val="90000"/>
              </a:lnSpc>
              <a:defRPr/>
            </a:pPr>
            <a:endParaRPr lang="en-US">
              <a:latin typeface="Arial" charset="0"/>
              <a:cs typeface="+mn-cs"/>
            </a:endParaRPr>
          </a:p>
          <a:p>
            <a:pPr algn="l" eaLnBrk="0" hangingPunct="0">
              <a:lnSpc>
                <a:spcPct val="90000"/>
              </a:lnSpc>
              <a:defRPr/>
            </a:pPr>
            <a:endParaRPr lang="en-US">
              <a:latin typeface="Arial" charset="0"/>
              <a:cs typeface="+mn-cs"/>
            </a:endParaRPr>
          </a:p>
          <a:p>
            <a:pPr algn="l" eaLnBrk="0" hangingPunct="0">
              <a:lnSpc>
                <a:spcPct val="90000"/>
              </a:lnSpc>
              <a:defRPr/>
            </a:pPr>
            <a:r>
              <a:rPr lang="en-US">
                <a:latin typeface="Arial" charset="0"/>
                <a:cs typeface="+mn-cs"/>
              </a:rPr>
              <a:t>Overlap Coefficient</a:t>
            </a:r>
          </a:p>
        </p:txBody>
      </p:sp>
      <p:sp>
        <p:nvSpPr>
          <p:cNvPr id="1549317" name="Text Box 5"/>
          <p:cNvSpPr txBox="1">
            <a:spLocks noChangeArrowheads="1"/>
          </p:cNvSpPr>
          <p:nvPr/>
        </p:nvSpPr>
        <p:spPr bwMode="auto">
          <a:xfrm>
            <a:off x="3070225" y="2963863"/>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eaLnBrk="0" hangingPunct="0">
              <a:spcBef>
                <a:spcPct val="50000"/>
              </a:spcBef>
              <a:defRPr/>
            </a:pPr>
            <a:endParaRPr lang="en-US">
              <a:cs typeface="+mn-cs"/>
            </a:endParaRPr>
          </a:p>
        </p:txBody>
      </p:sp>
      <p:sp>
        <p:nvSpPr>
          <p:cNvPr id="1549318" name="Text Box 6"/>
          <p:cNvSpPr txBox="1">
            <a:spLocks noChangeArrowheads="1"/>
          </p:cNvSpPr>
          <p:nvPr/>
        </p:nvSpPr>
        <p:spPr bwMode="auto">
          <a:xfrm>
            <a:off x="900113" y="889000"/>
            <a:ext cx="7285037"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000">
                <a:latin typeface="Arial" charset="0"/>
                <a:cs typeface="+mn-cs"/>
              </a:rPr>
              <a:t>Assuming that Q and D are the sets of terms associated with a </a:t>
            </a:r>
            <a:br>
              <a:rPr lang="en-US" sz="2000">
                <a:latin typeface="Arial" charset="0"/>
                <a:cs typeface="+mn-cs"/>
              </a:rPr>
            </a:br>
            <a:r>
              <a:rPr lang="en-US" sz="2000">
                <a:latin typeface="Arial" charset="0"/>
                <a:cs typeface="+mn-cs"/>
              </a:rPr>
              <a:t>Query and Document:</a:t>
            </a: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quarter" idx="10"/>
          </p:nvPr>
        </p:nvSpPr>
        <p:spPr/>
        <p:txBody>
          <a:bodyPr/>
          <a:lstStyle/>
          <a:p>
            <a:pPr>
              <a:defRPr/>
            </a:pPr>
            <a:r>
              <a:rPr lang="en-US" smtClean="0"/>
              <a:t>IS 240 – Spring 2013</a:t>
            </a:r>
            <a:endParaRPr lang="en-US"/>
          </a:p>
        </p:txBody>
      </p:sp>
      <p:sp>
        <p:nvSpPr>
          <p:cNvPr id="1443842" name="Rectangle 2"/>
          <p:cNvSpPr>
            <a:spLocks noGrp="1" noChangeArrowheads="1"/>
          </p:cNvSpPr>
          <p:nvPr>
            <p:ph type="title"/>
          </p:nvPr>
        </p:nvSpPr>
        <p:spPr/>
        <p:txBody>
          <a:bodyPr/>
          <a:lstStyle/>
          <a:p>
            <a:pPr eaLnBrk="1" hangingPunct="1">
              <a:defRPr/>
            </a:pPr>
            <a:r>
              <a:rPr lang="en-US" smtClean="0">
                <a:cs typeface="+mj-cs"/>
              </a:rPr>
              <a:t>tf x idf normalization</a:t>
            </a:r>
          </a:p>
        </p:txBody>
      </p:sp>
      <p:sp>
        <p:nvSpPr>
          <p:cNvPr id="1443843" name="Rectangle 3"/>
          <p:cNvSpPr>
            <a:spLocks noGrp="1" noChangeArrowheads="1"/>
          </p:cNvSpPr>
          <p:nvPr>
            <p:ph type="body" idx="1"/>
          </p:nvPr>
        </p:nvSpPr>
        <p:spPr/>
        <p:txBody>
          <a:bodyPr/>
          <a:lstStyle/>
          <a:p>
            <a:pPr eaLnBrk="1" hangingPunct="1">
              <a:defRPr/>
            </a:pPr>
            <a:r>
              <a:rPr lang="en-US" smtClean="0">
                <a:cs typeface="+mn-cs"/>
              </a:rPr>
              <a:t>Normalize the term weights (so longer documents are not unfairly given more weight)</a:t>
            </a:r>
          </a:p>
          <a:p>
            <a:pPr lvl="1" eaLnBrk="1" hangingPunct="1">
              <a:defRPr/>
            </a:pPr>
            <a:r>
              <a:rPr lang="en-US" smtClean="0">
                <a:solidFill>
                  <a:srgbClr val="FF3300"/>
                </a:solidFill>
              </a:rPr>
              <a:t>normalize </a:t>
            </a:r>
            <a:r>
              <a:rPr lang="en-US" smtClean="0"/>
              <a:t>usually means force all values to fall within a certain range, usually between 0 and 1, inclusive.</a:t>
            </a:r>
          </a:p>
        </p:txBody>
      </p:sp>
      <p:graphicFrame>
        <p:nvGraphicFramePr>
          <p:cNvPr id="44036" name="Object 4"/>
          <p:cNvGraphicFramePr>
            <a:graphicFrameLocks noChangeAspect="1"/>
          </p:cNvGraphicFramePr>
          <p:nvPr/>
        </p:nvGraphicFramePr>
        <p:xfrm>
          <a:off x="1333500" y="4267200"/>
          <a:ext cx="6477000" cy="1679575"/>
        </p:xfrm>
        <a:graphic>
          <a:graphicData uri="http://schemas.openxmlformats.org/presentationml/2006/ole">
            <mc:AlternateContent xmlns:mc="http://schemas.openxmlformats.org/markup-compatibility/2006">
              <mc:Choice xmlns:v="urn:schemas-microsoft-com:vml" Requires="v">
                <p:oleObj spid="_x0000_s44043" name="Equation" r:id="rId4" imgW="2006600" imgH="520700" progId="Equation.3">
                  <p:embed/>
                </p:oleObj>
              </mc:Choice>
              <mc:Fallback>
                <p:oleObj name="Equation" r:id="rId4" imgW="2006600" imgH="52070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33500" y="4267200"/>
                        <a:ext cx="6477000" cy="1679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quarter" idx="10"/>
          </p:nvPr>
        </p:nvSpPr>
        <p:spPr/>
        <p:txBody>
          <a:bodyPr/>
          <a:lstStyle/>
          <a:p>
            <a:pPr>
              <a:defRPr/>
            </a:pPr>
            <a:r>
              <a:rPr lang="en-US" smtClean="0"/>
              <a:t>IS 240 – Spring 2013</a:t>
            </a:r>
            <a:endParaRPr lang="en-US"/>
          </a:p>
        </p:txBody>
      </p:sp>
      <p:sp>
        <p:nvSpPr>
          <p:cNvPr id="1444866" name="Rectangle 2"/>
          <p:cNvSpPr>
            <a:spLocks noGrp="1" noChangeArrowheads="1"/>
          </p:cNvSpPr>
          <p:nvPr>
            <p:ph type="title"/>
          </p:nvPr>
        </p:nvSpPr>
        <p:spPr/>
        <p:txBody>
          <a:bodyPr/>
          <a:lstStyle/>
          <a:p>
            <a:pPr eaLnBrk="1" hangingPunct="1">
              <a:defRPr/>
            </a:pPr>
            <a:r>
              <a:rPr lang="en-US" smtClean="0">
                <a:cs typeface="+mj-cs"/>
              </a:rPr>
              <a:t>Vector space similarity</a:t>
            </a:r>
          </a:p>
        </p:txBody>
      </p:sp>
      <p:sp>
        <p:nvSpPr>
          <p:cNvPr id="1444867" name="Rectangle 3"/>
          <p:cNvSpPr>
            <a:spLocks noGrp="1" noChangeArrowheads="1"/>
          </p:cNvSpPr>
          <p:nvPr>
            <p:ph type="body" idx="1"/>
          </p:nvPr>
        </p:nvSpPr>
        <p:spPr>
          <a:xfrm>
            <a:off x="457200" y="1219200"/>
            <a:ext cx="8458200" cy="4953000"/>
          </a:xfrm>
        </p:spPr>
        <p:txBody>
          <a:bodyPr/>
          <a:lstStyle/>
          <a:p>
            <a:pPr eaLnBrk="1" hangingPunct="1">
              <a:defRPr/>
            </a:pPr>
            <a:r>
              <a:rPr lang="en-US" smtClean="0">
                <a:cs typeface="+mn-cs"/>
              </a:rPr>
              <a:t>Use the weights to compare the documents</a:t>
            </a:r>
          </a:p>
        </p:txBody>
      </p:sp>
      <p:graphicFrame>
        <p:nvGraphicFramePr>
          <p:cNvPr id="46084" name="Object 4"/>
          <p:cNvGraphicFramePr>
            <a:graphicFrameLocks noChangeAspect="1"/>
          </p:cNvGraphicFramePr>
          <p:nvPr/>
        </p:nvGraphicFramePr>
        <p:xfrm>
          <a:off x="533400" y="1981200"/>
          <a:ext cx="8066088" cy="2563813"/>
        </p:xfrm>
        <a:graphic>
          <a:graphicData uri="http://schemas.openxmlformats.org/presentationml/2006/ole">
            <mc:AlternateContent xmlns:mc="http://schemas.openxmlformats.org/markup-compatibility/2006">
              <mc:Choice xmlns:v="urn:schemas-microsoft-com:vml" Requires="v">
                <p:oleObj spid="_x0000_s46091" name="Equation" r:id="rId4" imgW="3517900" imgH="1117600" progId="Equation.3">
                  <p:embed/>
                </p:oleObj>
              </mc:Choice>
              <mc:Fallback>
                <p:oleObj name="Equation" r:id="rId4" imgW="3517900" imgH="111760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1981200"/>
                        <a:ext cx="8066088" cy="2563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quarter" idx="10"/>
          </p:nvPr>
        </p:nvSpPr>
        <p:spPr/>
        <p:txBody>
          <a:bodyPr/>
          <a:lstStyle/>
          <a:p>
            <a:pPr>
              <a:defRPr/>
            </a:pPr>
            <a:r>
              <a:rPr lang="en-US" smtClean="0"/>
              <a:t>IS 240 – Spring 2013</a:t>
            </a:r>
            <a:endParaRPr lang="en-US"/>
          </a:p>
        </p:txBody>
      </p:sp>
      <p:sp>
        <p:nvSpPr>
          <p:cNvPr id="1445890" name="Rectangle 2"/>
          <p:cNvSpPr>
            <a:spLocks noGrp="1" noChangeArrowheads="1"/>
          </p:cNvSpPr>
          <p:nvPr>
            <p:ph type="title"/>
          </p:nvPr>
        </p:nvSpPr>
        <p:spPr/>
        <p:txBody>
          <a:bodyPr/>
          <a:lstStyle/>
          <a:p>
            <a:pPr eaLnBrk="1" hangingPunct="1">
              <a:defRPr/>
            </a:pPr>
            <a:r>
              <a:rPr lang="en-US" sz="3600" smtClean="0">
                <a:cs typeface="+mj-cs"/>
              </a:rPr>
              <a:t>Vector Space Similarity Measure</a:t>
            </a:r>
          </a:p>
        </p:txBody>
      </p:sp>
      <p:sp>
        <p:nvSpPr>
          <p:cNvPr id="1445891" name="Rectangle 3"/>
          <p:cNvSpPr>
            <a:spLocks noGrp="1" noChangeArrowheads="1"/>
          </p:cNvSpPr>
          <p:nvPr>
            <p:ph type="body" idx="1"/>
          </p:nvPr>
        </p:nvSpPr>
        <p:spPr/>
        <p:txBody>
          <a:bodyPr/>
          <a:lstStyle/>
          <a:p>
            <a:pPr eaLnBrk="1" hangingPunct="1">
              <a:defRPr/>
            </a:pPr>
            <a:r>
              <a:rPr lang="en-US" smtClean="0">
                <a:cs typeface="+mn-cs"/>
              </a:rPr>
              <a:t>combine tf x idf into a measure</a:t>
            </a:r>
          </a:p>
        </p:txBody>
      </p:sp>
      <p:graphicFrame>
        <p:nvGraphicFramePr>
          <p:cNvPr id="48132" name="Object 4"/>
          <p:cNvGraphicFramePr>
            <a:graphicFrameLocks noChangeAspect="1"/>
          </p:cNvGraphicFramePr>
          <p:nvPr/>
        </p:nvGraphicFramePr>
        <p:xfrm>
          <a:off x="652463" y="2057400"/>
          <a:ext cx="7689850" cy="4645025"/>
        </p:xfrm>
        <a:graphic>
          <a:graphicData uri="http://schemas.openxmlformats.org/presentationml/2006/ole">
            <mc:AlternateContent xmlns:mc="http://schemas.openxmlformats.org/markup-compatibility/2006">
              <mc:Choice xmlns:v="urn:schemas-microsoft-com:vml" Requires="v">
                <p:oleObj spid="_x0000_s48139" name="Equation" r:id="rId4" imgW="3911600" imgH="2362200" progId="Equation.3">
                  <p:embed/>
                </p:oleObj>
              </mc:Choice>
              <mc:Fallback>
                <p:oleObj name="Equation" r:id="rId4" imgW="3911600" imgH="236220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2463" y="2057400"/>
                        <a:ext cx="7689850" cy="4645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IS 240 – Spring 2013</a:t>
            </a:r>
            <a:endParaRPr lang="en-US"/>
          </a:p>
        </p:txBody>
      </p:sp>
      <p:sp>
        <p:nvSpPr>
          <p:cNvPr id="1446914" name="Rectangle 2"/>
          <p:cNvSpPr>
            <a:spLocks noGrp="1" noChangeArrowheads="1"/>
          </p:cNvSpPr>
          <p:nvPr>
            <p:ph type="title"/>
          </p:nvPr>
        </p:nvSpPr>
        <p:spPr/>
        <p:txBody>
          <a:bodyPr/>
          <a:lstStyle/>
          <a:p>
            <a:pPr eaLnBrk="1" hangingPunct="1">
              <a:defRPr/>
            </a:pPr>
            <a:r>
              <a:rPr lang="en-US" smtClean="0">
                <a:cs typeface="+mj-cs"/>
              </a:rPr>
              <a:t>Weighting schemes</a:t>
            </a:r>
          </a:p>
        </p:txBody>
      </p:sp>
      <p:sp>
        <p:nvSpPr>
          <p:cNvPr id="1446915" name="Rectangle 3"/>
          <p:cNvSpPr>
            <a:spLocks noGrp="1" noChangeArrowheads="1"/>
          </p:cNvSpPr>
          <p:nvPr>
            <p:ph type="body" idx="1"/>
          </p:nvPr>
        </p:nvSpPr>
        <p:spPr/>
        <p:txBody>
          <a:bodyPr/>
          <a:lstStyle/>
          <a:p>
            <a:pPr eaLnBrk="1" hangingPunct="1">
              <a:defRPr/>
            </a:pPr>
            <a:r>
              <a:rPr lang="en-US" smtClean="0">
                <a:cs typeface="+mn-cs"/>
              </a:rPr>
              <a:t>We have seen something of</a:t>
            </a:r>
          </a:p>
          <a:p>
            <a:pPr lvl="1" eaLnBrk="1" hangingPunct="1">
              <a:defRPr/>
            </a:pPr>
            <a:r>
              <a:rPr lang="en-US" smtClean="0"/>
              <a:t>Binary</a:t>
            </a:r>
          </a:p>
          <a:p>
            <a:pPr lvl="1" eaLnBrk="1" hangingPunct="1">
              <a:defRPr/>
            </a:pPr>
            <a:r>
              <a:rPr lang="en-US" smtClean="0"/>
              <a:t>Raw term weights</a:t>
            </a:r>
          </a:p>
          <a:p>
            <a:pPr lvl="1" eaLnBrk="1" hangingPunct="1">
              <a:defRPr/>
            </a:pPr>
            <a:r>
              <a:rPr lang="en-US" smtClean="0"/>
              <a:t>TF*IDF</a:t>
            </a:r>
          </a:p>
          <a:p>
            <a:pPr eaLnBrk="1" hangingPunct="1">
              <a:defRPr/>
            </a:pPr>
            <a:r>
              <a:rPr lang="en-US" smtClean="0">
                <a:cs typeface="+mn-cs"/>
              </a:rPr>
              <a:t>There are many other possibilities</a:t>
            </a:r>
          </a:p>
          <a:p>
            <a:pPr lvl="1" eaLnBrk="1" hangingPunct="1">
              <a:defRPr/>
            </a:pPr>
            <a:r>
              <a:rPr lang="en-US" smtClean="0"/>
              <a:t>IDF alone</a:t>
            </a:r>
          </a:p>
          <a:p>
            <a:pPr lvl="1" eaLnBrk="1" hangingPunct="1">
              <a:defRPr/>
            </a:pPr>
            <a:r>
              <a:rPr lang="en-US" smtClean="0"/>
              <a:t>Normalized term frequency</a:t>
            </a:r>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IS 240 – Spring 2013</a:t>
            </a:r>
            <a:endParaRPr lang="en-US"/>
          </a:p>
        </p:txBody>
      </p:sp>
      <p:sp>
        <p:nvSpPr>
          <p:cNvPr id="1447938" name="Rectangle 2"/>
          <p:cNvSpPr>
            <a:spLocks noGrp="1" noChangeArrowheads="1"/>
          </p:cNvSpPr>
          <p:nvPr>
            <p:ph type="title"/>
          </p:nvPr>
        </p:nvSpPr>
        <p:spPr/>
        <p:txBody>
          <a:bodyPr/>
          <a:lstStyle/>
          <a:p>
            <a:pPr eaLnBrk="1" hangingPunct="1">
              <a:defRPr/>
            </a:pPr>
            <a:r>
              <a:rPr lang="en-US" smtClean="0">
                <a:cs typeface="+mj-cs"/>
              </a:rPr>
              <a:t>Term Weights in SMART</a:t>
            </a:r>
          </a:p>
        </p:txBody>
      </p:sp>
      <p:sp>
        <p:nvSpPr>
          <p:cNvPr id="1447939" name="Rectangle 3"/>
          <p:cNvSpPr>
            <a:spLocks noGrp="1" noChangeArrowheads="1"/>
          </p:cNvSpPr>
          <p:nvPr>
            <p:ph type="body" idx="1"/>
          </p:nvPr>
        </p:nvSpPr>
        <p:spPr/>
        <p:txBody>
          <a:bodyPr/>
          <a:lstStyle/>
          <a:p>
            <a:pPr eaLnBrk="1" hangingPunct="1">
              <a:defRPr/>
            </a:pPr>
            <a:r>
              <a:rPr lang="en-US" smtClean="0">
                <a:cs typeface="+mn-cs"/>
              </a:rPr>
              <a:t>SMART is an experimental IR system developed by Gerard Salton (and continued by Chris Buckley) at Cornell. </a:t>
            </a:r>
          </a:p>
          <a:p>
            <a:pPr eaLnBrk="1" hangingPunct="1">
              <a:defRPr/>
            </a:pPr>
            <a:r>
              <a:rPr lang="en-US" smtClean="0">
                <a:cs typeface="+mn-cs"/>
              </a:rPr>
              <a:t>Designed for laboratory experiments in IR </a:t>
            </a:r>
          </a:p>
          <a:p>
            <a:pPr lvl="1" eaLnBrk="1" hangingPunct="1">
              <a:defRPr/>
            </a:pPr>
            <a:r>
              <a:rPr lang="en-US" smtClean="0"/>
              <a:t>Easy to mix and match different weighting methods</a:t>
            </a:r>
          </a:p>
          <a:p>
            <a:pPr lvl="1" eaLnBrk="1" hangingPunct="1">
              <a:defRPr/>
            </a:pPr>
            <a:r>
              <a:rPr lang="en-US" smtClean="0"/>
              <a:t>Really </a:t>
            </a:r>
            <a:r>
              <a:rPr lang="en-US" b="1" smtClean="0"/>
              <a:t>terrible</a:t>
            </a:r>
            <a:r>
              <a:rPr lang="en-US" smtClean="0"/>
              <a:t> user interface</a:t>
            </a:r>
          </a:p>
          <a:p>
            <a:pPr lvl="1" eaLnBrk="1" hangingPunct="1">
              <a:defRPr/>
            </a:pPr>
            <a:r>
              <a:rPr lang="en-US" smtClean="0"/>
              <a:t>Intended for use by code hackers</a:t>
            </a:r>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quarter" idx="10"/>
          </p:nvPr>
        </p:nvSpPr>
        <p:spPr/>
        <p:txBody>
          <a:bodyPr/>
          <a:lstStyle/>
          <a:p>
            <a:pPr>
              <a:defRPr/>
            </a:pPr>
            <a:r>
              <a:rPr lang="en-US" smtClean="0"/>
              <a:t>IS 240 – Spring 2013</a:t>
            </a:r>
            <a:endParaRPr lang="en-US"/>
          </a:p>
        </p:txBody>
      </p:sp>
      <p:sp>
        <p:nvSpPr>
          <p:cNvPr id="1448962" name="Rectangle 2"/>
          <p:cNvSpPr>
            <a:spLocks noGrp="1" noChangeArrowheads="1"/>
          </p:cNvSpPr>
          <p:nvPr>
            <p:ph type="title"/>
          </p:nvPr>
        </p:nvSpPr>
        <p:spPr/>
        <p:txBody>
          <a:bodyPr/>
          <a:lstStyle/>
          <a:p>
            <a:pPr eaLnBrk="1" hangingPunct="1">
              <a:defRPr/>
            </a:pPr>
            <a:r>
              <a:rPr lang="en-US" smtClean="0">
                <a:cs typeface="+mj-cs"/>
              </a:rPr>
              <a:t>Term Weights in SMART</a:t>
            </a:r>
          </a:p>
        </p:txBody>
      </p:sp>
      <p:sp>
        <p:nvSpPr>
          <p:cNvPr id="1448963" name="Rectangle 3"/>
          <p:cNvSpPr>
            <a:spLocks noGrp="1" noChangeArrowheads="1"/>
          </p:cNvSpPr>
          <p:nvPr>
            <p:ph type="body" idx="1"/>
          </p:nvPr>
        </p:nvSpPr>
        <p:spPr/>
        <p:txBody>
          <a:bodyPr/>
          <a:lstStyle/>
          <a:p>
            <a:pPr eaLnBrk="1" hangingPunct="1">
              <a:defRPr/>
            </a:pPr>
            <a:r>
              <a:rPr lang="en-US" smtClean="0">
                <a:cs typeface="+mn-cs"/>
              </a:rPr>
              <a:t>In SMART weights are decomposed into three factors:</a:t>
            </a:r>
          </a:p>
        </p:txBody>
      </p:sp>
      <p:graphicFrame>
        <p:nvGraphicFramePr>
          <p:cNvPr id="54276" name="Object 4"/>
          <p:cNvGraphicFramePr>
            <a:graphicFrameLocks noChangeAspect="1"/>
          </p:cNvGraphicFramePr>
          <p:nvPr/>
        </p:nvGraphicFramePr>
        <p:xfrm>
          <a:off x="1371600" y="3124200"/>
          <a:ext cx="5657850" cy="1573213"/>
        </p:xfrm>
        <a:graphic>
          <a:graphicData uri="http://schemas.openxmlformats.org/presentationml/2006/ole">
            <mc:AlternateContent xmlns:mc="http://schemas.openxmlformats.org/markup-compatibility/2006">
              <mc:Choice xmlns:v="urn:schemas-microsoft-com:vml" Requires="v">
                <p:oleObj spid="_x0000_s54283" name="Equation" r:id="rId4" imgW="1409700" imgH="393700" progId="Equation.3">
                  <p:embed/>
                </p:oleObj>
              </mc:Choice>
              <mc:Fallback>
                <p:oleObj name="Equation" r:id="rId4" imgW="1409700" imgH="39370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3124200"/>
                        <a:ext cx="5657850" cy="1573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quarter" idx="10"/>
          </p:nvPr>
        </p:nvSpPr>
        <p:spPr/>
        <p:txBody>
          <a:bodyPr/>
          <a:lstStyle/>
          <a:p>
            <a:pPr>
              <a:defRPr/>
            </a:pPr>
            <a:r>
              <a:rPr lang="en-US" smtClean="0"/>
              <a:t>IS 240 – Spring 2013</a:t>
            </a:r>
            <a:endParaRPr lang="en-US"/>
          </a:p>
        </p:txBody>
      </p:sp>
      <p:sp>
        <p:nvSpPr>
          <p:cNvPr id="1449986" name="Rectangle 2"/>
          <p:cNvSpPr>
            <a:spLocks noGrp="1" noChangeArrowheads="1"/>
          </p:cNvSpPr>
          <p:nvPr>
            <p:ph type="title"/>
          </p:nvPr>
        </p:nvSpPr>
        <p:spPr/>
        <p:txBody>
          <a:bodyPr/>
          <a:lstStyle/>
          <a:p>
            <a:pPr eaLnBrk="1" hangingPunct="1">
              <a:defRPr/>
            </a:pPr>
            <a:r>
              <a:rPr lang="en-US" smtClean="0">
                <a:cs typeface="+mj-cs"/>
              </a:rPr>
              <a:t>SMART Freq Components</a:t>
            </a:r>
          </a:p>
        </p:txBody>
      </p:sp>
      <p:graphicFrame>
        <p:nvGraphicFramePr>
          <p:cNvPr id="56323" name="Object 3"/>
          <p:cNvGraphicFramePr>
            <a:graphicFrameLocks noChangeAspect="1"/>
          </p:cNvGraphicFramePr>
          <p:nvPr/>
        </p:nvGraphicFramePr>
        <p:xfrm>
          <a:off x="457200" y="1371600"/>
          <a:ext cx="6248400" cy="4470400"/>
        </p:xfrm>
        <a:graphic>
          <a:graphicData uri="http://schemas.openxmlformats.org/presentationml/2006/ole">
            <mc:AlternateContent xmlns:mc="http://schemas.openxmlformats.org/markup-compatibility/2006">
              <mc:Choice xmlns:v="urn:schemas-microsoft-com:vml" Requires="v">
                <p:oleObj spid="_x0000_s56331" name="Equation" r:id="rId4" imgW="1879600" imgH="1346200" progId="Equation.3">
                  <p:embed/>
                </p:oleObj>
              </mc:Choice>
              <mc:Fallback>
                <p:oleObj name="Equation" r:id="rId4" imgW="1879600" imgH="1346200"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371600"/>
                        <a:ext cx="6248400" cy="4470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1449988" name="Text Box 4"/>
          <p:cNvSpPr txBox="1">
            <a:spLocks noChangeArrowheads="1"/>
          </p:cNvSpPr>
          <p:nvPr/>
        </p:nvSpPr>
        <p:spPr bwMode="auto">
          <a:xfrm>
            <a:off x="6781800" y="1524000"/>
            <a:ext cx="1573213" cy="410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b="1" i="1">
                <a:cs typeface="+mn-cs"/>
              </a:rPr>
              <a:t>Binary</a:t>
            </a:r>
          </a:p>
          <a:p>
            <a:pPr algn="l" eaLnBrk="0" hangingPunct="0">
              <a:defRPr/>
            </a:pPr>
            <a:endParaRPr lang="en-US" b="1" i="1">
              <a:cs typeface="+mn-cs"/>
            </a:endParaRPr>
          </a:p>
          <a:p>
            <a:pPr algn="l" eaLnBrk="0" hangingPunct="0">
              <a:defRPr/>
            </a:pPr>
            <a:endParaRPr lang="en-US" b="1" i="1">
              <a:cs typeface="+mn-cs"/>
            </a:endParaRPr>
          </a:p>
          <a:p>
            <a:pPr algn="l" eaLnBrk="0" hangingPunct="0">
              <a:defRPr/>
            </a:pPr>
            <a:r>
              <a:rPr lang="en-US" b="1" i="1">
                <a:cs typeface="+mn-cs"/>
              </a:rPr>
              <a:t>maxnorm</a:t>
            </a:r>
          </a:p>
          <a:p>
            <a:pPr algn="l" eaLnBrk="0" hangingPunct="0">
              <a:defRPr/>
            </a:pPr>
            <a:endParaRPr lang="en-US" b="1" i="1">
              <a:cs typeface="+mn-cs"/>
            </a:endParaRPr>
          </a:p>
          <a:p>
            <a:pPr algn="l" eaLnBrk="0" hangingPunct="0">
              <a:defRPr/>
            </a:pPr>
            <a:endParaRPr lang="en-US" b="1" i="1">
              <a:cs typeface="+mn-cs"/>
            </a:endParaRPr>
          </a:p>
          <a:p>
            <a:pPr algn="l" eaLnBrk="0" hangingPunct="0">
              <a:defRPr/>
            </a:pPr>
            <a:r>
              <a:rPr lang="en-US" b="1" i="1">
                <a:cs typeface="+mn-cs"/>
              </a:rPr>
              <a:t>augmented</a:t>
            </a:r>
          </a:p>
          <a:p>
            <a:pPr algn="l" eaLnBrk="0" hangingPunct="0">
              <a:defRPr/>
            </a:pPr>
            <a:endParaRPr lang="en-US" b="1" i="1">
              <a:cs typeface="+mn-cs"/>
            </a:endParaRPr>
          </a:p>
          <a:p>
            <a:pPr algn="l" eaLnBrk="0" hangingPunct="0">
              <a:defRPr/>
            </a:pPr>
            <a:endParaRPr lang="en-US" b="1" i="1">
              <a:cs typeface="+mn-cs"/>
            </a:endParaRPr>
          </a:p>
          <a:p>
            <a:pPr algn="l" eaLnBrk="0" hangingPunct="0">
              <a:defRPr/>
            </a:pPr>
            <a:endParaRPr lang="en-US" b="1" i="1">
              <a:cs typeface="+mn-cs"/>
            </a:endParaRPr>
          </a:p>
          <a:p>
            <a:pPr algn="l" eaLnBrk="0" hangingPunct="0">
              <a:defRPr/>
            </a:pPr>
            <a:r>
              <a:rPr lang="en-US" b="1" i="1">
                <a:cs typeface="+mn-cs"/>
              </a:rPr>
              <a:t>log</a:t>
            </a:r>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quarter" idx="10"/>
          </p:nvPr>
        </p:nvSpPr>
        <p:spPr/>
        <p:txBody>
          <a:bodyPr/>
          <a:lstStyle/>
          <a:p>
            <a:pPr>
              <a:defRPr/>
            </a:pPr>
            <a:r>
              <a:rPr lang="en-US" smtClean="0"/>
              <a:t>IS 240 – Spring 2013</a:t>
            </a:r>
            <a:endParaRPr lang="en-US"/>
          </a:p>
        </p:txBody>
      </p:sp>
      <p:sp>
        <p:nvSpPr>
          <p:cNvPr id="1451010" name="Rectangle 2"/>
          <p:cNvSpPr>
            <a:spLocks noGrp="1" noChangeArrowheads="1"/>
          </p:cNvSpPr>
          <p:nvPr>
            <p:ph type="title"/>
          </p:nvPr>
        </p:nvSpPr>
        <p:spPr/>
        <p:txBody>
          <a:bodyPr/>
          <a:lstStyle/>
          <a:p>
            <a:pPr eaLnBrk="1" hangingPunct="1">
              <a:defRPr/>
            </a:pPr>
            <a:r>
              <a:rPr lang="en-US" sz="3600" smtClean="0">
                <a:cs typeface="+mj-cs"/>
              </a:rPr>
              <a:t>Collection Weighting in SMART</a:t>
            </a:r>
          </a:p>
        </p:txBody>
      </p:sp>
      <p:graphicFrame>
        <p:nvGraphicFramePr>
          <p:cNvPr id="58371" name="Object 3"/>
          <p:cNvGraphicFramePr>
            <a:graphicFrameLocks noChangeAspect="1"/>
          </p:cNvGraphicFramePr>
          <p:nvPr/>
        </p:nvGraphicFramePr>
        <p:xfrm>
          <a:off x="685800" y="1295400"/>
          <a:ext cx="5105400" cy="4660900"/>
        </p:xfrm>
        <a:graphic>
          <a:graphicData uri="http://schemas.openxmlformats.org/presentationml/2006/ole">
            <mc:AlternateContent xmlns:mc="http://schemas.openxmlformats.org/markup-compatibility/2006">
              <mc:Choice xmlns:v="urn:schemas-microsoft-com:vml" Requires="v">
                <p:oleObj spid="_x0000_s58379" name="Equation" r:id="rId4" imgW="1892300" imgH="1727200" progId="Equation.3">
                  <p:embed/>
                </p:oleObj>
              </mc:Choice>
              <mc:Fallback>
                <p:oleObj name="Equation" r:id="rId4" imgW="1892300" imgH="1727200"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1295400"/>
                        <a:ext cx="5105400" cy="4660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1451012" name="Text Box 4"/>
          <p:cNvSpPr txBox="1">
            <a:spLocks noChangeArrowheads="1"/>
          </p:cNvSpPr>
          <p:nvPr/>
        </p:nvSpPr>
        <p:spPr bwMode="auto">
          <a:xfrm>
            <a:off x="6019800" y="1600200"/>
            <a:ext cx="1817688" cy="410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i="1">
                <a:cs typeface="+mn-cs"/>
              </a:rPr>
              <a:t> Inverse</a:t>
            </a:r>
          </a:p>
          <a:p>
            <a:pPr algn="l" eaLnBrk="0" hangingPunct="0">
              <a:defRPr/>
            </a:pPr>
            <a:endParaRPr lang="en-US" i="1">
              <a:cs typeface="+mn-cs"/>
            </a:endParaRPr>
          </a:p>
          <a:p>
            <a:pPr algn="l" eaLnBrk="0" hangingPunct="0">
              <a:defRPr/>
            </a:pPr>
            <a:endParaRPr lang="en-US" i="1">
              <a:cs typeface="+mn-cs"/>
            </a:endParaRPr>
          </a:p>
          <a:p>
            <a:pPr algn="l" eaLnBrk="0" hangingPunct="0">
              <a:defRPr/>
            </a:pPr>
            <a:r>
              <a:rPr lang="en-US" i="1">
                <a:cs typeface="+mn-cs"/>
              </a:rPr>
              <a:t> squared</a:t>
            </a:r>
          </a:p>
          <a:p>
            <a:pPr algn="l" eaLnBrk="0" hangingPunct="0">
              <a:defRPr/>
            </a:pPr>
            <a:endParaRPr lang="en-US" i="1">
              <a:cs typeface="+mn-cs"/>
            </a:endParaRPr>
          </a:p>
          <a:p>
            <a:pPr algn="l" eaLnBrk="0" hangingPunct="0">
              <a:defRPr/>
            </a:pPr>
            <a:endParaRPr lang="en-US" i="1">
              <a:cs typeface="+mn-cs"/>
            </a:endParaRPr>
          </a:p>
          <a:p>
            <a:pPr algn="l" eaLnBrk="0" hangingPunct="0">
              <a:defRPr/>
            </a:pPr>
            <a:endParaRPr lang="en-US" i="1">
              <a:cs typeface="+mn-cs"/>
            </a:endParaRPr>
          </a:p>
          <a:p>
            <a:pPr algn="l" eaLnBrk="0" hangingPunct="0">
              <a:defRPr/>
            </a:pPr>
            <a:r>
              <a:rPr lang="en-US" i="1">
                <a:cs typeface="+mn-cs"/>
              </a:rPr>
              <a:t> probabilistic</a:t>
            </a:r>
          </a:p>
          <a:p>
            <a:pPr algn="l" eaLnBrk="0" hangingPunct="0">
              <a:defRPr/>
            </a:pPr>
            <a:endParaRPr lang="en-US" i="1">
              <a:cs typeface="+mn-cs"/>
            </a:endParaRPr>
          </a:p>
          <a:p>
            <a:pPr algn="l" eaLnBrk="0" hangingPunct="0">
              <a:defRPr/>
            </a:pPr>
            <a:endParaRPr lang="en-US" i="1">
              <a:cs typeface="+mn-cs"/>
            </a:endParaRPr>
          </a:p>
          <a:p>
            <a:pPr algn="l" eaLnBrk="0" hangingPunct="0">
              <a:defRPr/>
            </a:pPr>
            <a:r>
              <a:rPr lang="en-US" i="1">
                <a:cs typeface="+mn-cs"/>
              </a:rPr>
              <a:t> frequency</a:t>
            </a:r>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quarter" idx="10"/>
          </p:nvPr>
        </p:nvSpPr>
        <p:spPr/>
        <p:txBody>
          <a:bodyPr/>
          <a:lstStyle/>
          <a:p>
            <a:pPr>
              <a:defRPr/>
            </a:pPr>
            <a:r>
              <a:rPr lang="en-US" smtClean="0"/>
              <a:t>IS 240 – Spring 2013</a:t>
            </a:r>
            <a:endParaRPr lang="en-US"/>
          </a:p>
        </p:txBody>
      </p:sp>
      <p:sp>
        <p:nvSpPr>
          <p:cNvPr id="1452034" name="Rectangle 2"/>
          <p:cNvSpPr>
            <a:spLocks noGrp="1" noChangeArrowheads="1"/>
          </p:cNvSpPr>
          <p:nvPr>
            <p:ph type="title"/>
          </p:nvPr>
        </p:nvSpPr>
        <p:spPr/>
        <p:txBody>
          <a:bodyPr/>
          <a:lstStyle/>
          <a:p>
            <a:pPr eaLnBrk="1" hangingPunct="1">
              <a:defRPr/>
            </a:pPr>
            <a:r>
              <a:rPr lang="en-US" sz="3600" smtClean="0">
                <a:cs typeface="+mj-cs"/>
              </a:rPr>
              <a:t>Term Normalization in SMART</a:t>
            </a:r>
          </a:p>
        </p:txBody>
      </p:sp>
      <p:graphicFrame>
        <p:nvGraphicFramePr>
          <p:cNvPr id="60419" name="Object 3"/>
          <p:cNvGraphicFramePr>
            <a:graphicFrameLocks noChangeAspect="1"/>
          </p:cNvGraphicFramePr>
          <p:nvPr/>
        </p:nvGraphicFramePr>
        <p:xfrm>
          <a:off x="914400" y="1352550"/>
          <a:ext cx="4191000" cy="4151313"/>
        </p:xfrm>
        <a:graphic>
          <a:graphicData uri="http://schemas.openxmlformats.org/presentationml/2006/ole">
            <mc:AlternateContent xmlns:mc="http://schemas.openxmlformats.org/markup-compatibility/2006">
              <mc:Choice xmlns:v="urn:schemas-microsoft-com:vml" Requires="v">
                <p:oleObj spid="_x0000_s60427" name="Equation" r:id="rId4" imgW="1333500" imgH="1320800" progId="Equation.3">
                  <p:embed/>
                </p:oleObj>
              </mc:Choice>
              <mc:Fallback>
                <p:oleObj name="Equation" r:id="rId4" imgW="1333500" imgH="1320800"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1352550"/>
                        <a:ext cx="4191000" cy="4151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1452036" name="Text Box 4"/>
          <p:cNvSpPr txBox="1">
            <a:spLocks noChangeArrowheads="1"/>
          </p:cNvSpPr>
          <p:nvPr/>
        </p:nvSpPr>
        <p:spPr bwMode="auto">
          <a:xfrm>
            <a:off x="6019800" y="1557338"/>
            <a:ext cx="1039813"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i="1">
                <a:cs typeface="+mn-cs"/>
              </a:rPr>
              <a:t> sum</a:t>
            </a:r>
          </a:p>
          <a:p>
            <a:pPr algn="l" eaLnBrk="0" hangingPunct="0">
              <a:defRPr/>
            </a:pPr>
            <a:endParaRPr lang="en-US" i="1">
              <a:cs typeface="+mn-cs"/>
            </a:endParaRPr>
          </a:p>
          <a:p>
            <a:pPr algn="l" eaLnBrk="0" hangingPunct="0">
              <a:defRPr/>
            </a:pPr>
            <a:endParaRPr lang="en-US" i="1">
              <a:cs typeface="+mn-cs"/>
            </a:endParaRPr>
          </a:p>
          <a:p>
            <a:pPr algn="l" eaLnBrk="0" hangingPunct="0">
              <a:defRPr/>
            </a:pPr>
            <a:r>
              <a:rPr lang="en-US" i="1">
                <a:cs typeface="+mn-cs"/>
              </a:rPr>
              <a:t> cosine</a:t>
            </a:r>
          </a:p>
          <a:p>
            <a:pPr algn="l" eaLnBrk="0" hangingPunct="0">
              <a:defRPr/>
            </a:pPr>
            <a:endParaRPr lang="en-US" i="1">
              <a:cs typeface="+mn-cs"/>
            </a:endParaRPr>
          </a:p>
          <a:p>
            <a:pPr algn="l" eaLnBrk="0" hangingPunct="0">
              <a:defRPr/>
            </a:pPr>
            <a:endParaRPr lang="en-US" i="1">
              <a:cs typeface="+mn-cs"/>
            </a:endParaRPr>
          </a:p>
          <a:p>
            <a:pPr algn="l" eaLnBrk="0" hangingPunct="0">
              <a:defRPr/>
            </a:pPr>
            <a:r>
              <a:rPr lang="en-US" i="1">
                <a:cs typeface="+mn-cs"/>
              </a:rPr>
              <a:t> fourth</a:t>
            </a:r>
          </a:p>
          <a:p>
            <a:pPr algn="l" eaLnBrk="0" hangingPunct="0">
              <a:defRPr/>
            </a:pPr>
            <a:endParaRPr lang="en-US" i="1">
              <a:cs typeface="+mn-cs"/>
            </a:endParaRPr>
          </a:p>
          <a:p>
            <a:pPr algn="l" eaLnBrk="0" hangingPunct="0">
              <a:defRPr/>
            </a:pPr>
            <a:endParaRPr lang="en-US" i="1">
              <a:cs typeface="+mn-cs"/>
            </a:endParaRPr>
          </a:p>
          <a:p>
            <a:pPr algn="l" eaLnBrk="0" hangingPunct="0">
              <a:defRPr/>
            </a:pPr>
            <a:r>
              <a:rPr lang="en-US" i="1">
                <a:cs typeface="+mn-cs"/>
              </a:rPr>
              <a:t> max</a:t>
            </a: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IS 240 – Spring 2013</a:t>
            </a:r>
            <a:endParaRPr lang="en-US"/>
          </a:p>
        </p:txBody>
      </p:sp>
      <p:sp>
        <p:nvSpPr>
          <p:cNvPr id="1566722" name="Rectangle 2"/>
          <p:cNvSpPr>
            <a:spLocks noGrp="1" noChangeArrowheads="1"/>
          </p:cNvSpPr>
          <p:nvPr>
            <p:ph type="title"/>
          </p:nvPr>
        </p:nvSpPr>
        <p:spPr/>
        <p:txBody>
          <a:bodyPr/>
          <a:lstStyle/>
          <a:p>
            <a:pPr eaLnBrk="1" hangingPunct="1">
              <a:defRPr/>
            </a:pPr>
            <a:r>
              <a:rPr lang="en-US" smtClean="0">
                <a:cs typeface="+mj-cs"/>
              </a:rPr>
              <a:t>Mini-TREC</a:t>
            </a:r>
          </a:p>
        </p:txBody>
      </p:sp>
      <p:sp>
        <p:nvSpPr>
          <p:cNvPr id="1566723" name="Rectangle 3"/>
          <p:cNvSpPr>
            <a:spLocks noGrp="1" noChangeArrowheads="1"/>
          </p:cNvSpPr>
          <p:nvPr>
            <p:ph type="body" idx="1"/>
          </p:nvPr>
        </p:nvSpPr>
        <p:spPr/>
        <p:txBody>
          <a:bodyPr/>
          <a:lstStyle/>
          <a:p>
            <a:pPr eaLnBrk="1" hangingPunct="1">
              <a:defRPr/>
            </a:pPr>
            <a:r>
              <a:rPr lang="en-US" dirty="0" smtClean="0">
                <a:cs typeface="+mn-cs"/>
              </a:rPr>
              <a:t>Proposed Schedule</a:t>
            </a:r>
          </a:p>
          <a:p>
            <a:pPr lvl="1" eaLnBrk="1" hangingPunct="1">
              <a:defRPr/>
            </a:pPr>
            <a:r>
              <a:rPr lang="en-US" dirty="0" smtClean="0"/>
              <a:t>February </a:t>
            </a:r>
            <a:r>
              <a:rPr lang="en-US" dirty="0" smtClean="0"/>
              <a:t>11 </a:t>
            </a:r>
            <a:r>
              <a:rPr lang="en-US" dirty="0" smtClean="0"/>
              <a:t>– Database and previous Queries</a:t>
            </a:r>
          </a:p>
          <a:p>
            <a:pPr lvl="1" eaLnBrk="1" hangingPunct="1">
              <a:defRPr/>
            </a:pPr>
            <a:r>
              <a:rPr lang="en-US" dirty="0" smtClean="0"/>
              <a:t>March </a:t>
            </a:r>
            <a:r>
              <a:rPr lang="en-US" dirty="0" smtClean="0"/>
              <a:t>4 </a:t>
            </a:r>
            <a:r>
              <a:rPr lang="en-US" dirty="0" smtClean="0"/>
              <a:t>– report on system acquisition and setup</a:t>
            </a:r>
          </a:p>
          <a:p>
            <a:pPr lvl="1" eaLnBrk="1" hangingPunct="1">
              <a:defRPr/>
            </a:pPr>
            <a:r>
              <a:rPr lang="en-US" dirty="0" smtClean="0"/>
              <a:t>March </a:t>
            </a:r>
            <a:r>
              <a:rPr lang="en-US" dirty="0" smtClean="0"/>
              <a:t>6, </a:t>
            </a:r>
            <a:r>
              <a:rPr lang="en-US" dirty="0" smtClean="0"/>
              <a:t>New Queries for testing…</a:t>
            </a:r>
          </a:p>
          <a:p>
            <a:pPr lvl="1" eaLnBrk="1" hangingPunct="1">
              <a:defRPr/>
            </a:pPr>
            <a:r>
              <a:rPr lang="en-US" dirty="0" smtClean="0"/>
              <a:t>April </a:t>
            </a:r>
            <a:r>
              <a:rPr lang="en-US" dirty="0" smtClean="0"/>
              <a:t>22</a:t>
            </a:r>
            <a:r>
              <a:rPr lang="en-US" dirty="0" smtClean="0"/>
              <a:t>, </a:t>
            </a:r>
            <a:r>
              <a:rPr lang="en-US" dirty="0" smtClean="0"/>
              <a:t>Results due</a:t>
            </a:r>
          </a:p>
          <a:p>
            <a:pPr lvl="1" eaLnBrk="1" hangingPunct="1">
              <a:defRPr/>
            </a:pPr>
            <a:r>
              <a:rPr lang="en-US" dirty="0" smtClean="0"/>
              <a:t>April </a:t>
            </a:r>
            <a:r>
              <a:rPr lang="en-US" dirty="0" smtClean="0"/>
              <a:t>24, </a:t>
            </a:r>
            <a:r>
              <a:rPr lang="en-US" dirty="0" smtClean="0"/>
              <a:t>Results and system rankings</a:t>
            </a:r>
          </a:p>
          <a:p>
            <a:pPr lvl="1" eaLnBrk="1" hangingPunct="1">
              <a:defRPr/>
            </a:pPr>
            <a:r>
              <a:rPr lang="en-US" dirty="0" smtClean="0"/>
              <a:t>April </a:t>
            </a:r>
            <a:r>
              <a:rPr lang="en-US" dirty="0" smtClean="0"/>
              <a:t>29  </a:t>
            </a:r>
            <a:r>
              <a:rPr lang="en-US" dirty="0" smtClean="0"/>
              <a:t>Group reports and discussion</a:t>
            </a:r>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quarter" idx="10"/>
          </p:nvPr>
        </p:nvSpPr>
        <p:spPr/>
        <p:txBody>
          <a:bodyPr/>
          <a:lstStyle/>
          <a:p>
            <a:pPr>
              <a:defRPr/>
            </a:pPr>
            <a:r>
              <a:rPr lang="en-US" smtClean="0"/>
              <a:t>IS 240 – Spring 2013</a:t>
            </a:r>
            <a:endParaRPr lang="en-US"/>
          </a:p>
        </p:txBody>
      </p:sp>
      <p:sp>
        <p:nvSpPr>
          <p:cNvPr id="1557506" name="Rectangle 2"/>
          <p:cNvSpPr>
            <a:spLocks noGrp="1" noChangeArrowheads="1"/>
          </p:cNvSpPr>
          <p:nvPr>
            <p:ph type="title"/>
          </p:nvPr>
        </p:nvSpPr>
        <p:spPr/>
        <p:txBody>
          <a:bodyPr/>
          <a:lstStyle/>
          <a:p>
            <a:pPr eaLnBrk="1" hangingPunct="1">
              <a:defRPr/>
            </a:pPr>
            <a:r>
              <a:rPr lang="en-US" smtClean="0">
                <a:cs typeface="+mj-cs"/>
              </a:rPr>
              <a:t>Lucene Algorithm</a:t>
            </a:r>
          </a:p>
        </p:txBody>
      </p:sp>
      <p:sp>
        <p:nvSpPr>
          <p:cNvPr id="1557507" name="Rectangle 3"/>
          <p:cNvSpPr>
            <a:spLocks noGrp="1" noChangeArrowheads="1"/>
          </p:cNvSpPr>
          <p:nvPr>
            <p:ph type="body" idx="1"/>
          </p:nvPr>
        </p:nvSpPr>
        <p:spPr/>
        <p:txBody>
          <a:bodyPr/>
          <a:lstStyle/>
          <a:p>
            <a:pPr eaLnBrk="1" hangingPunct="1">
              <a:defRPr/>
            </a:pPr>
            <a:r>
              <a:rPr lang="en-US" smtClean="0">
                <a:cs typeface="+mn-cs"/>
              </a:rPr>
              <a:t>The open-source Lucene system is a vector based system that differs from SMART-like systems in the ways the TF*IDF measures are normalized</a:t>
            </a:r>
          </a:p>
        </p:txBody>
      </p:sp>
      <p:graphicFrame>
        <p:nvGraphicFramePr>
          <p:cNvPr id="62468" name="Object 4"/>
          <p:cNvGraphicFramePr>
            <a:graphicFrameLocks noChangeAspect="1"/>
          </p:cNvGraphicFramePr>
          <p:nvPr/>
        </p:nvGraphicFramePr>
        <p:xfrm>
          <a:off x="1524000" y="1397000"/>
          <a:ext cx="6096000" cy="4064000"/>
        </p:xfrm>
        <a:graphic>
          <a:graphicData uri="http://schemas.openxmlformats.org/presentationml/2006/ole">
            <mc:AlternateContent xmlns:mc="http://schemas.openxmlformats.org/markup-compatibility/2006">
              <mc:Choice xmlns:v="urn:schemas-microsoft-com:vml" Requires="v">
                <p:oleObj spid="_x0000_s62475" name="Equation" r:id="rId4" imgW="114300" imgH="215900" progId="Equation.3">
                  <p:embed/>
                </p:oleObj>
              </mc:Choice>
              <mc:Fallback>
                <p:oleObj name="Equation" r:id="rId4" imgW="114300" imgH="21590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1397000"/>
                        <a:ext cx="6096000" cy="406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quarter" idx="10"/>
          </p:nvPr>
        </p:nvSpPr>
        <p:spPr/>
        <p:txBody>
          <a:bodyPr/>
          <a:lstStyle/>
          <a:p>
            <a:pPr>
              <a:defRPr/>
            </a:pPr>
            <a:r>
              <a:rPr lang="en-US" smtClean="0"/>
              <a:t>IS 240 – Spring 2013</a:t>
            </a:r>
            <a:endParaRPr lang="en-US"/>
          </a:p>
        </p:txBody>
      </p:sp>
      <p:sp>
        <p:nvSpPr>
          <p:cNvPr id="1560578" name="Rectangle 1026"/>
          <p:cNvSpPr>
            <a:spLocks noGrp="1" noChangeArrowheads="1"/>
          </p:cNvSpPr>
          <p:nvPr>
            <p:ph type="title"/>
          </p:nvPr>
        </p:nvSpPr>
        <p:spPr/>
        <p:txBody>
          <a:bodyPr/>
          <a:lstStyle/>
          <a:p>
            <a:pPr eaLnBrk="1" hangingPunct="1">
              <a:defRPr/>
            </a:pPr>
            <a:r>
              <a:rPr lang="en-US" smtClean="0">
                <a:cs typeface="+mj-cs"/>
              </a:rPr>
              <a:t>Lucene</a:t>
            </a:r>
          </a:p>
        </p:txBody>
      </p:sp>
      <p:sp>
        <p:nvSpPr>
          <p:cNvPr id="1560579" name="Rectangle 1027"/>
          <p:cNvSpPr>
            <a:spLocks noGrp="1" noChangeArrowheads="1"/>
          </p:cNvSpPr>
          <p:nvPr>
            <p:ph type="body" sz="half" idx="1"/>
          </p:nvPr>
        </p:nvSpPr>
        <p:spPr>
          <a:xfrm>
            <a:off x="457200" y="1219200"/>
            <a:ext cx="8458200" cy="4953000"/>
          </a:xfrm>
        </p:spPr>
        <p:txBody>
          <a:bodyPr/>
          <a:lstStyle/>
          <a:p>
            <a:pPr eaLnBrk="1" hangingPunct="1">
              <a:lnSpc>
                <a:spcPct val="90000"/>
              </a:lnSpc>
              <a:defRPr/>
            </a:pPr>
            <a:r>
              <a:rPr lang="en-US" sz="2800" smtClean="0">
                <a:cs typeface="+mn-cs"/>
              </a:rPr>
              <a:t>The basic Lucene algorithm is:</a:t>
            </a:r>
          </a:p>
          <a:p>
            <a:pPr eaLnBrk="1" hangingPunct="1">
              <a:lnSpc>
                <a:spcPct val="90000"/>
              </a:lnSpc>
              <a:defRPr/>
            </a:pPr>
            <a:endParaRPr lang="en-US" sz="2800" smtClean="0">
              <a:cs typeface="+mn-cs"/>
            </a:endParaRPr>
          </a:p>
          <a:p>
            <a:pPr eaLnBrk="1" hangingPunct="1">
              <a:lnSpc>
                <a:spcPct val="90000"/>
              </a:lnSpc>
              <a:defRPr/>
            </a:pPr>
            <a:endParaRPr lang="en-US" sz="2800" smtClean="0">
              <a:cs typeface="+mn-cs"/>
            </a:endParaRPr>
          </a:p>
          <a:p>
            <a:pPr eaLnBrk="1" hangingPunct="1">
              <a:lnSpc>
                <a:spcPct val="90000"/>
              </a:lnSpc>
              <a:defRPr/>
            </a:pPr>
            <a:endParaRPr lang="en-US" sz="2800" smtClean="0">
              <a:cs typeface="+mn-cs"/>
            </a:endParaRPr>
          </a:p>
          <a:p>
            <a:pPr eaLnBrk="1" hangingPunct="1">
              <a:lnSpc>
                <a:spcPct val="90000"/>
              </a:lnSpc>
              <a:defRPr/>
            </a:pPr>
            <a:r>
              <a:rPr lang="en-US" sz="2800" smtClean="0">
                <a:cs typeface="+mn-cs"/>
              </a:rPr>
              <a:t>Where                  is the length normalized query</a:t>
            </a:r>
          </a:p>
          <a:p>
            <a:pPr lvl="1" eaLnBrk="1" hangingPunct="1">
              <a:lnSpc>
                <a:spcPct val="90000"/>
              </a:lnSpc>
              <a:defRPr/>
            </a:pPr>
            <a:endParaRPr lang="en-US" sz="2400" smtClean="0"/>
          </a:p>
          <a:p>
            <a:pPr lvl="1" eaLnBrk="1" hangingPunct="1">
              <a:lnSpc>
                <a:spcPct val="90000"/>
              </a:lnSpc>
              <a:defRPr/>
            </a:pPr>
            <a:r>
              <a:rPr lang="en-US" sz="2400" smtClean="0"/>
              <a:t>and </a:t>
            </a:r>
            <a:r>
              <a:rPr lang="en-US" sz="2400" i="1" smtClean="0"/>
              <a:t>norm</a:t>
            </a:r>
            <a:r>
              <a:rPr lang="en-US" sz="2400" i="1" baseline="-25000" smtClean="0"/>
              <a:t>d,t</a:t>
            </a:r>
            <a:r>
              <a:rPr lang="en-US" sz="2400" smtClean="0"/>
              <a:t> is the term normalization (square root of the number of tokens in the same document field as </a:t>
            </a:r>
            <a:r>
              <a:rPr lang="en-US" sz="2400" i="1" smtClean="0"/>
              <a:t>t)</a:t>
            </a:r>
          </a:p>
          <a:p>
            <a:pPr lvl="1" eaLnBrk="1" hangingPunct="1">
              <a:lnSpc>
                <a:spcPct val="90000"/>
              </a:lnSpc>
              <a:defRPr/>
            </a:pPr>
            <a:r>
              <a:rPr lang="en-US" sz="2400" i="1" smtClean="0"/>
              <a:t>overlap(q,d) </a:t>
            </a:r>
            <a:r>
              <a:rPr lang="en-US" sz="2400" smtClean="0"/>
              <a:t>is the proportion of query terms matched in the document</a:t>
            </a:r>
          </a:p>
          <a:p>
            <a:pPr lvl="1" eaLnBrk="1" hangingPunct="1">
              <a:lnSpc>
                <a:spcPct val="90000"/>
              </a:lnSpc>
              <a:defRPr/>
            </a:pPr>
            <a:r>
              <a:rPr lang="en-US" sz="2400" i="1" smtClean="0"/>
              <a:t>boost</a:t>
            </a:r>
            <a:r>
              <a:rPr lang="en-US" sz="2400" i="1" baseline="-25000" smtClean="0"/>
              <a:t>t</a:t>
            </a:r>
            <a:r>
              <a:rPr lang="en-US" sz="2400" i="1" smtClean="0"/>
              <a:t> </a:t>
            </a:r>
            <a:r>
              <a:rPr lang="en-US" sz="2400" smtClean="0"/>
              <a:t>is a user specified term weight enhancement</a:t>
            </a:r>
            <a:endParaRPr lang="en-US" sz="2400" i="1" smtClean="0"/>
          </a:p>
        </p:txBody>
      </p:sp>
      <p:graphicFrame>
        <p:nvGraphicFramePr>
          <p:cNvPr id="64516" name="Object 1028"/>
          <p:cNvGraphicFramePr>
            <a:graphicFrameLocks noGrp="1" noChangeAspect="1"/>
          </p:cNvGraphicFramePr>
          <p:nvPr>
            <p:ph sz="quarter" idx="2"/>
          </p:nvPr>
        </p:nvGraphicFramePr>
        <p:xfrm>
          <a:off x="304800" y="1752600"/>
          <a:ext cx="8610600" cy="1187450"/>
        </p:xfrm>
        <a:graphic>
          <a:graphicData uri="http://schemas.openxmlformats.org/presentationml/2006/ole">
            <mc:AlternateContent xmlns:mc="http://schemas.openxmlformats.org/markup-compatibility/2006">
              <mc:Choice xmlns:v="urn:schemas-microsoft-com:vml" Requires="v">
                <p:oleObj spid="_x0000_s64529" name="Equation" r:id="rId4" imgW="3683000" imgH="508000" progId="Equation.3">
                  <p:embed/>
                </p:oleObj>
              </mc:Choice>
              <mc:Fallback>
                <p:oleObj name="Equation" r:id="rId4" imgW="3683000" imgH="508000" progId="Equation.3">
                  <p:embed/>
                  <p:pic>
                    <p:nvPicPr>
                      <p:cNvPr id="0" name="Object 102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1752600"/>
                        <a:ext cx="8610600" cy="1187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7"/>
                                </a:srgbClr>
                              </a:outerShdw>
                            </a:effectLst>
                          </a14:hiddenEffects>
                        </a:ext>
                      </a:extLst>
                    </p:spPr>
                  </p:pic>
                </p:oleObj>
              </mc:Fallback>
            </mc:AlternateContent>
          </a:graphicData>
        </a:graphic>
      </p:graphicFrame>
      <p:graphicFrame>
        <p:nvGraphicFramePr>
          <p:cNvPr id="64517" name="Object 1030"/>
          <p:cNvGraphicFramePr>
            <a:graphicFrameLocks noGrp="1" noChangeAspect="1"/>
          </p:cNvGraphicFramePr>
          <p:nvPr>
            <p:ph sz="quarter" idx="3"/>
          </p:nvPr>
        </p:nvGraphicFramePr>
        <p:xfrm>
          <a:off x="2133600" y="2971800"/>
          <a:ext cx="1295400" cy="1065213"/>
        </p:xfrm>
        <a:graphic>
          <a:graphicData uri="http://schemas.openxmlformats.org/presentationml/2006/ole">
            <mc:AlternateContent xmlns:mc="http://schemas.openxmlformats.org/markup-compatibility/2006">
              <mc:Choice xmlns:v="urn:schemas-microsoft-com:vml" Requires="v">
                <p:oleObj spid="_x0000_s64530" name="Equation" r:id="rId6" imgW="571500" imgH="469900" progId="Equation.3">
                  <p:embed/>
                </p:oleObj>
              </mc:Choice>
              <mc:Fallback>
                <p:oleObj name="Equation" r:id="rId6" imgW="571500" imgH="469900" progId="Equation.3">
                  <p:embed/>
                  <p:pic>
                    <p:nvPicPr>
                      <p:cNvPr id="0" name="Object 103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33600" y="2971800"/>
                        <a:ext cx="1295400" cy="1065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7"/>
                                </a:srgbClr>
                              </a:outerShdw>
                            </a:effectLst>
                          </a14:hiddenEffects>
                        </a:ext>
                      </a:extLst>
                    </p:spPr>
                  </p:pic>
                </p:oleObj>
              </mc:Fallback>
            </mc:AlternateContent>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IS 240 – Spring 2013</a:t>
            </a:r>
            <a:endParaRPr lang="en-US"/>
          </a:p>
        </p:txBody>
      </p:sp>
      <p:sp>
        <p:nvSpPr>
          <p:cNvPr id="1453058" name="Rectangle 2"/>
          <p:cNvSpPr>
            <a:spLocks noGrp="1" noChangeArrowheads="1"/>
          </p:cNvSpPr>
          <p:nvPr>
            <p:ph type="title"/>
          </p:nvPr>
        </p:nvSpPr>
        <p:spPr/>
        <p:txBody>
          <a:bodyPr/>
          <a:lstStyle/>
          <a:p>
            <a:pPr eaLnBrk="1" hangingPunct="1">
              <a:defRPr/>
            </a:pPr>
            <a:r>
              <a:rPr lang="en-US" sz="3600" smtClean="0">
                <a:cs typeface="+mj-cs"/>
              </a:rPr>
              <a:t>How To Process a Vector Query</a:t>
            </a:r>
          </a:p>
        </p:txBody>
      </p:sp>
      <p:sp>
        <p:nvSpPr>
          <p:cNvPr id="1453059" name="Rectangle 3"/>
          <p:cNvSpPr>
            <a:spLocks noGrp="1" noChangeArrowheads="1"/>
          </p:cNvSpPr>
          <p:nvPr>
            <p:ph type="body" idx="1"/>
          </p:nvPr>
        </p:nvSpPr>
        <p:spPr/>
        <p:txBody>
          <a:bodyPr/>
          <a:lstStyle/>
          <a:p>
            <a:pPr eaLnBrk="1" hangingPunct="1">
              <a:defRPr/>
            </a:pPr>
            <a:r>
              <a:rPr lang="en-US" smtClean="0">
                <a:cs typeface="+mn-cs"/>
              </a:rPr>
              <a:t>Assume that the database contains an inverted file like the one we discussed earlier…</a:t>
            </a:r>
          </a:p>
          <a:p>
            <a:pPr lvl="1" eaLnBrk="1" hangingPunct="1">
              <a:defRPr/>
            </a:pPr>
            <a:r>
              <a:rPr lang="en-US" smtClean="0"/>
              <a:t>Why an inverted file?</a:t>
            </a:r>
          </a:p>
          <a:p>
            <a:pPr lvl="1" eaLnBrk="1" hangingPunct="1">
              <a:defRPr/>
            </a:pPr>
            <a:r>
              <a:rPr lang="en-US" smtClean="0"/>
              <a:t>Why not a REAL vector file?</a:t>
            </a:r>
          </a:p>
          <a:p>
            <a:pPr eaLnBrk="1" hangingPunct="1">
              <a:defRPr/>
            </a:pPr>
            <a:r>
              <a:rPr lang="en-US" smtClean="0">
                <a:cs typeface="+mn-cs"/>
              </a:rPr>
              <a:t>What information should be stored about each document/term pair?</a:t>
            </a:r>
          </a:p>
          <a:p>
            <a:pPr lvl="1" eaLnBrk="1" hangingPunct="1">
              <a:defRPr/>
            </a:pPr>
            <a:r>
              <a:rPr lang="en-US" smtClean="0"/>
              <a:t>As we have seen SMART gives you choices about this…</a:t>
            </a:r>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quarter" idx="10"/>
          </p:nvPr>
        </p:nvSpPr>
        <p:spPr/>
        <p:txBody>
          <a:bodyPr/>
          <a:lstStyle/>
          <a:p>
            <a:pPr>
              <a:defRPr/>
            </a:pPr>
            <a:r>
              <a:rPr lang="en-US" smtClean="0"/>
              <a:t>IS 240 – Spring 2013</a:t>
            </a:r>
            <a:endParaRPr lang="en-US"/>
          </a:p>
        </p:txBody>
      </p:sp>
      <p:sp>
        <p:nvSpPr>
          <p:cNvPr id="1454082" name="Rectangle 2"/>
          <p:cNvSpPr>
            <a:spLocks noGrp="1" noChangeArrowheads="1"/>
          </p:cNvSpPr>
          <p:nvPr>
            <p:ph type="title"/>
          </p:nvPr>
        </p:nvSpPr>
        <p:spPr/>
        <p:txBody>
          <a:bodyPr/>
          <a:lstStyle/>
          <a:p>
            <a:pPr eaLnBrk="1" hangingPunct="1">
              <a:defRPr/>
            </a:pPr>
            <a:r>
              <a:rPr lang="en-US" smtClean="0">
                <a:cs typeface="+mj-cs"/>
              </a:rPr>
              <a:t>Simple Example System</a:t>
            </a:r>
          </a:p>
        </p:txBody>
      </p:sp>
      <p:sp>
        <p:nvSpPr>
          <p:cNvPr id="1454083" name="Rectangle 3"/>
          <p:cNvSpPr>
            <a:spLocks noGrp="1" noChangeArrowheads="1"/>
          </p:cNvSpPr>
          <p:nvPr>
            <p:ph type="body" idx="1"/>
          </p:nvPr>
        </p:nvSpPr>
        <p:spPr/>
        <p:txBody>
          <a:bodyPr/>
          <a:lstStyle/>
          <a:p>
            <a:pPr eaLnBrk="1" hangingPunct="1">
              <a:lnSpc>
                <a:spcPct val="90000"/>
              </a:lnSpc>
              <a:defRPr/>
            </a:pPr>
            <a:r>
              <a:rPr lang="en-US" smtClean="0">
                <a:cs typeface="+mn-cs"/>
              </a:rPr>
              <a:t>Collection frequency is stored in the dictionary</a:t>
            </a:r>
          </a:p>
          <a:p>
            <a:pPr eaLnBrk="1" hangingPunct="1">
              <a:lnSpc>
                <a:spcPct val="90000"/>
              </a:lnSpc>
              <a:defRPr/>
            </a:pPr>
            <a:r>
              <a:rPr lang="en-US" smtClean="0">
                <a:cs typeface="+mn-cs"/>
              </a:rPr>
              <a:t>Raw term frequency is stored in the inverted file postings list</a:t>
            </a:r>
          </a:p>
          <a:p>
            <a:pPr eaLnBrk="1" hangingPunct="1">
              <a:lnSpc>
                <a:spcPct val="90000"/>
              </a:lnSpc>
              <a:defRPr/>
            </a:pPr>
            <a:r>
              <a:rPr lang="en-US" smtClean="0">
                <a:cs typeface="+mn-cs"/>
              </a:rPr>
              <a:t>Formula for term ranking</a:t>
            </a:r>
          </a:p>
        </p:txBody>
      </p:sp>
      <p:graphicFrame>
        <p:nvGraphicFramePr>
          <p:cNvPr id="68612" name="Object 4"/>
          <p:cNvGraphicFramePr>
            <a:graphicFrameLocks noChangeAspect="1"/>
          </p:cNvGraphicFramePr>
          <p:nvPr/>
        </p:nvGraphicFramePr>
        <p:xfrm>
          <a:off x="2476500" y="3733800"/>
          <a:ext cx="4191000" cy="2593975"/>
        </p:xfrm>
        <a:graphic>
          <a:graphicData uri="http://schemas.openxmlformats.org/presentationml/2006/ole">
            <mc:AlternateContent xmlns:mc="http://schemas.openxmlformats.org/markup-compatibility/2006">
              <mc:Choice xmlns:v="urn:schemas-microsoft-com:vml" Requires="v">
                <p:oleObj spid="_x0000_s68619" name="Equation" r:id="rId4" imgW="1498600" imgH="927100" progId="Equation.3">
                  <p:embed/>
                </p:oleObj>
              </mc:Choice>
              <mc:Fallback>
                <p:oleObj name="Equation" r:id="rId4" imgW="1498600" imgH="92710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76500" y="3733800"/>
                        <a:ext cx="4191000" cy="2593975"/>
                      </a:xfrm>
                      <a:prstGeom prst="rect">
                        <a:avLst/>
                      </a:prstGeom>
                      <a:solidFill>
                        <a:srgbClr val="FFCC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IS 240 – Spring 2013</a:t>
            </a:r>
            <a:endParaRPr lang="en-US"/>
          </a:p>
        </p:txBody>
      </p:sp>
      <p:sp>
        <p:nvSpPr>
          <p:cNvPr id="1455106" name="Rectangle 2"/>
          <p:cNvSpPr>
            <a:spLocks noGrp="1" noChangeArrowheads="1"/>
          </p:cNvSpPr>
          <p:nvPr>
            <p:ph type="title"/>
          </p:nvPr>
        </p:nvSpPr>
        <p:spPr/>
        <p:txBody>
          <a:bodyPr/>
          <a:lstStyle/>
          <a:p>
            <a:pPr eaLnBrk="1" hangingPunct="1">
              <a:defRPr/>
            </a:pPr>
            <a:r>
              <a:rPr lang="en-US" smtClean="0">
                <a:cs typeface="+mj-cs"/>
              </a:rPr>
              <a:t>Processing a Query</a:t>
            </a:r>
          </a:p>
        </p:txBody>
      </p:sp>
      <p:sp>
        <p:nvSpPr>
          <p:cNvPr id="1455107" name="Rectangle 3"/>
          <p:cNvSpPr>
            <a:spLocks noGrp="1" noChangeArrowheads="1"/>
          </p:cNvSpPr>
          <p:nvPr>
            <p:ph type="body" idx="1"/>
          </p:nvPr>
        </p:nvSpPr>
        <p:spPr/>
        <p:txBody>
          <a:bodyPr/>
          <a:lstStyle/>
          <a:p>
            <a:pPr eaLnBrk="1" hangingPunct="1">
              <a:lnSpc>
                <a:spcPct val="90000"/>
              </a:lnSpc>
              <a:defRPr/>
            </a:pPr>
            <a:r>
              <a:rPr lang="en-US" smtClean="0">
                <a:cs typeface="+mn-cs"/>
              </a:rPr>
              <a:t>For each term in the query</a:t>
            </a:r>
          </a:p>
          <a:p>
            <a:pPr lvl="1" eaLnBrk="1" hangingPunct="1">
              <a:lnSpc>
                <a:spcPct val="90000"/>
              </a:lnSpc>
              <a:defRPr/>
            </a:pPr>
            <a:r>
              <a:rPr lang="en-US" smtClean="0"/>
              <a:t>Count number of times the term occurs – this is the tf for the query term</a:t>
            </a:r>
          </a:p>
          <a:p>
            <a:pPr lvl="1" eaLnBrk="1" hangingPunct="1">
              <a:lnSpc>
                <a:spcPct val="90000"/>
              </a:lnSpc>
              <a:defRPr/>
            </a:pPr>
            <a:r>
              <a:rPr lang="en-US" smtClean="0"/>
              <a:t>Find the term in the inverted dictionary file and get:</a:t>
            </a:r>
          </a:p>
          <a:p>
            <a:pPr lvl="2" eaLnBrk="1" hangingPunct="1">
              <a:lnSpc>
                <a:spcPct val="90000"/>
              </a:lnSpc>
              <a:defRPr/>
            </a:pPr>
            <a:r>
              <a:rPr lang="en-US" smtClean="0"/>
              <a:t>n</a:t>
            </a:r>
            <a:r>
              <a:rPr lang="en-US" baseline="-25000" smtClean="0"/>
              <a:t>k </a:t>
            </a:r>
            <a:r>
              <a:rPr lang="en-US" smtClean="0"/>
              <a:t>: the number of documents in the collection with this term</a:t>
            </a:r>
          </a:p>
          <a:p>
            <a:pPr lvl="2" eaLnBrk="1" hangingPunct="1">
              <a:lnSpc>
                <a:spcPct val="90000"/>
              </a:lnSpc>
              <a:defRPr/>
            </a:pPr>
            <a:r>
              <a:rPr lang="en-US" smtClean="0"/>
              <a:t>Loc : the location of the postings list in the inverted file</a:t>
            </a:r>
          </a:p>
          <a:p>
            <a:pPr lvl="2" eaLnBrk="1" hangingPunct="1">
              <a:lnSpc>
                <a:spcPct val="90000"/>
              </a:lnSpc>
              <a:defRPr/>
            </a:pPr>
            <a:r>
              <a:rPr lang="en-US" smtClean="0"/>
              <a:t>Calculate Query Weight: w</a:t>
            </a:r>
            <a:r>
              <a:rPr lang="en-US" baseline="-25000" smtClean="0"/>
              <a:t>qk</a:t>
            </a:r>
            <a:r>
              <a:rPr lang="en-US" smtClean="0"/>
              <a:t> </a:t>
            </a:r>
          </a:p>
          <a:p>
            <a:pPr lvl="2" eaLnBrk="1" hangingPunct="1">
              <a:lnSpc>
                <a:spcPct val="90000"/>
              </a:lnSpc>
              <a:defRPr/>
            </a:pPr>
            <a:r>
              <a:rPr lang="en-US" smtClean="0"/>
              <a:t>Retrieve n</a:t>
            </a:r>
            <a:r>
              <a:rPr lang="en-US" baseline="-25000" smtClean="0"/>
              <a:t>k</a:t>
            </a:r>
            <a:r>
              <a:rPr lang="en-US" smtClean="0"/>
              <a:t> entries starting at Loc in the postings file</a:t>
            </a:r>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IS 240 – Spring 2013</a:t>
            </a:r>
            <a:endParaRPr lang="en-US"/>
          </a:p>
        </p:txBody>
      </p:sp>
      <p:sp>
        <p:nvSpPr>
          <p:cNvPr id="1456130" name="Rectangle 2"/>
          <p:cNvSpPr>
            <a:spLocks noGrp="1" noChangeArrowheads="1"/>
          </p:cNvSpPr>
          <p:nvPr>
            <p:ph type="title"/>
          </p:nvPr>
        </p:nvSpPr>
        <p:spPr/>
        <p:txBody>
          <a:bodyPr/>
          <a:lstStyle/>
          <a:p>
            <a:pPr eaLnBrk="1" hangingPunct="1">
              <a:defRPr/>
            </a:pPr>
            <a:r>
              <a:rPr lang="en-US" smtClean="0">
                <a:cs typeface="+mj-cs"/>
              </a:rPr>
              <a:t>Processing a Query</a:t>
            </a:r>
          </a:p>
        </p:txBody>
      </p:sp>
      <p:sp>
        <p:nvSpPr>
          <p:cNvPr id="1456131" name="Rectangle 3"/>
          <p:cNvSpPr>
            <a:spLocks noGrp="1" noChangeArrowheads="1"/>
          </p:cNvSpPr>
          <p:nvPr>
            <p:ph type="body" idx="1"/>
          </p:nvPr>
        </p:nvSpPr>
        <p:spPr/>
        <p:txBody>
          <a:bodyPr/>
          <a:lstStyle/>
          <a:p>
            <a:pPr eaLnBrk="1" hangingPunct="1">
              <a:defRPr/>
            </a:pPr>
            <a:r>
              <a:rPr lang="en-US" smtClean="0">
                <a:cs typeface="+mn-cs"/>
              </a:rPr>
              <a:t>Alternative strategies…</a:t>
            </a:r>
          </a:p>
          <a:p>
            <a:pPr lvl="1" eaLnBrk="1" hangingPunct="1">
              <a:defRPr/>
            </a:pPr>
            <a:r>
              <a:rPr lang="en-US" smtClean="0"/>
              <a:t>First retrieve all of the dictionary entries before getting any postings information</a:t>
            </a:r>
          </a:p>
          <a:p>
            <a:pPr lvl="2" eaLnBrk="1" hangingPunct="1">
              <a:defRPr/>
            </a:pPr>
            <a:r>
              <a:rPr lang="en-US" smtClean="0"/>
              <a:t>Why?</a:t>
            </a:r>
          </a:p>
          <a:p>
            <a:pPr lvl="1" eaLnBrk="1" hangingPunct="1">
              <a:defRPr/>
            </a:pPr>
            <a:r>
              <a:rPr lang="en-US" smtClean="0"/>
              <a:t>Just process each term in sequence</a:t>
            </a:r>
          </a:p>
          <a:p>
            <a:pPr eaLnBrk="1" hangingPunct="1">
              <a:defRPr/>
            </a:pPr>
            <a:r>
              <a:rPr lang="en-US" smtClean="0">
                <a:cs typeface="+mn-cs"/>
              </a:rPr>
              <a:t>How can we tell </a:t>
            </a:r>
            <a:r>
              <a:rPr lang="en-US" i="1" smtClean="0">
                <a:cs typeface="+mn-cs"/>
              </a:rPr>
              <a:t>how many</a:t>
            </a:r>
            <a:r>
              <a:rPr lang="en-US" smtClean="0">
                <a:cs typeface="+mn-cs"/>
              </a:rPr>
              <a:t> results there will be? </a:t>
            </a:r>
          </a:p>
          <a:p>
            <a:pPr lvl="1" eaLnBrk="1" hangingPunct="1">
              <a:defRPr/>
            </a:pPr>
            <a:r>
              <a:rPr lang="en-US" smtClean="0"/>
              <a:t>It is possible to put a limitation on the number of items returned</a:t>
            </a:r>
          </a:p>
          <a:p>
            <a:pPr lvl="2" eaLnBrk="1" hangingPunct="1">
              <a:defRPr/>
            </a:pPr>
            <a:r>
              <a:rPr lang="en-US" smtClean="0"/>
              <a:t>How might this be done?</a:t>
            </a:r>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IS 240 – Spring 2013</a:t>
            </a:r>
            <a:endParaRPr lang="en-US"/>
          </a:p>
        </p:txBody>
      </p:sp>
      <p:sp>
        <p:nvSpPr>
          <p:cNvPr id="1457154" name="Rectangle 2"/>
          <p:cNvSpPr>
            <a:spLocks noGrp="1" noChangeArrowheads="1"/>
          </p:cNvSpPr>
          <p:nvPr>
            <p:ph type="title"/>
          </p:nvPr>
        </p:nvSpPr>
        <p:spPr/>
        <p:txBody>
          <a:bodyPr/>
          <a:lstStyle/>
          <a:p>
            <a:pPr eaLnBrk="1" hangingPunct="1">
              <a:defRPr/>
            </a:pPr>
            <a:r>
              <a:rPr lang="en-US" smtClean="0">
                <a:cs typeface="+mj-cs"/>
              </a:rPr>
              <a:t>Processing a Query</a:t>
            </a:r>
          </a:p>
        </p:txBody>
      </p:sp>
      <p:sp>
        <p:nvSpPr>
          <p:cNvPr id="1457155" name="Rectangle 3"/>
          <p:cNvSpPr>
            <a:spLocks noGrp="1" noChangeArrowheads="1"/>
          </p:cNvSpPr>
          <p:nvPr>
            <p:ph type="body" idx="1"/>
          </p:nvPr>
        </p:nvSpPr>
        <p:spPr/>
        <p:txBody>
          <a:bodyPr/>
          <a:lstStyle/>
          <a:p>
            <a:pPr eaLnBrk="1" hangingPunct="1">
              <a:defRPr/>
            </a:pPr>
            <a:r>
              <a:rPr lang="en-US" sz="2800" smtClean="0">
                <a:cs typeface="+mn-cs"/>
              </a:rPr>
              <a:t>Like Hashed Boolean OR:</a:t>
            </a:r>
          </a:p>
          <a:p>
            <a:pPr lvl="1" eaLnBrk="1" hangingPunct="1">
              <a:defRPr/>
            </a:pPr>
            <a:r>
              <a:rPr lang="en-US" sz="2400" smtClean="0"/>
              <a:t>Put each document ID from each postings list into hash table</a:t>
            </a:r>
          </a:p>
          <a:p>
            <a:pPr lvl="2" eaLnBrk="1" hangingPunct="1">
              <a:defRPr/>
            </a:pPr>
            <a:r>
              <a:rPr lang="en-US" sz="2000" smtClean="0"/>
              <a:t>If match increment counter (optional) </a:t>
            </a:r>
          </a:p>
          <a:p>
            <a:pPr lvl="3" eaLnBrk="1" hangingPunct="1">
              <a:defRPr/>
            </a:pPr>
            <a:r>
              <a:rPr lang="en-US" sz="1800" smtClean="0"/>
              <a:t>If first doc, set a WeightSUM variable to 0</a:t>
            </a:r>
          </a:p>
          <a:p>
            <a:pPr lvl="2" eaLnBrk="1" hangingPunct="1">
              <a:defRPr/>
            </a:pPr>
            <a:r>
              <a:rPr lang="en-US" sz="2000" smtClean="0"/>
              <a:t>Calculate Document weight w</a:t>
            </a:r>
            <a:r>
              <a:rPr lang="en-US" sz="2000" baseline="-25000" smtClean="0"/>
              <a:t>ik</a:t>
            </a:r>
            <a:r>
              <a:rPr lang="en-US" sz="2000" smtClean="0"/>
              <a:t> for the current term</a:t>
            </a:r>
          </a:p>
          <a:p>
            <a:pPr lvl="2" eaLnBrk="1" hangingPunct="1">
              <a:defRPr/>
            </a:pPr>
            <a:r>
              <a:rPr lang="en-US" sz="2000" smtClean="0"/>
              <a:t>Multiply Query weight and Document weight and add it to WeightSUM</a:t>
            </a:r>
          </a:p>
          <a:p>
            <a:pPr lvl="2" eaLnBrk="1" hangingPunct="1">
              <a:defRPr/>
            </a:pPr>
            <a:endParaRPr lang="en-US" sz="2000" smtClean="0"/>
          </a:p>
          <a:p>
            <a:pPr eaLnBrk="1" hangingPunct="1">
              <a:defRPr/>
            </a:pPr>
            <a:r>
              <a:rPr lang="en-US" sz="2800" smtClean="0">
                <a:cs typeface="+mn-cs"/>
              </a:rPr>
              <a:t>Scan hash table contents and add to new list – including document ID and WeightSUM</a:t>
            </a:r>
          </a:p>
          <a:p>
            <a:pPr eaLnBrk="1" hangingPunct="1">
              <a:defRPr/>
            </a:pPr>
            <a:r>
              <a:rPr lang="en-US" sz="2800" smtClean="0">
                <a:cs typeface="+mn-cs"/>
              </a:rPr>
              <a:t>Sort by WeightSUM and present in sorted order</a:t>
            </a:r>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IS 240 – Spring 2013</a:t>
            </a:r>
            <a:endParaRPr lang="en-US"/>
          </a:p>
        </p:txBody>
      </p:sp>
      <p:sp>
        <p:nvSpPr>
          <p:cNvPr id="1568770" name="Rectangle 2"/>
          <p:cNvSpPr>
            <a:spLocks noGrp="1" noChangeArrowheads="1"/>
          </p:cNvSpPr>
          <p:nvPr>
            <p:ph type="title"/>
          </p:nvPr>
        </p:nvSpPr>
        <p:spPr/>
        <p:txBody>
          <a:bodyPr/>
          <a:lstStyle/>
          <a:p>
            <a:pPr eaLnBrk="1" hangingPunct="1">
              <a:defRPr/>
            </a:pPr>
            <a:r>
              <a:rPr lang="en-US" smtClean="0">
                <a:cs typeface="+mj-cs"/>
              </a:rPr>
              <a:t>Today</a:t>
            </a:r>
          </a:p>
        </p:txBody>
      </p:sp>
      <p:sp>
        <p:nvSpPr>
          <p:cNvPr id="1568771" name="Rectangle 3"/>
          <p:cNvSpPr>
            <a:spLocks noGrp="1" noChangeArrowheads="1"/>
          </p:cNvSpPr>
          <p:nvPr>
            <p:ph type="body" idx="1"/>
          </p:nvPr>
        </p:nvSpPr>
        <p:spPr/>
        <p:txBody>
          <a:bodyPr/>
          <a:lstStyle/>
          <a:p>
            <a:pPr eaLnBrk="1" hangingPunct="1">
              <a:defRPr/>
            </a:pPr>
            <a:r>
              <a:rPr lang="en-US" smtClean="0">
                <a:cs typeface="+mn-cs"/>
              </a:rPr>
              <a:t>More on Cosine Similarity</a:t>
            </a:r>
          </a:p>
          <a:p>
            <a:pPr eaLnBrk="1" hangingPunct="1">
              <a:defRPr/>
            </a:pPr>
            <a:endParaRPr lang="en-US" smtClean="0">
              <a:cs typeface="+mn-cs"/>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Date Placeholder 2"/>
          <p:cNvSpPr>
            <a:spLocks noGrp="1"/>
          </p:cNvSpPr>
          <p:nvPr>
            <p:ph type="dt" sz="quarter" idx="10"/>
          </p:nvPr>
        </p:nvSpPr>
        <p:spPr/>
        <p:txBody>
          <a:bodyPr/>
          <a:lstStyle/>
          <a:p>
            <a:pPr>
              <a:defRPr/>
            </a:pPr>
            <a:r>
              <a:rPr lang="en-US" smtClean="0"/>
              <a:t>IS 240 – Spring 2013</a:t>
            </a:r>
            <a:endParaRPr lang="en-US"/>
          </a:p>
        </p:txBody>
      </p:sp>
      <p:sp>
        <p:nvSpPr>
          <p:cNvPr id="1415170" name="Rectangle 2"/>
          <p:cNvSpPr>
            <a:spLocks noGrp="1" noChangeArrowheads="1"/>
          </p:cNvSpPr>
          <p:nvPr>
            <p:ph type="title"/>
          </p:nvPr>
        </p:nvSpPr>
        <p:spPr/>
        <p:txBody>
          <a:bodyPr/>
          <a:lstStyle/>
          <a:p>
            <a:pPr eaLnBrk="1" hangingPunct="1">
              <a:defRPr/>
            </a:pPr>
            <a:r>
              <a:rPr lang="en-US" sz="3200" smtClean="0">
                <a:cs typeface="+mj-cs"/>
              </a:rPr>
              <a:t>Computing Cosine Similarity Scores</a:t>
            </a:r>
          </a:p>
        </p:txBody>
      </p:sp>
      <p:graphicFrame>
        <p:nvGraphicFramePr>
          <p:cNvPr id="77827" name="Object 16"/>
          <p:cNvGraphicFramePr>
            <a:graphicFrameLocks noChangeAspect="1"/>
          </p:cNvGraphicFramePr>
          <p:nvPr/>
        </p:nvGraphicFramePr>
        <p:xfrm>
          <a:off x="6248400" y="2286000"/>
          <a:ext cx="2070100" cy="2552700"/>
        </p:xfrm>
        <a:graphic>
          <a:graphicData uri="http://schemas.openxmlformats.org/presentationml/2006/ole">
            <mc:AlternateContent xmlns:mc="http://schemas.openxmlformats.org/markup-compatibility/2006">
              <mc:Choice xmlns:v="urn:schemas-microsoft-com:vml" Requires="v">
                <p:oleObj spid="_x0000_s77883" name="Equation" r:id="rId4" imgW="927100" imgH="1143000" progId="Equation.3">
                  <p:embed/>
                </p:oleObj>
              </mc:Choice>
              <mc:Fallback>
                <p:oleObj name="Equation" r:id="rId4" imgW="927100" imgH="1143000" progId="Equation.3">
                  <p:embed/>
                  <p:pic>
                    <p:nvPicPr>
                      <p:cNvPr id="0" name="Object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8400" y="2286000"/>
                        <a:ext cx="2070100" cy="2552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pSp>
        <p:nvGrpSpPr>
          <p:cNvPr id="77828" name="Group 27"/>
          <p:cNvGrpSpPr>
            <a:grpSpLocks/>
          </p:cNvGrpSpPr>
          <p:nvPr/>
        </p:nvGrpSpPr>
        <p:grpSpPr bwMode="auto">
          <a:xfrm>
            <a:off x="1295400" y="1447800"/>
            <a:ext cx="4343400" cy="4451350"/>
            <a:chOff x="672" y="1200"/>
            <a:chExt cx="2736" cy="2804"/>
          </a:xfrm>
        </p:grpSpPr>
        <p:grpSp>
          <p:nvGrpSpPr>
            <p:cNvPr id="77829" name="Group 3"/>
            <p:cNvGrpSpPr>
              <a:grpSpLocks/>
            </p:cNvGrpSpPr>
            <p:nvPr/>
          </p:nvGrpSpPr>
          <p:grpSpPr bwMode="auto">
            <a:xfrm>
              <a:off x="1056" y="1200"/>
              <a:ext cx="2352" cy="2544"/>
              <a:chOff x="816" y="1200"/>
              <a:chExt cx="2016" cy="2017"/>
            </a:xfrm>
          </p:grpSpPr>
          <p:sp>
            <p:nvSpPr>
              <p:cNvPr id="1415172" name="Line 4"/>
              <p:cNvSpPr>
                <a:spLocks noChangeShapeType="1"/>
              </p:cNvSpPr>
              <p:nvPr/>
            </p:nvSpPr>
            <p:spPr bwMode="auto">
              <a:xfrm>
                <a:off x="816" y="1200"/>
                <a:ext cx="0" cy="2016"/>
              </a:xfrm>
              <a:prstGeom prst="line">
                <a:avLst/>
              </a:prstGeom>
              <a:noFill/>
              <a:ln w="127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415173" name="Line 5"/>
              <p:cNvSpPr>
                <a:spLocks noChangeShapeType="1"/>
              </p:cNvSpPr>
              <p:nvPr/>
            </p:nvSpPr>
            <p:spPr bwMode="auto">
              <a:xfrm rot="5400000">
                <a:off x="1824" y="2209"/>
                <a:ext cx="1" cy="2016"/>
              </a:xfrm>
              <a:prstGeom prst="line">
                <a:avLst/>
              </a:prstGeom>
              <a:noFill/>
              <a:ln w="127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415174" name="Line 6"/>
              <p:cNvSpPr>
                <a:spLocks noChangeShapeType="1"/>
              </p:cNvSpPr>
              <p:nvPr/>
            </p:nvSpPr>
            <p:spPr bwMode="auto">
              <a:xfrm flipV="1">
                <a:off x="816" y="2160"/>
                <a:ext cx="192" cy="1056"/>
              </a:xfrm>
              <a:prstGeom prst="line">
                <a:avLst/>
              </a:prstGeom>
              <a:noFill/>
              <a:ln w="28575">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415175" name="Line 7"/>
              <p:cNvSpPr>
                <a:spLocks noChangeShapeType="1"/>
              </p:cNvSpPr>
              <p:nvPr/>
            </p:nvSpPr>
            <p:spPr bwMode="auto">
              <a:xfrm flipV="1">
                <a:off x="816" y="2016"/>
                <a:ext cx="528" cy="1200"/>
              </a:xfrm>
              <a:prstGeom prst="line">
                <a:avLst/>
              </a:prstGeom>
              <a:noFill/>
              <a:ln w="28575">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415176" name="Line 8"/>
              <p:cNvSpPr>
                <a:spLocks noChangeShapeType="1"/>
              </p:cNvSpPr>
              <p:nvPr/>
            </p:nvSpPr>
            <p:spPr bwMode="auto">
              <a:xfrm flipV="1">
                <a:off x="816" y="2880"/>
                <a:ext cx="1200" cy="336"/>
              </a:xfrm>
              <a:prstGeom prst="line">
                <a:avLst/>
              </a:prstGeom>
              <a:noFill/>
              <a:ln w="28575">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grpSp>
        <p:graphicFrame>
          <p:nvGraphicFramePr>
            <p:cNvPr id="77830" name="Object 9"/>
            <p:cNvGraphicFramePr>
              <a:graphicFrameLocks noChangeAspect="1"/>
            </p:cNvGraphicFramePr>
            <p:nvPr/>
          </p:nvGraphicFramePr>
          <p:xfrm>
            <a:off x="1190" y="2640"/>
            <a:ext cx="257" cy="288"/>
          </p:xfrm>
          <a:graphic>
            <a:graphicData uri="http://schemas.openxmlformats.org/presentationml/2006/ole">
              <mc:AlternateContent xmlns:mc="http://schemas.openxmlformats.org/markup-compatibility/2006">
                <mc:Choice xmlns:v="urn:schemas-microsoft-com:vml" Requires="v">
                  <p:oleObj spid="_x0000_s77884" name="Equation" r:id="rId6" imgW="190500" imgH="215900" progId="Equation.3">
                    <p:embed/>
                  </p:oleObj>
                </mc:Choice>
                <mc:Fallback>
                  <p:oleObj name="Equation" r:id="rId6" imgW="190500" imgH="215900" progId="Equation.3">
                    <p:embed/>
                    <p:pic>
                      <p:nvPicPr>
                        <p:cNvPr id="0"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90" y="2640"/>
                          <a:ext cx="257"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77831" name="Object 10"/>
            <p:cNvGraphicFramePr>
              <a:graphicFrameLocks noChangeAspect="1"/>
            </p:cNvGraphicFramePr>
            <p:nvPr/>
          </p:nvGraphicFramePr>
          <p:xfrm>
            <a:off x="1403" y="3168"/>
            <a:ext cx="275" cy="336"/>
          </p:xfrm>
          <a:graphic>
            <a:graphicData uri="http://schemas.openxmlformats.org/presentationml/2006/ole">
              <mc:AlternateContent xmlns:mc="http://schemas.openxmlformats.org/markup-compatibility/2006">
                <mc:Choice xmlns:v="urn:schemas-microsoft-com:vml" Requires="v">
                  <p:oleObj spid="_x0000_s77885" name="Equation" r:id="rId8" imgW="177800" imgH="215900" progId="Equation.3">
                    <p:embed/>
                  </p:oleObj>
                </mc:Choice>
                <mc:Fallback>
                  <p:oleObj name="Equation" r:id="rId8" imgW="177800" imgH="215900" progId="Equation.3">
                    <p:embed/>
                    <p:pic>
                      <p:nvPicPr>
                        <p:cNvPr id="0" name="Object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03" y="3168"/>
                          <a:ext cx="275" cy="3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1415179" name="Arc 11"/>
            <p:cNvSpPr>
              <a:spLocks/>
            </p:cNvSpPr>
            <p:nvPr/>
          </p:nvSpPr>
          <p:spPr bwMode="auto">
            <a:xfrm>
              <a:off x="1200" y="2976"/>
              <a:ext cx="144" cy="96"/>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8575">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415180" name="Arc 12"/>
            <p:cNvSpPr>
              <a:spLocks/>
            </p:cNvSpPr>
            <p:nvPr/>
          </p:nvSpPr>
          <p:spPr bwMode="auto">
            <a:xfrm>
              <a:off x="1200" y="3408"/>
              <a:ext cx="192" cy="24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8575">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graphicFrame>
          <p:nvGraphicFramePr>
            <p:cNvPr id="77834" name="Object 13"/>
            <p:cNvGraphicFramePr>
              <a:graphicFrameLocks noChangeAspect="1"/>
            </p:cNvGraphicFramePr>
            <p:nvPr/>
          </p:nvGraphicFramePr>
          <p:xfrm>
            <a:off x="2544" y="3168"/>
            <a:ext cx="256" cy="288"/>
          </p:xfrm>
          <a:graphic>
            <a:graphicData uri="http://schemas.openxmlformats.org/presentationml/2006/ole">
              <mc:AlternateContent xmlns:mc="http://schemas.openxmlformats.org/markup-compatibility/2006">
                <mc:Choice xmlns:v="urn:schemas-microsoft-com:vml" Requires="v">
                  <p:oleObj spid="_x0000_s77886" name="Equation" r:id="rId10" imgW="190500" imgH="215900" progId="Equation.3">
                    <p:embed/>
                  </p:oleObj>
                </mc:Choice>
                <mc:Fallback>
                  <p:oleObj name="Equation" r:id="rId10" imgW="190500" imgH="215900" progId="Equation.3">
                    <p:embed/>
                    <p:pic>
                      <p:nvPicPr>
                        <p:cNvPr id="0" name="Object 1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544" y="3168"/>
                          <a:ext cx="256"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77835" name="Object 14"/>
            <p:cNvGraphicFramePr>
              <a:graphicFrameLocks noChangeAspect="1"/>
            </p:cNvGraphicFramePr>
            <p:nvPr/>
          </p:nvGraphicFramePr>
          <p:xfrm>
            <a:off x="1680" y="1968"/>
            <a:ext cx="202" cy="271"/>
          </p:xfrm>
          <a:graphic>
            <a:graphicData uri="http://schemas.openxmlformats.org/presentationml/2006/ole">
              <mc:AlternateContent xmlns:mc="http://schemas.openxmlformats.org/markup-compatibility/2006">
                <mc:Choice xmlns:v="urn:schemas-microsoft-com:vml" Requires="v">
                  <p:oleObj spid="_x0000_s77887" name="Equation" r:id="rId12" imgW="152400" imgH="203200" progId="Equation.3">
                    <p:embed/>
                  </p:oleObj>
                </mc:Choice>
                <mc:Fallback>
                  <p:oleObj name="Equation" r:id="rId12" imgW="152400" imgH="203200" progId="Equation.3">
                    <p:embed/>
                    <p:pic>
                      <p:nvPicPr>
                        <p:cNvPr id="0" name="Object 1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680" y="1968"/>
                          <a:ext cx="202" cy="2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77836" name="Object 15"/>
            <p:cNvGraphicFramePr>
              <a:graphicFrameLocks noChangeAspect="1"/>
            </p:cNvGraphicFramePr>
            <p:nvPr/>
          </p:nvGraphicFramePr>
          <p:xfrm>
            <a:off x="1152" y="2112"/>
            <a:ext cx="271" cy="288"/>
          </p:xfrm>
          <a:graphic>
            <a:graphicData uri="http://schemas.openxmlformats.org/presentationml/2006/ole">
              <mc:AlternateContent xmlns:mc="http://schemas.openxmlformats.org/markup-compatibility/2006">
                <mc:Choice xmlns:v="urn:schemas-microsoft-com:vml" Requires="v">
                  <p:oleObj spid="_x0000_s77888" name="Equation" r:id="rId14" imgW="203200" imgH="215900" progId="Equation.3">
                    <p:embed/>
                  </p:oleObj>
                </mc:Choice>
                <mc:Fallback>
                  <p:oleObj name="Equation" r:id="rId14" imgW="203200" imgH="215900" progId="Equation.3">
                    <p:embed/>
                    <p:pic>
                      <p:nvPicPr>
                        <p:cNvPr id="0" name="Object 1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152" y="2112"/>
                          <a:ext cx="271"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1415185" name="Text Box 17"/>
            <p:cNvSpPr txBox="1">
              <a:spLocks noChangeArrowheads="1"/>
            </p:cNvSpPr>
            <p:nvPr/>
          </p:nvSpPr>
          <p:spPr bwMode="auto">
            <a:xfrm>
              <a:off x="672" y="1920"/>
              <a:ext cx="29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sz="1600">
                  <a:latin typeface="Arial" charset="0"/>
                  <a:cs typeface="+mn-cs"/>
                </a:rPr>
                <a:t>1.0</a:t>
              </a:r>
              <a:endParaRPr lang="en-US">
                <a:latin typeface="Arial" charset="0"/>
                <a:cs typeface="+mn-cs"/>
              </a:endParaRPr>
            </a:p>
          </p:txBody>
        </p:sp>
        <p:sp>
          <p:nvSpPr>
            <p:cNvPr id="1415186" name="Text Box 18"/>
            <p:cNvSpPr txBox="1">
              <a:spLocks noChangeArrowheads="1"/>
            </p:cNvSpPr>
            <p:nvPr/>
          </p:nvSpPr>
          <p:spPr bwMode="auto">
            <a:xfrm>
              <a:off x="672" y="2352"/>
              <a:ext cx="29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sz="1600">
                  <a:latin typeface="Arial" charset="0"/>
                  <a:cs typeface="+mn-cs"/>
                </a:rPr>
                <a:t>0.8</a:t>
              </a:r>
              <a:endParaRPr lang="en-US">
                <a:latin typeface="Arial" charset="0"/>
                <a:cs typeface="+mn-cs"/>
              </a:endParaRPr>
            </a:p>
          </p:txBody>
        </p:sp>
        <p:sp>
          <p:nvSpPr>
            <p:cNvPr id="1415187" name="Text Box 19"/>
            <p:cNvSpPr txBox="1">
              <a:spLocks noChangeArrowheads="1"/>
            </p:cNvSpPr>
            <p:nvPr/>
          </p:nvSpPr>
          <p:spPr bwMode="auto">
            <a:xfrm>
              <a:off x="672" y="2688"/>
              <a:ext cx="29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sz="1600">
                  <a:latin typeface="Arial" charset="0"/>
                  <a:cs typeface="+mn-cs"/>
                </a:rPr>
                <a:t>0.6</a:t>
              </a:r>
              <a:endParaRPr lang="en-US">
                <a:latin typeface="Arial" charset="0"/>
                <a:cs typeface="+mn-cs"/>
              </a:endParaRPr>
            </a:p>
          </p:txBody>
        </p:sp>
        <p:sp>
          <p:nvSpPr>
            <p:cNvPr id="1415188" name="Text Box 20"/>
            <p:cNvSpPr txBox="1">
              <a:spLocks noChangeArrowheads="1"/>
            </p:cNvSpPr>
            <p:nvPr/>
          </p:nvSpPr>
          <p:spPr bwMode="auto">
            <a:xfrm>
              <a:off x="2448" y="3792"/>
              <a:ext cx="29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sz="1600">
                  <a:latin typeface="Arial" charset="0"/>
                  <a:cs typeface="+mn-cs"/>
                </a:rPr>
                <a:t>0.8</a:t>
              </a:r>
              <a:endParaRPr lang="en-US">
                <a:latin typeface="Arial" charset="0"/>
                <a:cs typeface="+mn-cs"/>
              </a:endParaRPr>
            </a:p>
          </p:txBody>
        </p:sp>
        <p:sp>
          <p:nvSpPr>
            <p:cNvPr id="1415189" name="Text Box 21"/>
            <p:cNvSpPr txBox="1">
              <a:spLocks noChangeArrowheads="1"/>
            </p:cNvSpPr>
            <p:nvPr/>
          </p:nvSpPr>
          <p:spPr bwMode="auto">
            <a:xfrm>
              <a:off x="672" y="3024"/>
              <a:ext cx="29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sz="1600">
                  <a:latin typeface="Arial" charset="0"/>
                  <a:cs typeface="+mn-cs"/>
                </a:rPr>
                <a:t>0.4</a:t>
              </a:r>
              <a:endParaRPr lang="en-US">
                <a:latin typeface="Arial" charset="0"/>
                <a:cs typeface="+mn-cs"/>
              </a:endParaRPr>
            </a:p>
          </p:txBody>
        </p:sp>
        <p:sp>
          <p:nvSpPr>
            <p:cNvPr id="1415190" name="Text Box 22"/>
            <p:cNvSpPr txBox="1">
              <a:spLocks noChangeArrowheads="1"/>
            </p:cNvSpPr>
            <p:nvPr/>
          </p:nvSpPr>
          <p:spPr bwMode="auto">
            <a:xfrm>
              <a:off x="2064" y="3792"/>
              <a:ext cx="29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sz="1600">
                  <a:latin typeface="Arial" charset="0"/>
                  <a:cs typeface="+mn-cs"/>
                </a:rPr>
                <a:t>0.6</a:t>
              </a:r>
              <a:endParaRPr lang="en-US">
                <a:latin typeface="Arial" charset="0"/>
                <a:cs typeface="+mn-cs"/>
              </a:endParaRPr>
            </a:p>
          </p:txBody>
        </p:sp>
        <p:sp>
          <p:nvSpPr>
            <p:cNvPr id="1415191" name="Text Box 23"/>
            <p:cNvSpPr txBox="1">
              <a:spLocks noChangeArrowheads="1"/>
            </p:cNvSpPr>
            <p:nvPr/>
          </p:nvSpPr>
          <p:spPr bwMode="auto">
            <a:xfrm>
              <a:off x="1680" y="3792"/>
              <a:ext cx="29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sz="1600">
                  <a:latin typeface="Arial" charset="0"/>
                  <a:cs typeface="+mn-cs"/>
                </a:rPr>
                <a:t>0.4</a:t>
              </a:r>
              <a:endParaRPr lang="en-US">
                <a:latin typeface="Arial" charset="0"/>
                <a:cs typeface="+mn-cs"/>
              </a:endParaRPr>
            </a:p>
          </p:txBody>
        </p:sp>
        <p:sp>
          <p:nvSpPr>
            <p:cNvPr id="1415192" name="Text Box 24"/>
            <p:cNvSpPr txBox="1">
              <a:spLocks noChangeArrowheads="1"/>
            </p:cNvSpPr>
            <p:nvPr/>
          </p:nvSpPr>
          <p:spPr bwMode="auto">
            <a:xfrm>
              <a:off x="2832" y="3792"/>
              <a:ext cx="29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sz="1600">
                  <a:latin typeface="Arial" charset="0"/>
                  <a:cs typeface="+mn-cs"/>
                </a:rPr>
                <a:t>1.0</a:t>
              </a:r>
              <a:endParaRPr lang="en-US">
                <a:latin typeface="Arial" charset="0"/>
                <a:cs typeface="+mn-cs"/>
              </a:endParaRPr>
            </a:p>
          </p:txBody>
        </p:sp>
        <p:sp>
          <p:nvSpPr>
            <p:cNvPr id="1415193" name="Text Box 25"/>
            <p:cNvSpPr txBox="1">
              <a:spLocks noChangeArrowheads="1"/>
            </p:cNvSpPr>
            <p:nvPr/>
          </p:nvSpPr>
          <p:spPr bwMode="auto">
            <a:xfrm>
              <a:off x="1248" y="3792"/>
              <a:ext cx="29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sz="1600">
                  <a:latin typeface="Arial" charset="0"/>
                  <a:cs typeface="+mn-cs"/>
                </a:rPr>
                <a:t>0.2</a:t>
              </a:r>
              <a:endParaRPr lang="en-US">
                <a:latin typeface="Arial" charset="0"/>
                <a:cs typeface="+mn-cs"/>
              </a:endParaRPr>
            </a:p>
          </p:txBody>
        </p:sp>
        <p:sp>
          <p:nvSpPr>
            <p:cNvPr id="1415194" name="Text Box 26"/>
            <p:cNvSpPr txBox="1">
              <a:spLocks noChangeArrowheads="1"/>
            </p:cNvSpPr>
            <p:nvPr/>
          </p:nvSpPr>
          <p:spPr bwMode="auto">
            <a:xfrm>
              <a:off x="672" y="3408"/>
              <a:ext cx="29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sz="1600">
                  <a:latin typeface="Arial" charset="0"/>
                  <a:cs typeface="+mn-cs"/>
                </a:rPr>
                <a:t>0.2</a:t>
              </a:r>
              <a:endParaRPr lang="en-US">
                <a:latin typeface="Arial" charset="0"/>
                <a:cs typeface="+mn-cs"/>
              </a:endParaRPr>
            </a:p>
          </p:txBody>
        </p:sp>
      </p:grp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2"/>
          <p:cNvSpPr>
            <a:spLocks noGrp="1"/>
          </p:cNvSpPr>
          <p:nvPr>
            <p:ph type="dt" sz="quarter" idx="10"/>
          </p:nvPr>
        </p:nvSpPr>
        <p:spPr/>
        <p:txBody>
          <a:bodyPr/>
          <a:lstStyle/>
          <a:p>
            <a:pPr>
              <a:defRPr/>
            </a:pPr>
            <a:r>
              <a:rPr lang="en-US" smtClean="0"/>
              <a:t>IS 240 – Spring 2013</a:t>
            </a:r>
            <a:endParaRPr lang="en-US"/>
          </a:p>
        </p:txBody>
      </p:sp>
      <p:sp>
        <p:nvSpPr>
          <p:cNvPr id="1416194" name="Rectangle 2"/>
          <p:cNvSpPr>
            <a:spLocks noGrp="1" noChangeArrowheads="1"/>
          </p:cNvSpPr>
          <p:nvPr>
            <p:ph type="title"/>
          </p:nvPr>
        </p:nvSpPr>
        <p:spPr/>
        <p:txBody>
          <a:bodyPr/>
          <a:lstStyle/>
          <a:p>
            <a:pPr eaLnBrk="1" hangingPunct="1">
              <a:defRPr/>
            </a:pPr>
            <a:r>
              <a:rPr lang="en-US" smtClean="0">
                <a:cs typeface="+mj-cs"/>
              </a:rPr>
              <a:t>What</a:t>
            </a:r>
            <a:r>
              <a:rPr lang="ja-JP" altLang="en-US" smtClean="0">
                <a:latin typeface="Arial"/>
                <a:cs typeface="+mj-cs"/>
              </a:rPr>
              <a:t>’</a:t>
            </a:r>
            <a:r>
              <a:rPr lang="en-US" smtClean="0">
                <a:cs typeface="+mj-cs"/>
              </a:rPr>
              <a:t>s Cosine anyway?</a:t>
            </a:r>
          </a:p>
        </p:txBody>
      </p:sp>
      <p:pic>
        <p:nvPicPr>
          <p:cNvPr id="79875" name="Picture 3" descr="cos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828800"/>
            <a:ext cx="8610600" cy="296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16196" name="Text Box 4"/>
          <p:cNvSpPr txBox="1">
            <a:spLocks noChangeArrowheads="1"/>
          </p:cNvSpPr>
          <p:nvPr/>
        </p:nvSpPr>
        <p:spPr bwMode="auto">
          <a:xfrm>
            <a:off x="609600" y="4724400"/>
            <a:ext cx="8153400"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eaLnBrk="0" hangingPunct="0">
              <a:defRPr/>
            </a:pPr>
            <a:r>
              <a:rPr lang="en-US" sz="2000">
                <a:cs typeface="+mn-cs"/>
              </a:rPr>
              <a:t>One of the basic trigonometric functions encountered in trigonometry. </a:t>
            </a:r>
          </a:p>
          <a:p>
            <a:pPr algn="l" eaLnBrk="0" hangingPunct="0">
              <a:defRPr/>
            </a:pPr>
            <a:r>
              <a:rPr lang="en-US" sz="2000">
                <a:cs typeface="+mn-cs"/>
              </a:rPr>
              <a:t>Let  theta be an angle measured counterclockwise from the x-axis along the </a:t>
            </a:r>
          </a:p>
          <a:p>
            <a:pPr algn="l" eaLnBrk="0" hangingPunct="0">
              <a:defRPr/>
            </a:pPr>
            <a:r>
              <a:rPr lang="en-US" sz="2000">
                <a:cs typeface="+mn-cs"/>
              </a:rPr>
              <a:t>arc of the unit circle. Then cos(theta) is the horizontal coordinate of the arc</a:t>
            </a:r>
          </a:p>
          <a:p>
            <a:pPr algn="l" eaLnBrk="0" hangingPunct="0">
              <a:defRPr/>
            </a:pPr>
            <a:r>
              <a:rPr lang="en-US" sz="2000">
                <a:cs typeface="+mn-cs"/>
              </a:rPr>
              <a:t>endpoint. As a result of this definition, the cosine function is periodic </a:t>
            </a:r>
          </a:p>
          <a:p>
            <a:pPr algn="l" eaLnBrk="0" hangingPunct="0">
              <a:defRPr/>
            </a:pPr>
            <a:r>
              <a:rPr lang="en-US" sz="2000">
                <a:cs typeface="+mn-cs"/>
              </a:rPr>
              <a:t>with period 2pi. </a:t>
            </a:r>
          </a:p>
        </p:txBody>
      </p:sp>
      <p:sp>
        <p:nvSpPr>
          <p:cNvPr id="1416197" name="Text Box 5"/>
          <p:cNvSpPr txBox="1">
            <a:spLocks noChangeArrowheads="1"/>
          </p:cNvSpPr>
          <p:nvPr/>
        </p:nvSpPr>
        <p:spPr bwMode="auto">
          <a:xfrm>
            <a:off x="4413250" y="6172200"/>
            <a:ext cx="4730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sz="1800">
                <a:solidFill>
                  <a:srgbClr val="FF9900"/>
                </a:solidFill>
                <a:cs typeface="+mn-cs"/>
              </a:rPr>
              <a:t>From http://mathworld.wolfram.com/Cosine.html</a:t>
            </a: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IS 240 – Spring 2013</a:t>
            </a:r>
            <a:endParaRPr lang="en-US"/>
          </a:p>
        </p:txBody>
      </p:sp>
      <p:sp>
        <p:nvSpPr>
          <p:cNvPr id="1399810" name="Rectangle 2"/>
          <p:cNvSpPr>
            <a:spLocks noGrp="1" noChangeArrowheads="1"/>
          </p:cNvSpPr>
          <p:nvPr>
            <p:ph type="title"/>
          </p:nvPr>
        </p:nvSpPr>
        <p:spPr/>
        <p:txBody>
          <a:bodyPr/>
          <a:lstStyle/>
          <a:p>
            <a:pPr eaLnBrk="1" hangingPunct="1">
              <a:defRPr/>
            </a:pPr>
            <a:r>
              <a:rPr lang="en-US" smtClean="0">
                <a:cs typeface="+mj-cs"/>
              </a:rPr>
              <a:t>Review</a:t>
            </a:r>
          </a:p>
        </p:txBody>
      </p:sp>
      <p:sp>
        <p:nvSpPr>
          <p:cNvPr id="1399811" name="Rectangle 3"/>
          <p:cNvSpPr>
            <a:spLocks noGrp="1" noChangeArrowheads="1"/>
          </p:cNvSpPr>
          <p:nvPr>
            <p:ph type="body" idx="1"/>
          </p:nvPr>
        </p:nvSpPr>
        <p:spPr/>
        <p:txBody>
          <a:bodyPr/>
          <a:lstStyle/>
          <a:p>
            <a:pPr eaLnBrk="1" hangingPunct="1">
              <a:defRPr/>
            </a:pPr>
            <a:r>
              <a:rPr lang="en-US" dirty="0" smtClean="0">
                <a:cs typeface="+mn-cs"/>
              </a:rPr>
              <a:t>IR Models</a:t>
            </a:r>
          </a:p>
          <a:p>
            <a:pPr eaLnBrk="1" hangingPunct="1">
              <a:defRPr/>
            </a:pPr>
            <a:r>
              <a:rPr lang="en-US" dirty="0" smtClean="0">
                <a:cs typeface="+mn-cs"/>
              </a:rPr>
              <a:t>Vector Space </a:t>
            </a:r>
            <a:r>
              <a:rPr lang="en-US" dirty="0" smtClean="0">
                <a:cs typeface="+mn-cs"/>
              </a:rPr>
              <a:t>Continued</a:t>
            </a:r>
          </a:p>
          <a:p>
            <a:pPr eaLnBrk="1" hangingPunct="1">
              <a:defRPr/>
            </a:pPr>
            <a:r>
              <a:rPr lang="en-US" dirty="0" smtClean="0">
                <a:cs typeface="+mn-cs"/>
              </a:rPr>
              <a:t>Clustering</a:t>
            </a:r>
          </a:p>
          <a:p>
            <a:pPr eaLnBrk="1" hangingPunct="1">
              <a:defRPr/>
            </a:pPr>
            <a:endParaRPr lang="en-US" dirty="0" smtClean="0">
              <a:cs typeface="+mn-cs"/>
            </a:endParaRPr>
          </a:p>
          <a:p>
            <a:pPr lvl="1" eaLnBrk="1" hangingPunct="1">
              <a:defRPr/>
            </a:pPr>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2"/>
          <p:cNvSpPr>
            <a:spLocks noGrp="1"/>
          </p:cNvSpPr>
          <p:nvPr>
            <p:ph type="dt" sz="quarter" idx="10"/>
          </p:nvPr>
        </p:nvSpPr>
        <p:spPr/>
        <p:txBody>
          <a:bodyPr/>
          <a:lstStyle/>
          <a:p>
            <a:pPr>
              <a:defRPr/>
            </a:pPr>
            <a:r>
              <a:rPr lang="en-US" smtClean="0"/>
              <a:t>IS 240 – Spring 2013</a:t>
            </a:r>
            <a:endParaRPr lang="en-US"/>
          </a:p>
        </p:txBody>
      </p:sp>
      <p:sp>
        <p:nvSpPr>
          <p:cNvPr id="1417220" name="Rectangle 4"/>
          <p:cNvSpPr>
            <a:spLocks noGrp="1" noChangeArrowheads="1"/>
          </p:cNvSpPr>
          <p:nvPr>
            <p:ph type="title"/>
          </p:nvPr>
        </p:nvSpPr>
        <p:spPr/>
        <p:txBody>
          <a:bodyPr/>
          <a:lstStyle/>
          <a:p>
            <a:pPr eaLnBrk="1" hangingPunct="1">
              <a:defRPr/>
            </a:pPr>
            <a:r>
              <a:rPr lang="en-US" smtClean="0">
                <a:cs typeface="+mj-cs"/>
              </a:rPr>
              <a:t>Cosine Detail (degrees)</a:t>
            </a:r>
          </a:p>
        </p:txBody>
      </p:sp>
      <p:pic>
        <p:nvPicPr>
          <p:cNvPr id="81923" name="Picture 3" descr="cosine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143000"/>
            <a:ext cx="7269163" cy="5075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IS 240 – Spring 2013</a:t>
            </a:r>
            <a:endParaRPr lang="en-US"/>
          </a:p>
        </p:txBody>
      </p:sp>
      <p:sp>
        <p:nvSpPr>
          <p:cNvPr id="1418242" name="Rectangle 2"/>
          <p:cNvSpPr>
            <a:spLocks noGrp="1" noChangeArrowheads="1"/>
          </p:cNvSpPr>
          <p:nvPr>
            <p:ph type="title"/>
          </p:nvPr>
        </p:nvSpPr>
        <p:spPr/>
        <p:txBody>
          <a:bodyPr/>
          <a:lstStyle/>
          <a:p>
            <a:pPr eaLnBrk="1" hangingPunct="1">
              <a:defRPr/>
            </a:pPr>
            <a:r>
              <a:rPr lang="en-US" smtClean="0">
                <a:cs typeface="+mj-cs"/>
              </a:rPr>
              <a:t>Computing a similarity score</a:t>
            </a:r>
          </a:p>
        </p:txBody>
      </p:sp>
      <p:graphicFrame>
        <p:nvGraphicFramePr>
          <p:cNvPr id="83971" name="Object 3"/>
          <p:cNvGraphicFramePr>
            <a:graphicFrameLocks noChangeAspect="1"/>
          </p:cNvGraphicFramePr>
          <p:nvPr/>
        </p:nvGraphicFramePr>
        <p:xfrm>
          <a:off x="663575" y="1358900"/>
          <a:ext cx="8175625" cy="4329113"/>
        </p:xfrm>
        <a:graphic>
          <a:graphicData uri="http://schemas.openxmlformats.org/presentationml/2006/ole">
            <mc:AlternateContent xmlns:mc="http://schemas.openxmlformats.org/markup-compatibility/2006">
              <mc:Choice xmlns:v="urn:schemas-microsoft-com:vml" Requires="v">
                <p:oleObj spid="_x0000_s83978" name="Equation" r:id="rId4" imgW="2997200" imgH="1587500" progId="Equation.3">
                  <p:embed/>
                </p:oleObj>
              </mc:Choice>
              <mc:Fallback>
                <p:oleObj name="Equation" r:id="rId4" imgW="2997200" imgH="1587500"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3575" y="1358900"/>
                        <a:ext cx="8175625" cy="432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2"/>
          <p:cNvSpPr>
            <a:spLocks noGrp="1"/>
          </p:cNvSpPr>
          <p:nvPr>
            <p:ph type="dt" sz="quarter" idx="10"/>
          </p:nvPr>
        </p:nvSpPr>
        <p:spPr/>
        <p:txBody>
          <a:bodyPr/>
          <a:lstStyle/>
          <a:p>
            <a:pPr>
              <a:defRPr/>
            </a:pPr>
            <a:r>
              <a:rPr lang="en-US" smtClean="0"/>
              <a:t>IS 240 – Spring 2013</a:t>
            </a:r>
            <a:endParaRPr lang="en-US"/>
          </a:p>
        </p:txBody>
      </p:sp>
      <p:sp>
        <p:nvSpPr>
          <p:cNvPr id="1419266" name="Rectangle 2"/>
          <p:cNvSpPr>
            <a:spLocks noGrp="1" noChangeArrowheads="1"/>
          </p:cNvSpPr>
          <p:nvPr>
            <p:ph type="title"/>
          </p:nvPr>
        </p:nvSpPr>
        <p:spPr/>
        <p:txBody>
          <a:bodyPr/>
          <a:lstStyle/>
          <a:p>
            <a:pPr eaLnBrk="1" hangingPunct="1">
              <a:defRPr/>
            </a:pPr>
            <a:r>
              <a:rPr lang="en-US" sz="3200" smtClean="0">
                <a:cs typeface="+mj-cs"/>
              </a:rPr>
              <a:t>Vector Space with Term Weights and Cosine Matching</a:t>
            </a:r>
          </a:p>
        </p:txBody>
      </p:sp>
      <p:sp>
        <p:nvSpPr>
          <p:cNvPr id="1419267" name="Rectangle 3"/>
          <p:cNvSpPr>
            <a:spLocks noChangeArrowheads="1"/>
          </p:cNvSpPr>
          <p:nvPr/>
        </p:nvSpPr>
        <p:spPr bwMode="auto">
          <a:xfrm>
            <a:off x="609600" y="2362200"/>
            <a:ext cx="2819400" cy="2895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419268" name="Text Box 4"/>
          <p:cNvSpPr txBox="1">
            <a:spLocks noChangeArrowheads="1"/>
          </p:cNvSpPr>
          <p:nvPr/>
        </p:nvSpPr>
        <p:spPr bwMode="auto">
          <a:xfrm>
            <a:off x="152400" y="2362200"/>
            <a:ext cx="4699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sz="1800">
                <a:cs typeface="+mn-cs"/>
              </a:rPr>
              <a:t>1.0</a:t>
            </a:r>
            <a:endParaRPr lang="en-US">
              <a:cs typeface="+mn-cs"/>
            </a:endParaRPr>
          </a:p>
        </p:txBody>
      </p:sp>
      <p:sp>
        <p:nvSpPr>
          <p:cNvPr id="1419269" name="Text Box 5"/>
          <p:cNvSpPr txBox="1">
            <a:spLocks noChangeArrowheads="1"/>
          </p:cNvSpPr>
          <p:nvPr/>
        </p:nvSpPr>
        <p:spPr bwMode="auto">
          <a:xfrm>
            <a:off x="152400" y="2971800"/>
            <a:ext cx="4699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sz="1800">
                <a:cs typeface="+mn-cs"/>
              </a:rPr>
              <a:t>0.8</a:t>
            </a:r>
            <a:endParaRPr lang="en-US">
              <a:cs typeface="+mn-cs"/>
            </a:endParaRPr>
          </a:p>
        </p:txBody>
      </p:sp>
      <p:sp>
        <p:nvSpPr>
          <p:cNvPr id="1419270" name="Text Box 6"/>
          <p:cNvSpPr txBox="1">
            <a:spLocks noChangeArrowheads="1"/>
          </p:cNvSpPr>
          <p:nvPr/>
        </p:nvSpPr>
        <p:spPr bwMode="auto">
          <a:xfrm>
            <a:off x="152400" y="3505200"/>
            <a:ext cx="4699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sz="1800">
                <a:cs typeface="+mn-cs"/>
              </a:rPr>
              <a:t>0.6</a:t>
            </a:r>
            <a:endParaRPr lang="en-US">
              <a:cs typeface="+mn-cs"/>
            </a:endParaRPr>
          </a:p>
        </p:txBody>
      </p:sp>
      <p:sp>
        <p:nvSpPr>
          <p:cNvPr id="1419271" name="Text Box 7"/>
          <p:cNvSpPr txBox="1">
            <a:spLocks noChangeArrowheads="1"/>
          </p:cNvSpPr>
          <p:nvPr/>
        </p:nvSpPr>
        <p:spPr bwMode="auto">
          <a:xfrm>
            <a:off x="152400" y="4114800"/>
            <a:ext cx="4699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sz="1800">
                <a:cs typeface="+mn-cs"/>
              </a:rPr>
              <a:t>0.4</a:t>
            </a:r>
            <a:endParaRPr lang="en-US">
              <a:cs typeface="+mn-cs"/>
            </a:endParaRPr>
          </a:p>
        </p:txBody>
      </p:sp>
      <p:sp>
        <p:nvSpPr>
          <p:cNvPr id="1419272" name="Text Box 8"/>
          <p:cNvSpPr txBox="1">
            <a:spLocks noChangeArrowheads="1"/>
          </p:cNvSpPr>
          <p:nvPr/>
        </p:nvSpPr>
        <p:spPr bwMode="auto">
          <a:xfrm>
            <a:off x="152400" y="4648200"/>
            <a:ext cx="4699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sz="1800">
                <a:cs typeface="+mn-cs"/>
              </a:rPr>
              <a:t>0.2</a:t>
            </a:r>
            <a:endParaRPr lang="en-US">
              <a:cs typeface="+mn-cs"/>
            </a:endParaRPr>
          </a:p>
        </p:txBody>
      </p:sp>
      <p:sp>
        <p:nvSpPr>
          <p:cNvPr id="1419273" name="Text Box 9"/>
          <p:cNvSpPr txBox="1">
            <a:spLocks noChangeArrowheads="1"/>
          </p:cNvSpPr>
          <p:nvPr/>
        </p:nvSpPr>
        <p:spPr bwMode="auto">
          <a:xfrm>
            <a:off x="2514600" y="5257800"/>
            <a:ext cx="4699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sz="1800">
                <a:cs typeface="+mn-cs"/>
              </a:rPr>
              <a:t>0.8</a:t>
            </a:r>
            <a:endParaRPr lang="en-US">
              <a:cs typeface="+mn-cs"/>
            </a:endParaRPr>
          </a:p>
        </p:txBody>
      </p:sp>
      <p:sp>
        <p:nvSpPr>
          <p:cNvPr id="1419274" name="Text Box 10"/>
          <p:cNvSpPr txBox="1">
            <a:spLocks noChangeArrowheads="1"/>
          </p:cNvSpPr>
          <p:nvPr/>
        </p:nvSpPr>
        <p:spPr bwMode="auto">
          <a:xfrm>
            <a:off x="1905000" y="5257800"/>
            <a:ext cx="4699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sz="1800">
                <a:cs typeface="+mn-cs"/>
              </a:rPr>
              <a:t>0.6</a:t>
            </a:r>
            <a:endParaRPr lang="en-US">
              <a:cs typeface="+mn-cs"/>
            </a:endParaRPr>
          </a:p>
        </p:txBody>
      </p:sp>
      <p:sp>
        <p:nvSpPr>
          <p:cNvPr id="1419275" name="Text Box 11"/>
          <p:cNvSpPr txBox="1">
            <a:spLocks noChangeArrowheads="1"/>
          </p:cNvSpPr>
          <p:nvPr/>
        </p:nvSpPr>
        <p:spPr bwMode="auto">
          <a:xfrm>
            <a:off x="1295400" y="5257800"/>
            <a:ext cx="4699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sz="1800">
                <a:cs typeface="+mn-cs"/>
              </a:rPr>
              <a:t>0.4</a:t>
            </a:r>
            <a:endParaRPr lang="en-US">
              <a:cs typeface="+mn-cs"/>
            </a:endParaRPr>
          </a:p>
        </p:txBody>
      </p:sp>
      <p:sp>
        <p:nvSpPr>
          <p:cNvPr id="1419276" name="Text Box 12"/>
          <p:cNvSpPr txBox="1">
            <a:spLocks noChangeArrowheads="1"/>
          </p:cNvSpPr>
          <p:nvPr/>
        </p:nvSpPr>
        <p:spPr bwMode="auto">
          <a:xfrm>
            <a:off x="685800" y="5257800"/>
            <a:ext cx="4699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sz="1800">
                <a:cs typeface="+mn-cs"/>
              </a:rPr>
              <a:t>0.2</a:t>
            </a:r>
            <a:endParaRPr lang="en-US">
              <a:cs typeface="+mn-cs"/>
            </a:endParaRPr>
          </a:p>
        </p:txBody>
      </p:sp>
      <p:sp>
        <p:nvSpPr>
          <p:cNvPr id="1419277" name="Text Box 13"/>
          <p:cNvSpPr txBox="1">
            <a:spLocks noChangeArrowheads="1"/>
          </p:cNvSpPr>
          <p:nvPr/>
        </p:nvSpPr>
        <p:spPr bwMode="auto">
          <a:xfrm>
            <a:off x="152400" y="5257800"/>
            <a:ext cx="298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sz="1800">
                <a:cs typeface="+mn-cs"/>
              </a:rPr>
              <a:t>0</a:t>
            </a:r>
            <a:endParaRPr lang="en-US">
              <a:cs typeface="+mn-cs"/>
            </a:endParaRPr>
          </a:p>
        </p:txBody>
      </p:sp>
      <p:sp>
        <p:nvSpPr>
          <p:cNvPr id="1419278" name="Text Box 14"/>
          <p:cNvSpPr txBox="1">
            <a:spLocks noChangeArrowheads="1"/>
          </p:cNvSpPr>
          <p:nvPr/>
        </p:nvSpPr>
        <p:spPr bwMode="auto">
          <a:xfrm>
            <a:off x="3124200" y="5257800"/>
            <a:ext cx="4699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sz="1800">
                <a:cs typeface="+mn-cs"/>
              </a:rPr>
              <a:t>1.0</a:t>
            </a:r>
            <a:endParaRPr lang="en-US">
              <a:cs typeface="+mn-cs"/>
            </a:endParaRPr>
          </a:p>
        </p:txBody>
      </p:sp>
      <p:sp>
        <p:nvSpPr>
          <p:cNvPr id="1419279" name="Line 15"/>
          <p:cNvSpPr>
            <a:spLocks noChangeShapeType="1"/>
          </p:cNvSpPr>
          <p:nvPr/>
        </p:nvSpPr>
        <p:spPr bwMode="auto">
          <a:xfrm flipV="1">
            <a:off x="609600" y="3200400"/>
            <a:ext cx="381000" cy="20574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419280" name="Line 16"/>
          <p:cNvSpPr>
            <a:spLocks noChangeShapeType="1"/>
          </p:cNvSpPr>
          <p:nvPr/>
        </p:nvSpPr>
        <p:spPr bwMode="auto">
          <a:xfrm flipV="1">
            <a:off x="609600" y="4572000"/>
            <a:ext cx="2133600" cy="6858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419281" name="Line 17"/>
          <p:cNvSpPr>
            <a:spLocks noChangeShapeType="1"/>
          </p:cNvSpPr>
          <p:nvPr/>
        </p:nvSpPr>
        <p:spPr bwMode="auto">
          <a:xfrm flipV="1">
            <a:off x="609600" y="3048000"/>
            <a:ext cx="914400" cy="22098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419282" name="Text Box 18"/>
          <p:cNvSpPr txBox="1">
            <a:spLocks noChangeArrowheads="1"/>
          </p:cNvSpPr>
          <p:nvPr/>
        </p:nvSpPr>
        <p:spPr bwMode="auto">
          <a:xfrm>
            <a:off x="593725" y="2781300"/>
            <a:ext cx="425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sz="1800">
                <a:cs typeface="+mn-cs"/>
              </a:rPr>
              <a:t>D</a:t>
            </a:r>
            <a:r>
              <a:rPr lang="en-US" sz="1800" baseline="-25000">
                <a:cs typeface="+mn-cs"/>
              </a:rPr>
              <a:t>2</a:t>
            </a:r>
            <a:endParaRPr lang="en-US">
              <a:cs typeface="+mn-cs"/>
            </a:endParaRPr>
          </a:p>
        </p:txBody>
      </p:sp>
      <p:sp>
        <p:nvSpPr>
          <p:cNvPr id="1419283" name="Text Box 19"/>
          <p:cNvSpPr txBox="1">
            <a:spLocks noChangeArrowheads="1"/>
          </p:cNvSpPr>
          <p:nvPr/>
        </p:nvSpPr>
        <p:spPr bwMode="auto">
          <a:xfrm>
            <a:off x="2743200" y="4419600"/>
            <a:ext cx="425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sz="1800">
                <a:cs typeface="+mn-cs"/>
              </a:rPr>
              <a:t>D</a:t>
            </a:r>
            <a:r>
              <a:rPr lang="en-US" sz="1800" baseline="-25000">
                <a:cs typeface="+mn-cs"/>
              </a:rPr>
              <a:t>1</a:t>
            </a:r>
            <a:endParaRPr lang="en-US">
              <a:cs typeface="+mn-cs"/>
            </a:endParaRPr>
          </a:p>
        </p:txBody>
      </p:sp>
      <p:sp>
        <p:nvSpPr>
          <p:cNvPr id="1419284" name="Text Box 20"/>
          <p:cNvSpPr txBox="1">
            <a:spLocks noChangeArrowheads="1"/>
          </p:cNvSpPr>
          <p:nvPr/>
        </p:nvSpPr>
        <p:spPr bwMode="auto">
          <a:xfrm>
            <a:off x="1447800" y="2743200"/>
            <a:ext cx="349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sz="1800">
                <a:cs typeface="+mn-cs"/>
              </a:rPr>
              <a:t>Q</a:t>
            </a:r>
            <a:endParaRPr lang="en-US">
              <a:cs typeface="+mn-cs"/>
            </a:endParaRPr>
          </a:p>
        </p:txBody>
      </p:sp>
      <p:graphicFrame>
        <p:nvGraphicFramePr>
          <p:cNvPr id="86037" name="Object 21"/>
          <p:cNvGraphicFramePr>
            <a:graphicFrameLocks noChangeAspect="1"/>
          </p:cNvGraphicFramePr>
          <p:nvPr/>
        </p:nvGraphicFramePr>
        <p:xfrm>
          <a:off x="838200" y="4800600"/>
          <a:ext cx="250825" cy="304800"/>
        </p:xfrm>
        <a:graphic>
          <a:graphicData uri="http://schemas.openxmlformats.org/presentationml/2006/ole">
            <mc:AlternateContent xmlns:mc="http://schemas.openxmlformats.org/markup-compatibility/2006">
              <mc:Choice xmlns:v="urn:schemas-microsoft-com:vml" Requires="v">
                <p:oleObj spid="_x0000_s86072" name="Equation" r:id="rId4" imgW="177800" imgH="215900" progId="Equation.3">
                  <p:embed/>
                </p:oleObj>
              </mc:Choice>
              <mc:Fallback>
                <p:oleObj name="Equation" r:id="rId4" imgW="177800" imgH="215900" progId="Equation.3">
                  <p:embed/>
                  <p:pic>
                    <p:nvPicPr>
                      <p:cNvPr id="0" name="Object 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4800600"/>
                        <a:ext cx="250825"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86038" name="Object 22"/>
          <p:cNvGraphicFramePr>
            <a:graphicFrameLocks noChangeAspect="1"/>
          </p:cNvGraphicFramePr>
          <p:nvPr/>
        </p:nvGraphicFramePr>
        <p:xfrm>
          <a:off x="838200" y="3733800"/>
          <a:ext cx="298450" cy="336550"/>
        </p:xfrm>
        <a:graphic>
          <a:graphicData uri="http://schemas.openxmlformats.org/presentationml/2006/ole">
            <mc:AlternateContent xmlns:mc="http://schemas.openxmlformats.org/markup-compatibility/2006">
              <mc:Choice xmlns:v="urn:schemas-microsoft-com:vml" Requires="v">
                <p:oleObj spid="_x0000_s86073" name="Equation" r:id="rId6" imgW="190500" imgH="215900" progId="Equation.3">
                  <p:embed/>
                </p:oleObj>
              </mc:Choice>
              <mc:Fallback>
                <p:oleObj name="Equation" r:id="rId6" imgW="190500" imgH="215900" progId="Equation.3">
                  <p:embed/>
                  <p:pic>
                    <p:nvPicPr>
                      <p:cNvPr id="0" name="Object 2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8200" y="3733800"/>
                        <a:ext cx="29845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1419287" name="Text Box 23"/>
          <p:cNvSpPr txBox="1">
            <a:spLocks noChangeArrowheads="1"/>
          </p:cNvSpPr>
          <p:nvPr/>
        </p:nvSpPr>
        <p:spPr bwMode="auto">
          <a:xfrm>
            <a:off x="60325" y="1943100"/>
            <a:ext cx="889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sz="1800">
                <a:cs typeface="+mn-cs"/>
              </a:rPr>
              <a:t>Term B</a:t>
            </a:r>
            <a:endParaRPr lang="en-US">
              <a:cs typeface="+mn-cs"/>
            </a:endParaRPr>
          </a:p>
        </p:txBody>
      </p:sp>
      <p:sp>
        <p:nvSpPr>
          <p:cNvPr id="1419288" name="Text Box 24"/>
          <p:cNvSpPr txBox="1">
            <a:spLocks noChangeArrowheads="1"/>
          </p:cNvSpPr>
          <p:nvPr/>
        </p:nvSpPr>
        <p:spPr bwMode="auto">
          <a:xfrm>
            <a:off x="1524000" y="5562600"/>
            <a:ext cx="9017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sz="1800">
                <a:cs typeface="+mn-cs"/>
              </a:rPr>
              <a:t>Term A</a:t>
            </a:r>
            <a:endParaRPr lang="en-US">
              <a:cs typeface="+mn-cs"/>
            </a:endParaRPr>
          </a:p>
        </p:txBody>
      </p:sp>
      <p:sp>
        <p:nvSpPr>
          <p:cNvPr id="1419289" name="Text Box 25"/>
          <p:cNvSpPr txBox="1">
            <a:spLocks noChangeArrowheads="1"/>
          </p:cNvSpPr>
          <p:nvPr/>
        </p:nvSpPr>
        <p:spPr bwMode="auto">
          <a:xfrm>
            <a:off x="4114800" y="1676400"/>
            <a:ext cx="42672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eaLnBrk="0" hangingPunct="0">
              <a:defRPr/>
            </a:pPr>
            <a:r>
              <a:rPr lang="en-US">
                <a:cs typeface="+mn-cs"/>
              </a:rPr>
              <a:t>D</a:t>
            </a:r>
            <a:r>
              <a:rPr lang="en-US" baseline="-25000">
                <a:cs typeface="+mn-cs"/>
              </a:rPr>
              <a:t>i</a:t>
            </a:r>
            <a:r>
              <a:rPr lang="en-US">
                <a:cs typeface="+mn-cs"/>
              </a:rPr>
              <a:t>=(</a:t>
            </a:r>
            <a:r>
              <a:rPr lang="en-US" i="1">
                <a:cs typeface="+mn-cs"/>
              </a:rPr>
              <a:t>d</a:t>
            </a:r>
            <a:r>
              <a:rPr lang="en-US" i="1" baseline="-25000">
                <a:cs typeface="+mn-cs"/>
              </a:rPr>
              <a:t>i1</a:t>
            </a:r>
            <a:r>
              <a:rPr lang="en-US" i="1">
                <a:cs typeface="+mn-cs"/>
              </a:rPr>
              <a:t>,w</a:t>
            </a:r>
            <a:r>
              <a:rPr lang="en-US" i="1" baseline="-25000">
                <a:cs typeface="+mn-cs"/>
              </a:rPr>
              <a:t>di1</a:t>
            </a:r>
            <a:r>
              <a:rPr lang="en-US" i="1">
                <a:cs typeface="+mn-cs"/>
              </a:rPr>
              <a:t>;d</a:t>
            </a:r>
            <a:r>
              <a:rPr lang="en-US" i="1" baseline="-25000">
                <a:cs typeface="+mn-cs"/>
              </a:rPr>
              <a:t>i2</a:t>
            </a:r>
            <a:r>
              <a:rPr lang="en-US" i="1">
                <a:cs typeface="+mn-cs"/>
              </a:rPr>
              <a:t>, w</a:t>
            </a:r>
            <a:r>
              <a:rPr lang="en-US" i="1" baseline="-25000">
                <a:cs typeface="+mn-cs"/>
              </a:rPr>
              <a:t>di2</a:t>
            </a:r>
            <a:r>
              <a:rPr lang="en-US" i="1">
                <a:cs typeface="+mn-cs"/>
              </a:rPr>
              <a:t>;…;d</a:t>
            </a:r>
            <a:r>
              <a:rPr lang="en-US" i="1" baseline="-25000">
                <a:cs typeface="+mn-cs"/>
              </a:rPr>
              <a:t>it</a:t>
            </a:r>
            <a:r>
              <a:rPr lang="en-US" i="1">
                <a:cs typeface="+mn-cs"/>
              </a:rPr>
              <a:t>, w</a:t>
            </a:r>
            <a:r>
              <a:rPr lang="en-US" i="1" baseline="-25000">
                <a:cs typeface="+mn-cs"/>
              </a:rPr>
              <a:t>dit</a:t>
            </a:r>
            <a:r>
              <a:rPr lang="en-US">
                <a:cs typeface="+mn-cs"/>
              </a:rPr>
              <a:t>)</a:t>
            </a:r>
          </a:p>
          <a:p>
            <a:pPr algn="l" eaLnBrk="0" hangingPunct="0">
              <a:defRPr/>
            </a:pPr>
            <a:r>
              <a:rPr lang="en-US">
                <a:cs typeface="+mn-cs"/>
              </a:rPr>
              <a:t>Q =(</a:t>
            </a:r>
            <a:r>
              <a:rPr lang="en-US" i="1">
                <a:cs typeface="+mn-cs"/>
              </a:rPr>
              <a:t>q</a:t>
            </a:r>
            <a:r>
              <a:rPr lang="en-US" i="1" baseline="-25000">
                <a:cs typeface="+mn-cs"/>
              </a:rPr>
              <a:t>i1</a:t>
            </a:r>
            <a:r>
              <a:rPr lang="en-US" i="1">
                <a:cs typeface="+mn-cs"/>
              </a:rPr>
              <a:t>,w</a:t>
            </a:r>
            <a:r>
              <a:rPr lang="en-US" i="1" baseline="-25000">
                <a:cs typeface="+mn-cs"/>
              </a:rPr>
              <a:t>qi1</a:t>
            </a:r>
            <a:r>
              <a:rPr lang="en-US" i="1">
                <a:cs typeface="+mn-cs"/>
              </a:rPr>
              <a:t>;q</a:t>
            </a:r>
            <a:r>
              <a:rPr lang="en-US" i="1" baseline="-25000">
                <a:cs typeface="+mn-cs"/>
              </a:rPr>
              <a:t>i2</a:t>
            </a:r>
            <a:r>
              <a:rPr lang="en-US" i="1">
                <a:cs typeface="+mn-cs"/>
              </a:rPr>
              <a:t>, w</a:t>
            </a:r>
            <a:r>
              <a:rPr lang="en-US" i="1" baseline="-25000">
                <a:cs typeface="+mn-cs"/>
              </a:rPr>
              <a:t>qi2</a:t>
            </a:r>
            <a:r>
              <a:rPr lang="en-US" i="1">
                <a:cs typeface="+mn-cs"/>
              </a:rPr>
              <a:t>;…;q</a:t>
            </a:r>
            <a:r>
              <a:rPr lang="en-US" i="1" baseline="-25000">
                <a:cs typeface="+mn-cs"/>
              </a:rPr>
              <a:t>it</a:t>
            </a:r>
            <a:r>
              <a:rPr lang="en-US" i="1">
                <a:cs typeface="+mn-cs"/>
              </a:rPr>
              <a:t>, w</a:t>
            </a:r>
            <a:r>
              <a:rPr lang="en-US" i="1" baseline="-25000">
                <a:cs typeface="+mn-cs"/>
              </a:rPr>
              <a:t>qit</a:t>
            </a:r>
            <a:r>
              <a:rPr lang="en-US">
                <a:cs typeface="+mn-cs"/>
              </a:rPr>
              <a:t>)</a:t>
            </a:r>
          </a:p>
        </p:txBody>
      </p:sp>
      <p:graphicFrame>
        <p:nvGraphicFramePr>
          <p:cNvPr id="86042" name="Object 26"/>
          <p:cNvGraphicFramePr>
            <a:graphicFrameLocks noChangeAspect="1"/>
          </p:cNvGraphicFramePr>
          <p:nvPr/>
        </p:nvGraphicFramePr>
        <p:xfrm>
          <a:off x="4114800" y="2590800"/>
          <a:ext cx="4343400" cy="1152525"/>
        </p:xfrm>
        <a:graphic>
          <a:graphicData uri="http://schemas.openxmlformats.org/presentationml/2006/ole">
            <mc:AlternateContent xmlns:mc="http://schemas.openxmlformats.org/markup-compatibility/2006">
              <mc:Choice xmlns:v="urn:schemas-microsoft-com:vml" Requires="v">
                <p:oleObj spid="_x0000_s86074" name="Equation" r:id="rId8" imgW="2387600" imgH="635000" progId="Equation.3">
                  <p:embed/>
                </p:oleObj>
              </mc:Choice>
              <mc:Fallback>
                <p:oleObj name="Equation" r:id="rId8" imgW="2387600" imgH="635000" progId="Equation.3">
                  <p:embed/>
                  <p:pic>
                    <p:nvPicPr>
                      <p:cNvPr id="0" name="Object 2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14800" y="2590800"/>
                        <a:ext cx="4343400" cy="1152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1419291" name="Text Box 27"/>
          <p:cNvSpPr txBox="1">
            <a:spLocks noChangeArrowheads="1"/>
          </p:cNvSpPr>
          <p:nvPr/>
        </p:nvSpPr>
        <p:spPr bwMode="auto">
          <a:xfrm>
            <a:off x="2057400" y="2362200"/>
            <a:ext cx="1373188"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sz="1800">
                <a:cs typeface="+mn-cs"/>
              </a:rPr>
              <a:t>Q = (0.4,0.8)</a:t>
            </a:r>
          </a:p>
          <a:p>
            <a:pPr algn="l" eaLnBrk="0" hangingPunct="0">
              <a:defRPr/>
            </a:pPr>
            <a:r>
              <a:rPr lang="en-US" sz="1800">
                <a:cs typeface="+mn-cs"/>
              </a:rPr>
              <a:t>D1=(0.8,0.3)</a:t>
            </a:r>
          </a:p>
          <a:p>
            <a:pPr algn="l" eaLnBrk="0" hangingPunct="0">
              <a:defRPr/>
            </a:pPr>
            <a:r>
              <a:rPr lang="en-US" sz="1800">
                <a:cs typeface="+mn-cs"/>
              </a:rPr>
              <a:t>D2=(0.2,0.7)</a:t>
            </a:r>
          </a:p>
        </p:txBody>
      </p:sp>
      <p:graphicFrame>
        <p:nvGraphicFramePr>
          <p:cNvPr id="86044" name="Object 28"/>
          <p:cNvGraphicFramePr>
            <a:graphicFrameLocks noChangeAspect="1"/>
          </p:cNvGraphicFramePr>
          <p:nvPr/>
        </p:nvGraphicFramePr>
        <p:xfrm>
          <a:off x="3733800" y="3810000"/>
          <a:ext cx="5257800" cy="1611313"/>
        </p:xfrm>
        <a:graphic>
          <a:graphicData uri="http://schemas.openxmlformats.org/presentationml/2006/ole">
            <mc:AlternateContent xmlns:mc="http://schemas.openxmlformats.org/markup-compatibility/2006">
              <mc:Choice xmlns:v="urn:schemas-microsoft-com:vml" Requires="v">
                <p:oleObj spid="_x0000_s86075" name="Equation" r:id="rId10" imgW="2984500" imgH="914400" progId="Equation.3">
                  <p:embed/>
                </p:oleObj>
              </mc:Choice>
              <mc:Fallback>
                <p:oleObj name="Equation" r:id="rId10" imgW="2984500" imgH="914400" progId="Equation.3">
                  <p:embed/>
                  <p:pic>
                    <p:nvPicPr>
                      <p:cNvPr id="0" name="Object 2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733800" y="3810000"/>
                        <a:ext cx="5257800" cy="1611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86045" name="Object 29"/>
          <p:cNvGraphicFramePr>
            <a:graphicFrameLocks noChangeAspect="1"/>
          </p:cNvGraphicFramePr>
          <p:nvPr/>
        </p:nvGraphicFramePr>
        <p:xfrm>
          <a:off x="3810000" y="5410200"/>
          <a:ext cx="3124200" cy="787400"/>
        </p:xfrm>
        <a:graphic>
          <a:graphicData uri="http://schemas.openxmlformats.org/presentationml/2006/ole">
            <mc:AlternateContent xmlns:mc="http://schemas.openxmlformats.org/markup-compatibility/2006">
              <mc:Choice xmlns:v="urn:schemas-microsoft-com:vml" Requires="v">
                <p:oleObj spid="_x0000_s86076" name="Equation" r:id="rId12" imgW="1663700" imgH="419100" progId="Equation.3">
                  <p:embed/>
                </p:oleObj>
              </mc:Choice>
              <mc:Fallback>
                <p:oleObj name="Equation" r:id="rId12" imgW="1663700" imgH="419100" progId="Equation.3">
                  <p:embed/>
                  <p:pic>
                    <p:nvPicPr>
                      <p:cNvPr id="0" name="Object 2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810000" y="5410200"/>
                        <a:ext cx="3124200" cy="787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IS 240 – Spring 2013</a:t>
            </a:r>
            <a:endParaRPr lang="en-US"/>
          </a:p>
        </p:txBody>
      </p:sp>
      <p:sp>
        <p:nvSpPr>
          <p:cNvPr id="1434628" name="Rectangle 4"/>
          <p:cNvSpPr>
            <a:spLocks noGrp="1" noChangeArrowheads="1"/>
          </p:cNvSpPr>
          <p:nvPr>
            <p:ph type="title"/>
          </p:nvPr>
        </p:nvSpPr>
        <p:spPr/>
        <p:txBody>
          <a:bodyPr/>
          <a:lstStyle/>
          <a:p>
            <a:pPr eaLnBrk="1" hangingPunct="1">
              <a:defRPr/>
            </a:pPr>
            <a:r>
              <a:rPr lang="en-US" smtClean="0">
                <a:cs typeface="+mj-cs"/>
              </a:rPr>
              <a:t>Problems with Vector Space</a:t>
            </a:r>
          </a:p>
        </p:txBody>
      </p:sp>
      <p:sp>
        <p:nvSpPr>
          <p:cNvPr id="1434629" name="Rectangle 5"/>
          <p:cNvSpPr>
            <a:spLocks noGrp="1" noChangeArrowheads="1"/>
          </p:cNvSpPr>
          <p:nvPr>
            <p:ph type="body" idx="1"/>
          </p:nvPr>
        </p:nvSpPr>
        <p:spPr/>
        <p:txBody>
          <a:bodyPr/>
          <a:lstStyle/>
          <a:p>
            <a:pPr eaLnBrk="1" hangingPunct="1">
              <a:defRPr/>
            </a:pPr>
            <a:r>
              <a:rPr lang="en-US" smtClean="0">
                <a:cs typeface="+mn-cs"/>
              </a:rPr>
              <a:t>There is no real theoretical basis for the assumption of a term space</a:t>
            </a:r>
          </a:p>
          <a:p>
            <a:pPr lvl="1" eaLnBrk="1" hangingPunct="1">
              <a:defRPr/>
            </a:pPr>
            <a:r>
              <a:rPr lang="en-US" smtClean="0"/>
              <a:t>it is more for visualization that having any real basis</a:t>
            </a:r>
          </a:p>
          <a:p>
            <a:pPr lvl="1" eaLnBrk="1" hangingPunct="1">
              <a:defRPr/>
            </a:pPr>
            <a:r>
              <a:rPr lang="en-US" smtClean="0"/>
              <a:t>most similarity measures work about the same regardless of model</a:t>
            </a:r>
          </a:p>
          <a:p>
            <a:pPr eaLnBrk="1" hangingPunct="1">
              <a:defRPr/>
            </a:pPr>
            <a:r>
              <a:rPr lang="en-US" smtClean="0">
                <a:cs typeface="+mn-cs"/>
              </a:rPr>
              <a:t>Terms are not really orthogonal dimensions</a:t>
            </a:r>
          </a:p>
          <a:p>
            <a:pPr lvl="1" eaLnBrk="1" hangingPunct="1">
              <a:defRPr/>
            </a:pPr>
            <a:r>
              <a:rPr lang="en-US" smtClean="0"/>
              <a:t>Terms are not independent of all other terms</a:t>
            </a:r>
          </a:p>
        </p:txBody>
      </p:sp>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IS 240 – Spring 2013</a:t>
            </a:r>
            <a:endParaRPr lang="en-US"/>
          </a:p>
        </p:txBody>
      </p:sp>
      <p:sp>
        <p:nvSpPr>
          <p:cNvPr id="1458178" name="Rectangle 2"/>
          <p:cNvSpPr>
            <a:spLocks noGrp="1" noChangeArrowheads="1"/>
          </p:cNvSpPr>
          <p:nvPr>
            <p:ph type="title"/>
          </p:nvPr>
        </p:nvSpPr>
        <p:spPr/>
        <p:txBody>
          <a:bodyPr/>
          <a:lstStyle/>
          <a:p>
            <a:pPr eaLnBrk="1" hangingPunct="1">
              <a:defRPr/>
            </a:pPr>
            <a:r>
              <a:rPr lang="en-US" smtClean="0">
                <a:cs typeface="+mj-cs"/>
              </a:rPr>
              <a:t>Vector Space Refinements</a:t>
            </a:r>
          </a:p>
        </p:txBody>
      </p:sp>
      <p:sp>
        <p:nvSpPr>
          <p:cNvPr id="1458179" name="Rectangle 3"/>
          <p:cNvSpPr>
            <a:spLocks noGrp="1" noChangeArrowheads="1"/>
          </p:cNvSpPr>
          <p:nvPr>
            <p:ph type="body" idx="1"/>
          </p:nvPr>
        </p:nvSpPr>
        <p:spPr/>
        <p:txBody>
          <a:bodyPr/>
          <a:lstStyle/>
          <a:p>
            <a:pPr eaLnBrk="1" hangingPunct="1">
              <a:defRPr/>
            </a:pPr>
            <a:r>
              <a:rPr lang="en-US" sz="2800" smtClean="0">
                <a:cs typeface="+mn-cs"/>
              </a:rPr>
              <a:t>As we saw earlier, the SMART system included a variety of weighting methods that could be combined into a single vector model algorithm</a:t>
            </a:r>
          </a:p>
          <a:p>
            <a:pPr eaLnBrk="1" hangingPunct="1">
              <a:defRPr/>
            </a:pPr>
            <a:r>
              <a:rPr lang="en-US" sz="2800" smtClean="0">
                <a:cs typeface="+mn-cs"/>
              </a:rPr>
              <a:t>Vector space has proven very effective in most IR evaluations (or used to be)</a:t>
            </a:r>
          </a:p>
          <a:p>
            <a:pPr eaLnBrk="1" hangingPunct="1">
              <a:defRPr/>
            </a:pPr>
            <a:r>
              <a:rPr lang="en-US" sz="2800" smtClean="0">
                <a:cs typeface="+mn-cs"/>
              </a:rPr>
              <a:t>Salton in a short article in SIGIR Forum (Fall 1981) outlined a </a:t>
            </a:r>
            <a:r>
              <a:rPr lang="ja-JP" altLang="en-US" sz="2800" smtClean="0">
                <a:latin typeface="Arial"/>
                <a:cs typeface="+mn-cs"/>
              </a:rPr>
              <a:t>“</a:t>
            </a:r>
            <a:r>
              <a:rPr lang="en-US" sz="2800" smtClean="0">
                <a:cs typeface="+mn-cs"/>
              </a:rPr>
              <a:t>Blueprint</a:t>
            </a:r>
            <a:r>
              <a:rPr lang="ja-JP" altLang="en-US" sz="2800" smtClean="0">
                <a:latin typeface="Arial"/>
                <a:cs typeface="+mn-cs"/>
              </a:rPr>
              <a:t>”</a:t>
            </a:r>
            <a:r>
              <a:rPr lang="en-US" sz="2800" smtClean="0">
                <a:cs typeface="+mn-cs"/>
              </a:rPr>
              <a:t> for automatic indexing and retrieval using vector space that has been, to a large extent, followed by everyone doing vector IR</a:t>
            </a:r>
          </a:p>
        </p:txBody>
      </p:sp>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IS 240 – Spring 2013</a:t>
            </a:r>
            <a:endParaRPr lang="en-US"/>
          </a:p>
        </p:txBody>
      </p:sp>
      <p:sp>
        <p:nvSpPr>
          <p:cNvPr id="1461250" name="Rectangle 2"/>
          <p:cNvSpPr>
            <a:spLocks noGrp="1" noChangeArrowheads="1"/>
          </p:cNvSpPr>
          <p:nvPr>
            <p:ph type="title"/>
          </p:nvPr>
        </p:nvSpPr>
        <p:spPr/>
        <p:txBody>
          <a:bodyPr/>
          <a:lstStyle/>
          <a:p>
            <a:pPr eaLnBrk="1" hangingPunct="1">
              <a:defRPr/>
            </a:pPr>
            <a:r>
              <a:rPr lang="en-US" smtClean="0">
                <a:cs typeface="+mj-cs"/>
              </a:rPr>
              <a:t>Vector Space Refinements</a:t>
            </a:r>
          </a:p>
        </p:txBody>
      </p:sp>
      <p:sp>
        <p:nvSpPr>
          <p:cNvPr id="1461251" name="Rectangle 3"/>
          <p:cNvSpPr>
            <a:spLocks noGrp="1" noChangeArrowheads="1"/>
          </p:cNvSpPr>
          <p:nvPr>
            <p:ph type="body" idx="1"/>
          </p:nvPr>
        </p:nvSpPr>
        <p:spPr/>
        <p:txBody>
          <a:bodyPr/>
          <a:lstStyle/>
          <a:p>
            <a:pPr eaLnBrk="1" hangingPunct="1">
              <a:defRPr/>
            </a:pPr>
            <a:r>
              <a:rPr lang="en-US" sz="2800" smtClean="0">
                <a:cs typeface="+mn-cs"/>
              </a:rPr>
              <a:t>Amit Singhal (one of Salton</a:t>
            </a:r>
            <a:r>
              <a:rPr lang="ja-JP" altLang="en-US" sz="2800" smtClean="0">
                <a:latin typeface="Arial"/>
                <a:cs typeface="+mn-cs"/>
              </a:rPr>
              <a:t>’</a:t>
            </a:r>
            <a:r>
              <a:rPr lang="en-US" sz="2800" smtClean="0">
                <a:cs typeface="+mn-cs"/>
              </a:rPr>
              <a:t>s students) found that the normalization of document length usually performed in the </a:t>
            </a:r>
            <a:r>
              <a:rPr lang="ja-JP" altLang="en-US" sz="2800" smtClean="0">
                <a:latin typeface="Arial"/>
                <a:cs typeface="+mn-cs"/>
              </a:rPr>
              <a:t>“</a:t>
            </a:r>
            <a:r>
              <a:rPr lang="en-US" sz="2800" smtClean="0">
                <a:cs typeface="+mn-cs"/>
              </a:rPr>
              <a:t>standard tfidf</a:t>
            </a:r>
            <a:r>
              <a:rPr lang="ja-JP" altLang="en-US" sz="2800" smtClean="0">
                <a:latin typeface="Arial"/>
                <a:cs typeface="+mn-cs"/>
              </a:rPr>
              <a:t>”</a:t>
            </a:r>
            <a:r>
              <a:rPr lang="en-US" sz="2800" smtClean="0">
                <a:cs typeface="+mn-cs"/>
              </a:rPr>
              <a:t> tended to overemphasize short documents</a:t>
            </a:r>
          </a:p>
          <a:p>
            <a:pPr eaLnBrk="1" hangingPunct="1">
              <a:defRPr/>
            </a:pPr>
            <a:r>
              <a:rPr lang="en-US" sz="2800" smtClean="0">
                <a:cs typeface="+mn-cs"/>
              </a:rPr>
              <a:t>He and Chris Buckley came up with the idea of adjusting the normalization document length to better correspond to observed relevance patterns</a:t>
            </a:r>
          </a:p>
          <a:p>
            <a:pPr eaLnBrk="1" hangingPunct="1">
              <a:defRPr/>
            </a:pPr>
            <a:r>
              <a:rPr lang="en-US" sz="2800" smtClean="0">
                <a:cs typeface="+mn-cs"/>
              </a:rPr>
              <a:t>The </a:t>
            </a:r>
            <a:r>
              <a:rPr lang="ja-JP" altLang="en-US" sz="2800" smtClean="0">
                <a:latin typeface="Arial"/>
                <a:cs typeface="+mn-cs"/>
              </a:rPr>
              <a:t>“</a:t>
            </a:r>
            <a:r>
              <a:rPr lang="en-US" sz="2800" smtClean="0">
                <a:cs typeface="+mn-cs"/>
              </a:rPr>
              <a:t>Pivoted Document Length Normalization</a:t>
            </a:r>
            <a:r>
              <a:rPr lang="ja-JP" altLang="en-US" sz="2800" smtClean="0">
                <a:latin typeface="Arial"/>
                <a:cs typeface="+mn-cs"/>
              </a:rPr>
              <a:t>”</a:t>
            </a:r>
            <a:r>
              <a:rPr lang="en-US" sz="2800" smtClean="0">
                <a:cs typeface="+mn-cs"/>
              </a:rPr>
              <a:t> provided a valuable enhancement to the performance of vector space systems</a:t>
            </a:r>
          </a:p>
        </p:txBody>
      </p:sp>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3"/>
          <p:cNvSpPr>
            <a:spLocks noGrp="1"/>
          </p:cNvSpPr>
          <p:nvPr>
            <p:ph type="dt" sz="quarter" idx="10"/>
          </p:nvPr>
        </p:nvSpPr>
        <p:spPr/>
        <p:txBody>
          <a:bodyPr/>
          <a:lstStyle/>
          <a:p>
            <a:pPr>
              <a:defRPr/>
            </a:pPr>
            <a:r>
              <a:rPr lang="en-US" smtClean="0"/>
              <a:t>IS 240 – Spring 2013</a:t>
            </a:r>
            <a:endParaRPr lang="en-US"/>
          </a:p>
        </p:txBody>
      </p:sp>
      <p:sp>
        <p:nvSpPr>
          <p:cNvPr id="1462274" name="Rectangle 2"/>
          <p:cNvSpPr>
            <a:spLocks noGrp="1" noChangeArrowheads="1"/>
          </p:cNvSpPr>
          <p:nvPr>
            <p:ph type="title"/>
          </p:nvPr>
        </p:nvSpPr>
        <p:spPr/>
        <p:txBody>
          <a:bodyPr/>
          <a:lstStyle/>
          <a:p>
            <a:pPr eaLnBrk="1" hangingPunct="1">
              <a:defRPr/>
            </a:pPr>
            <a:r>
              <a:rPr lang="en-US" smtClean="0">
                <a:cs typeface="+mj-cs"/>
              </a:rPr>
              <a:t>Pivoted Normalization</a:t>
            </a:r>
          </a:p>
        </p:txBody>
      </p:sp>
      <p:sp>
        <p:nvSpPr>
          <p:cNvPr id="1462276" name="Rectangle 4"/>
          <p:cNvSpPr>
            <a:spLocks noChangeArrowheads="1"/>
          </p:cNvSpPr>
          <p:nvPr/>
        </p:nvSpPr>
        <p:spPr bwMode="auto">
          <a:xfrm>
            <a:off x="2057400" y="1524000"/>
            <a:ext cx="4572000" cy="4572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462279" name="Freeform 7"/>
          <p:cNvSpPr>
            <a:spLocks/>
          </p:cNvSpPr>
          <p:nvPr/>
        </p:nvSpPr>
        <p:spPr bwMode="auto">
          <a:xfrm>
            <a:off x="2098675" y="1676400"/>
            <a:ext cx="4530725" cy="4337050"/>
          </a:xfrm>
          <a:custGeom>
            <a:avLst/>
            <a:gdLst>
              <a:gd name="T0" fmla="*/ 0 w 2896"/>
              <a:gd name="T1" fmla="*/ 2909 h 2909"/>
              <a:gd name="T2" fmla="*/ 88 w 2896"/>
              <a:gd name="T3" fmla="*/ 2872 h 2909"/>
              <a:gd name="T4" fmla="*/ 192 w 2896"/>
              <a:gd name="T5" fmla="*/ 2828 h 2909"/>
              <a:gd name="T6" fmla="*/ 443 w 2896"/>
              <a:gd name="T7" fmla="*/ 2732 h 2909"/>
              <a:gd name="T8" fmla="*/ 465 w 2896"/>
              <a:gd name="T9" fmla="*/ 2710 h 2909"/>
              <a:gd name="T10" fmla="*/ 487 w 2896"/>
              <a:gd name="T11" fmla="*/ 2703 h 2909"/>
              <a:gd name="T12" fmla="*/ 598 w 2896"/>
              <a:gd name="T13" fmla="*/ 2599 h 2909"/>
              <a:gd name="T14" fmla="*/ 827 w 2896"/>
              <a:gd name="T15" fmla="*/ 2496 h 2909"/>
              <a:gd name="T16" fmla="*/ 1130 w 2896"/>
              <a:gd name="T17" fmla="*/ 2451 h 2909"/>
              <a:gd name="T18" fmla="*/ 1410 w 2896"/>
              <a:gd name="T19" fmla="*/ 2378 h 2909"/>
              <a:gd name="T20" fmla="*/ 1506 w 2896"/>
              <a:gd name="T21" fmla="*/ 2348 h 2909"/>
              <a:gd name="T22" fmla="*/ 1595 w 2896"/>
              <a:gd name="T23" fmla="*/ 2274 h 2909"/>
              <a:gd name="T24" fmla="*/ 1706 w 2896"/>
              <a:gd name="T25" fmla="*/ 2090 h 2909"/>
              <a:gd name="T26" fmla="*/ 1787 w 2896"/>
              <a:gd name="T27" fmla="*/ 1875 h 2909"/>
              <a:gd name="T28" fmla="*/ 1861 w 2896"/>
              <a:gd name="T29" fmla="*/ 1743 h 2909"/>
              <a:gd name="T30" fmla="*/ 1876 w 2896"/>
              <a:gd name="T31" fmla="*/ 1720 h 2909"/>
              <a:gd name="T32" fmla="*/ 1920 w 2896"/>
              <a:gd name="T33" fmla="*/ 1706 h 2909"/>
              <a:gd name="T34" fmla="*/ 1986 w 2896"/>
              <a:gd name="T35" fmla="*/ 1669 h 2909"/>
              <a:gd name="T36" fmla="*/ 2031 w 2896"/>
              <a:gd name="T37" fmla="*/ 1647 h 2909"/>
              <a:gd name="T38" fmla="*/ 2208 w 2896"/>
              <a:gd name="T39" fmla="*/ 1514 h 2909"/>
              <a:gd name="T40" fmla="*/ 2348 w 2896"/>
              <a:gd name="T41" fmla="*/ 1336 h 2909"/>
              <a:gd name="T42" fmla="*/ 2437 w 2896"/>
              <a:gd name="T43" fmla="*/ 1233 h 2909"/>
              <a:gd name="T44" fmla="*/ 2466 w 2896"/>
              <a:gd name="T45" fmla="*/ 1189 h 2909"/>
              <a:gd name="T46" fmla="*/ 2481 w 2896"/>
              <a:gd name="T47" fmla="*/ 1167 h 2909"/>
              <a:gd name="T48" fmla="*/ 2511 w 2896"/>
              <a:gd name="T49" fmla="*/ 1115 h 2909"/>
              <a:gd name="T50" fmla="*/ 2592 w 2896"/>
              <a:gd name="T51" fmla="*/ 960 h 2909"/>
              <a:gd name="T52" fmla="*/ 2629 w 2896"/>
              <a:gd name="T53" fmla="*/ 923 h 2909"/>
              <a:gd name="T54" fmla="*/ 2703 w 2896"/>
              <a:gd name="T55" fmla="*/ 812 h 2909"/>
              <a:gd name="T56" fmla="*/ 2725 w 2896"/>
              <a:gd name="T57" fmla="*/ 768 h 2909"/>
              <a:gd name="T58" fmla="*/ 2784 w 2896"/>
              <a:gd name="T59" fmla="*/ 568 h 2909"/>
              <a:gd name="T60" fmla="*/ 2806 w 2896"/>
              <a:gd name="T61" fmla="*/ 347 h 2909"/>
              <a:gd name="T62" fmla="*/ 2865 w 2896"/>
              <a:gd name="T63" fmla="*/ 140 h 2909"/>
              <a:gd name="T64" fmla="*/ 2880 w 2896"/>
              <a:gd name="T65" fmla="*/ 44 h 2909"/>
              <a:gd name="T66" fmla="*/ 2880 w 2896"/>
              <a:gd name="T67" fmla="*/ 0 h 29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896" h="2909">
                <a:moveTo>
                  <a:pt x="0" y="2909"/>
                </a:moveTo>
                <a:cubicBezTo>
                  <a:pt x="28" y="2891"/>
                  <a:pt x="58" y="2886"/>
                  <a:pt x="88" y="2872"/>
                </a:cubicBezTo>
                <a:cubicBezTo>
                  <a:pt x="127" y="2855"/>
                  <a:pt x="153" y="2840"/>
                  <a:pt x="192" y="2828"/>
                </a:cubicBezTo>
                <a:cubicBezTo>
                  <a:pt x="250" y="2789"/>
                  <a:pt x="376" y="2748"/>
                  <a:pt x="443" y="2732"/>
                </a:cubicBezTo>
                <a:cubicBezTo>
                  <a:pt x="450" y="2725"/>
                  <a:pt x="456" y="2716"/>
                  <a:pt x="465" y="2710"/>
                </a:cubicBezTo>
                <a:cubicBezTo>
                  <a:pt x="471" y="2706"/>
                  <a:pt x="481" y="2708"/>
                  <a:pt x="487" y="2703"/>
                </a:cubicBezTo>
                <a:cubicBezTo>
                  <a:pt x="527" y="2672"/>
                  <a:pt x="558" y="2630"/>
                  <a:pt x="598" y="2599"/>
                </a:cubicBezTo>
                <a:cubicBezTo>
                  <a:pt x="661" y="2550"/>
                  <a:pt x="749" y="2512"/>
                  <a:pt x="827" y="2496"/>
                </a:cubicBezTo>
                <a:cubicBezTo>
                  <a:pt x="925" y="2476"/>
                  <a:pt x="1034" y="2482"/>
                  <a:pt x="1130" y="2451"/>
                </a:cubicBezTo>
                <a:cubicBezTo>
                  <a:pt x="1222" y="2422"/>
                  <a:pt x="1314" y="2387"/>
                  <a:pt x="1410" y="2378"/>
                </a:cubicBezTo>
                <a:cubicBezTo>
                  <a:pt x="1441" y="2367"/>
                  <a:pt x="1474" y="2358"/>
                  <a:pt x="1506" y="2348"/>
                </a:cubicBezTo>
                <a:cubicBezTo>
                  <a:pt x="1533" y="2321"/>
                  <a:pt x="1564" y="2295"/>
                  <a:pt x="1595" y="2274"/>
                </a:cubicBezTo>
                <a:cubicBezTo>
                  <a:pt x="1635" y="2215"/>
                  <a:pt x="1683" y="2159"/>
                  <a:pt x="1706" y="2090"/>
                </a:cubicBezTo>
                <a:cubicBezTo>
                  <a:pt x="1729" y="2021"/>
                  <a:pt x="1747" y="1936"/>
                  <a:pt x="1787" y="1875"/>
                </a:cubicBezTo>
                <a:cubicBezTo>
                  <a:pt x="1802" y="1829"/>
                  <a:pt x="1831" y="1779"/>
                  <a:pt x="1861" y="1743"/>
                </a:cubicBezTo>
                <a:cubicBezTo>
                  <a:pt x="1867" y="1736"/>
                  <a:pt x="1868" y="1725"/>
                  <a:pt x="1876" y="1720"/>
                </a:cubicBezTo>
                <a:cubicBezTo>
                  <a:pt x="1889" y="1712"/>
                  <a:pt x="1920" y="1706"/>
                  <a:pt x="1920" y="1706"/>
                </a:cubicBezTo>
                <a:cubicBezTo>
                  <a:pt x="1970" y="1672"/>
                  <a:pt x="1947" y="1681"/>
                  <a:pt x="1986" y="1669"/>
                </a:cubicBezTo>
                <a:cubicBezTo>
                  <a:pt x="2081" y="1604"/>
                  <a:pt x="1939" y="1698"/>
                  <a:pt x="2031" y="1647"/>
                </a:cubicBezTo>
                <a:cubicBezTo>
                  <a:pt x="2090" y="1614"/>
                  <a:pt x="2162" y="1564"/>
                  <a:pt x="2208" y="1514"/>
                </a:cubicBezTo>
                <a:cubicBezTo>
                  <a:pt x="2260" y="1457"/>
                  <a:pt x="2293" y="1391"/>
                  <a:pt x="2348" y="1336"/>
                </a:cubicBezTo>
                <a:cubicBezTo>
                  <a:pt x="2383" y="1301"/>
                  <a:pt x="2409" y="1274"/>
                  <a:pt x="2437" y="1233"/>
                </a:cubicBezTo>
                <a:cubicBezTo>
                  <a:pt x="2477" y="1174"/>
                  <a:pt x="2427" y="1248"/>
                  <a:pt x="2466" y="1189"/>
                </a:cubicBezTo>
                <a:cubicBezTo>
                  <a:pt x="2471" y="1182"/>
                  <a:pt x="2481" y="1167"/>
                  <a:pt x="2481" y="1167"/>
                </a:cubicBezTo>
                <a:cubicBezTo>
                  <a:pt x="2501" y="1100"/>
                  <a:pt x="2468" y="1200"/>
                  <a:pt x="2511" y="1115"/>
                </a:cubicBezTo>
                <a:cubicBezTo>
                  <a:pt x="2537" y="1064"/>
                  <a:pt x="2542" y="994"/>
                  <a:pt x="2592" y="960"/>
                </a:cubicBezTo>
                <a:cubicBezTo>
                  <a:pt x="2652" y="872"/>
                  <a:pt x="2559" y="1002"/>
                  <a:pt x="2629" y="923"/>
                </a:cubicBezTo>
                <a:cubicBezTo>
                  <a:pt x="2658" y="890"/>
                  <a:pt x="2678" y="849"/>
                  <a:pt x="2703" y="812"/>
                </a:cubicBezTo>
                <a:cubicBezTo>
                  <a:pt x="2727" y="737"/>
                  <a:pt x="2689" y="848"/>
                  <a:pt x="2725" y="768"/>
                </a:cubicBezTo>
                <a:cubicBezTo>
                  <a:pt x="2753" y="706"/>
                  <a:pt x="2767" y="634"/>
                  <a:pt x="2784" y="568"/>
                </a:cubicBezTo>
                <a:cubicBezTo>
                  <a:pt x="2791" y="495"/>
                  <a:pt x="2797" y="420"/>
                  <a:pt x="2806" y="347"/>
                </a:cubicBezTo>
                <a:cubicBezTo>
                  <a:pt x="2815" y="277"/>
                  <a:pt x="2853" y="210"/>
                  <a:pt x="2865" y="140"/>
                </a:cubicBezTo>
                <a:cubicBezTo>
                  <a:pt x="2871" y="108"/>
                  <a:pt x="2874" y="76"/>
                  <a:pt x="2880" y="44"/>
                </a:cubicBezTo>
                <a:cubicBezTo>
                  <a:pt x="2888" y="4"/>
                  <a:pt x="2896" y="16"/>
                  <a:pt x="2880" y="0"/>
                </a:cubicBezTo>
              </a:path>
            </a:pathLst>
          </a:custGeom>
          <a:noFill/>
          <a:ln w="38100" cmpd="sng">
            <a:solidFill>
              <a:srgbClr val="CCCC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a:cs typeface="+mn-cs"/>
            </a:endParaRPr>
          </a:p>
        </p:txBody>
      </p:sp>
      <p:sp>
        <p:nvSpPr>
          <p:cNvPr id="1462280" name="Freeform 8"/>
          <p:cNvSpPr>
            <a:spLocks/>
          </p:cNvSpPr>
          <p:nvPr/>
        </p:nvSpPr>
        <p:spPr bwMode="auto">
          <a:xfrm>
            <a:off x="2074863" y="3962400"/>
            <a:ext cx="4554537" cy="879475"/>
          </a:xfrm>
          <a:custGeom>
            <a:avLst/>
            <a:gdLst>
              <a:gd name="T0" fmla="*/ 0 w 2917"/>
              <a:gd name="T1" fmla="*/ 591 h 591"/>
              <a:gd name="T2" fmla="*/ 81 w 2917"/>
              <a:gd name="T3" fmla="*/ 532 h 591"/>
              <a:gd name="T4" fmla="*/ 177 w 2917"/>
              <a:gd name="T5" fmla="*/ 480 h 591"/>
              <a:gd name="T6" fmla="*/ 687 w 2917"/>
              <a:gd name="T7" fmla="*/ 428 h 591"/>
              <a:gd name="T8" fmla="*/ 820 w 2917"/>
              <a:gd name="T9" fmla="*/ 414 h 591"/>
              <a:gd name="T10" fmla="*/ 1004 w 2917"/>
              <a:gd name="T11" fmla="*/ 355 h 591"/>
              <a:gd name="T12" fmla="*/ 1278 w 2917"/>
              <a:gd name="T13" fmla="*/ 325 h 591"/>
              <a:gd name="T14" fmla="*/ 1669 w 2917"/>
              <a:gd name="T15" fmla="*/ 222 h 591"/>
              <a:gd name="T16" fmla="*/ 2430 w 2917"/>
              <a:gd name="T17" fmla="*/ 229 h 591"/>
              <a:gd name="T18" fmla="*/ 2681 w 2917"/>
              <a:gd name="T19" fmla="*/ 133 h 591"/>
              <a:gd name="T20" fmla="*/ 2769 w 2917"/>
              <a:gd name="T21" fmla="*/ 103 h 591"/>
              <a:gd name="T22" fmla="*/ 2814 w 2917"/>
              <a:gd name="T23" fmla="*/ 89 h 591"/>
              <a:gd name="T24" fmla="*/ 2917 w 2917"/>
              <a:gd name="T25" fmla="*/ 0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17" h="591">
                <a:moveTo>
                  <a:pt x="0" y="591"/>
                </a:moveTo>
                <a:cubicBezTo>
                  <a:pt x="16" y="568"/>
                  <a:pt x="54" y="541"/>
                  <a:pt x="81" y="532"/>
                </a:cubicBezTo>
                <a:cubicBezTo>
                  <a:pt x="110" y="512"/>
                  <a:pt x="143" y="491"/>
                  <a:pt x="177" y="480"/>
                </a:cubicBezTo>
                <a:cubicBezTo>
                  <a:pt x="283" y="408"/>
                  <a:pt x="601" y="431"/>
                  <a:pt x="687" y="428"/>
                </a:cubicBezTo>
                <a:cubicBezTo>
                  <a:pt x="722" y="425"/>
                  <a:pt x="781" y="423"/>
                  <a:pt x="820" y="414"/>
                </a:cubicBezTo>
                <a:cubicBezTo>
                  <a:pt x="883" y="400"/>
                  <a:pt x="941" y="369"/>
                  <a:pt x="1004" y="355"/>
                </a:cubicBezTo>
                <a:cubicBezTo>
                  <a:pt x="1095" y="335"/>
                  <a:pt x="1185" y="330"/>
                  <a:pt x="1278" y="325"/>
                </a:cubicBezTo>
                <a:cubicBezTo>
                  <a:pt x="1412" y="304"/>
                  <a:pt x="1536" y="243"/>
                  <a:pt x="1669" y="222"/>
                </a:cubicBezTo>
                <a:cubicBezTo>
                  <a:pt x="2311" y="237"/>
                  <a:pt x="2058" y="244"/>
                  <a:pt x="2430" y="229"/>
                </a:cubicBezTo>
                <a:cubicBezTo>
                  <a:pt x="2518" y="201"/>
                  <a:pt x="2603" y="185"/>
                  <a:pt x="2681" y="133"/>
                </a:cubicBezTo>
                <a:cubicBezTo>
                  <a:pt x="2703" y="118"/>
                  <a:pt x="2743" y="111"/>
                  <a:pt x="2769" y="103"/>
                </a:cubicBezTo>
                <a:cubicBezTo>
                  <a:pt x="2784" y="98"/>
                  <a:pt x="2814" y="89"/>
                  <a:pt x="2814" y="89"/>
                </a:cubicBezTo>
                <a:cubicBezTo>
                  <a:pt x="2846" y="67"/>
                  <a:pt x="2901" y="35"/>
                  <a:pt x="2917" y="0"/>
                </a:cubicBezTo>
              </a:path>
            </a:pathLst>
          </a:custGeom>
          <a:noFill/>
          <a:ln w="28575" cmpd="sng">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a:cs typeface="+mn-cs"/>
            </a:endParaRPr>
          </a:p>
        </p:txBody>
      </p:sp>
      <p:sp>
        <p:nvSpPr>
          <p:cNvPr id="1462281" name="Line 9"/>
          <p:cNvSpPr>
            <a:spLocks noChangeShapeType="1"/>
          </p:cNvSpPr>
          <p:nvPr/>
        </p:nvSpPr>
        <p:spPr bwMode="auto">
          <a:xfrm>
            <a:off x="1143000" y="2286000"/>
            <a:ext cx="1752600" cy="2286000"/>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a:cs typeface="+mn-cs"/>
            </a:endParaRPr>
          </a:p>
        </p:txBody>
      </p:sp>
      <p:sp>
        <p:nvSpPr>
          <p:cNvPr id="1462282" name="Text Box 10"/>
          <p:cNvSpPr txBox="1">
            <a:spLocks noChangeArrowheads="1"/>
          </p:cNvSpPr>
          <p:nvPr/>
        </p:nvSpPr>
        <p:spPr bwMode="auto">
          <a:xfrm>
            <a:off x="0" y="1676400"/>
            <a:ext cx="1447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a:cs typeface="+mn-cs"/>
              </a:rPr>
              <a:t>Probability of</a:t>
            </a:r>
          </a:p>
          <a:p>
            <a:pPr>
              <a:defRPr/>
            </a:pPr>
            <a:r>
              <a:rPr lang="en-US" sz="1800">
                <a:cs typeface="+mn-cs"/>
              </a:rPr>
              <a:t>Retrieval</a:t>
            </a:r>
          </a:p>
        </p:txBody>
      </p:sp>
      <p:sp>
        <p:nvSpPr>
          <p:cNvPr id="1462283" name="Text Box 11"/>
          <p:cNvSpPr txBox="1">
            <a:spLocks noChangeArrowheads="1"/>
          </p:cNvSpPr>
          <p:nvPr/>
        </p:nvSpPr>
        <p:spPr bwMode="auto">
          <a:xfrm>
            <a:off x="0" y="3657600"/>
            <a:ext cx="1447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a:cs typeface="+mn-cs"/>
              </a:rPr>
              <a:t>Probability of</a:t>
            </a:r>
          </a:p>
          <a:p>
            <a:pPr>
              <a:defRPr/>
            </a:pPr>
            <a:r>
              <a:rPr lang="en-US" sz="1800">
                <a:cs typeface="+mn-cs"/>
              </a:rPr>
              <a:t>Relevance</a:t>
            </a:r>
          </a:p>
        </p:txBody>
      </p:sp>
      <p:sp>
        <p:nvSpPr>
          <p:cNvPr id="1462284" name="Line 12"/>
          <p:cNvSpPr>
            <a:spLocks noChangeShapeType="1"/>
          </p:cNvSpPr>
          <p:nvPr/>
        </p:nvSpPr>
        <p:spPr bwMode="auto">
          <a:xfrm>
            <a:off x="1295400" y="3962400"/>
            <a:ext cx="1828800" cy="1524000"/>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a:cs typeface="+mn-cs"/>
            </a:endParaRPr>
          </a:p>
        </p:txBody>
      </p:sp>
      <p:sp>
        <p:nvSpPr>
          <p:cNvPr id="1462285" name="Line 13"/>
          <p:cNvSpPr>
            <a:spLocks noChangeShapeType="1"/>
          </p:cNvSpPr>
          <p:nvPr/>
        </p:nvSpPr>
        <p:spPr bwMode="auto">
          <a:xfrm>
            <a:off x="4953000" y="1524000"/>
            <a:ext cx="0" cy="45720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a:cs typeface="+mn-cs"/>
            </a:endParaRPr>
          </a:p>
        </p:txBody>
      </p:sp>
      <p:sp>
        <p:nvSpPr>
          <p:cNvPr id="1462286" name="Text Box 14"/>
          <p:cNvSpPr txBox="1">
            <a:spLocks noChangeArrowheads="1"/>
          </p:cNvSpPr>
          <p:nvPr/>
        </p:nvSpPr>
        <p:spPr bwMode="auto">
          <a:xfrm>
            <a:off x="7134225" y="5448300"/>
            <a:ext cx="666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a:cs typeface="+mn-cs"/>
              </a:rPr>
              <a:t>Pivot</a:t>
            </a:r>
          </a:p>
        </p:txBody>
      </p:sp>
      <p:sp>
        <p:nvSpPr>
          <p:cNvPr id="1462287" name="Line 15"/>
          <p:cNvSpPr>
            <a:spLocks noChangeShapeType="1"/>
          </p:cNvSpPr>
          <p:nvPr/>
        </p:nvSpPr>
        <p:spPr bwMode="auto">
          <a:xfrm flipH="1">
            <a:off x="4953000" y="5638800"/>
            <a:ext cx="2286000" cy="457200"/>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a:cs typeface="+mn-cs"/>
            </a:endParaRPr>
          </a:p>
        </p:txBody>
      </p:sp>
      <p:sp>
        <p:nvSpPr>
          <p:cNvPr id="1462288" name="Text Box 16"/>
          <p:cNvSpPr txBox="1">
            <a:spLocks noChangeArrowheads="1"/>
          </p:cNvSpPr>
          <p:nvPr/>
        </p:nvSpPr>
        <p:spPr bwMode="auto">
          <a:xfrm>
            <a:off x="3581400" y="6096000"/>
            <a:ext cx="18415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a:cs typeface="+mn-cs"/>
              </a:rPr>
              <a:t>Document Length</a:t>
            </a:r>
          </a:p>
        </p:txBody>
      </p:sp>
      <p:sp>
        <p:nvSpPr>
          <p:cNvPr id="1462289" name="Text Box 17"/>
          <p:cNvSpPr txBox="1">
            <a:spLocks noChangeArrowheads="1"/>
          </p:cNvSpPr>
          <p:nvPr/>
        </p:nvSpPr>
        <p:spPr bwMode="auto">
          <a:xfrm rot="16200000">
            <a:off x="1259682" y="3464718"/>
            <a:ext cx="1200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a:cs typeface="+mn-cs"/>
              </a:rPr>
              <a:t>Probability</a:t>
            </a:r>
          </a:p>
        </p:txBody>
      </p:sp>
    </p:spTree>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3"/>
          <p:cNvSpPr>
            <a:spLocks noGrp="1"/>
          </p:cNvSpPr>
          <p:nvPr>
            <p:ph type="dt" sz="quarter" idx="10"/>
          </p:nvPr>
        </p:nvSpPr>
        <p:spPr/>
        <p:txBody>
          <a:bodyPr/>
          <a:lstStyle/>
          <a:p>
            <a:pPr>
              <a:defRPr/>
            </a:pPr>
            <a:r>
              <a:rPr lang="en-US" smtClean="0"/>
              <a:t>IS 240 – Spring 2013</a:t>
            </a:r>
            <a:endParaRPr lang="en-US"/>
          </a:p>
        </p:txBody>
      </p:sp>
      <p:sp>
        <p:nvSpPr>
          <p:cNvPr id="1463298" name="Rectangle 2"/>
          <p:cNvSpPr>
            <a:spLocks noGrp="1" noChangeArrowheads="1"/>
          </p:cNvSpPr>
          <p:nvPr>
            <p:ph type="title"/>
          </p:nvPr>
        </p:nvSpPr>
        <p:spPr/>
        <p:txBody>
          <a:bodyPr/>
          <a:lstStyle/>
          <a:p>
            <a:pPr eaLnBrk="1" hangingPunct="1">
              <a:defRPr/>
            </a:pPr>
            <a:r>
              <a:rPr lang="en-US" smtClean="0">
                <a:cs typeface="+mj-cs"/>
              </a:rPr>
              <a:t>Pivoted Normalization</a:t>
            </a:r>
          </a:p>
        </p:txBody>
      </p:sp>
      <p:sp>
        <p:nvSpPr>
          <p:cNvPr id="1463300" name="Rectangle 4"/>
          <p:cNvSpPr>
            <a:spLocks noChangeArrowheads="1"/>
          </p:cNvSpPr>
          <p:nvPr/>
        </p:nvSpPr>
        <p:spPr bwMode="auto">
          <a:xfrm>
            <a:off x="2057400" y="1524000"/>
            <a:ext cx="4572000" cy="4572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463303" name="Line 7"/>
          <p:cNvSpPr>
            <a:spLocks noChangeShapeType="1"/>
          </p:cNvSpPr>
          <p:nvPr/>
        </p:nvSpPr>
        <p:spPr bwMode="auto">
          <a:xfrm>
            <a:off x="1143000" y="2286000"/>
            <a:ext cx="1752600" cy="2286000"/>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a:cs typeface="+mn-cs"/>
            </a:endParaRPr>
          </a:p>
        </p:txBody>
      </p:sp>
      <p:sp>
        <p:nvSpPr>
          <p:cNvPr id="1463304" name="Text Box 8"/>
          <p:cNvSpPr txBox="1">
            <a:spLocks noChangeArrowheads="1"/>
          </p:cNvSpPr>
          <p:nvPr/>
        </p:nvSpPr>
        <p:spPr bwMode="auto">
          <a:xfrm>
            <a:off x="-28575" y="1676400"/>
            <a:ext cx="15049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a:cs typeface="+mn-cs"/>
              </a:rPr>
              <a:t>New</a:t>
            </a:r>
          </a:p>
          <a:p>
            <a:pPr>
              <a:defRPr/>
            </a:pPr>
            <a:r>
              <a:rPr lang="en-US" sz="1800">
                <a:cs typeface="+mn-cs"/>
              </a:rPr>
              <a:t>Normalization</a:t>
            </a:r>
          </a:p>
        </p:txBody>
      </p:sp>
      <p:sp>
        <p:nvSpPr>
          <p:cNvPr id="1463305" name="Text Box 9"/>
          <p:cNvSpPr txBox="1">
            <a:spLocks noChangeArrowheads="1"/>
          </p:cNvSpPr>
          <p:nvPr/>
        </p:nvSpPr>
        <p:spPr bwMode="auto">
          <a:xfrm>
            <a:off x="-28575" y="3657600"/>
            <a:ext cx="15049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a:cs typeface="+mn-cs"/>
              </a:rPr>
              <a:t>Old</a:t>
            </a:r>
          </a:p>
          <a:p>
            <a:pPr>
              <a:defRPr/>
            </a:pPr>
            <a:r>
              <a:rPr lang="en-US" sz="1800">
                <a:cs typeface="+mn-cs"/>
              </a:rPr>
              <a:t>Normalization</a:t>
            </a:r>
          </a:p>
        </p:txBody>
      </p:sp>
      <p:sp>
        <p:nvSpPr>
          <p:cNvPr id="1463306" name="Line 10"/>
          <p:cNvSpPr>
            <a:spLocks noChangeShapeType="1"/>
          </p:cNvSpPr>
          <p:nvPr/>
        </p:nvSpPr>
        <p:spPr bwMode="auto">
          <a:xfrm>
            <a:off x="1295400" y="3962400"/>
            <a:ext cx="1447800" cy="1371600"/>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a:cs typeface="+mn-cs"/>
            </a:endParaRPr>
          </a:p>
        </p:txBody>
      </p:sp>
      <p:sp>
        <p:nvSpPr>
          <p:cNvPr id="1463307" name="Line 11"/>
          <p:cNvSpPr>
            <a:spLocks noChangeShapeType="1"/>
          </p:cNvSpPr>
          <p:nvPr/>
        </p:nvSpPr>
        <p:spPr bwMode="auto">
          <a:xfrm>
            <a:off x="3657600" y="1524000"/>
            <a:ext cx="0" cy="45720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a:cs typeface="+mn-cs"/>
            </a:endParaRPr>
          </a:p>
        </p:txBody>
      </p:sp>
      <p:sp>
        <p:nvSpPr>
          <p:cNvPr id="1463308" name="Text Box 12"/>
          <p:cNvSpPr txBox="1">
            <a:spLocks noChangeArrowheads="1"/>
          </p:cNvSpPr>
          <p:nvPr/>
        </p:nvSpPr>
        <p:spPr bwMode="auto">
          <a:xfrm>
            <a:off x="7134225" y="5448300"/>
            <a:ext cx="666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a:cs typeface="+mn-cs"/>
              </a:rPr>
              <a:t>Pivot</a:t>
            </a:r>
          </a:p>
        </p:txBody>
      </p:sp>
      <p:sp>
        <p:nvSpPr>
          <p:cNvPr id="1463309" name="Line 13"/>
          <p:cNvSpPr>
            <a:spLocks noChangeShapeType="1"/>
          </p:cNvSpPr>
          <p:nvPr/>
        </p:nvSpPr>
        <p:spPr bwMode="auto">
          <a:xfrm flipH="1">
            <a:off x="3581400" y="5638800"/>
            <a:ext cx="3657600" cy="457200"/>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a:cs typeface="+mn-cs"/>
            </a:endParaRPr>
          </a:p>
        </p:txBody>
      </p:sp>
      <p:sp>
        <p:nvSpPr>
          <p:cNvPr id="1463310" name="Text Box 14"/>
          <p:cNvSpPr txBox="1">
            <a:spLocks noChangeArrowheads="1"/>
          </p:cNvSpPr>
          <p:nvPr/>
        </p:nvSpPr>
        <p:spPr bwMode="auto">
          <a:xfrm>
            <a:off x="3228975" y="6096000"/>
            <a:ext cx="2546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a:cs typeface="+mn-cs"/>
              </a:rPr>
              <a:t>Old Normalization Factor</a:t>
            </a:r>
          </a:p>
        </p:txBody>
      </p:sp>
      <p:sp>
        <p:nvSpPr>
          <p:cNvPr id="1463311" name="Text Box 15"/>
          <p:cNvSpPr txBox="1">
            <a:spLocks noChangeArrowheads="1"/>
          </p:cNvSpPr>
          <p:nvPr/>
        </p:nvSpPr>
        <p:spPr bwMode="auto">
          <a:xfrm rot="16200000">
            <a:off x="523082" y="3464718"/>
            <a:ext cx="2673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a:cs typeface="+mn-cs"/>
              </a:rPr>
              <a:t>Final Normalization Factor</a:t>
            </a:r>
          </a:p>
        </p:txBody>
      </p:sp>
      <p:sp>
        <p:nvSpPr>
          <p:cNvPr id="1463312" name="Line 16"/>
          <p:cNvSpPr>
            <a:spLocks noChangeShapeType="1"/>
          </p:cNvSpPr>
          <p:nvPr/>
        </p:nvSpPr>
        <p:spPr bwMode="auto">
          <a:xfrm flipV="1">
            <a:off x="2057400" y="1524000"/>
            <a:ext cx="4572000" cy="4572000"/>
          </a:xfrm>
          <a:prstGeom prst="line">
            <a:avLst/>
          </a:prstGeom>
          <a:noFill/>
          <a:ln w="38100">
            <a:solidFill>
              <a:srgbClr val="CCCC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a:cs typeface="+mn-cs"/>
            </a:endParaRPr>
          </a:p>
        </p:txBody>
      </p:sp>
      <p:sp>
        <p:nvSpPr>
          <p:cNvPr id="1463313" name="Line 17"/>
          <p:cNvSpPr>
            <a:spLocks noChangeShapeType="1"/>
          </p:cNvSpPr>
          <p:nvPr/>
        </p:nvSpPr>
        <p:spPr bwMode="auto">
          <a:xfrm flipV="1">
            <a:off x="2057400" y="3962400"/>
            <a:ext cx="4572000" cy="838200"/>
          </a:xfrm>
          <a:prstGeom prst="line">
            <a:avLst/>
          </a:prstGeom>
          <a:noFill/>
          <a:ln w="38100">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a:cs typeface="+mn-cs"/>
            </a:endParaRPr>
          </a:p>
        </p:txBody>
      </p:sp>
    </p:spTree>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quarter" idx="10"/>
          </p:nvPr>
        </p:nvSpPr>
        <p:spPr/>
        <p:txBody>
          <a:bodyPr/>
          <a:lstStyle/>
          <a:p>
            <a:pPr>
              <a:defRPr/>
            </a:pPr>
            <a:r>
              <a:rPr lang="en-US" smtClean="0"/>
              <a:t>IS 240 – Spring 2013</a:t>
            </a:r>
            <a:endParaRPr lang="en-US"/>
          </a:p>
        </p:txBody>
      </p:sp>
      <p:sp>
        <p:nvSpPr>
          <p:cNvPr id="1464322" name="Rectangle 2"/>
          <p:cNvSpPr>
            <a:spLocks noGrp="1" noChangeArrowheads="1"/>
          </p:cNvSpPr>
          <p:nvPr>
            <p:ph type="title"/>
          </p:nvPr>
        </p:nvSpPr>
        <p:spPr/>
        <p:txBody>
          <a:bodyPr/>
          <a:lstStyle/>
          <a:p>
            <a:pPr eaLnBrk="1" hangingPunct="1">
              <a:defRPr/>
            </a:pPr>
            <a:r>
              <a:rPr lang="en-US" smtClean="0">
                <a:cs typeface="+mj-cs"/>
              </a:rPr>
              <a:t>Pivoted Normalization</a:t>
            </a:r>
          </a:p>
        </p:txBody>
      </p:sp>
      <p:sp>
        <p:nvSpPr>
          <p:cNvPr id="1464323" name="Rectangle 3"/>
          <p:cNvSpPr>
            <a:spLocks noGrp="1" noChangeArrowheads="1"/>
          </p:cNvSpPr>
          <p:nvPr>
            <p:ph type="body" sz="half" idx="1"/>
          </p:nvPr>
        </p:nvSpPr>
        <p:spPr>
          <a:xfrm>
            <a:off x="457200" y="1219200"/>
            <a:ext cx="8305800" cy="4953000"/>
          </a:xfrm>
        </p:spPr>
        <p:txBody>
          <a:bodyPr/>
          <a:lstStyle/>
          <a:p>
            <a:pPr eaLnBrk="1" hangingPunct="1">
              <a:defRPr/>
            </a:pPr>
            <a:r>
              <a:rPr lang="en-US" sz="2800" smtClean="0">
                <a:cs typeface="+mn-cs"/>
              </a:rPr>
              <a:t>Using pivoted normalization the new tfidf weight for a document can be written as:</a:t>
            </a:r>
          </a:p>
        </p:txBody>
      </p:sp>
      <p:graphicFrame>
        <p:nvGraphicFramePr>
          <p:cNvPr id="98308" name="Object 4"/>
          <p:cNvGraphicFramePr>
            <a:graphicFrameLocks noGrp="1" noChangeAspect="1"/>
          </p:cNvGraphicFramePr>
          <p:nvPr>
            <p:ph sz="half" idx="2"/>
          </p:nvPr>
        </p:nvGraphicFramePr>
        <p:xfrm>
          <a:off x="1447800" y="2133600"/>
          <a:ext cx="6477000" cy="4375150"/>
        </p:xfrm>
        <a:graphic>
          <a:graphicData uri="http://schemas.openxmlformats.org/presentationml/2006/ole">
            <mc:AlternateContent xmlns:mc="http://schemas.openxmlformats.org/markup-compatibility/2006">
              <mc:Choice xmlns:v="urn:schemas-microsoft-com:vml" Requires="v">
                <p:oleObj spid="_x0000_s98315" name="Equation" r:id="rId4" imgW="2895600" imgH="1955800" progId="Equation.3">
                  <p:embed/>
                </p:oleObj>
              </mc:Choice>
              <mc:Fallback>
                <p:oleObj name="Equation" r:id="rId4" imgW="2895600" imgH="195580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7800" y="2133600"/>
                        <a:ext cx="6477000" cy="4375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7"/>
                                </a:srgbClr>
                              </a:outerShdw>
                            </a:effectLst>
                          </a14:hiddenEffects>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IS 240 – Spring 2013</a:t>
            </a:r>
            <a:endParaRPr lang="en-US"/>
          </a:p>
        </p:txBody>
      </p:sp>
      <p:sp>
        <p:nvSpPr>
          <p:cNvPr id="1466370" name="Rectangle 2"/>
          <p:cNvSpPr>
            <a:spLocks noGrp="1" noChangeArrowheads="1"/>
          </p:cNvSpPr>
          <p:nvPr>
            <p:ph type="title"/>
          </p:nvPr>
        </p:nvSpPr>
        <p:spPr/>
        <p:txBody>
          <a:bodyPr/>
          <a:lstStyle/>
          <a:p>
            <a:pPr eaLnBrk="1" hangingPunct="1">
              <a:defRPr/>
            </a:pPr>
            <a:r>
              <a:rPr lang="en-US" smtClean="0">
                <a:cs typeface="+mj-cs"/>
              </a:rPr>
              <a:t>Pivoted Normalization</a:t>
            </a:r>
          </a:p>
        </p:txBody>
      </p:sp>
      <p:sp>
        <p:nvSpPr>
          <p:cNvPr id="1466371" name="Rectangle 3"/>
          <p:cNvSpPr>
            <a:spLocks noGrp="1" noChangeArrowheads="1"/>
          </p:cNvSpPr>
          <p:nvPr>
            <p:ph type="body" idx="1"/>
          </p:nvPr>
        </p:nvSpPr>
        <p:spPr/>
        <p:txBody>
          <a:bodyPr/>
          <a:lstStyle/>
          <a:p>
            <a:pPr eaLnBrk="1" hangingPunct="1">
              <a:defRPr/>
            </a:pPr>
            <a:r>
              <a:rPr lang="en-US" smtClean="0">
                <a:cs typeface="+mn-cs"/>
              </a:rPr>
              <a:t>Training from past relevance data, and assuming that the slope is going to be consistent with new results, we can adjust to better fit the relevance curve for document size normalization</a:t>
            </a: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IS 240 – Spring 2013</a:t>
            </a:r>
            <a:endParaRPr lang="en-US"/>
          </a:p>
        </p:txBody>
      </p:sp>
      <p:sp>
        <p:nvSpPr>
          <p:cNvPr id="1400834" name="Rectangle 2"/>
          <p:cNvSpPr>
            <a:spLocks noGrp="1" noChangeArrowheads="1"/>
          </p:cNvSpPr>
          <p:nvPr>
            <p:ph type="title"/>
          </p:nvPr>
        </p:nvSpPr>
        <p:spPr/>
        <p:txBody>
          <a:bodyPr/>
          <a:lstStyle/>
          <a:p>
            <a:pPr eaLnBrk="1" hangingPunct="1">
              <a:defRPr/>
            </a:pPr>
            <a:r>
              <a:rPr lang="en-US" smtClean="0">
                <a:cs typeface="+mj-cs"/>
              </a:rPr>
              <a:t>IR Models</a:t>
            </a:r>
          </a:p>
        </p:txBody>
      </p:sp>
      <p:sp>
        <p:nvSpPr>
          <p:cNvPr id="1400835" name="Rectangle 3"/>
          <p:cNvSpPr>
            <a:spLocks noGrp="1" noChangeArrowheads="1"/>
          </p:cNvSpPr>
          <p:nvPr>
            <p:ph type="body" idx="1"/>
          </p:nvPr>
        </p:nvSpPr>
        <p:spPr/>
        <p:txBody>
          <a:bodyPr/>
          <a:lstStyle/>
          <a:p>
            <a:pPr eaLnBrk="1" hangingPunct="1">
              <a:defRPr/>
            </a:pPr>
            <a:r>
              <a:rPr lang="en-US" smtClean="0">
                <a:cs typeface="+mn-cs"/>
              </a:rPr>
              <a:t>Set Theoretic Models</a:t>
            </a:r>
          </a:p>
          <a:p>
            <a:pPr lvl="1" eaLnBrk="1" hangingPunct="1">
              <a:defRPr/>
            </a:pPr>
            <a:r>
              <a:rPr lang="en-US" smtClean="0"/>
              <a:t>Boolean</a:t>
            </a:r>
          </a:p>
          <a:p>
            <a:pPr lvl="1" eaLnBrk="1" hangingPunct="1">
              <a:defRPr/>
            </a:pPr>
            <a:r>
              <a:rPr lang="en-US" smtClean="0"/>
              <a:t>Fuzzy</a:t>
            </a:r>
          </a:p>
          <a:p>
            <a:pPr lvl="1" eaLnBrk="1" hangingPunct="1">
              <a:defRPr/>
            </a:pPr>
            <a:r>
              <a:rPr lang="en-US" smtClean="0"/>
              <a:t>Extended Boolean</a:t>
            </a:r>
          </a:p>
          <a:p>
            <a:pPr eaLnBrk="1" hangingPunct="1">
              <a:defRPr/>
            </a:pPr>
            <a:r>
              <a:rPr lang="en-US" smtClean="0">
                <a:cs typeface="+mn-cs"/>
              </a:rPr>
              <a:t>Vector Models (Algebraic)</a:t>
            </a:r>
          </a:p>
          <a:p>
            <a:pPr eaLnBrk="1" hangingPunct="1">
              <a:defRPr/>
            </a:pPr>
            <a:r>
              <a:rPr lang="en-US" smtClean="0">
                <a:cs typeface="+mn-cs"/>
              </a:rPr>
              <a:t>Probabilistic Models (probabilistic)</a:t>
            </a:r>
          </a:p>
        </p:txBody>
      </p:sp>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IS 240 – Spring 2013</a:t>
            </a:r>
            <a:endParaRPr lang="en-US"/>
          </a:p>
        </p:txBody>
      </p:sp>
      <p:sp>
        <p:nvSpPr>
          <p:cNvPr id="1569794" name="Rectangle 2"/>
          <p:cNvSpPr>
            <a:spLocks noGrp="1" noChangeArrowheads="1"/>
          </p:cNvSpPr>
          <p:nvPr>
            <p:ph type="title"/>
          </p:nvPr>
        </p:nvSpPr>
        <p:spPr/>
        <p:txBody>
          <a:bodyPr/>
          <a:lstStyle/>
          <a:p>
            <a:pPr eaLnBrk="1" hangingPunct="1">
              <a:defRPr/>
            </a:pPr>
            <a:r>
              <a:rPr lang="en-US" smtClean="0">
                <a:cs typeface="+mj-cs"/>
              </a:rPr>
              <a:t>Today</a:t>
            </a:r>
          </a:p>
        </p:txBody>
      </p:sp>
      <p:sp>
        <p:nvSpPr>
          <p:cNvPr id="1569795" name="Rectangle 3"/>
          <p:cNvSpPr>
            <a:spLocks noGrp="1" noChangeArrowheads="1"/>
          </p:cNvSpPr>
          <p:nvPr>
            <p:ph type="body" idx="1"/>
          </p:nvPr>
        </p:nvSpPr>
        <p:spPr/>
        <p:txBody>
          <a:bodyPr/>
          <a:lstStyle/>
          <a:p>
            <a:pPr eaLnBrk="1" hangingPunct="1">
              <a:defRPr/>
            </a:pPr>
            <a:r>
              <a:rPr lang="en-US" smtClean="0">
                <a:cs typeface="+mn-cs"/>
              </a:rPr>
              <a:t>Clustering</a:t>
            </a:r>
          </a:p>
          <a:p>
            <a:pPr eaLnBrk="1" hangingPunct="1">
              <a:defRPr/>
            </a:pPr>
            <a:r>
              <a:rPr lang="en-US" smtClean="0">
                <a:cs typeface="+mn-cs"/>
              </a:rPr>
              <a:t>Automatic Classification</a:t>
            </a:r>
          </a:p>
          <a:p>
            <a:pPr eaLnBrk="1" hangingPunct="1">
              <a:defRPr/>
            </a:pPr>
            <a:r>
              <a:rPr lang="en-US" smtClean="0">
                <a:cs typeface="+mn-cs"/>
              </a:rPr>
              <a:t>Cluster-enhanced search</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IS 240 – Spring 2013</a:t>
            </a:r>
            <a:endParaRPr lang="en-US"/>
          </a:p>
        </p:txBody>
      </p:sp>
      <p:sp>
        <p:nvSpPr>
          <p:cNvPr id="1571842" name="Rectangle 2"/>
          <p:cNvSpPr>
            <a:spLocks noGrp="1" noChangeArrowheads="1"/>
          </p:cNvSpPr>
          <p:nvPr>
            <p:ph type="title"/>
          </p:nvPr>
        </p:nvSpPr>
        <p:spPr/>
        <p:txBody>
          <a:bodyPr lIns="92075" tIns="46038" rIns="92075" bIns="46038" anchor="b"/>
          <a:lstStyle/>
          <a:p>
            <a:pPr eaLnBrk="1" hangingPunct="1">
              <a:defRPr/>
            </a:pPr>
            <a:r>
              <a:rPr lang="en-US" smtClean="0">
                <a:cs typeface="+mj-cs"/>
              </a:rPr>
              <a:t>Overview</a:t>
            </a:r>
          </a:p>
        </p:txBody>
      </p:sp>
      <p:sp>
        <p:nvSpPr>
          <p:cNvPr id="1571843" name="Rectangle 3"/>
          <p:cNvSpPr>
            <a:spLocks noGrp="1" noChangeArrowheads="1"/>
          </p:cNvSpPr>
          <p:nvPr>
            <p:ph type="body" idx="1"/>
          </p:nvPr>
        </p:nvSpPr>
        <p:spPr/>
        <p:txBody>
          <a:bodyPr lIns="92075" tIns="46038" rIns="92075" bIns="46038"/>
          <a:lstStyle/>
          <a:p>
            <a:pPr eaLnBrk="1" hangingPunct="1">
              <a:defRPr/>
            </a:pPr>
            <a:r>
              <a:rPr lang="en-US" smtClean="0">
                <a:cs typeface="+mn-cs"/>
              </a:rPr>
              <a:t>Introduction to Automatic Classification and Clustering</a:t>
            </a:r>
          </a:p>
          <a:p>
            <a:pPr eaLnBrk="1" hangingPunct="1">
              <a:defRPr/>
            </a:pPr>
            <a:r>
              <a:rPr lang="en-US" smtClean="0">
                <a:cs typeface="+mn-cs"/>
              </a:rPr>
              <a:t>Classification of Classification Methods</a:t>
            </a:r>
          </a:p>
          <a:p>
            <a:pPr eaLnBrk="1" hangingPunct="1">
              <a:defRPr/>
            </a:pPr>
            <a:r>
              <a:rPr lang="en-US" smtClean="0">
                <a:cs typeface="+mn-cs"/>
              </a:rPr>
              <a:t>Classification Clusters and Information Retrieval in Cheshire II</a:t>
            </a:r>
          </a:p>
          <a:p>
            <a:pPr eaLnBrk="1" hangingPunct="1">
              <a:defRPr/>
            </a:pPr>
            <a:r>
              <a:rPr lang="en-US" smtClean="0">
                <a:cs typeface="+mn-cs"/>
              </a:rPr>
              <a:t>DARPA Unfamiliar Metadata Project</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IS 240 – Spring 2013</a:t>
            </a:r>
            <a:endParaRPr lang="en-US"/>
          </a:p>
        </p:txBody>
      </p:sp>
      <p:sp>
        <p:nvSpPr>
          <p:cNvPr id="1573890" name="Rectangle 2"/>
          <p:cNvSpPr>
            <a:spLocks noGrp="1" noChangeArrowheads="1"/>
          </p:cNvSpPr>
          <p:nvPr>
            <p:ph type="title"/>
          </p:nvPr>
        </p:nvSpPr>
        <p:spPr/>
        <p:txBody>
          <a:bodyPr/>
          <a:lstStyle/>
          <a:p>
            <a:pPr eaLnBrk="1" hangingPunct="1">
              <a:defRPr/>
            </a:pPr>
            <a:r>
              <a:rPr lang="en-US" smtClean="0">
                <a:cs typeface="+mj-cs"/>
              </a:rPr>
              <a:t>Classification</a:t>
            </a:r>
          </a:p>
        </p:txBody>
      </p:sp>
      <p:sp>
        <p:nvSpPr>
          <p:cNvPr id="1573891" name="Rectangle 3"/>
          <p:cNvSpPr>
            <a:spLocks noGrp="1" noChangeArrowheads="1"/>
          </p:cNvSpPr>
          <p:nvPr>
            <p:ph type="body" idx="1"/>
          </p:nvPr>
        </p:nvSpPr>
        <p:spPr/>
        <p:txBody>
          <a:bodyPr/>
          <a:lstStyle/>
          <a:p>
            <a:pPr eaLnBrk="1" hangingPunct="1">
              <a:defRPr/>
            </a:pPr>
            <a:r>
              <a:rPr lang="en-US" sz="2800" smtClean="0">
                <a:cs typeface="+mn-cs"/>
              </a:rPr>
              <a:t>The grouping together of items (including documents or their representations) which are then treated as a unit. The groupings may be predefined or generated algorithmically. The process itself may be manual or automated. </a:t>
            </a:r>
          </a:p>
          <a:p>
            <a:pPr eaLnBrk="1" hangingPunct="1">
              <a:defRPr/>
            </a:pPr>
            <a:r>
              <a:rPr lang="en-US" sz="2800" smtClean="0">
                <a:cs typeface="+mn-cs"/>
              </a:rPr>
              <a:t>In document classification the items are grouped together because they are likely to be wanted together</a:t>
            </a:r>
          </a:p>
          <a:p>
            <a:pPr lvl="1" eaLnBrk="1" hangingPunct="1">
              <a:defRPr/>
            </a:pPr>
            <a:r>
              <a:rPr lang="en-US" sz="2400" smtClean="0"/>
              <a:t>For example, items about the same topic.</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IS 240 – Spring 2013</a:t>
            </a:r>
            <a:endParaRPr lang="en-US"/>
          </a:p>
        </p:txBody>
      </p:sp>
      <p:sp>
        <p:nvSpPr>
          <p:cNvPr id="1575938" name="Rectangle 2"/>
          <p:cNvSpPr>
            <a:spLocks noGrp="1" noChangeArrowheads="1"/>
          </p:cNvSpPr>
          <p:nvPr>
            <p:ph type="title"/>
          </p:nvPr>
        </p:nvSpPr>
        <p:spPr/>
        <p:txBody>
          <a:bodyPr/>
          <a:lstStyle/>
          <a:p>
            <a:pPr eaLnBrk="1" hangingPunct="1">
              <a:defRPr/>
            </a:pPr>
            <a:r>
              <a:rPr lang="en-US" sz="3200" smtClean="0">
                <a:cs typeface="+mj-cs"/>
              </a:rPr>
              <a:t>Automatic Indexing and Classification</a:t>
            </a:r>
          </a:p>
        </p:txBody>
      </p:sp>
      <p:sp>
        <p:nvSpPr>
          <p:cNvPr id="1575939" name="Rectangle 3"/>
          <p:cNvSpPr>
            <a:spLocks noGrp="1" noChangeArrowheads="1"/>
          </p:cNvSpPr>
          <p:nvPr>
            <p:ph type="body" idx="1"/>
          </p:nvPr>
        </p:nvSpPr>
        <p:spPr/>
        <p:txBody>
          <a:bodyPr/>
          <a:lstStyle/>
          <a:p>
            <a:pPr eaLnBrk="1" hangingPunct="1">
              <a:lnSpc>
                <a:spcPct val="90000"/>
              </a:lnSpc>
              <a:defRPr/>
            </a:pPr>
            <a:r>
              <a:rPr lang="en-US" sz="2800" smtClean="0">
                <a:cs typeface="+mn-cs"/>
              </a:rPr>
              <a:t>Automatic indexing is typically the simple deriving of keywords from a document and providing access to all of those words.</a:t>
            </a:r>
          </a:p>
          <a:p>
            <a:pPr eaLnBrk="1" hangingPunct="1">
              <a:lnSpc>
                <a:spcPct val="90000"/>
              </a:lnSpc>
              <a:defRPr/>
            </a:pPr>
            <a:r>
              <a:rPr lang="en-US" sz="2800" smtClean="0">
                <a:cs typeface="+mn-cs"/>
              </a:rPr>
              <a:t>More complex Automatic Indexing Systems attempt to select controlled vocabulary terms based on terms in the document.</a:t>
            </a:r>
          </a:p>
          <a:p>
            <a:pPr eaLnBrk="1" hangingPunct="1">
              <a:lnSpc>
                <a:spcPct val="90000"/>
              </a:lnSpc>
              <a:defRPr/>
            </a:pPr>
            <a:r>
              <a:rPr lang="en-US" sz="2800" smtClean="0">
                <a:cs typeface="+mn-cs"/>
              </a:rPr>
              <a:t>Automatic classification attempts to automatically group similar documents using either:</a:t>
            </a:r>
          </a:p>
          <a:p>
            <a:pPr lvl="1" eaLnBrk="1" hangingPunct="1">
              <a:lnSpc>
                <a:spcPct val="90000"/>
              </a:lnSpc>
              <a:defRPr/>
            </a:pPr>
            <a:r>
              <a:rPr lang="en-US" sz="2400" smtClean="0"/>
              <a:t>A fully automatic clustering method.</a:t>
            </a:r>
          </a:p>
          <a:p>
            <a:pPr lvl="1" eaLnBrk="1" hangingPunct="1">
              <a:lnSpc>
                <a:spcPct val="90000"/>
              </a:lnSpc>
              <a:defRPr/>
            </a:pPr>
            <a:r>
              <a:rPr lang="en-US" sz="2400" smtClean="0"/>
              <a:t>An established classification scheme and set of documents already indexed by that scheme.</a:t>
            </a:r>
          </a:p>
        </p:txBody>
      </p:sp>
    </p:spTree>
  </p:cSld>
  <p:clrMapOvr>
    <a:masterClrMapping/>
  </p:clrMapOvr>
  <p:transition xmlns:p14="http://schemas.microsoft.com/office/powerpoint/2010/mai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IS 240 – Spring 2013</a:t>
            </a:r>
            <a:endParaRPr lang="en-US"/>
          </a:p>
        </p:txBody>
      </p:sp>
      <p:sp>
        <p:nvSpPr>
          <p:cNvPr id="1577986" name="Rectangle 2"/>
          <p:cNvSpPr>
            <a:spLocks noGrp="1" noChangeArrowheads="1"/>
          </p:cNvSpPr>
          <p:nvPr>
            <p:ph type="title"/>
          </p:nvPr>
        </p:nvSpPr>
        <p:spPr/>
        <p:txBody>
          <a:bodyPr/>
          <a:lstStyle/>
          <a:p>
            <a:pPr eaLnBrk="1" hangingPunct="1">
              <a:defRPr/>
            </a:pPr>
            <a:r>
              <a:rPr lang="en-US" smtClean="0">
                <a:cs typeface="+mj-cs"/>
              </a:rPr>
              <a:t>Background and Origins</a:t>
            </a:r>
          </a:p>
        </p:txBody>
      </p:sp>
      <p:sp>
        <p:nvSpPr>
          <p:cNvPr id="1577987" name="Rectangle 3"/>
          <p:cNvSpPr>
            <a:spLocks noGrp="1" noChangeArrowheads="1"/>
          </p:cNvSpPr>
          <p:nvPr>
            <p:ph type="body" idx="1"/>
          </p:nvPr>
        </p:nvSpPr>
        <p:spPr/>
        <p:txBody>
          <a:bodyPr/>
          <a:lstStyle/>
          <a:p>
            <a:pPr eaLnBrk="1" hangingPunct="1">
              <a:lnSpc>
                <a:spcPct val="90000"/>
              </a:lnSpc>
              <a:defRPr/>
            </a:pPr>
            <a:r>
              <a:rPr lang="en-US" smtClean="0">
                <a:cs typeface="+mn-cs"/>
              </a:rPr>
              <a:t>Early suggestion by Fairthorne </a:t>
            </a:r>
          </a:p>
          <a:p>
            <a:pPr lvl="1" eaLnBrk="1" hangingPunct="1">
              <a:lnSpc>
                <a:spcPct val="90000"/>
              </a:lnSpc>
              <a:defRPr/>
            </a:pPr>
            <a:r>
              <a:rPr lang="ja-JP" altLang="en-US" smtClean="0">
                <a:latin typeface="Arial"/>
              </a:rPr>
              <a:t>“</a:t>
            </a:r>
            <a:r>
              <a:rPr lang="en-US" smtClean="0"/>
              <a:t>The Mathematics of Classification</a:t>
            </a:r>
            <a:r>
              <a:rPr lang="ja-JP" altLang="en-US" smtClean="0">
                <a:latin typeface="Arial"/>
              </a:rPr>
              <a:t>”</a:t>
            </a:r>
            <a:endParaRPr lang="en-US" smtClean="0"/>
          </a:p>
          <a:p>
            <a:pPr eaLnBrk="1" hangingPunct="1">
              <a:lnSpc>
                <a:spcPct val="90000"/>
              </a:lnSpc>
              <a:defRPr/>
            </a:pPr>
            <a:r>
              <a:rPr lang="en-US" smtClean="0">
                <a:cs typeface="+mn-cs"/>
              </a:rPr>
              <a:t>Early experiments by Maron (1961) and Borko and Bernick(1963)</a:t>
            </a:r>
          </a:p>
          <a:p>
            <a:pPr eaLnBrk="1" hangingPunct="1">
              <a:lnSpc>
                <a:spcPct val="90000"/>
              </a:lnSpc>
              <a:defRPr/>
            </a:pPr>
            <a:r>
              <a:rPr lang="en-US" smtClean="0">
                <a:cs typeface="+mn-cs"/>
              </a:rPr>
              <a:t>Work in Numerical Taxonomy and its application to Information retrieval Jardine, Sibson, van Rijsbergen, Salton (1970</a:t>
            </a:r>
            <a:r>
              <a:rPr lang="ja-JP" altLang="en-US" smtClean="0">
                <a:latin typeface="Arial"/>
                <a:cs typeface="+mn-cs"/>
              </a:rPr>
              <a:t>’</a:t>
            </a:r>
            <a:r>
              <a:rPr lang="en-US" smtClean="0">
                <a:cs typeface="+mn-cs"/>
              </a:rPr>
              <a:t>s).</a:t>
            </a:r>
          </a:p>
          <a:p>
            <a:pPr eaLnBrk="1" hangingPunct="1">
              <a:lnSpc>
                <a:spcPct val="90000"/>
              </a:lnSpc>
              <a:defRPr/>
            </a:pPr>
            <a:r>
              <a:rPr lang="en-US" smtClean="0">
                <a:cs typeface="+mn-cs"/>
              </a:rPr>
              <a:t>Early IR clustering work more concerned with </a:t>
            </a:r>
            <a:r>
              <a:rPr lang="en-US" i="1" smtClean="0">
                <a:cs typeface="+mn-cs"/>
              </a:rPr>
              <a:t>efficiency issues</a:t>
            </a:r>
            <a:r>
              <a:rPr lang="en-US" smtClean="0">
                <a:cs typeface="+mn-cs"/>
              </a:rPr>
              <a:t> than semantic issues.</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IS 240 – Spring 2013</a:t>
            </a:r>
            <a:endParaRPr lang="en-US"/>
          </a:p>
        </p:txBody>
      </p:sp>
      <p:sp>
        <p:nvSpPr>
          <p:cNvPr id="1580034" name="Rectangle 2"/>
          <p:cNvSpPr>
            <a:spLocks noGrp="1" noChangeArrowheads="1"/>
          </p:cNvSpPr>
          <p:nvPr>
            <p:ph type="title"/>
          </p:nvPr>
        </p:nvSpPr>
        <p:spPr/>
        <p:txBody>
          <a:bodyPr/>
          <a:lstStyle/>
          <a:p>
            <a:pPr eaLnBrk="1" hangingPunct="1">
              <a:defRPr/>
            </a:pPr>
            <a:r>
              <a:rPr lang="en-US" sz="3200" smtClean="0">
                <a:cs typeface="+mj-cs"/>
              </a:rPr>
              <a:t>Document Space has High Dimensionality</a:t>
            </a:r>
          </a:p>
        </p:txBody>
      </p:sp>
      <p:sp>
        <p:nvSpPr>
          <p:cNvPr id="1580035" name="Rectangle 3"/>
          <p:cNvSpPr>
            <a:spLocks noGrp="1" noChangeArrowheads="1"/>
          </p:cNvSpPr>
          <p:nvPr>
            <p:ph type="body" idx="1"/>
          </p:nvPr>
        </p:nvSpPr>
        <p:spPr/>
        <p:txBody>
          <a:bodyPr/>
          <a:lstStyle/>
          <a:p>
            <a:pPr eaLnBrk="1" hangingPunct="1">
              <a:defRPr/>
            </a:pPr>
            <a:r>
              <a:rPr lang="en-US" smtClean="0">
                <a:cs typeface="+mn-cs"/>
              </a:rPr>
              <a:t>What happens beyond three dimensions?</a:t>
            </a:r>
          </a:p>
          <a:p>
            <a:pPr eaLnBrk="1" hangingPunct="1">
              <a:defRPr/>
            </a:pPr>
            <a:r>
              <a:rPr lang="en-US" smtClean="0">
                <a:cs typeface="+mn-cs"/>
              </a:rPr>
              <a:t>Similarity still has to do with how many tokens are shared in common.</a:t>
            </a:r>
          </a:p>
          <a:p>
            <a:pPr eaLnBrk="1" hangingPunct="1">
              <a:defRPr/>
            </a:pPr>
            <a:r>
              <a:rPr lang="en-US" smtClean="0">
                <a:cs typeface="+mn-cs"/>
              </a:rPr>
              <a:t>More terms -&gt; harder to understand which subsets of words are shared among similar documents.</a:t>
            </a:r>
          </a:p>
          <a:p>
            <a:pPr eaLnBrk="1" hangingPunct="1">
              <a:defRPr/>
            </a:pPr>
            <a:r>
              <a:rPr lang="en-US" smtClean="0">
                <a:cs typeface="+mn-cs"/>
              </a:rPr>
              <a:t>One approach to handling high dimensionality: </a:t>
            </a:r>
            <a:r>
              <a:rPr lang="en-US" smtClean="0">
                <a:solidFill>
                  <a:srgbClr val="FF3300"/>
                </a:solidFill>
                <a:cs typeface="+mn-cs"/>
              </a:rPr>
              <a:t>Clustering</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Date Placeholder 3"/>
          <p:cNvSpPr>
            <a:spLocks noGrp="1"/>
          </p:cNvSpPr>
          <p:nvPr>
            <p:ph type="dt" sz="quarter" idx="10"/>
          </p:nvPr>
        </p:nvSpPr>
        <p:spPr/>
        <p:txBody>
          <a:bodyPr/>
          <a:lstStyle/>
          <a:p>
            <a:pPr>
              <a:defRPr/>
            </a:pPr>
            <a:r>
              <a:rPr lang="en-US" smtClean="0"/>
              <a:t>IS 240 – Spring 2013</a:t>
            </a:r>
            <a:endParaRPr lang="en-US"/>
          </a:p>
        </p:txBody>
      </p:sp>
      <p:sp>
        <p:nvSpPr>
          <p:cNvPr id="1582082" name="Rectangle 2"/>
          <p:cNvSpPr>
            <a:spLocks noGrp="1" noChangeArrowheads="1"/>
          </p:cNvSpPr>
          <p:nvPr>
            <p:ph type="title"/>
          </p:nvPr>
        </p:nvSpPr>
        <p:spPr/>
        <p:txBody>
          <a:bodyPr/>
          <a:lstStyle/>
          <a:p>
            <a:pPr eaLnBrk="1" hangingPunct="1">
              <a:defRPr/>
            </a:pPr>
            <a:r>
              <a:rPr lang="en-US" smtClean="0">
                <a:cs typeface="+mj-cs"/>
              </a:rPr>
              <a:t>Vector Space Visualization</a:t>
            </a:r>
          </a:p>
        </p:txBody>
      </p:sp>
      <p:sp>
        <p:nvSpPr>
          <p:cNvPr id="1582083" name="Freeform 3"/>
          <p:cNvSpPr>
            <a:spLocks/>
          </p:cNvSpPr>
          <p:nvPr/>
        </p:nvSpPr>
        <p:spPr bwMode="auto">
          <a:xfrm>
            <a:off x="1274763" y="2165350"/>
            <a:ext cx="5570537" cy="3430588"/>
          </a:xfrm>
          <a:custGeom>
            <a:avLst/>
            <a:gdLst>
              <a:gd name="T0" fmla="*/ 1039 w 3509"/>
              <a:gd name="T1" fmla="*/ 2007 h 2161"/>
              <a:gd name="T2" fmla="*/ 758 w 3509"/>
              <a:gd name="T3" fmla="*/ 1721 h 2161"/>
              <a:gd name="T4" fmla="*/ 535 w 3509"/>
              <a:gd name="T5" fmla="*/ 1742 h 2161"/>
              <a:gd name="T6" fmla="*/ 482 w 3509"/>
              <a:gd name="T7" fmla="*/ 1758 h 2161"/>
              <a:gd name="T8" fmla="*/ 339 w 3509"/>
              <a:gd name="T9" fmla="*/ 1668 h 2161"/>
              <a:gd name="T10" fmla="*/ 323 w 3509"/>
              <a:gd name="T11" fmla="*/ 1514 h 2161"/>
              <a:gd name="T12" fmla="*/ 232 w 3509"/>
              <a:gd name="T13" fmla="*/ 1153 h 2161"/>
              <a:gd name="T14" fmla="*/ 137 w 3509"/>
              <a:gd name="T15" fmla="*/ 1110 h 2161"/>
              <a:gd name="T16" fmla="*/ 73 w 3509"/>
              <a:gd name="T17" fmla="*/ 1057 h 2161"/>
              <a:gd name="T18" fmla="*/ 41 w 3509"/>
              <a:gd name="T19" fmla="*/ 993 h 2161"/>
              <a:gd name="T20" fmla="*/ 211 w 3509"/>
              <a:gd name="T21" fmla="*/ 823 h 2161"/>
              <a:gd name="T22" fmla="*/ 354 w 3509"/>
              <a:gd name="T23" fmla="*/ 733 h 2161"/>
              <a:gd name="T24" fmla="*/ 381 w 3509"/>
              <a:gd name="T25" fmla="*/ 537 h 2161"/>
              <a:gd name="T26" fmla="*/ 264 w 3509"/>
              <a:gd name="T27" fmla="*/ 362 h 2161"/>
              <a:gd name="T28" fmla="*/ 647 w 3509"/>
              <a:gd name="T29" fmla="*/ 250 h 2161"/>
              <a:gd name="T30" fmla="*/ 800 w 3509"/>
              <a:gd name="T31" fmla="*/ 197 h 2161"/>
              <a:gd name="T32" fmla="*/ 1151 w 3509"/>
              <a:gd name="T33" fmla="*/ 70 h 2161"/>
              <a:gd name="T34" fmla="*/ 1347 w 3509"/>
              <a:gd name="T35" fmla="*/ 0 h 2161"/>
              <a:gd name="T36" fmla="*/ 1639 w 3509"/>
              <a:gd name="T37" fmla="*/ 38 h 2161"/>
              <a:gd name="T38" fmla="*/ 2054 w 3509"/>
              <a:gd name="T39" fmla="*/ 59 h 2161"/>
              <a:gd name="T40" fmla="*/ 2117 w 3509"/>
              <a:gd name="T41" fmla="*/ 160 h 2161"/>
              <a:gd name="T42" fmla="*/ 2170 w 3509"/>
              <a:gd name="T43" fmla="*/ 239 h 2161"/>
              <a:gd name="T44" fmla="*/ 2489 w 3509"/>
              <a:gd name="T45" fmla="*/ 229 h 2161"/>
              <a:gd name="T46" fmla="*/ 2531 w 3509"/>
              <a:gd name="T47" fmla="*/ 218 h 2161"/>
              <a:gd name="T48" fmla="*/ 2786 w 3509"/>
              <a:gd name="T49" fmla="*/ 170 h 2161"/>
              <a:gd name="T50" fmla="*/ 3222 w 3509"/>
              <a:gd name="T51" fmla="*/ 154 h 2161"/>
              <a:gd name="T52" fmla="*/ 3323 w 3509"/>
              <a:gd name="T53" fmla="*/ 319 h 2161"/>
              <a:gd name="T54" fmla="*/ 3429 w 3509"/>
              <a:gd name="T55" fmla="*/ 452 h 2161"/>
              <a:gd name="T56" fmla="*/ 3492 w 3509"/>
              <a:gd name="T57" fmla="*/ 648 h 2161"/>
              <a:gd name="T58" fmla="*/ 3402 w 3509"/>
              <a:gd name="T59" fmla="*/ 877 h 2161"/>
              <a:gd name="T60" fmla="*/ 3455 w 3509"/>
              <a:gd name="T61" fmla="*/ 946 h 2161"/>
              <a:gd name="T62" fmla="*/ 3402 w 3509"/>
              <a:gd name="T63" fmla="*/ 1275 h 2161"/>
              <a:gd name="T64" fmla="*/ 3296 w 3509"/>
              <a:gd name="T65" fmla="*/ 1253 h 2161"/>
              <a:gd name="T66" fmla="*/ 3131 w 3509"/>
              <a:gd name="T67" fmla="*/ 1301 h 2161"/>
              <a:gd name="T68" fmla="*/ 3062 w 3509"/>
              <a:gd name="T69" fmla="*/ 1588 h 2161"/>
              <a:gd name="T70" fmla="*/ 2845 w 3509"/>
              <a:gd name="T71" fmla="*/ 1668 h 2161"/>
              <a:gd name="T72" fmla="*/ 2781 w 3509"/>
              <a:gd name="T73" fmla="*/ 1646 h 2161"/>
              <a:gd name="T74" fmla="*/ 2664 w 3509"/>
              <a:gd name="T75" fmla="*/ 1673 h 2161"/>
              <a:gd name="T76" fmla="*/ 2515 w 3509"/>
              <a:gd name="T77" fmla="*/ 2087 h 2161"/>
              <a:gd name="T78" fmla="*/ 2075 w 3509"/>
              <a:gd name="T79" fmla="*/ 2161 h 2161"/>
              <a:gd name="T80" fmla="*/ 1528 w 3509"/>
              <a:gd name="T81" fmla="*/ 2082 h 2161"/>
              <a:gd name="T82" fmla="*/ 1342 w 3509"/>
              <a:gd name="T83" fmla="*/ 2007 h 2161"/>
              <a:gd name="T84" fmla="*/ 1246 w 3509"/>
              <a:gd name="T85" fmla="*/ 1917 h 2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509" h="2161">
                <a:moveTo>
                  <a:pt x="1246" y="1917"/>
                </a:moveTo>
                <a:cubicBezTo>
                  <a:pt x="1179" y="1984"/>
                  <a:pt x="1122" y="1981"/>
                  <a:pt x="1039" y="2007"/>
                </a:cubicBezTo>
                <a:cubicBezTo>
                  <a:pt x="945" y="2003"/>
                  <a:pt x="890" y="2030"/>
                  <a:pt x="870" y="1944"/>
                </a:cubicBezTo>
                <a:cubicBezTo>
                  <a:pt x="859" y="1840"/>
                  <a:pt x="873" y="1757"/>
                  <a:pt x="758" y="1721"/>
                </a:cubicBezTo>
                <a:cubicBezTo>
                  <a:pt x="718" y="1693"/>
                  <a:pt x="690" y="1707"/>
                  <a:pt x="636" y="1710"/>
                </a:cubicBezTo>
                <a:cubicBezTo>
                  <a:pt x="602" y="1718"/>
                  <a:pt x="569" y="1731"/>
                  <a:pt x="535" y="1742"/>
                </a:cubicBezTo>
                <a:cubicBezTo>
                  <a:pt x="497" y="1754"/>
                  <a:pt x="544" y="1739"/>
                  <a:pt x="498" y="1753"/>
                </a:cubicBezTo>
                <a:cubicBezTo>
                  <a:pt x="493" y="1755"/>
                  <a:pt x="482" y="1758"/>
                  <a:pt x="482" y="1758"/>
                </a:cubicBezTo>
                <a:cubicBezTo>
                  <a:pt x="454" y="1754"/>
                  <a:pt x="425" y="1754"/>
                  <a:pt x="397" y="1747"/>
                </a:cubicBezTo>
                <a:cubicBezTo>
                  <a:pt x="377" y="1742"/>
                  <a:pt x="346" y="1679"/>
                  <a:pt x="339" y="1668"/>
                </a:cubicBezTo>
                <a:cubicBezTo>
                  <a:pt x="325" y="1646"/>
                  <a:pt x="317" y="1593"/>
                  <a:pt x="317" y="1593"/>
                </a:cubicBezTo>
                <a:cubicBezTo>
                  <a:pt x="319" y="1567"/>
                  <a:pt x="319" y="1540"/>
                  <a:pt x="323" y="1514"/>
                </a:cubicBezTo>
                <a:cubicBezTo>
                  <a:pt x="329" y="1476"/>
                  <a:pt x="423" y="1429"/>
                  <a:pt x="450" y="1392"/>
                </a:cubicBezTo>
                <a:cubicBezTo>
                  <a:pt x="490" y="1263"/>
                  <a:pt x="319" y="1194"/>
                  <a:pt x="232" y="1153"/>
                </a:cubicBezTo>
                <a:cubicBezTo>
                  <a:pt x="215" y="1145"/>
                  <a:pt x="196" y="1140"/>
                  <a:pt x="179" y="1131"/>
                </a:cubicBezTo>
                <a:cubicBezTo>
                  <a:pt x="165" y="1124"/>
                  <a:pt x="151" y="1117"/>
                  <a:pt x="137" y="1110"/>
                </a:cubicBezTo>
                <a:cubicBezTo>
                  <a:pt x="130" y="1107"/>
                  <a:pt x="116" y="1100"/>
                  <a:pt x="116" y="1100"/>
                </a:cubicBezTo>
                <a:cubicBezTo>
                  <a:pt x="102" y="1080"/>
                  <a:pt x="89" y="1078"/>
                  <a:pt x="73" y="1057"/>
                </a:cubicBezTo>
                <a:cubicBezTo>
                  <a:pt x="71" y="1051"/>
                  <a:pt x="65" y="1030"/>
                  <a:pt x="62" y="1025"/>
                </a:cubicBezTo>
                <a:cubicBezTo>
                  <a:pt x="56" y="1014"/>
                  <a:pt x="41" y="993"/>
                  <a:pt x="41" y="993"/>
                </a:cubicBezTo>
                <a:cubicBezTo>
                  <a:pt x="38" y="979"/>
                  <a:pt x="34" y="965"/>
                  <a:pt x="31" y="951"/>
                </a:cubicBezTo>
                <a:cubicBezTo>
                  <a:pt x="0" y="821"/>
                  <a:pt x="125" y="828"/>
                  <a:pt x="211" y="823"/>
                </a:cubicBezTo>
                <a:cubicBezTo>
                  <a:pt x="265" y="810"/>
                  <a:pt x="296" y="803"/>
                  <a:pt x="333" y="760"/>
                </a:cubicBezTo>
                <a:cubicBezTo>
                  <a:pt x="340" y="751"/>
                  <a:pt x="348" y="743"/>
                  <a:pt x="354" y="733"/>
                </a:cubicBezTo>
                <a:cubicBezTo>
                  <a:pt x="362" y="720"/>
                  <a:pt x="376" y="691"/>
                  <a:pt x="376" y="691"/>
                </a:cubicBezTo>
                <a:cubicBezTo>
                  <a:pt x="386" y="635"/>
                  <a:pt x="397" y="603"/>
                  <a:pt x="381" y="537"/>
                </a:cubicBezTo>
                <a:cubicBezTo>
                  <a:pt x="376" y="515"/>
                  <a:pt x="338" y="485"/>
                  <a:pt x="323" y="468"/>
                </a:cubicBezTo>
                <a:cubicBezTo>
                  <a:pt x="293" y="434"/>
                  <a:pt x="281" y="403"/>
                  <a:pt x="264" y="362"/>
                </a:cubicBezTo>
                <a:cubicBezTo>
                  <a:pt x="283" y="239"/>
                  <a:pt x="412" y="269"/>
                  <a:pt x="514" y="266"/>
                </a:cubicBezTo>
                <a:cubicBezTo>
                  <a:pt x="558" y="258"/>
                  <a:pt x="602" y="254"/>
                  <a:pt x="647" y="250"/>
                </a:cubicBezTo>
                <a:cubicBezTo>
                  <a:pt x="670" y="244"/>
                  <a:pt x="693" y="238"/>
                  <a:pt x="716" y="234"/>
                </a:cubicBezTo>
                <a:cubicBezTo>
                  <a:pt x="760" y="207"/>
                  <a:pt x="732" y="221"/>
                  <a:pt x="800" y="197"/>
                </a:cubicBezTo>
                <a:cubicBezTo>
                  <a:pt x="864" y="174"/>
                  <a:pt x="911" y="137"/>
                  <a:pt x="981" y="128"/>
                </a:cubicBezTo>
                <a:cubicBezTo>
                  <a:pt x="1032" y="101"/>
                  <a:pt x="1096" y="88"/>
                  <a:pt x="1151" y="70"/>
                </a:cubicBezTo>
                <a:cubicBezTo>
                  <a:pt x="1183" y="59"/>
                  <a:pt x="1202" y="43"/>
                  <a:pt x="1236" y="38"/>
                </a:cubicBezTo>
                <a:cubicBezTo>
                  <a:pt x="1269" y="21"/>
                  <a:pt x="1311" y="10"/>
                  <a:pt x="1347" y="0"/>
                </a:cubicBezTo>
                <a:cubicBezTo>
                  <a:pt x="1390" y="2"/>
                  <a:pt x="1432" y="3"/>
                  <a:pt x="1475" y="6"/>
                </a:cubicBezTo>
                <a:cubicBezTo>
                  <a:pt x="1529" y="10"/>
                  <a:pt x="1585" y="37"/>
                  <a:pt x="1639" y="38"/>
                </a:cubicBezTo>
                <a:cubicBezTo>
                  <a:pt x="1767" y="41"/>
                  <a:pt x="1894" y="41"/>
                  <a:pt x="2022" y="43"/>
                </a:cubicBezTo>
                <a:cubicBezTo>
                  <a:pt x="2033" y="48"/>
                  <a:pt x="2045" y="52"/>
                  <a:pt x="2054" y="59"/>
                </a:cubicBezTo>
                <a:cubicBezTo>
                  <a:pt x="2091" y="87"/>
                  <a:pt x="2037" y="66"/>
                  <a:pt x="2080" y="80"/>
                </a:cubicBezTo>
                <a:cubicBezTo>
                  <a:pt x="2097" y="105"/>
                  <a:pt x="2104" y="133"/>
                  <a:pt x="2117" y="160"/>
                </a:cubicBezTo>
                <a:cubicBezTo>
                  <a:pt x="2120" y="173"/>
                  <a:pt x="2126" y="218"/>
                  <a:pt x="2133" y="229"/>
                </a:cubicBezTo>
                <a:cubicBezTo>
                  <a:pt x="2140" y="240"/>
                  <a:pt x="2157" y="236"/>
                  <a:pt x="2170" y="239"/>
                </a:cubicBezTo>
                <a:cubicBezTo>
                  <a:pt x="2202" y="246"/>
                  <a:pt x="2233" y="251"/>
                  <a:pt x="2266" y="255"/>
                </a:cubicBezTo>
                <a:cubicBezTo>
                  <a:pt x="2348" y="251"/>
                  <a:pt x="2412" y="243"/>
                  <a:pt x="2489" y="229"/>
                </a:cubicBezTo>
                <a:cubicBezTo>
                  <a:pt x="2498" y="227"/>
                  <a:pt x="2506" y="225"/>
                  <a:pt x="2515" y="223"/>
                </a:cubicBezTo>
                <a:cubicBezTo>
                  <a:pt x="2520" y="222"/>
                  <a:pt x="2526" y="219"/>
                  <a:pt x="2531" y="218"/>
                </a:cubicBezTo>
                <a:cubicBezTo>
                  <a:pt x="2552" y="214"/>
                  <a:pt x="2595" y="208"/>
                  <a:pt x="2595" y="208"/>
                </a:cubicBezTo>
                <a:cubicBezTo>
                  <a:pt x="2649" y="180"/>
                  <a:pt x="2727" y="176"/>
                  <a:pt x="2786" y="170"/>
                </a:cubicBezTo>
                <a:cubicBezTo>
                  <a:pt x="2868" y="162"/>
                  <a:pt x="2949" y="154"/>
                  <a:pt x="3031" y="149"/>
                </a:cubicBezTo>
                <a:cubicBezTo>
                  <a:pt x="3095" y="151"/>
                  <a:pt x="3160" y="140"/>
                  <a:pt x="3222" y="154"/>
                </a:cubicBezTo>
                <a:cubicBezTo>
                  <a:pt x="3238" y="158"/>
                  <a:pt x="3236" y="185"/>
                  <a:pt x="3248" y="197"/>
                </a:cubicBezTo>
                <a:cubicBezTo>
                  <a:pt x="3283" y="232"/>
                  <a:pt x="3296" y="279"/>
                  <a:pt x="3323" y="319"/>
                </a:cubicBezTo>
                <a:cubicBezTo>
                  <a:pt x="3332" y="347"/>
                  <a:pt x="3344" y="375"/>
                  <a:pt x="3360" y="399"/>
                </a:cubicBezTo>
                <a:cubicBezTo>
                  <a:pt x="3375" y="446"/>
                  <a:pt x="3375" y="444"/>
                  <a:pt x="3429" y="452"/>
                </a:cubicBezTo>
                <a:cubicBezTo>
                  <a:pt x="3478" y="476"/>
                  <a:pt x="3460" y="462"/>
                  <a:pt x="3487" y="489"/>
                </a:cubicBezTo>
                <a:cubicBezTo>
                  <a:pt x="3506" y="551"/>
                  <a:pt x="3507" y="543"/>
                  <a:pt x="3492" y="648"/>
                </a:cubicBezTo>
                <a:cubicBezTo>
                  <a:pt x="3487" y="683"/>
                  <a:pt x="3408" y="726"/>
                  <a:pt x="3392" y="776"/>
                </a:cubicBezTo>
                <a:cubicBezTo>
                  <a:pt x="3395" y="810"/>
                  <a:pt x="3396" y="844"/>
                  <a:pt x="3402" y="877"/>
                </a:cubicBezTo>
                <a:cubicBezTo>
                  <a:pt x="3406" y="898"/>
                  <a:pt x="3445" y="924"/>
                  <a:pt x="3445" y="924"/>
                </a:cubicBezTo>
                <a:cubicBezTo>
                  <a:pt x="3448" y="931"/>
                  <a:pt x="3451" y="939"/>
                  <a:pt x="3455" y="946"/>
                </a:cubicBezTo>
                <a:cubicBezTo>
                  <a:pt x="3462" y="957"/>
                  <a:pt x="3477" y="977"/>
                  <a:pt x="3477" y="977"/>
                </a:cubicBezTo>
                <a:cubicBezTo>
                  <a:pt x="3499" y="1074"/>
                  <a:pt x="3509" y="1221"/>
                  <a:pt x="3402" y="1275"/>
                </a:cubicBezTo>
                <a:cubicBezTo>
                  <a:pt x="3386" y="1283"/>
                  <a:pt x="3366" y="1285"/>
                  <a:pt x="3349" y="1291"/>
                </a:cubicBezTo>
                <a:cubicBezTo>
                  <a:pt x="3303" y="1272"/>
                  <a:pt x="3340" y="1291"/>
                  <a:pt x="3296" y="1253"/>
                </a:cubicBezTo>
                <a:cubicBezTo>
                  <a:pt x="3282" y="1241"/>
                  <a:pt x="3264" y="1238"/>
                  <a:pt x="3248" y="1232"/>
                </a:cubicBezTo>
                <a:cubicBezTo>
                  <a:pt x="3164" y="1239"/>
                  <a:pt x="3158" y="1229"/>
                  <a:pt x="3131" y="1301"/>
                </a:cubicBezTo>
                <a:cubicBezTo>
                  <a:pt x="3122" y="1349"/>
                  <a:pt x="3117" y="1399"/>
                  <a:pt x="3100" y="1445"/>
                </a:cubicBezTo>
                <a:cubicBezTo>
                  <a:pt x="3095" y="1507"/>
                  <a:pt x="3089" y="1536"/>
                  <a:pt x="3062" y="1588"/>
                </a:cubicBezTo>
                <a:cubicBezTo>
                  <a:pt x="3049" y="1641"/>
                  <a:pt x="3026" y="1658"/>
                  <a:pt x="2977" y="1673"/>
                </a:cubicBezTo>
                <a:cubicBezTo>
                  <a:pt x="2933" y="1671"/>
                  <a:pt x="2889" y="1673"/>
                  <a:pt x="2845" y="1668"/>
                </a:cubicBezTo>
                <a:cubicBezTo>
                  <a:pt x="2837" y="1667"/>
                  <a:pt x="2831" y="1660"/>
                  <a:pt x="2823" y="1657"/>
                </a:cubicBezTo>
                <a:cubicBezTo>
                  <a:pt x="2809" y="1652"/>
                  <a:pt x="2795" y="1650"/>
                  <a:pt x="2781" y="1646"/>
                </a:cubicBezTo>
                <a:cubicBezTo>
                  <a:pt x="2767" y="1642"/>
                  <a:pt x="2738" y="1636"/>
                  <a:pt x="2738" y="1636"/>
                </a:cubicBezTo>
                <a:cubicBezTo>
                  <a:pt x="2698" y="1641"/>
                  <a:pt x="2686" y="1641"/>
                  <a:pt x="2664" y="1673"/>
                </a:cubicBezTo>
                <a:cubicBezTo>
                  <a:pt x="2640" y="1750"/>
                  <a:pt x="2657" y="1850"/>
                  <a:pt x="2611" y="1917"/>
                </a:cubicBezTo>
                <a:cubicBezTo>
                  <a:pt x="2601" y="1961"/>
                  <a:pt x="2553" y="2061"/>
                  <a:pt x="2515" y="2087"/>
                </a:cubicBezTo>
                <a:cubicBezTo>
                  <a:pt x="2484" y="2108"/>
                  <a:pt x="2371" y="2119"/>
                  <a:pt x="2330" y="2124"/>
                </a:cubicBezTo>
                <a:cubicBezTo>
                  <a:pt x="2248" y="2146"/>
                  <a:pt x="2159" y="2152"/>
                  <a:pt x="2075" y="2161"/>
                </a:cubicBezTo>
                <a:cubicBezTo>
                  <a:pt x="1861" y="2158"/>
                  <a:pt x="1786" y="2160"/>
                  <a:pt x="1623" y="2135"/>
                </a:cubicBezTo>
                <a:cubicBezTo>
                  <a:pt x="1591" y="2118"/>
                  <a:pt x="1560" y="2099"/>
                  <a:pt x="1528" y="2082"/>
                </a:cubicBezTo>
                <a:cubicBezTo>
                  <a:pt x="1509" y="2072"/>
                  <a:pt x="1464" y="2066"/>
                  <a:pt x="1464" y="2066"/>
                </a:cubicBezTo>
                <a:cubicBezTo>
                  <a:pt x="1431" y="2043"/>
                  <a:pt x="1380" y="2023"/>
                  <a:pt x="1342" y="2007"/>
                </a:cubicBezTo>
                <a:cubicBezTo>
                  <a:pt x="1319" y="1985"/>
                  <a:pt x="1302" y="1964"/>
                  <a:pt x="1278" y="1944"/>
                </a:cubicBezTo>
                <a:cubicBezTo>
                  <a:pt x="1268" y="1936"/>
                  <a:pt x="1257" y="1908"/>
                  <a:pt x="1246" y="1917"/>
                </a:cubicBezTo>
                <a:close/>
              </a:path>
            </a:pathLst>
          </a:cu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582084" name="Oval 4"/>
          <p:cNvSpPr>
            <a:spLocks noChangeArrowheads="1"/>
          </p:cNvSpPr>
          <p:nvPr/>
        </p:nvSpPr>
        <p:spPr bwMode="auto">
          <a:xfrm>
            <a:off x="3124200" y="4191000"/>
            <a:ext cx="76200" cy="76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582085" name="Oval 5"/>
          <p:cNvSpPr>
            <a:spLocks noChangeArrowheads="1"/>
          </p:cNvSpPr>
          <p:nvPr/>
        </p:nvSpPr>
        <p:spPr bwMode="auto">
          <a:xfrm>
            <a:off x="3048000" y="4038600"/>
            <a:ext cx="76200" cy="76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582086" name="Oval 6"/>
          <p:cNvSpPr>
            <a:spLocks noChangeArrowheads="1"/>
          </p:cNvSpPr>
          <p:nvPr/>
        </p:nvSpPr>
        <p:spPr bwMode="auto">
          <a:xfrm>
            <a:off x="3505200" y="3429000"/>
            <a:ext cx="76200" cy="76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582087" name="Oval 7"/>
          <p:cNvSpPr>
            <a:spLocks noChangeArrowheads="1"/>
          </p:cNvSpPr>
          <p:nvPr/>
        </p:nvSpPr>
        <p:spPr bwMode="auto">
          <a:xfrm>
            <a:off x="2971800" y="4572000"/>
            <a:ext cx="76200" cy="76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582088" name="Oval 8"/>
          <p:cNvSpPr>
            <a:spLocks noChangeArrowheads="1"/>
          </p:cNvSpPr>
          <p:nvPr/>
        </p:nvSpPr>
        <p:spPr bwMode="auto">
          <a:xfrm>
            <a:off x="4419600" y="4267200"/>
            <a:ext cx="76200" cy="76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582089" name="Oval 9"/>
          <p:cNvSpPr>
            <a:spLocks noChangeArrowheads="1"/>
          </p:cNvSpPr>
          <p:nvPr/>
        </p:nvSpPr>
        <p:spPr bwMode="auto">
          <a:xfrm>
            <a:off x="3810000" y="4267200"/>
            <a:ext cx="76200" cy="76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582090" name="Oval 10"/>
          <p:cNvSpPr>
            <a:spLocks noChangeArrowheads="1"/>
          </p:cNvSpPr>
          <p:nvPr/>
        </p:nvSpPr>
        <p:spPr bwMode="auto">
          <a:xfrm>
            <a:off x="5105400" y="3886200"/>
            <a:ext cx="76200" cy="76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582091" name="Oval 11"/>
          <p:cNvSpPr>
            <a:spLocks noChangeArrowheads="1"/>
          </p:cNvSpPr>
          <p:nvPr/>
        </p:nvSpPr>
        <p:spPr bwMode="auto">
          <a:xfrm>
            <a:off x="4191000" y="5257800"/>
            <a:ext cx="76200" cy="76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582092" name="Oval 12"/>
          <p:cNvSpPr>
            <a:spLocks noChangeArrowheads="1"/>
          </p:cNvSpPr>
          <p:nvPr/>
        </p:nvSpPr>
        <p:spPr bwMode="auto">
          <a:xfrm>
            <a:off x="3962400" y="3352800"/>
            <a:ext cx="76200" cy="76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582093" name="Oval 13"/>
          <p:cNvSpPr>
            <a:spLocks noChangeArrowheads="1"/>
          </p:cNvSpPr>
          <p:nvPr/>
        </p:nvSpPr>
        <p:spPr bwMode="auto">
          <a:xfrm>
            <a:off x="2209800" y="3352800"/>
            <a:ext cx="76200" cy="76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582094" name="Oval 14"/>
          <p:cNvSpPr>
            <a:spLocks noChangeArrowheads="1"/>
          </p:cNvSpPr>
          <p:nvPr/>
        </p:nvSpPr>
        <p:spPr bwMode="auto">
          <a:xfrm>
            <a:off x="2362200" y="3733800"/>
            <a:ext cx="76200" cy="76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582095" name="Oval 15"/>
          <p:cNvSpPr>
            <a:spLocks noChangeArrowheads="1"/>
          </p:cNvSpPr>
          <p:nvPr/>
        </p:nvSpPr>
        <p:spPr bwMode="auto">
          <a:xfrm>
            <a:off x="2667000" y="3886200"/>
            <a:ext cx="76200" cy="76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582096" name="Oval 16"/>
          <p:cNvSpPr>
            <a:spLocks noChangeArrowheads="1"/>
          </p:cNvSpPr>
          <p:nvPr/>
        </p:nvSpPr>
        <p:spPr bwMode="auto">
          <a:xfrm>
            <a:off x="6019800" y="3429000"/>
            <a:ext cx="76200" cy="76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582097" name="Oval 17"/>
          <p:cNvSpPr>
            <a:spLocks noChangeArrowheads="1"/>
          </p:cNvSpPr>
          <p:nvPr/>
        </p:nvSpPr>
        <p:spPr bwMode="auto">
          <a:xfrm>
            <a:off x="5181600" y="4343400"/>
            <a:ext cx="76200" cy="76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582098" name="Oval 18"/>
          <p:cNvSpPr>
            <a:spLocks noChangeArrowheads="1"/>
          </p:cNvSpPr>
          <p:nvPr/>
        </p:nvSpPr>
        <p:spPr bwMode="auto">
          <a:xfrm>
            <a:off x="5410200" y="4114800"/>
            <a:ext cx="76200" cy="76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582099" name="Oval 19"/>
          <p:cNvSpPr>
            <a:spLocks noChangeArrowheads="1"/>
          </p:cNvSpPr>
          <p:nvPr/>
        </p:nvSpPr>
        <p:spPr bwMode="auto">
          <a:xfrm>
            <a:off x="5638800" y="3581400"/>
            <a:ext cx="76200" cy="76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582100" name="Oval 20"/>
          <p:cNvSpPr>
            <a:spLocks noChangeArrowheads="1"/>
          </p:cNvSpPr>
          <p:nvPr/>
        </p:nvSpPr>
        <p:spPr bwMode="auto">
          <a:xfrm>
            <a:off x="5486400" y="3276600"/>
            <a:ext cx="76200" cy="76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582101" name="Oval 21"/>
          <p:cNvSpPr>
            <a:spLocks noChangeArrowheads="1"/>
          </p:cNvSpPr>
          <p:nvPr/>
        </p:nvSpPr>
        <p:spPr bwMode="auto">
          <a:xfrm>
            <a:off x="6019800" y="3200400"/>
            <a:ext cx="76200" cy="76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582102" name="Oval 22"/>
          <p:cNvSpPr>
            <a:spLocks noChangeArrowheads="1"/>
          </p:cNvSpPr>
          <p:nvPr/>
        </p:nvSpPr>
        <p:spPr bwMode="auto">
          <a:xfrm>
            <a:off x="6324600" y="3733800"/>
            <a:ext cx="76200" cy="76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582103" name="Oval 23"/>
          <p:cNvSpPr>
            <a:spLocks noChangeArrowheads="1"/>
          </p:cNvSpPr>
          <p:nvPr/>
        </p:nvSpPr>
        <p:spPr bwMode="auto">
          <a:xfrm>
            <a:off x="6477000" y="3886200"/>
            <a:ext cx="76200" cy="76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582104" name="Oval 24"/>
          <p:cNvSpPr>
            <a:spLocks noChangeArrowheads="1"/>
          </p:cNvSpPr>
          <p:nvPr/>
        </p:nvSpPr>
        <p:spPr bwMode="auto">
          <a:xfrm>
            <a:off x="3581400" y="2667000"/>
            <a:ext cx="76200" cy="76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582105" name="Oval 25"/>
          <p:cNvSpPr>
            <a:spLocks noChangeArrowheads="1"/>
          </p:cNvSpPr>
          <p:nvPr/>
        </p:nvSpPr>
        <p:spPr bwMode="auto">
          <a:xfrm>
            <a:off x="3886200" y="2667000"/>
            <a:ext cx="76200" cy="76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582106" name="Oval 26"/>
          <p:cNvSpPr>
            <a:spLocks noChangeArrowheads="1"/>
          </p:cNvSpPr>
          <p:nvPr/>
        </p:nvSpPr>
        <p:spPr bwMode="auto">
          <a:xfrm>
            <a:off x="4038600" y="2819400"/>
            <a:ext cx="76200" cy="76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582107" name="Oval 27"/>
          <p:cNvSpPr>
            <a:spLocks noChangeArrowheads="1"/>
          </p:cNvSpPr>
          <p:nvPr/>
        </p:nvSpPr>
        <p:spPr bwMode="auto">
          <a:xfrm>
            <a:off x="3657600" y="3581400"/>
            <a:ext cx="76200" cy="76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582108" name="Oval 28"/>
          <p:cNvSpPr>
            <a:spLocks noChangeArrowheads="1"/>
          </p:cNvSpPr>
          <p:nvPr/>
        </p:nvSpPr>
        <p:spPr bwMode="auto">
          <a:xfrm>
            <a:off x="3657600" y="3429000"/>
            <a:ext cx="76200" cy="76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582109" name="Oval 29"/>
          <p:cNvSpPr>
            <a:spLocks noChangeArrowheads="1"/>
          </p:cNvSpPr>
          <p:nvPr/>
        </p:nvSpPr>
        <p:spPr bwMode="auto">
          <a:xfrm>
            <a:off x="3810000" y="3733800"/>
            <a:ext cx="76200" cy="76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582110" name="AutoShape 30"/>
          <p:cNvSpPr>
            <a:spLocks noChangeArrowheads="1"/>
          </p:cNvSpPr>
          <p:nvPr/>
        </p:nvSpPr>
        <p:spPr bwMode="auto">
          <a:xfrm>
            <a:off x="3810000" y="3505200"/>
            <a:ext cx="76200" cy="76200"/>
          </a:xfrm>
          <a:prstGeom prst="triangle">
            <a:avLst>
              <a:gd name="adj" fmla="val 50000"/>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582111" name="AutoShape 31"/>
          <p:cNvSpPr>
            <a:spLocks noChangeArrowheads="1"/>
          </p:cNvSpPr>
          <p:nvPr/>
        </p:nvSpPr>
        <p:spPr bwMode="auto">
          <a:xfrm>
            <a:off x="3810000" y="2743200"/>
            <a:ext cx="76200" cy="76200"/>
          </a:xfrm>
          <a:prstGeom prst="triangle">
            <a:avLst>
              <a:gd name="adj" fmla="val 50000"/>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582112" name="AutoShape 32"/>
          <p:cNvSpPr>
            <a:spLocks noChangeArrowheads="1"/>
          </p:cNvSpPr>
          <p:nvPr/>
        </p:nvSpPr>
        <p:spPr bwMode="auto">
          <a:xfrm>
            <a:off x="5181600" y="4038600"/>
            <a:ext cx="76200" cy="76200"/>
          </a:xfrm>
          <a:prstGeom prst="triangle">
            <a:avLst>
              <a:gd name="adj" fmla="val 50000"/>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582113" name="AutoShape 33"/>
          <p:cNvSpPr>
            <a:spLocks noChangeArrowheads="1"/>
          </p:cNvSpPr>
          <p:nvPr/>
        </p:nvSpPr>
        <p:spPr bwMode="auto">
          <a:xfrm>
            <a:off x="5791200" y="3352800"/>
            <a:ext cx="76200" cy="76200"/>
          </a:xfrm>
          <a:prstGeom prst="triangle">
            <a:avLst>
              <a:gd name="adj" fmla="val 50000"/>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582114" name="AutoShape 34"/>
          <p:cNvSpPr>
            <a:spLocks noChangeArrowheads="1"/>
          </p:cNvSpPr>
          <p:nvPr/>
        </p:nvSpPr>
        <p:spPr bwMode="auto">
          <a:xfrm>
            <a:off x="6400800" y="3810000"/>
            <a:ext cx="76200" cy="76200"/>
          </a:xfrm>
          <a:prstGeom prst="triangle">
            <a:avLst>
              <a:gd name="adj" fmla="val 50000"/>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582115" name="AutoShape 35"/>
          <p:cNvSpPr>
            <a:spLocks noChangeArrowheads="1"/>
          </p:cNvSpPr>
          <p:nvPr/>
        </p:nvSpPr>
        <p:spPr bwMode="auto">
          <a:xfrm>
            <a:off x="3048000" y="4267200"/>
            <a:ext cx="76200" cy="76200"/>
          </a:xfrm>
          <a:prstGeom prst="triangle">
            <a:avLst>
              <a:gd name="adj" fmla="val 50000"/>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582116" name="AutoShape 36"/>
          <p:cNvSpPr>
            <a:spLocks noChangeArrowheads="1"/>
          </p:cNvSpPr>
          <p:nvPr/>
        </p:nvSpPr>
        <p:spPr bwMode="auto">
          <a:xfrm>
            <a:off x="2362200" y="3657600"/>
            <a:ext cx="76200" cy="76200"/>
          </a:xfrm>
          <a:prstGeom prst="triangle">
            <a:avLst>
              <a:gd name="adj" fmla="val 50000"/>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582117" name="Freeform 37"/>
          <p:cNvSpPr>
            <a:spLocks/>
          </p:cNvSpPr>
          <p:nvPr/>
        </p:nvSpPr>
        <p:spPr bwMode="auto">
          <a:xfrm>
            <a:off x="2047875" y="3302000"/>
            <a:ext cx="803275" cy="863600"/>
          </a:xfrm>
          <a:custGeom>
            <a:avLst/>
            <a:gdLst>
              <a:gd name="T0" fmla="*/ 90 w 506"/>
              <a:gd name="T1" fmla="*/ 1 h 544"/>
              <a:gd name="T2" fmla="*/ 202 w 506"/>
              <a:gd name="T3" fmla="*/ 7 h 544"/>
              <a:gd name="T4" fmla="*/ 250 w 506"/>
              <a:gd name="T5" fmla="*/ 38 h 544"/>
              <a:gd name="T6" fmla="*/ 282 w 506"/>
              <a:gd name="T7" fmla="*/ 60 h 544"/>
              <a:gd name="T8" fmla="*/ 313 w 506"/>
              <a:gd name="T9" fmla="*/ 107 h 544"/>
              <a:gd name="T10" fmla="*/ 388 w 506"/>
              <a:gd name="T11" fmla="*/ 230 h 544"/>
              <a:gd name="T12" fmla="*/ 462 w 506"/>
              <a:gd name="T13" fmla="*/ 320 h 544"/>
              <a:gd name="T14" fmla="*/ 478 w 506"/>
              <a:gd name="T15" fmla="*/ 352 h 544"/>
              <a:gd name="T16" fmla="*/ 505 w 506"/>
              <a:gd name="T17" fmla="*/ 463 h 544"/>
              <a:gd name="T18" fmla="*/ 499 w 506"/>
              <a:gd name="T19" fmla="*/ 506 h 544"/>
              <a:gd name="T20" fmla="*/ 420 w 506"/>
              <a:gd name="T21" fmla="*/ 537 h 544"/>
              <a:gd name="T22" fmla="*/ 292 w 506"/>
              <a:gd name="T23" fmla="*/ 527 h 544"/>
              <a:gd name="T24" fmla="*/ 165 w 506"/>
              <a:gd name="T25" fmla="*/ 463 h 544"/>
              <a:gd name="T26" fmla="*/ 80 w 506"/>
              <a:gd name="T27" fmla="*/ 368 h 544"/>
              <a:gd name="T28" fmla="*/ 48 w 506"/>
              <a:gd name="T29" fmla="*/ 314 h 544"/>
              <a:gd name="T30" fmla="*/ 16 w 506"/>
              <a:gd name="T31" fmla="*/ 240 h 544"/>
              <a:gd name="T32" fmla="*/ 6 w 506"/>
              <a:gd name="T33" fmla="*/ 198 h 544"/>
              <a:gd name="T34" fmla="*/ 0 w 506"/>
              <a:gd name="T35" fmla="*/ 171 h 544"/>
              <a:gd name="T36" fmla="*/ 6 w 506"/>
              <a:gd name="T37" fmla="*/ 38 h 544"/>
              <a:gd name="T38" fmla="*/ 90 w 506"/>
              <a:gd name="T39" fmla="*/ 1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06" h="544">
                <a:moveTo>
                  <a:pt x="90" y="1"/>
                </a:moveTo>
                <a:cubicBezTo>
                  <a:pt x="127" y="3"/>
                  <a:pt x="165" y="0"/>
                  <a:pt x="202" y="7"/>
                </a:cubicBezTo>
                <a:cubicBezTo>
                  <a:pt x="221" y="11"/>
                  <a:pt x="234" y="28"/>
                  <a:pt x="250" y="38"/>
                </a:cubicBezTo>
                <a:cubicBezTo>
                  <a:pt x="261" y="45"/>
                  <a:pt x="282" y="60"/>
                  <a:pt x="282" y="60"/>
                </a:cubicBezTo>
                <a:cubicBezTo>
                  <a:pt x="293" y="78"/>
                  <a:pt x="298" y="92"/>
                  <a:pt x="313" y="107"/>
                </a:cubicBezTo>
                <a:cubicBezTo>
                  <a:pt x="328" y="148"/>
                  <a:pt x="357" y="199"/>
                  <a:pt x="388" y="230"/>
                </a:cubicBezTo>
                <a:cubicBezTo>
                  <a:pt x="398" y="260"/>
                  <a:pt x="436" y="302"/>
                  <a:pt x="462" y="320"/>
                </a:cubicBezTo>
                <a:cubicBezTo>
                  <a:pt x="474" y="360"/>
                  <a:pt x="457" y="311"/>
                  <a:pt x="478" y="352"/>
                </a:cubicBezTo>
                <a:cubicBezTo>
                  <a:pt x="495" y="386"/>
                  <a:pt x="499" y="427"/>
                  <a:pt x="505" y="463"/>
                </a:cubicBezTo>
                <a:cubicBezTo>
                  <a:pt x="503" y="477"/>
                  <a:pt x="506" y="494"/>
                  <a:pt x="499" y="506"/>
                </a:cubicBezTo>
                <a:cubicBezTo>
                  <a:pt x="485" y="529"/>
                  <a:pt x="442" y="534"/>
                  <a:pt x="420" y="537"/>
                </a:cubicBezTo>
                <a:cubicBezTo>
                  <a:pt x="377" y="535"/>
                  <a:pt x="331" y="544"/>
                  <a:pt x="292" y="527"/>
                </a:cubicBezTo>
                <a:cubicBezTo>
                  <a:pt x="249" y="509"/>
                  <a:pt x="210" y="477"/>
                  <a:pt x="165" y="463"/>
                </a:cubicBezTo>
                <a:cubicBezTo>
                  <a:pt x="136" y="434"/>
                  <a:pt x="104" y="401"/>
                  <a:pt x="80" y="368"/>
                </a:cubicBezTo>
                <a:cubicBezTo>
                  <a:pt x="68" y="351"/>
                  <a:pt x="48" y="314"/>
                  <a:pt x="48" y="314"/>
                </a:cubicBezTo>
                <a:cubicBezTo>
                  <a:pt x="40" y="289"/>
                  <a:pt x="28" y="263"/>
                  <a:pt x="16" y="240"/>
                </a:cubicBezTo>
                <a:cubicBezTo>
                  <a:pt x="13" y="226"/>
                  <a:pt x="9" y="212"/>
                  <a:pt x="6" y="198"/>
                </a:cubicBezTo>
                <a:cubicBezTo>
                  <a:pt x="4" y="189"/>
                  <a:pt x="0" y="171"/>
                  <a:pt x="0" y="171"/>
                </a:cubicBezTo>
                <a:cubicBezTo>
                  <a:pt x="2" y="127"/>
                  <a:pt x="0" y="82"/>
                  <a:pt x="6" y="38"/>
                </a:cubicBezTo>
                <a:cubicBezTo>
                  <a:pt x="7" y="32"/>
                  <a:pt x="76" y="8"/>
                  <a:pt x="90" y="1"/>
                </a:cubicBezTo>
                <a:close/>
              </a:path>
            </a:pathLst>
          </a:custGeom>
          <a:noFill/>
          <a:ln w="9525" cap="flat">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582118" name="Freeform 38"/>
          <p:cNvSpPr>
            <a:spLocks/>
          </p:cNvSpPr>
          <p:nvPr/>
        </p:nvSpPr>
        <p:spPr bwMode="auto">
          <a:xfrm>
            <a:off x="2782888" y="3998913"/>
            <a:ext cx="544512" cy="763587"/>
          </a:xfrm>
          <a:custGeom>
            <a:avLst/>
            <a:gdLst>
              <a:gd name="T0" fmla="*/ 190 w 343"/>
              <a:gd name="T1" fmla="*/ 3 h 481"/>
              <a:gd name="T2" fmla="*/ 164 w 343"/>
              <a:gd name="T3" fmla="*/ 8 h 481"/>
              <a:gd name="T4" fmla="*/ 132 w 343"/>
              <a:gd name="T5" fmla="*/ 29 h 481"/>
              <a:gd name="T6" fmla="*/ 63 w 343"/>
              <a:gd name="T7" fmla="*/ 136 h 481"/>
              <a:gd name="T8" fmla="*/ 52 w 343"/>
              <a:gd name="T9" fmla="*/ 162 h 481"/>
              <a:gd name="T10" fmla="*/ 42 w 343"/>
              <a:gd name="T11" fmla="*/ 194 h 481"/>
              <a:gd name="T12" fmla="*/ 116 w 343"/>
              <a:gd name="T13" fmla="*/ 481 h 481"/>
              <a:gd name="T14" fmla="*/ 212 w 343"/>
              <a:gd name="T15" fmla="*/ 475 h 481"/>
              <a:gd name="T16" fmla="*/ 243 w 343"/>
              <a:gd name="T17" fmla="*/ 465 h 481"/>
              <a:gd name="T18" fmla="*/ 296 w 343"/>
              <a:gd name="T19" fmla="*/ 364 h 481"/>
              <a:gd name="T20" fmla="*/ 217 w 343"/>
              <a:gd name="T21" fmla="*/ 19 h 481"/>
              <a:gd name="T22" fmla="*/ 190 w 343"/>
              <a:gd name="T23" fmla="*/ 3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3" h="481">
                <a:moveTo>
                  <a:pt x="190" y="3"/>
                </a:moveTo>
                <a:cubicBezTo>
                  <a:pt x="181" y="5"/>
                  <a:pt x="172" y="4"/>
                  <a:pt x="164" y="8"/>
                </a:cubicBezTo>
                <a:cubicBezTo>
                  <a:pt x="152" y="13"/>
                  <a:pt x="132" y="29"/>
                  <a:pt x="132" y="29"/>
                </a:cubicBezTo>
                <a:cubicBezTo>
                  <a:pt x="108" y="64"/>
                  <a:pt x="83" y="97"/>
                  <a:pt x="63" y="136"/>
                </a:cubicBezTo>
                <a:cubicBezTo>
                  <a:pt x="59" y="144"/>
                  <a:pt x="55" y="153"/>
                  <a:pt x="52" y="162"/>
                </a:cubicBezTo>
                <a:cubicBezTo>
                  <a:pt x="48" y="173"/>
                  <a:pt x="42" y="194"/>
                  <a:pt x="42" y="194"/>
                </a:cubicBezTo>
                <a:cubicBezTo>
                  <a:pt x="30" y="290"/>
                  <a:pt x="0" y="438"/>
                  <a:pt x="116" y="481"/>
                </a:cubicBezTo>
                <a:cubicBezTo>
                  <a:pt x="148" y="479"/>
                  <a:pt x="180" y="479"/>
                  <a:pt x="212" y="475"/>
                </a:cubicBezTo>
                <a:cubicBezTo>
                  <a:pt x="223" y="474"/>
                  <a:pt x="243" y="465"/>
                  <a:pt x="243" y="465"/>
                </a:cubicBezTo>
                <a:cubicBezTo>
                  <a:pt x="278" y="440"/>
                  <a:pt x="286" y="405"/>
                  <a:pt x="296" y="364"/>
                </a:cubicBezTo>
                <a:cubicBezTo>
                  <a:pt x="295" y="297"/>
                  <a:pt x="343" y="58"/>
                  <a:pt x="217" y="19"/>
                </a:cubicBezTo>
                <a:cubicBezTo>
                  <a:pt x="198" y="0"/>
                  <a:pt x="209" y="3"/>
                  <a:pt x="190" y="3"/>
                </a:cubicBezTo>
                <a:close/>
              </a:path>
            </a:pathLst>
          </a:custGeom>
          <a:noFill/>
          <a:ln w="9525" cap="flat">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582119" name="Freeform 39"/>
          <p:cNvSpPr>
            <a:spLocks/>
          </p:cNvSpPr>
          <p:nvPr/>
        </p:nvSpPr>
        <p:spPr bwMode="auto">
          <a:xfrm>
            <a:off x="3333750" y="3195638"/>
            <a:ext cx="965200" cy="723900"/>
          </a:xfrm>
          <a:custGeom>
            <a:avLst/>
            <a:gdLst>
              <a:gd name="T0" fmla="*/ 279 w 608"/>
              <a:gd name="T1" fmla="*/ 31 h 456"/>
              <a:gd name="T2" fmla="*/ 88 w 608"/>
              <a:gd name="T3" fmla="*/ 63 h 456"/>
              <a:gd name="T4" fmla="*/ 56 w 608"/>
              <a:gd name="T5" fmla="*/ 100 h 456"/>
              <a:gd name="T6" fmla="*/ 34 w 608"/>
              <a:gd name="T7" fmla="*/ 132 h 456"/>
              <a:gd name="T8" fmla="*/ 162 w 608"/>
              <a:gd name="T9" fmla="*/ 371 h 456"/>
              <a:gd name="T10" fmla="*/ 257 w 608"/>
              <a:gd name="T11" fmla="*/ 440 h 456"/>
              <a:gd name="T12" fmla="*/ 332 w 608"/>
              <a:gd name="T13" fmla="*/ 456 h 456"/>
              <a:gd name="T14" fmla="*/ 454 w 608"/>
              <a:gd name="T15" fmla="*/ 440 h 456"/>
              <a:gd name="T16" fmla="*/ 581 w 608"/>
              <a:gd name="T17" fmla="*/ 328 h 456"/>
              <a:gd name="T18" fmla="*/ 528 w 608"/>
              <a:gd name="T19" fmla="*/ 68 h 456"/>
              <a:gd name="T20" fmla="*/ 395 w 608"/>
              <a:gd name="T21" fmla="*/ 15 h 456"/>
              <a:gd name="T22" fmla="*/ 332 w 608"/>
              <a:gd name="T23" fmla="*/ 5 h 456"/>
              <a:gd name="T24" fmla="*/ 279 w 608"/>
              <a:gd name="T25" fmla="*/ 31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8" h="456">
                <a:moveTo>
                  <a:pt x="279" y="31"/>
                </a:moveTo>
                <a:cubicBezTo>
                  <a:pt x="171" y="36"/>
                  <a:pt x="173" y="43"/>
                  <a:pt x="88" y="63"/>
                </a:cubicBezTo>
                <a:cubicBezTo>
                  <a:pt x="69" y="82"/>
                  <a:pt x="72" y="77"/>
                  <a:pt x="56" y="100"/>
                </a:cubicBezTo>
                <a:cubicBezTo>
                  <a:pt x="48" y="111"/>
                  <a:pt x="34" y="132"/>
                  <a:pt x="34" y="132"/>
                </a:cubicBezTo>
                <a:cubicBezTo>
                  <a:pt x="0" y="240"/>
                  <a:pt x="85" y="314"/>
                  <a:pt x="162" y="371"/>
                </a:cubicBezTo>
                <a:cubicBezTo>
                  <a:pt x="199" y="399"/>
                  <a:pt x="209" y="425"/>
                  <a:pt x="257" y="440"/>
                </a:cubicBezTo>
                <a:cubicBezTo>
                  <a:pt x="282" y="448"/>
                  <a:pt x="306" y="452"/>
                  <a:pt x="332" y="456"/>
                </a:cubicBezTo>
                <a:cubicBezTo>
                  <a:pt x="389" y="452"/>
                  <a:pt x="407" y="449"/>
                  <a:pt x="454" y="440"/>
                </a:cubicBezTo>
                <a:cubicBezTo>
                  <a:pt x="501" y="404"/>
                  <a:pt x="549" y="379"/>
                  <a:pt x="581" y="328"/>
                </a:cubicBezTo>
                <a:cubicBezTo>
                  <a:pt x="608" y="233"/>
                  <a:pt x="606" y="129"/>
                  <a:pt x="528" y="68"/>
                </a:cubicBezTo>
                <a:cubicBezTo>
                  <a:pt x="491" y="38"/>
                  <a:pt x="441" y="23"/>
                  <a:pt x="395" y="15"/>
                </a:cubicBezTo>
                <a:cubicBezTo>
                  <a:pt x="374" y="12"/>
                  <a:pt x="332" y="5"/>
                  <a:pt x="332" y="5"/>
                </a:cubicBezTo>
                <a:cubicBezTo>
                  <a:pt x="286" y="11"/>
                  <a:pt x="303" y="0"/>
                  <a:pt x="279" y="31"/>
                </a:cubicBezTo>
                <a:close/>
              </a:path>
            </a:pathLst>
          </a:custGeom>
          <a:noFill/>
          <a:ln w="9525" cap="flat">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582120" name="Freeform 40"/>
          <p:cNvSpPr>
            <a:spLocks/>
          </p:cNvSpPr>
          <p:nvPr/>
        </p:nvSpPr>
        <p:spPr bwMode="auto">
          <a:xfrm>
            <a:off x="4995863" y="3792538"/>
            <a:ext cx="646112" cy="720725"/>
          </a:xfrm>
          <a:custGeom>
            <a:avLst/>
            <a:gdLst>
              <a:gd name="T0" fmla="*/ 60 w 407"/>
              <a:gd name="T1" fmla="*/ 16 h 454"/>
              <a:gd name="T2" fmla="*/ 39 w 407"/>
              <a:gd name="T3" fmla="*/ 53 h 454"/>
              <a:gd name="T4" fmla="*/ 18 w 407"/>
              <a:gd name="T5" fmla="*/ 106 h 454"/>
              <a:gd name="T6" fmla="*/ 145 w 407"/>
              <a:gd name="T7" fmla="*/ 430 h 454"/>
              <a:gd name="T8" fmla="*/ 283 w 407"/>
              <a:gd name="T9" fmla="*/ 441 h 454"/>
              <a:gd name="T10" fmla="*/ 389 w 407"/>
              <a:gd name="T11" fmla="*/ 287 h 454"/>
              <a:gd name="T12" fmla="*/ 363 w 407"/>
              <a:gd name="T13" fmla="*/ 149 h 454"/>
              <a:gd name="T14" fmla="*/ 278 w 407"/>
              <a:gd name="T15" fmla="*/ 85 h 454"/>
              <a:gd name="T16" fmla="*/ 171 w 407"/>
              <a:gd name="T17" fmla="*/ 16 h 454"/>
              <a:gd name="T18" fmla="*/ 108 w 407"/>
              <a:gd name="T19" fmla="*/ 0 h 454"/>
              <a:gd name="T20" fmla="*/ 60 w 407"/>
              <a:gd name="T21" fmla="*/ 16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54">
                <a:moveTo>
                  <a:pt x="60" y="16"/>
                </a:moveTo>
                <a:cubicBezTo>
                  <a:pt x="48" y="34"/>
                  <a:pt x="48" y="32"/>
                  <a:pt x="39" y="53"/>
                </a:cubicBezTo>
                <a:cubicBezTo>
                  <a:pt x="32" y="71"/>
                  <a:pt x="18" y="106"/>
                  <a:pt x="18" y="106"/>
                </a:cubicBezTo>
                <a:cubicBezTo>
                  <a:pt x="6" y="225"/>
                  <a:pt x="0" y="395"/>
                  <a:pt x="145" y="430"/>
                </a:cubicBezTo>
                <a:cubicBezTo>
                  <a:pt x="190" y="454"/>
                  <a:pt x="233" y="444"/>
                  <a:pt x="283" y="441"/>
                </a:cubicBezTo>
                <a:cubicBezTo>
                  <a:pt x="343" y="406"/>
                  <a:pt x="376" y="354"/>
                  <a:pt x="389" y="287"/>
                </a:cubicBezTo>
                <a:cubicBezTo>
                  <a:pt x="387" y="238"/>
                  <a:pt x="407" y="177"/>
                  <a:pt x="363" y="149"/>
                </a:cubicBezTo>
                <a:cubicBezTo>
                  <a:pt x="343" y="123"/>
                  <a:pt x="309" y="95"/>
                  <a:pt x="278" y="85"/>
                </a:cubicBezTo>
                <a:cubicBezTo>
                  <a:pt x="249" y="57"/>
                  <a:pt x="210" y="28"/>
                  <a:pt x="171" y="16"/>
                </a:cubicBezTo>
                <a:cubicBezTo>
                  <a:pt x="151" y="2"/>
                  <a:pt x="133" y="0"/>
                  <a:pt x="108" y="0"/>
                </a:cubicBezTo>
                <a:lnTo>
                  <a:pt x="60" y="16"/>
                </a:lnTo>
                <a:close/>
              </a:path>
            </a:pathLst>
          </a:custGeom>
          <a:noFill/>
          <a:ln w="9525" cap="flat">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582121" name="Freeform 41"/>
          <p:cNvSpPr>
            <a:spLocks/>
          </p:cNvSpPr>
          <p:nvPr/>
        </p:nvSpPr>
        <p:spPr bwMode="auto">
          <a:xfrm>
            <a:off x="5360988" y="3094038"/>
            <a:ext cx="919162" cy="679450"/>
          </a:xfrm>
          <a:custGeom>
            <a:avLst/>
            <a:gdLst>
              <a:gd name="T0" fmla="*/ 26 w 579"/>
              <a:gd name="T1" fmla="*/ 53 h 428"/>
              <a:gd name="T2" fmla="*/ 21 w 579"/>
              <a:gd name="T3" fmla="*/ 74 h 428"/>
              <a:gd name="T4" fmla="*/ 11 w 579"/>
              <a:gd name="T5" fmla="*/ 90 h 428"/>
              <a:gd name="T6" fmla="*/ 0 w 579"/>
              <a:gd name="T7" fmla="*/ 138 h 428"/>
              <a:gd name="T8" fmla="*/ 5 w 579"/>
              <a:gd name="T9" fmla="*/ 276 h 428"/>
              <a:gd name="T10" fmla="*/ 117 w 579"/>
              <a:gd name="T11" fmla="*/ 392 h 428"/>
              <a:gd name="T12" fmla="*/ 228 w 579"/>
              <a:gd name="T13" fmla="*/ 424 h 428"/>
              <a:gd name="T14" fmla="*/ 488 w 579"/>
              <a:gd name="T15" fmla="*/ 403 h 428"/>
              <a:gd name="T16" fmla="*/ 557 w 579"/>
              <a:gd name="T17" fmla="*/ 345 h 428"/>
              <a:gd name="T18" fmla="*/ 579 w 579"/>
              <a:gd name="T19" fmla="*/ 281 h 428"/>
              <a:gd name="T20" fmla="*/ 573 w 579"/>
              <a:gd name="T21" fmla="*/ 164 h 428"/>
              <a:gd name="T22" fmla="*/ 526 w 579"/>
              <a:gd name="T23" fmla="*/ 95 h 428"/>
              <a:gd name="T24" fmla="*/ 244 w 579"/>
              <a:gd name="T25" fmla="*/ 0 h 428"/>
              <a:gd name="T26" fmla="*/ 101 w 579"/>
              <a:gd name="T27" fmla="*/ 5 h 428"/>
              <a:gd name="T28" fmla="*/ 53 w 579"/>
              <a:gd name="T29" fmla="*/ 26 h 428"/>
              <a:gd name="T30" fmla="*/ 26 w 579"/>
              <a:gd name="T31" fmla="*/ 53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79" h="428">
                <a:moveTo>
                  <a:pt x="26" y="53"/>
                </a:moveTo>
                <a:cubicBezTo>
                  <a:pt x="24" y="60"/>
                  <a:pt x="24" y="67"/>
                  <a:pt x="21" y="74"/>
                </a:cubicBezTo>
                <a:cubicBezTo>
                  <a:pt x="19" y="80"/>
                  <a:pt x="13" y="84"/>
                  <a:pt x="11" y="90"/>
                </a:cubicBezTo>
                <a:cubicBezTo>
                  <a:pt x="6" y="106"/>
                  <a:pt x="0" y="138"/>
                  <a:pt x="0" y="138"/>
                </a:cubicBezTo>
                <a:cubicBezTo>
                  <a:pt x="2" y="184"/>
                  <a:pt x="2" y="230"/>
                  <a:pt x="5" y="276"/>
                </a:cubicBezTo>
                <a:cubicBezTo>
                  <a:pt x="8" y="314"/>
                  <a:pt x="80" y="380"/>
                  <a:pt x="117" y="392"/>
                </a:cubicBezTo>
                <a:cubicBezTo>
                  <a:pt x="150" y="415"/>
                  <a:pt x="189" y="419"/>
                  <a:pt x="228" y="424"/>
                </a:cubicBezTo>
                <a:cubicBezTo>
                  <a:pt x="401" y="420"/>
                  <a:pt x="384" y="428"/>
                  <a:pt x="488" y="403"/>
                </a:cubicBezTo>
                <a:cubicBezTo>
                  <a:pt x="515" y="384"/>
                  <a:pt x="539" y="373"/>
                  <a:pt x="557" y="345"/>
                </a:cubicBezTo>
                <a:cubicBezTo>
                  <a:pt x="563" y="323"/>
                  <a:pt x="573" y="303"/>
                  <a:pt x="579" y="281"/>
                </a:cubicBezTo>
                <a:cubicBezTo>
                  <a:pt x="577" y="242"/>
                  <a:pt x="578" y="203"/>
                  <a:pt x="573" y="164"/>
                </a:cubicBezTo>
                <a:cubicBezTo>
                  <a:pt x="570" y="139"/>
                  <a:pt x="541" y="113"/>
                  <a:pt x="526" y="95"/>
                </a:cubicBezTo>
                <a:cubicBezTo>
                  <a:pt x="458" y="12"/>
                  <a:pt x="344" y="10"/>
                  <a:pt x="244" y="0"/>
                </a:cubicBezTo>
                <a:cubicBezTo>
                  <a:pt x="196" y="2"/>
                  <a:pt x="149" y="1"/>
                  <a:pt x="101" y="5"/>
                </a:cubicBezTo>
                <a:cubicBezTo>
                  <a:pt x="98" y="5"/>
                  <a:pt x="53" y="16"/>
                  <a:pt x="53" y="26"/>
                </a:cubicBezTo>
                <a:lnTo>
                  <a:pt x="26" y="53"/>
                </a:lnTo>
                <a:close/>
              </a:path>
            </a:pathLst>
          </a:custGeom>
          <a:noFill/>
          <a:ln w="9525" cap="flat">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582122" name="Freeform 42"/>
          <p:cNvSpPr>
            <a:spLocks/>
          </p:cNvSpPr>
          <p:nvPr/>
        </p:nvSpPr>
        <p:spPr bwMode="auto">
          <a:xfrm>
            <a:off x="6229350" y="3671888"/>
            <a:ext cx="444500" cy="390525"/>
          </a:xfrm>
          <a:custGeom>
            <a:avLst/>
            <a:gdLst>
              <a:gd name="T0" fmla="*/ 85 w 280"/>
              <a:gd name="T1" fmla="*/ 2 h 246"/>
              <a:gd name="T2" fmla="*/ 0 w 280"/>
              <a:gd name="T3" fmla="*/ 124 h 246"/>
              <a:gd name="T4" fmla="*/ 10 w 280"/>
              <a:gd name="T5" fmla="*/ 188 h 246"/>
              <a:gd name="T6" fmla="*/ 143 w 280"/>
              <a:gd name="T7" fmla="*/ 246 h 246"/>
              <a:gd name="T8" fmla="*/ 249 w 280"/>
              <a:gd name="T9" fmla="*/ 230 h 246"/>
              <a:gd name="T10" fmla="*/ 196 w 280"/>
              <a:gd name="T11" fmla="*/ 34 h 246"/>
              <a:gd name="T12" fmla="*/ 164 w 280"/>
              <a:gd name="T13" fmla="*/ 7 h 246"/>
              <a:gd name="T14" fmla="*/ 85 w 280"/>
              <a:gd name="T15" fmla="*/ 2 h 2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0" h="246">
                <a:moveTo>
                  <a:pt x="85" y="2"/>
                </a:moveTo>
                <a:cubicBezTo>
                  <a:pt x="16" y="13"/>
                  <a:pt x="9" y="65"/>
                  <a:pt x="0" y="124"/>
                </a:cubicBezTo>
                <a:cubicBezTo>
                  <a:pt x="1" y="135"/>
                  <a:pt x="2" y="171"/>
                  <a:pt x="10" y="188"/>
                </a:cubicBezTo>
                <a:cubicBezTo>
                  <a:pt x="31" y="229"/>
                  <a:pt x="102" y="238"/>
                  <a:pt x="143" y="246"/>
                </a:cubicBezTo>
                <a:cubicBezTo>
                  <a:pt x="199" y="242"/>
                  <a:pt x="208" y="243"/>
                  <a:pt x="249" y="230"/>
                </a:cubicBezTo>
                <a:cubicBezTo>
                  <a:pt x="280" y="148"/>
                  <a:pt x="257" y="84"/>
                  <a:pt x="196" y="34"/>
                </a:cubicBezTo>
                <a:cubicBezTo>
                  <a:pt x="187" y="27"/>
                  <a:pt x="176" y="11"/>
                  <a:pt x="164" y="7"/>
                </a:cubicBezTo>
                <a:cubicBezTo>
                  <a:pt x="141" y="0"/>
                  <a:pt x="108" y="2"/>
                  <a:pt x="85" y="2"/>
                </a:cubicBezTo>
                <a:close/>
              </a:path>
            </a:pathLst>
          </a:custGeom>
          <a:noFill/>
          <a:ln w="9525" cap="flat">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582123" name="Freeform 43"/>
          <p:cNvSpPr>
            <a:spLocks/>
          </p:cNvSpPr>
          <p:nvPr/>
        </p:nvSpPr>
        <p:spPr bwMode="auto">
          <a:xfrm>
            <a:off x="3470275" y="2519363"/>
            <a:ext cx="777875" cy="479425"/>
          </a:xfrm>
          <a:custGeom>
            <a:avLst/>
            <a:gdLst>
              <a:gd name="T0" fmla="*/ 225 w 490"/>
              <a:gd name="T1" fmla="*/ 22 h 302"/>
              <a:gd name="T2" fmla="*/ 203 w 490"/>
              <a:gd name="T3" fmla="*/ 11 h 302"/>
              <a:gd name="T4" fmla="*/ 166 w 490"/>
              <a:gd name="T5" fmla="*/ 0 h 302"/>
              <a:gd name="T6" fmla="*/ 76 w 490"/>
              <a:gd name="T7" fmla="*/ 6 h 302"/>
              <a:gd name="T8" fmla="*/ 33 w 490"/>
              <a:gd name="T9" fmla="*/ 27 h 302"/>
              <a:gd name="T10" fmla="*/ 12 w 490"/>
              <a:gd name="T11" fmla="*/ 59 h 302"/>
              <a:gd name="T12" fmla="*/ 2 w 490"/>
              <a:gd name="T13" fmla="*/ 91 h 302"/>
              <a:gd name="T14" fmla="*/ 7 w 490"/>
              <a:gd name="T15" fmla="*/ 165 h 302"/>
              <a:gd name="T16" fmla="*/ 28 w 490"/>
              <a:gd name="T17" fmla="*/ 186 h 302"/>
              <a:gd name="T18" fmla="*/ 39 w 490"/>
              <a:gd name="T19" fmla="*/ 208 h 302"/>
              <a:gd name="T20" fmla="*/ 262 w 490"/>
              <a:gd name="T21" fmla="*/ 287 h 302"/>
              <a:gd name="T22" fmla="*/ 432 w 490"/>
              <a:gd name="T23" fmla="*/ 287 h 302"/>
              <a:gd name="T24" fmla="*/ 490 w 490"/>
              <a:gd name="T25" fmla="*/ 229 h 302"/>
              <a:gd name="T26" fmla="*/ 405 w 490"/>
              <a:gd name="T27" fmla="*/ 107 h 302"/>
              <a:gd name="T28" fmla="*/ 272 w 490"/>
              <a:gd name="T29" fmla="*/ 22 h 302"/>
              <a:gd name="T30" fmla="*/ 225 w 490"/>
              <a:gd name="T31" fmla="*/ 22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0" h="302">
                <a:moveTo>
                  <a:pt x="225" y="22"/>
                </a:moveTo>
                <a:cubicBezTo>
                  <a:pt x="218" y="18"/>
                  <a:pt x="211" y="14"/>
                  <a:pt x="203" y="11"/>
                </a:cubicBezTo>
                <a:cubicBezTo>
                  <a:pt x="191" y="7"/>
                  <a:pt x="166" y="0"/>
                  <a:pt x="166" y="0"/>
                </a:cubicBezTo>
                <a:cubicBezTo>
                  <a:pt x="136" y="2"/>
                  <a:pt x="105" y="0"/>
                  <a:pt x="76" y="6"/>
                </a:cubicBezTo>
                <a:cubicBezTo>
                  <a:pt x="60" y="9"/>
                  <a:pt x="33" y="27"/>
                  <a:pt x="33" y="27"/>
                </a:cubicBezTo>
                <a:cubicBezTo>
                  <a:pt x="26" y="38"/>
                  <a:pt x="19" y="48"/>
                  <a:pt x="12" y="59"/>
                </a:cubicBezTo>
                <a:cubicBezTo>
                  <a:pt x="6" y="68"/>
                  <a:pt x="2" y="91"/>
                  <a:pt x="2" y="91"/>
                </a:cubicBezTo>
                <a:cubicBezTo>
                  <a:pt x="4" y="116"/>
                  <a:pt x="0" y="141"/>
                  <a:pt x="7" y="165"/>
                </a:cubicBezTo>
                <a:cubicBezTo>
                  <a:pt x="10" y="175"/>
                  <a:pt x="22" y="178"/>
                  <a:pt x="28" y="186"/>
                </a:cubicBezTo>
                <a:cubicBezTo>
                  <a:pt x="33" y="193"/>
                  <a:pt x="33" y="202"/>
                  <a:pt x="39" y="208"/>
                </a:cubicBezTo>
                <a:cubicBezTo>
                  <a:pt x="96" y="265"/>
                  <a:pt x="187" y="278"/>
                  <a:pt x="262" y="287"/>
                </a:cubicBezTo>
                <a:cubicBezTo>
                  <a:pt x="325" y="302"/>
                  <a:pt x="364" y="294"/>
                  <a:pt x="432" y="287"/>
                </a:cubicBezTo>
                <a:cubicBezTo>
                  <a:pt x="462" y="280"/>
                  <a:pt x="473" y="254"/>
                  <a:pt x="490" y="229"/>
                </a:cubicBezTo>
                <a:cubicBezTo>
                  <a:pt x="479" y="174"/>
                  <a:pt x="458" y="132"/>
                  <a:pt x="405" y="107"/>
                </a:cubicBezTo>
                <a:cubicBezTo>
                  <a:pt x="371" y="58"/>
                  <a:pt x="324" y="41"/>
                  <a:pt x="272" y="22"/>
                </a:cubicBezTo>
                <a:cubicBezTo>
                  <a:pt x="252" y="15"/>
                  <a:pt x="241" y="5"/>
                  <a:pt x="225" y="22"/>
                </a:cubicBezTo>
                <a:close/>
              </a:path>
            </a:pathLst>
          </a:custGeom>
          <a:noFill/>
          <a:ln w="9525" cap="flat">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IS 240 – Spring 2013</a:t>
            </a:r>
            <a:endParaRPr lang="en-US"/>
          </a:p>
        </p:txBody>
      </p:sp>
      <p:sp>
        <p:nvSpPr>
          <p:cNvPr id="1584130" name="Rectangle 2"/>
          <p:cNvSpPr>
            <a:spLocks noGrp="1" noChangeArrowheads="1"/>
          </p:cNvSpPr>
          <p:nvPr>
            <p:ph type="title"/>
          </p:nvPr>
        </p:nvSpPr>
        <p:spPr/>
        <p:txBody>
          <a:bodyPr/>
          <a:lstStyle/>
          <a:p>
            <a:pPr eaLnBrk="1" hangingPunct="1">
              <a:defRPr/>
            </a:pPr>
            <a:r>
              <a:rPr lang="en-US" smtClean="0">
                <a:cs typeface="+mj-cs"/>
              </a:rPr>
              <a:t>Cluster Hypothesis</a:t>
            </a:r>
          </a:p>
        </p:txBody>
      </p:sp>
      <p:sp>
        <p:nvSpPr>
          <p:cNvPr id="1584131" name="Rectangle 3"/>
          <p:cNvSpPr>
            <a:spLocks noGrp="1" noChangeArrowheads="1"/>
          </p:cNvSpPr>
          <p:nvPr>
            <p:ph type="body" idx="1"/>
          </p:nvPr>
        </p:nvSpPr>
        <p:spPr/>
        <p:txBody>
          <a:bodyPr/>
          <a:lstStyle/>
          <a:p>
            <a:pPr eaLnBrk="1" hangingPunct="1">
              <a:defRPr/>
            </a:pPr>
            <a:r>
              <a:rPr lang="en-US" smtClean="0">
                <a:cs typeface="+mn-cs"/>
              </a:rPr>
              <a:t>The basic notion behind the use of classification and clustering methods:</a:t>
            </a:r>
          </a:p>
          <a:p>
            <a:pPr eaLnBrk="1" hangingPunct="1">
              <a:defRPr/>
            </a:pPr>
            <a:r>
              <a:rPr lang="ja-JP" altLang="en-US" smtClean="0">
                <a:latin typeface="Arial"/>
                <a:cs typeface="+mn-cs"/>
              </a:rPr>
              <a:t>“</a:t>
            </a:r>
            <a:r>
              <a:rPr lang="en-US" smtClean="0">
                <a:cs typeface="+mn-cs"/>
              </a:rPr>
              <a:t>Closely associated documents tend to be relevant to the same requests.</a:t>
            </a:r>
            <a:r>
              <a:rPr lang="ja-JP" altLang="en-US" smtClean="0">
                <a:latin typeface="Arial"/>
                <a:cs typeface="+mn-cs"/>
              </a:rPr>
              <a:t>”</a:t>
            </a:r>
            <a:endParaRPr lang="en-US" smtClean="0">
              <a:cs typeface="+mn-cs"/>
            </a:endParaRPr>
          </a:p>
          <a:p>
            <a:pPr lvl="1" eaLnBrk="1" hangingPunct="1">
              <a:defRPr/>
            </a:pPr>
            <a:r>
              <a:rPr lang="en-US" smtClean="0"/>
              <a:t>C.J. van Rijsbergen</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IS 240 – Spring 2013</a:t>
            </a:r>
            <a:endParaRPr lang="en-US"/>
          </a:p>
        </p:txBody>
      </p:sp>
      <p:sp>
        <p:nvSpPr>
          <p:cNvPr id="1586178" name="Rectangle 2"/>
          <p:cNvSpPr>
            <a:spLocks noGrp="1" noChangeArrowheads="1"/>
          </p:cNvSpPr>
          <p:nvPr>
            <p:ph type="title"/>
          </p:nvPr>
        </p:nvSpPr>
        <p:spPr/>
        <p:txBody>
          <a:bodyPr/>
          <a:lstStyle/>
          <a:p>
            <a:pPr eaLnBrk="1" hangingPunct="1">
              <a:defRPr/>
            </a:pPr>
            <a:r>
              <a:rPr lang="en-US" sz="3200" smtClean="0">
                <a:cs typeface="+mj-cs"/>
              </a:rPr>
              <a:t>Classification of Classification Methods</a:t>
            </a:r>
          </a:p>
        </p:txBody>
      </p:sp>
      <p:sp>
        <p:nvSpPr>
          <p:cNvPr id="1586179" name="Rectangle 3"/>
          <p:cNvSpPr>
            <a:spLocks noGrp="1" noChangeArrowheads="1"/>
          </p:cNvSpPr>
          <p:nvPr>
            <p:ph type="body" idx="1"/>
          </p:nvPr>
        </p:nvSpPr>
        <p:spPr/>
        <p:txBody>
          <a:bodyPr/>
          <a:lstStyle/>
          <a:p>
            <a:pPr eaLnBrk="1" hangingPunct="1">
              <a:defRPr/>
            </a:pPr>
            <a:r>
              <a:rPr lang="en-US" smtClean="0">
                <a:cs typeface="+mn-cs"/>
              </a:rPr>
              <a:t>Class Structure</a:t>
            </a:r>
          </a:p>
          <a:p>
            <a:pPr lvl="1" eaLnBrk="1" hangingPunct="1">
              <a:defRPr/>
            </a:pPr>
            <a:r>
              <a:rPr lang="en-US" smtClean="0"/>
              <a:t>Intellectually Formulated</a:t>
            </a:r>
          </a:p>
          <a:p>
            <a:pPr lvl="2" eaLnBrk="1" hangingPunct="1">
              <a:defRPr/>
            </a:pPr>
            <a:r>
              <a:rPr lang="en-US" smtClean="0"/>
              <a:t>Manual assignment (e.g. Library classification)</a:t>
            </a:r>
          </a:p>
          <a:p>
            <a:pPr lvl="2" eaLnBrk="1" hangingPunct="1">
              <a:defRPr/>
            </a:pPr>
            <a:r>
              <a:rPr lang="en-US" smtClean="0"/>
              <a:t>Automatic assignment (e.g. Cheshire Classification Mapping)</a:t>
            </a:r>
          </a:p>
          <a:p>
            <a:pPr lvl="1" eaLnBrk="1" hangingPunct="1">
              <a:defRPr/>
            </a:pPr>
            <a:r>
              <a:rPr lang="en-US" smtClean="0"/>
              <a:t>Automatically derived from collection of items</a:t>
            </a:r>
          </a:p>
          <a:p>
            <a:pPr lvl="2" eaLnBrk="1" hangingPunct="1">
              <a:defRPr/>
            </a:pPr>
            <a:r>
              <a:rPr lang="en-US" smtClean="0"/>
              <a:t>Hierarchic Clustering Methods (e.g. Single Link)</a:t>
            </a:r>
          </a:p>
          <a:p>
            <a:pPr lvl="2" eaLnBrk="1" hangingPunct="1">
              <a:defRPr/>
            </a:pPr>
            <a:r>
              <a:rPr lang="en-US" smtClean="0"/>
              <a:t>Agglomerative Clustering Methods (e.g. Dattola)</a:t>
            </a:r>
          </a:p>
          <a:p>
            <a:pPr lvl="2" eaLnBrk="1" hangingPunct="1">
              <a:defRPr/>
            </a:pPr>
            <a:r>
              <a:rPr lang="en-US" smtClean="0"/>
              <a:t>Hybrid Methods (e.g. Query Clustering)</a:t>
            </a:r>
          </a:p>
          <a:p>
            <a:pPr eaLnBrk="1" hangingPunct="1">
              <a:defRPr/>
            </a:pPr>
            <a:endParaRPr lang="en-US" smtClean="0">
              <a:cs typeface="+mn-cs"/>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quarter" idx="10"/>
          </p:nvPr>
        </p:nvSpPr>
        <p:spPr/>
        <p:txBody>
          <a:bodyPr/>
          <a:lstStyle/>
          <a:p>
            <a:pPr>
              <a:defRPr/>
            </a:pPr>
            <a:r>
              <a:rPr lang="en-US" smtClean="0"/>
              <a:t>IS 240 – Spring 2013</a:t>
            </a:r>
            <a:endParaRPr lang="en-US"/>
          </a:p>
        </p:txBody>
      </p:sp>
      <p:sp>
        <p:nvSpPr>
          <p:cNvPr id="1588226" name="Rectangle 2"/>
          <p:cNvSpPr>
            <a:spLocks noGrp="1" noChangeArrowheads="1"/>
          </p:cNvSpPr>
          <p:nvPr>
            <p:ph type="title"/>
          </p:nvPr>
        </p:nvSpPr>
        <p:spPr/>
        <p:txBody>
          <a:bodyPr/>
          <a:lstStyle/>
          <a:p>
            <a:pPr eaLnBrk="1" hangingPunct="1">
              <a:defRPr/>
            </a:pPr>
            <a:r>
              <a:rPr lang="en-US" sz="3200" smtClean="0">
                <a:cs typeface="+mj-cs"/>
              </a:rPr>
              <a:t>Classification of Classification Methods</a:t>
            </a:r>
          </a:p>
        </p:txBody>
      </p:sp>
      <p:sp>
        <p:nvSpPr>
          <p:cNvPr id="1588227" name="Rectangle 3"/>
          <p:cNvSpPr>
            <a:spLocks noGrp="1" noChangeArrowheads="1"/>
          </p:cNvSpPr>
          <p:nvPr>
            <p:ph type="body" idx="1"/>
          </p:nvPr>
        </p:nvSpPr>
        <p:spPr/>
        <p:txBody>
          <a:bodyPr/>
          <a:lstStyle/>
          <a:p>
            <a:pPr eaLnBrk="1" hangingPunct="1">
              <a:lnSpc>
                <a:spcPct val="90000"/>
              </a:lnSpc>
              <a:defRPr/>
            </a:pPr>
            <a:r>
              <a:rPr lang="en-US" sz="2800" smtClean="0">
                <a:cs typeface="+mn-cs"/>
              </a:rPr>
              <a:t>Relationship between properties and classes</a:t>
            </a:r>
          </a:p>
          <a:p>
            <a:pPr lvl="1" eaLnBrk="1" hangingPunct="1">
              <a:lnSpc>
                <a:spcPct val="90000"/>
              </a:lnSpc>
              <a:defRPr/>
            </a:pPr>
            <a:r>
              <a:rPr lang="en-US" sz="2400" smtClean="0"/>
              <a:t>monothetic</a:t>
            </a:r>
          </a:p>
          <a:p>
            <a:pPr lvl="1" eaLnBrk="1" hangingPunct="1">
              <a:lnSpc>
                <a:spcPct val="90000"/>
              </a:lnSpc>
              <a:defRPr/>
            </a:pPr>
            <a:r>
              <a:rPr lang="en-US" sz="2400" smtClean="0"/>
              <a:t>polythetic</a:t>
            </a:r>
          </a:p>
          <a:p>
            <a:pPr eaLnBrk="1" hangingPunct="1">
              <a:lnSpc>
                <a:spcPct val="90000"/>
              </a:lnSpc>
              <a:defRPr/>
            </a:pPr>
            <a:r>
              <a:rPr lang="en-US" sz="2800" smtClean="0">
                <a:cs typeface="+mn-cs"/>
              </a:rPr>
              <a:t>Relation between objects and classes</a:t>
            </a:r>
          </a:p>
          <a:p>
            <a:pPr lvl="1" eaLnBrk="1" hangingPunct="1">
              <a:lnSpc>
                <a:spcPct val="90000"/>
              </a:lnSpc>
              <a:defRPr/>
            </a:pPr>
            <a:r>
              <a:rPr lang="en-US" sz="2400" smtClean="0"/>
              <a:t>exclusive</a:t>
            </a:r>
          </a:p>
          <a:p>
            <a:pPr lvl="1" eaLnBrk="1" hangingPunct="1">
              <a:lnSpc>
                <a:spcPct val="90000"/>
              </a:lnSpc>
              <a:defRPr/>
            </a:pPr>
            <a:r>
              <a:rPr lang="en-US" sz="2400" smtClean="0"/>
              <a:t>overlapping</a:t>
            </a:r>
          </a:p>
          <a:p>
            <a:pPr eaLnBrk="1" hangingPunct="1">
              <a:lnSpc>
                <a:spcPct val="90000"/>
              </a:lnSpc>
              <a:defRPr/>
            </a:pPr>
            <a:r>
              <a:rPr lang="en-US" sz="2800" smtClean="0">
                <a:cs typeface="+mn-cs"/>
              </a:rPr>
              <a:t>Relation between classes and classes</a:t>
            </a:r>
          </a:p>
          <a:p>
            <a:pPr lvl="1" eaLnBrk="1" hangingPunct="1">
              <a:lnSpc>
                <a:spcPct val="90000"/>
              </a:lnSpc>
              <a:defRPr/>
            </a:pPr>
            <a:r>
              <a:rPr lang="en-US" sz="2400" smtClean="0"/>
              <a:t>ordered</a:t>
            </a:r>
          </a:p>
          <a:p>
            <a:pPr lvl="1" eaLnBrk="1" hangingPunct="1">
              <a:lnSpc>
                <a:spcPct val="90000"/>
              </a:lnSpc>
              <a:defRPr/>
            </a:pPr>
            <a:r>
              <a:rPr lang="en-US" sz="2400" smtClean="0"/>
              <a:t>unordered</a:t>
            </a:r>
          </a:p>
        </p:txBody>
      </p:sp>
      <p:sp>
        <p:nvSpPr>
          <p:cNvPr id="1588228" name="Text Box 4"/>
          <p:cNvSpPr txBox="1">
            <a:spLocks noChangeArrowheads="1"/>
          </p:cNvSpPr>
          <p:nvPr/>
        </p:nvSpPr>
        <p:spPr bwMode="auto">
          <a:xfrm>
            <a:off x="5334000" y="6019800"/>
            <a:ext cx="1751013"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sz="1000">
                <a:latin typeface="Arial" charset="0"/>
                <a:cs typeface="+mn-cs"/>
              </a:rPr>
              <a:t>Adapted from Sparck Jones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IS 240 – Spring 2013</a:t>
            </a:r>
            <a:endParaRPr lang="en-US"/>
          </a:p>
        </p:txBody>
      </p:sp>
      <p:sp>
        <p:nvSpPr>
          <p:cNvPr id="1510402" name="Rectangle 2"/>
          <p:cNvSpPr>
            <a:spLocks noGrp="1" noChangeArrowheads="1"/>
          </p:cNvSpPr>
          <p:nvPr>
            <p:ph type="title"/>
          </p:nvPr>
        </p:nvSpPr>
        <p:spPr/>
        <p:txBody>
          <a:bodyPr/>
          <a:lstStyle/>
          <a:p>
            <a:pPr eaLnBrk="1" hangingPunct="1">
              <a:defRPr/>
            </a:pPr>
            <a:r>
              <a:rPr lang="en-US" smtClean="0">
                <a:cs typeface="+mj-cs"/>
              </a:rPr>
              <a:t>Vector Space Model</a:t>
            </a:r>
          </a:p>
        </p:txBody>
      </p:sp>
      <p:sp>
        <p:nvSpPr>
          <p:cNvPr id="1510403" name="Rectangle 3"/>
          <p:cNvSpPr>
            <a:spLocks noGrp="1" noChangeArrowheads="1"/>
          </p:cNvSpPr>
          <p:nvPr>
            <p:ph type="body" idx="1"/>
          </p:nvPr>
        </p:nvSpPr>
        <p:spPr/>
        <p:txBody>
          <a:bodyPr/>
          <a:lstStyle/>
          <a:p>
            <a:pPr eaLnBrk="1" hangingPunct="1">
              <a:lnSpc>
                <a:spcPct val="90000"/>
              </a:lnSpc>
              <a:defRPr/>
            </a:pPr>
            <a:r>
              <a:rPr lang="en-US" sz="2800" smtClean="0">
                <a:cs typeface="+mn-cs"/>
              </a:rPr>
              <a:t>Documents are represented as vectors in term space</a:t>
            </a:r>
          </a:p>
          <a:p>
            <a:pPr lvl="1" eaLnBrk="1" hangingPunct="1">
              <a:lnSpc>
                <a:spcPct val="90000"/>
              </a:lnSpc>
              <a:defRPr/>
            </a:pPr>
            <a:r>
              <a:rPr lang="en-US" sz="2400" smtClean="0"/>
              <a:t>Terms are usually </a:t>
            </a:r>
            <a:r>
              <a:rPr lang="en-US" sz="2400" i="1" smtClean="0"/>
              <a:t>stems</a:t>
            </a:r>
          </a:p>
          <a:p>
            <a:pPr lvl="1" eaLnBrk="1" hangingPunct="1">
              <a:lnSpc>
                <a:spcPct val="90000"/>
              </a:lnSpc>
              <a:defRPr/>
            </a:pPr>
            <a:r>
              <a:rPr lang="en-US" sz="2400" smtClean="0"/>
              <a:t>Documents represented by binary or weighted vectors of terms</a:t>
            </a:r>
          </a:p>
          <a:p>
            <a:pPr eaLnBrk="1" hangingPunct="1">
              <a:lnSpc>
                <a:spcPct val="90000"/>
              </a:lnSpc>
              <a:defRPr/>
            </a:pPr>
            <a:r>
              <a:rPr lang="en-US" sz="2800" smtClean="0">
                <a:cs typeface="+mn-cs"/>
              </a:rPr>
              <a:t>Queries represented </a:t>
            </a:r>
            <a:r>
              <a:rPr lang="en-US" sz="2800" u="sng" smtClean="0">
                <a:cs typeface="+mn-cs"/>
              </a:rPr>
              <a:t>the same as documents</a:t>
            </a:r>
          </a:p>
          <a:p>
            <a:pPr eaLnBrk="1" hangingPunct="1">
              <a:lnSpc>
                <a:spcPct val="90000"/>
              </a:lnSpc>
              <a:defRPr/>
            </a:pPr>
            <a:r>
              <a:rPr lang="en-US" sz="2800" smtClean="0">
                <a:cs typeface="+mn-cs"/>
              </a:rPr>
              <a:t>Query and Document weights are based on length and direction of their vector</a:t>
            </a:r>
          </a:p>
          <a:p>
            <a:pPr eaLnBrk="1" hangingPunct="1">
              <a:lnSpc>
                <a:spcPct val="90000"/>
              </a:lnSpc>
              <a:defRPr/>
            </a:pPr>
            <a:r>
              <a:rPr lang="en-US" sz="2800" smtClean="0">
                <a:cs typeface="+mn-cs"/>
              </a:rPr>
              <a:t>A vector distance measure between the query and documents is used to rank retrieved documents</a:t>
            </a:r>
          </a:p>
        </p:txBody>
      </p:sp>
    </p:spTree>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IS 240 – Spring 2013</a:t>
            </a:r>
            <a:endParaRPr lang="en-US"/>
          </a:p>
        </p:txBody>
      </p:sp>
      <p:sp>
        <p:nvSpPr>
          <p:cNvPr id="1590274" name="Rectangle 2"/>
          <p:cNvSpPr>
            <a:spLocks noGrp="1" noChangeArrowheads="1"/>
          </p:cNvSpPr>
          <p:nvPr>
            <p:ph type="title"/>
          </p:nvPr>
        </p:nvSpPr>
        <p:spPr/>
        <p:txBody>
          <a:bodyPr/>
          <a:lstStyle/>
          <a:p>
            <a:pPr eaLnBrk="1" hangingPunct="1">
              <a:defRPr/>
            </a:pPr>
            <a:r>
              <a:rPr lang="en-US" smtClean="0">
                <a:cs typeface="+mj-cs"/>
              </a:rPr>
              <a:t>Properties and Classes</a:t>
            </a:r>
          </a:p>
        </p:txBody>
      </p:sp>
      <p:sp>
        <p:nvSpPr>
          <p:cNvPr id="1590275" name="Rectangle 3"/>
          <p:cNvSpPr>
            <a:spLocks noGrp="1" noChangeArrowheads="1"/>
          </p:cNvSpPr>
          <p:nvPr>
            <p:ph type="body" idx="1"/>
          </p:nvPr>
        </p:nvSpPr>
        <p:spPr/>
        <p:txBody>
          <a:bodyPr/>
          <a:lstStyle/>
          <a:p>
            <a:pPr eaLnBrk="1" hangingPunct="1">
              <a:defRPr/>
            </a:pPr>
            <a:r>
              <a:rPr lang="en-US" sz="2400" smtClean="0">
                <a:cs typeface="+mn-cs"/>
              </a:rPr>
              <a:t>Monothetic</a:t>
            </a:r>
          </a:p>
          <a:p>
            <a:pPr lvl="1" eaLnBrk="1" hangingPunct="1">
              <a:defRPr/>
            </a:pPr>
            <a:r>
              <a:rPr lang="en-US" sz="2000" smtClean="0"/>
              <a:t>Class defined by a set of properties that are both </a:t>
            </a:r>
            <a:r>
              <a:rPr lang="en-US" sz="2000" i="1" smtClean="0"/>
              <a:t>necessary </a:t>
            </a:r>
            <a:r>
              <a:rPr lang="en-US" sz="2000" smtClean="0"/>
              <a:t>and </a:t>
            </a:r>
            <a:r>
              <a:rPr lang="en-US" sz="2000" i="1" smtClean="0"/>
              <a:t>sufficient </a:t>
            </a:r>
            <a:r>
              <a:rPr lang="en-US" sz="2000" smtClean="0"/>
              <a:t>for membership in the class</a:t>
            </a:r>
          </a:p>
          <a:p>
            <a:pPr eaLnBrk="1" hangingPunct="1">
              <a:defRPr/>
            </a:pPr>
            <a:r>
              <a:rPr lang="en-US" sz="2400" smtClean="0">
                <a:cs typeface="+mn-cs"/>
              </a:rPr>
              <a:t>Polythetic</a:t>
            </a:r>
          </a:p>
          <a:p>
            <a:pPr lvl="1" eaLnBrk="1" hangingPunct="1">
              <a:defRPr/>
            </a:pPr>
            <a:r>
              <a:rPr lang="en-US" sz="2000" smtClean="0"/>
              <a:t>Class defined by a set of properties such that to be a member of the class some individual must have some number (usually large) of those properties, and that a large number of individuals in the class possess some of those properties, and no individual possesses all of the properties.</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ate Placeholder 3"/>
          <p:cNvSpPr>
            <a:spLocks noGrp="1"/>
          </p:cNvSpPr>
          <p:nvPr>
            <p:ph type="dt" sz="quarter" idx="10"/>
          </p:nvPr>
        </p:nvSpPr>
        <p:spPr/>
        <p:txBody>
          <a:bodyPr/>
          <a:lstStyle/>
          <a:p>
            <a:pPr>
              <a:defRPr/>
            </a:pPr>
            <a:r>
              <a:rPr lang="en-US" smtClean="0"/>
              <a:t>IS 240 – Spring 2013</a:t>
            </a:r>
            <a:endParaRPr lang="en-US"/>
          </a:p>
        </p:txBody>
      </p:sp>
      <p:sp>
        <p:nvSpPr>
          <p:cNvPr id="1592322" name="Rectangle 2"/>
          <p:cNvSpPr>
            <a:spLocks noGrp="1" noChangeArrowheads="1"/>
          </p:cNvSpPr>
          <p:nvPr>
            <p:ph type="title"/>
          </p:nvPr>
        </p:nvSpPr>
        <p:spPr/>
        <p:txBody>
          <a:bodyPr/>
          <a:lstStyle/>
          <a:p>
            <a:pPr eaLnBrk="1" hangingPunct="1">
              <a:defRPr/>
            </a:pPr>
            <a:r>
              <a:rPr lang="en-US" smtClean="0">
                <a:cs typeface="+mj-cs"/>
              </a:rPr>
              <a:t>Monothetic vs. Polythetic</a:t>
            </a:r>
          </a:p>
        </p:txBody>
      </p:sp>
      <p:grpSp>
        <p:nvGrpSpPr>
          <p:cNvPr id="124931" name="Group 3"/>
          <p:cNvGrpSpPr>
            <a:grpSpLocks/>
          </p:cNvGrpSpPr>
          <p:nvPr/>
        </p:nvGrpSpPr>
        <p:grpSpPr bwMode="auto">
          <a:xfrm>
            <a:off x="1524000" y="1600200"/>
            <a:ext cx="7085013" cy="4160838"/>
            <a:chOff x="1056" y="1392"/>
            <a:chExt cx="4463" cy="2621"/>
          </a:xfrm>
        </p:grpSpPr>
        <p:grpSp>
          <p:nvGrpSpPr>
            <p:cNvPr id="124932" name="Group 4"/>
            <p:cNvGrpSpPr>
              <a:grpSpLocks/>
            </p:cNvGrpSpPr>
            <p:nvPr/>
          </p:nvGrpSpPr>
          <p:grpSpPr bwMode="auto">
            <a:xfrm>
              <a:off x="1056" y="1392"/>
              <a:ext cx="3797" cy="2128"/>
              <a:chOff x="1382" y="1273"/>
              <a:chExt cx="3797" cy="2128"/>
            </a:xfrm>
          </p:grpSpPr>
          <p:sp>
            <p:nvSpPr>
              <p:cNvPr id="1592325" name="Text Box 5"/>
              <p:cNvSpPr txBox="1">
                <a:spLocks noChangeArrowheads="1"/>
              </p:cNvSpPr>
              <p:nvPr/>
            </p:nvSpPr>
            <p:spPr bwMode="auto">
              <a:xfrm>
                <a:off x="1382" y="1273"/>
                <a:ext cx="3797" cy="2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a:latin typeface="Arial" charset="0"/>
                    <a:cs typeface="+mn-cs"/>
                  </a:rPr>
                  <a:t>       A      B      C      D     E      F      G      H </a:t>
                </a:r>
              </a:p>
              <a:p>
                <a:pPr algn="l" eaLnBrk="0" hangingPunct="0">
                  <a:defRPr/>
                </a:pPr>
                <a:r>
                  <a:rPr lang="en-US">
                    <a:latin typeface="Arial" charset="0"/>
                    <a:cs typeface="+mn-cs"/>
                  </a:rPr>
                  <a:t>1     +      +       +</a:t>
                </a:r>
              </a:p>
              <a:p>
                <a:pPr algn="l" eaLnBrk="0" hangingPunct="0">
                  <a:defRPr/>
                </a:pPr>
                <a:r>
                  <a:rPr lang="en-US">
                    <a:latin typeface="Arial" charset="0"/>
                    <a:cs typeface="+mn-cs"/>
                  </a:rPr>
                  <a:t>2     +      +               +</a:t>
                </a:r>
              </a:p>
              <a:p>
                <a:pPr algn="l" eaLnBrk="0" hangingPunct="0">
                  <a:defRPr/>
                </a:pPr>
                <a:r>
                  <a:rPr lang="en-US">
                    <a:latin typeface="Arial" charset="0"/>
                    <a:cs typeface="+mn-cs"/>
                  </a:rPr>
                  <a:t>3     +               +      +</a:t>
                </a:r>
              </a:p>
              <a:p>
                <a:pPr algn="l" eaLnBrk="0" hangingPunct="0">
                  <a:defRPr/>
                </a:pPr>
                <a:r>
                  <a:rPr lang="en-US">
                    <a:latin typeface="Arial" charset="0"/>
                    <a:cs typeface="+mn-cs"/>
                  </a:rPr>
                  <a:t>4             +       +      +</a:t>
                </a:r>
              </a:p>
              <a:p>
                <a:pPr algn="l" eaLnBrk="0" hangingPunct="0">
                  <a:defRPr/>
                </a:pPr>
                <a:r>
                  <a:rPr lang="en-US">
                    <a:latin typeface="Arial" charset="0"/>
                    <a:cs typeface="+mn-cs"/>
                  </a:rPr>
                  <a:t>5                                      +      +      +</a:t>
                </a:r>
              </a:p>
              <a:p>
                <a:pPr algn="l" eaLnBrk="0" hangingPunct="0">
                  <a:defRPr/>
                </a:pPr>
                <a:r>
                  <a:rPr lang="en-US">
                    <a:latin typeface="Arial" charset="0"/>
                    <a:cs typeface="+mn-cs"/>
                  </a:rPr>
                  <a:t>6                                      +      +      +</a:t>
                </a:r>
              </a:p>
              <a:p>
                <a:pPr algn="l" eaLnBrk="0" hangingPunct="0">
                  <a:defRPr/>
                </a:pPr>
                <a:r>
                  <a:rPr lang="en-US">
                    <a:latin typeface="Arial" charset="0"/>
                    <a:cs typeface="+mn-cs"/>
                  </a:rPr>
                  <a:t>7                                      +      +               +</a:t>
                </a:r>
              </a:p>
              <a:p>
                <a:pPr algn="l" eaLnBrk="0" hangingPunct="0">
                  <a:defRPr/>
                </a:pPr>
                <a:r>
                  <a:rPr lang="en-US">
                    <a:latin typeface="Arial" charset="0"/>
                    <a:cs typeface="+mn-cs"/>
                  </a:rPr>
                  <a:t>8                                      +      +               +</a:t>
                </a:r>
              </a:p>
            </p:txBody>
          </p:sp>
          <p:sp>
            <p:nvSpPr>
              <p:cNvPr id="1592326" name="Line 6"/>
              <p:cNvSpPr>
                <a:spLocks noChangeShapeType="1"/>
              </p:cNvSpPr>
              <p:nvPr/>
            </p:nvSpPr>
            <p:spPr bwMode="auto">
              <a:xfrm>
                <a:off x="1392" y="1536"/>
                <a:ext cx="3744"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592327" name="Line 7"/>
              <p:cNvSpPr>
                <a:spLocks noChangeShapeType="1"/>
              </p:cNvSpPr>
              <p:nvPr/>
            </p:nvSpPr>
            <p:spPr bwMode="auto">
              <a:xfrm>
                <a:off x="1680" y="1296"/>
                <a:ext cx="0" cy="2064"/>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grpSp>
        <p:sp>
          <p:nvSpPr>
            <p:cNvPr id="1592328" name="Rectangle 8"/>
            <p:cNvSpPr>
              <a:spLocks noChangeArrowheads="1"/>
            </p:cNvSpPr>
            <p:nvPr/>
          </p:nvSpPr>
          <p:spPr bwMode="auto">
            <a:xfrm>
              <a:off x="1488" y="1728"/>
              <a:ext cx="1488" cy="864"/>
            </a:xfrm>
            <a:prstGeom prst="rect">
              <a:avLst/>
            </a:prstGeom>
            <a:noFill/>
            <a:ln w="12700">
              <a:solidFill>
                <a:schemeClr val="accent2"/>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592329" name="Rectangle 9"/>
            <p:cNvSpPr>
              <a:spLocks noChangeArrowheads="1"/>
            </p:cNvSpPr>
            <p:nvPr/>
          </p:nvSpPr>
          <p:spPr bwMode="auto">
            <a:xfrm>
              <a:off x="3168" y="2592"/>
              <a:ext cx="1104" cy="432"/>
            </a:xfrm>
            <a:prstGeom prst="rect">
              <a:avLst/>
            </a:prstGeom>
            <a:noFill/>
            <a:ln w="12700">
              <a:solidFill>
                <a:schemeClr val="tx2"/>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592330" name="Rectangle 10"/>
            <p:cNvSpPr>
              <a:spLocks noChangeArrowheads="1"/>
            </p:cNvSpPr>
            <p:nvPr/>
          </p:nvSpPr>
          <p:spPr bwMode="auto">
            <a:xfrm>
              <a:off x="3168" y="3072"/>
              <a:ext cx="1536" cy="384"/>
            </a:xfrm>
            <a:prstGeom prst="rect">
              <a:avLst/>
            </a:prstGeom>
            <a:noFill/>
            <a:ln w="12700">
              <a:solidFill>
                <a:schemeClr val="tx2"/>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592331" name="Text Box 11"/>
            <p:cNvSpPr txBox="1">
              <a:spLocks noChangeArrowheads="1"/>
            </p:cNvSpPr>
            <p:nvPr/>
          </p:nvSpPr>
          <p:spPr bwMode="auto">
            <a:xfrm>
              <a:off x="2976" y="1776"/>
              <a:ext cx="94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a:solidFill>
                    <a:schemeClr val="accent2"/>
                  </a:solidFill>
                  <a:latin typeface="Arial" charset="0"/>
                  <a:cs typeface="+mn-cs"/>
                </a:rPr>
                <a:t>Polythetic</a:t>
              </a:r>
              <a:endParaRPr lang="en-US">
                <a:latin typeface="Arial" charset="0"/>
                <a:cs typeface="+mn-cs"/>
              </a:endParaRPr>
            </a:p>
          </p:txBody>
        </p:sp>
        <p:sp>
          <p:nvSpPr>
            <p:cNvPr id="1592332" name="Text Box 12"/>
            <p:cNvSpPr txBox="1">
              <a:spLocks noChangeArrowheads="1"/>
            </p:cNvSpPr>
            <p:nvPr/>
          </p:nvSpPr>
          <p:spPr bwMode="auto">
            <a:xfrm>
              <a:off x="4464" y="2688"/>
              <a:ext cx="105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2"/>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a:solidFill>
                    <a:schemeClr val="tx2"/>
                  </a:solidFill>
                  <a:latin typeface="Arial" charset="0"/>
                  <a:cs typeface="+mn-cs"/>
                </a:rPr>
                <a:t>Monothetic</a:t>
              </a:r>
              <a:endParaRPr lang="en-US">
                <a:latin typeface="Arial" charset="0"/>
                <a:cs typeface="+mn-cs"/>
              </a:endParaRPr>
            </a:p>
          </p:txBody>
        </p:sp>
        <p:sp>
          <p:nvSpPr>
            <p:cNvPr id="1592333" name="Text Box 13"/>
            <p:cNvSpPr txBox="1">
              <a:spLocks noChangeArrowheads="1"/>
            </p:cNvSpPr>
            <p:nvPr/>
          </p:nvSpPr>
          <p:spPr bwMode="auto">
            <a:xfrm>
              <a:off x="1872" y="3840"/>
              <a:ext cx="1541"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sz="1200">
                  <a:latin typeface="Arial" charset="0"/>
                  <a:cs typeface="+mn-cs"/>
                </a:rPr>
                <a:t>Adapted from van Rijsbergen, </a:t>
              </a:r>
              <a:r>
                <a:rPr lang="ja-JP" altLang="en-US" sz="1200">
                  <a:latin typeface="Arial"/>
                  <a:cs typeface="+mn-cs"/>
                </a:rPr>
                <a:t>‘</a:t>
              </a:r>
              <a:r>
                <a:rPr lang="en-US" sz="1200">
                  <a:latin typeface="Arial" charset="0"/>
                  <a:cs typeface="+mn-cs"/>
                </a:rPr>
                <a:t>79</a:t>
              </a:r>
            </a:p>
          </p:txBody>
        </p:sp>
      </p:gr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IS 240 – Spring 2013</a:t>
            </a:r>
            <a:endParaRPr lang="en-US"/>
          </a:p>
        </p:txBody>
      </p:sp>
      <p:sp>
        <p:nvSpPr>
          <p:cNvPr id="1594370" name="Rectangle 2"/>
          <p:cNvSpPr>
            <a:spLocks noGrp="1" noChangeArrowheads="1"/>
          </p:cNvSpPr>
          <p:nvPr>
            <p:ph type="title"/>
          </p:nvPr>
        </p:nvSpPr>
        <p:spPr/>
        <p:txBody>
          <a:bodyPr/>
          <a:lstStyle/>
          <a:p>
            <a:pPr eaLnBrk="1" hangingPunct="1">
              <a:defRPr/>
            </a:pPr>
            <a:r>
              <a:rPr lang="en-US" smtClean="0">
                <a:cs typeface="+mj-cs"/>
              </a:rPr>
              <a:t>Exclusive Vs. Overlapping</a:t>
            </a:r>
          </a:p>
        </p:txBody>
      </p:sp>
      <p:sp>
        <p:nvSpPr>
          <p:cNvPr id="1594371" name="Rectangle 3"/>
          <p:cNvSpPr>
            <a:spLocks noGrp="1" noChangeArrowheads="1"/>
          </p:cNvSpPr>
          <p:nvPr>
            <p:ph type="body" idx="1"/>
          </p:nvPr>
        </p:nvSpPr>
        <p:spPr/>
        <p:txBody>
          <a:bodyPr/>
          <a:lstStyle/>
          <a:p>
            <a:pPr eaLnBrk="1" hangingPunct="1">
              <a:defRPr/>
            </a:pPr>
            <a:r>
              <a:rPr lang="en-US" smtClean="0">
                <a:cs typeface="+mn-cs"/>
              </a:rPr>
              <a:t>Item can either belong exclusively to a single class</a:t>
            </a:r>
          </a:p>
          <a:p>
            <a:pPr eaLnBrk="1" hangingPunct="1">
              <a:defRPr/>
            </a:pPr>
            <a:r>
              <a:rPr lang="en-US" smtClean="0">
                <a:cs typeface="+mn-cs"/>
              </a:rPr>
              <a:t>Items can belong to many classes, sometimes with a </a:t>
            </a:r>
            <a:r>
              <a:rPr lang="ja-JP" altLang="en-US" smtClean="0">
                <a:latin typeface="Arial"/>
                <a:cs typeface="+mn-cs"/>
              </a:rPr>
              <a:t>“</a:t>
            </a:r>
            <a:r>
              <a:rPr lang="en-US" smtClean="0">
                <a:cs typeface="+mn-cs"/>
              </a:rPr>
              <a:t>membership weight</a:t>
            </a:r>
            <a:r>
              <a:rPr lang="ja-JP" altLang="en-US" smtClean="0">
                <a:latin typeface="Arial"/>
                <a:cs typeface="+mn-cs"/>
              </a:rPr>
              <a:t>”</a:t>
            </a:r>
            <a:endParaRPr lang="en-US" smtClean="0">
              <a:cs typeface="+mn-cs"/>
            </a:endParaRPr>
          </a:p>
          <a:p>
            <a:pPr eaLnBrk="1" hangingPunct="1">
              <a:defRPr/>
            </a:pPr>
            <a:endParaRPr lang="en-US" smtClean="0">
              <a:cs typeface="+mn-cs"/>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IS 240 – Spring 2013</a:t>
            </a:r>
            <a:endParaRPr lang="en-US"/>
          </a:p>
        </p:txBody>
      </p:sp>
      <p:sp>
        <p:nvSpPr>
          <p:cNvPr id="1596418" name="Rectangle 2"/>
          <p:cNvSpPr>
            <a:spLocks noGrp="1" noChangeArrowheads="1"/>
          </p:cNvSpPr>
          <p:nvPr>
            <p:ph type="title"/>
          </p:nvPr>
        </p:nvSpPr>
        <p:spPr/>
        <p:txBody>
          <a:bodyPr/>
          <a:lstStyle/>
          <a:p>
            <a:pPr eaLnBrk="1" hangingPunct="1">
              <a:defRPr/>
            </a:pPr>
            <a:r>
              <a:rPr lang="en-US" smtClean="0">
                <a:cs typeface="+mj-cs"/>
              </a:rPr>
              <a:t>Ordered Vs. Unordered</a:t>
            </a:r>
          </a:p>
        </p:txBody>
      </p:sp>
      <p:sp>
        <p:nvSpPr>
          <p:cNvPr id="1596419" name="Rectangle 3"/>
          <p:cNvSpPr>
            <a:spLocks noGrp="1" noChangeArrowheads="1"/>
          </p:cNvSpPr>
          <p:nvPr>
            <p:ph type="body" idx="1"/>
          </p:nvPr>
        </p:nvSpPr>
        <p:spPr/>
        <p:txBody>
          <a:bodyPr/>
          <a:lstStyle/>
          <a:p>
            <a:pPr eaLnBrk="1" hangingPunct="1">
              <a:defRPr/>
            </a:pPr>
            <a:r>
              <a:rPr lang="en-US" smtClean="0">
                <a:cs typeface="+mn-cs"/>
              </a:rPr>
              <a:t>Ordered classes have some sort of structure imposed on them</a:t>
            </a:r>
          </a:p>
          <a:p>
            <a:pPr lvl="1" eaLnBrk="1" hangingPunct="1">
              <a:defRPr/>
            </a:pPr>
            <a:r>
              <a:rPr lang="en-US" smtClean="0"/>
              <a:t>Hierarchies are typical of ordered classes</a:t>
            </a:r>
          </a:p>
          <a:p>
            <a:pPr eaLnBrk="1" hangingPunct="1">
              <a:defRPr/>
            </a:pPr>
            <a:r>
              <a:rPr lang="en-US" smtClean="0">
                <a:cs typeface="+mn-cs"/>
              </a:rPr>
              <a:t>Unordered classes have no imposed precedence or structure and each class is considered on the same </a:t>
            </a:r>
            <a:r>
              <a:rPr lang="ja-JP" altLang="en-US" smtClean="0">
                <a:latin typeface="Arial"/>
                <a:cs typeface="+mn-cs"/>
              </a:rPr>
              <a:t>“</a:t>
            </a:r>
            <a:r>
              <a:rPr lang="en-US" smtClean="0">
                <a:cs typeface="+mn-cs"/>
              </a:rPr>
              <a:t>level</a:t>
            </a:r>
            <a:r>
              <a:rPr lang="ja-JP" altLang="en-US" smtClean="0">
                <a:latin typeface="Arial"/>
                <a:cs typeface="+mn-cs"/>
              </a:rPr>
              <a:t>”</a:t>
            </a:r>
            <a:endParaRPr lang="en-US" smtClean="0">
              <a:cs typeface="+mn-cs"/>
            </a:endParaRPr>
          </a:p>
          <a:p>
            <a:pPr lvl="1" eaLnBrk="1" hangingPunct="1">
              <a:defRPr/>
            </a:pPr>
            <a:r>
              <a:rPr lang="en-US" smtClean="0"/>
              <a:t>Typical in agglomerative methods</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Date Placeholder 3"/>
          <p:cNvSpPr>
            <a:spLocks noGrp="1"/>
          </p:cNvSpPr>
          <p:nvPr>
            <p:ph type="dt" sz="quarter" idx="10"/>
          </p:nvPr>
        </p:nvSpPr>
        <p:spPr/>
        <p:txBody>
          <a:bodyPr/>
          <a:lstStyle/>
          <a:p>
            <a:pPr>
              <a:defRPr/>
            </a:pPr>
            <a:r>
              <a:rPr lang="en-US" smtClean="0"/>
              <a:t>IS 240 – Spring 2013</a:t>
            </a:r>
            <a:endParaRPr lang="en-US"/>
          </a:p>
        </p:txBody>
      </p:sp>
      <p:sp>
        <p:nvSpPr>
          <p:cNvPr id="1598466" name="Rectangle 2"/>
          <p:cNvSpPr>
            <a:spLocks noGrp="1" noChangeArrowheads="1"/>
          </p:cNvSpPr>
          <p:nvPr>
            <p:ph type="title"/>
          </p:nvPr>
        </p:nvSpPr>
        <p:spPr/>
        <p:txBody>
          <a:bodyPr lIns="92075" tIns="46038" rIns="92075" bIns="46038"/>
          <a:lstStyle/>
          <a:p>
            <a:pPr eaLnBrk="1" hangingPunct="1">
              <a:defRPr/>
            </a:pPr>
            <a:r>
              <a:rPr lang="en-US" smtClean="0">
                <a:cs typeface="+mj-cs"/>
              </a:rPr>
              <a:t>Text Clustering</a:t>
            </a:r>
          </a:p>
        </p:txBody>
      </p:sp>
      <p:sp>
        <p:nvSpPr>
          <p:cNvPr id="1598467" name="Rectangle 3"/>
          <p:cNvSpPr>
            <a:spLocks noGrp="1" noChangeArrowheads="1"/>
          </p:cNvSpPr>
          <p:nvPr>
            <p:ph type="body" idx="1"/>
          </p:nvPr>
        </p:nvSpPr>
        <p:spPr>
          <a:xfrm>
            <a:off x="685800" y="1524000"/>
            <a:ext cx="7772400" cy="4114800"/>
          </a:xfrm>
        </p:spPr>
        <p:txBody>
          <a:bodyPr lIns="92075" tIns="46038" rIns="92075" bIns="46038"/>
          <a:lstStyle/>
          <a:p>
            <a:pPr eaLnBrk="1" hangingPunct="1">
              <a:buFontTx/>
              <a:buNone/>
              <a:defRPr/>
            </a:pPr>
            <a:r>
              <a:rPr lang="en-US" smtClean="0">
                <a:cs typeface="+mn-cs"/>
              </a:rPr>
              <a:t>Clustering is</a:t>
            </a:r>
          </a:p>
          <a:p>
            <a:pPr lvl="2" eaLnBrk="1" hangingPunct="1">
              <a:buFontTx/>
              <a:buNone/>
              <a:defRPr/>
            </a:pPr>
            <a:r>
              <a:rPr lang="ja-JP" altLang="en-US" smtClean="0">
                <a:latin typeface="Arial"/>
              </a:rPr>
              <a:t>“</a:t>
            </a:r>
            <a:r>
              <a:rPr lang="en-US" smtClean="0"/>
              <a:t>The </a:t>
            </a:r>
            <a:r>
              <a:rPr lang="en-US" smtClean="0">
                <a:solidFill>
                  <a:srgbClr val="FF3300"/>
                </a:solidFill>
              </a:rPr>
              <a:t>art </a:t>
            </a:r>
            <a:r>
              <a:rPr lang="en-US" smtClean="0"/>
              <a:t>of finding groups in data.</a:t>
            </a:r>
            <a:r>
              <a:rPr lang="ja-JP" altLang="en-US" smtClean="0">
                <a:latin typeface="Arial"/>
              </a:rPr>
              <a:t>”</a:t>
            </a:r>
            <a:r>
              <a:rPr lang="en-US" smtClean="0"/>
              <a:t>  </a:t>
            </a:r>
          </a:p>
          <a:p>
            <a:pPr lvl="2" eaLnBrk="1" hangingPunct="1">
              <a:buFontTx/>
              <a:buNone/>
              <a:defRPr/>
            </a:pPr>
            <a:r>
              <a:rPr lang="en-US" sz="2000" smtClean="0"/>
              <a:t>-- Kaufmann and Rousseeu</a:t>
            </a:r>
            <a:endParaRPr lang="en-US" smtClean="0"/>
          </a:p>
          <a:p>
            <a:pPr eaLnBrk="1" hangingPunct="1">
              <a:defRPr/>
            </a:pPr>
            <a:endParaRPr lang="en-US" smtClean="0">
              <a:cs typeface="+mn-cs"/>
            </a:endParaRPr>
          </a:p>
          <a:p>
            <a:pPr eaLnBrk="1" hangingPunct="1">
              <a:defRPr/>
            </a:pPr>
            <a:endParaRPr lang="en-US" smtClean="0">
              <a:cs typeface="+mn-cs"/>
            </a:endParaRPr>
          </a:p>
        </p:txBody>
      </p:sp>
      <p:sp>
        <p:nvSpPr>
          <p:cNvPr id="1598468" name="Rectangle 4"/>
          <p:cNvSpPr>
            <a:spLocks noChangeArrowheads="1"/>
          </p:cNvSpPr>
          <p:nvPr/>
        </p:nvSpPr>
        <p:spPr bwMode="auto">
          <a:xfrm>
            <a:off x="1066800" y="4267200"/>
            <a:ext cx="12160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algn="l" eaLnBrk="0" hangingPunct="0">
              <a:defRPr/>
            </a:pPr>
            <a:r>
              <a:rPr lang="en-US" b="1">
                <a:solidFill>
                  <a:schemeClr val="tx2"/>
                </a:solidFill>
                <a:latin typeface="Arial Rounded MT Bold" charset="0"/>
                <a:cs typeface="+mn-cs"/>
              </a:rPr>
              <a:t>Term 1</a:t>
            </a:r>
          </a:p>
        </p:txBody>
      </p:sp>
      <p:sp>
        <p:nvSpPr>
          <p:cNvPr id="1598469" name="Rectangle 5"/>
          <p:cNvSpPr>
            <a:spLocks noChangeArrowheads="1"/>
          </p:cNvSpPr>
          <p:nvPr/>
        </p:nvSpPr>
        <p:spPr bwMode="auto">
          <a:xfrm>
            <a:off x="2286000" y="3124200"/>
            <a:ext cx="3810000" cy="25146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598470" name="Rectangle 6"/>
          <p:cNvSpPr>
            <a:spLocks noChangeArrowheads="1"/>
          </p:cNvSpPr>
          <p:nvPr/>
        </p:nvSpPr>
        <p:spPr bwMode="auto">
          <a:xfrm>
            <a:off x="3352800" y="5791200"/>
            <a:ext cx="12160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algn="l" eaLnBrk="0" hangingPunct="0">
              <a:defRPr/>
            </a:pPr>
            <a:r>
              <a:rPr lang="en-US" b="1">
                <a:solidFill>
                  <a:schemeClr val="tx2"/>
                </a:solidFill>
                <a:latin typeface="Arial Rounded MT Bold" charset="0"/>
                <a:cs typeface="+mn-cs"/>
              </a:rPr>
              <a:t>Term 2</a:t>
            </a:r>
          </a:p>
        </p:txBody>
      </p:sp>
      <p:sp>
        <p:nvSpPr>
          <p:cNvPr id="1598471" name="Line 7"/>
          <p:cNvSpPr>
            <a:spLocks noChangeShapeType="1"/>
          </p:cNvSpPr>
          <p:nvPr/>
        </p:nvSpPr>
        <p:spPr bwMode="auto">
          <a:xfrm>
            <a:off x="2743200" y="3429000"/>
            <a:ext cx="0" cy="2057400"/>
          </a:xfrm>
          <a:prstGeom prst="line">
            <a:avLst/>
          </a:prstGeom>
          <a:noFill/>
          <a:ln w="50800">
            <a:solidFill>
              <a:schemeClr val="hlink"/>
            </a:solidFill>
            <a:round/>
            <a:headEnd type="stealth" w="med" len="lg"/>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598472" name="Line 8"/>
          <p:cNvSpPr>
            <a:spLocks noChangeShapeType="1"/>
          </p:cNvSpPr>
          <p:nvPr/>
        </p:nvSpPr>
        <p:spPr bwMode="auto">
          <a:xfrm flipH="1">
            <a:off x="2743200" y="5486400"/>
            <a:ext cx="2590800" cy="0"/>
          </a:xfrm>
          <a:prstGeom prst="line">
            <a:avLst/>
          </a:prstGeom>
          <a:noFill/>
          <a:ln w="50800">
            <a:solidFill>
              <a:schemeClr val="hlink"/>
            </a:solidFill>
            <a:round/>
            <a:headEnd type="stealth" w="med" len="lg"/>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598473" name="Oval 9"/>
          <p:cNvSpPr>
            <a:spLocks noChangeArrowheads="1"/>
          </p:cNvSpPr>
          <p:nvPr/>
        </p:nvSpPr>
        <p:spPr bwMode="auto">
          <a:xfrm>
            <a:off x="4121150" y="4502150"/>
            <a:ext cx="139700" cy="139700"/>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598474" name="Oval 10"/>
          <p:cNvSpPr>
            <a:spLocks noChangeArrowheads="1"/>
          </p:cNvSpPr>
          <p:nvPr/>
        </p:nvSpPr>
        <p:spPr bwMode="auto">
          <a:xfrm>
            <a:off x="4883150" y="3587750"/>
            <a:ext cx="139700" cy="139700"/>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598475" name="Oval 11"/>
          <p:cNvSpPr>
            <a:spLocks noChangeArrowheads="1"/>
          </p:cNvSpPr>
          <p:nvPr/>
        </p:nvSpPr>
        <p:spPr bwMode="auto">
          <a:xfrm>
            <a:off x="4806950" y="5111750"/>
            <a:ext cx="139700" cy="139700"/>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598476" name="Oval 12"/>
          <p:cNvSpPr>
            <a:spLocks noChangeArrowheads="1"/>
          </p:cNvSpPr>
          <p:nvPr/>
        </p:nvSpPr>
        <p:spPr bwMode="auto">
          <a:xfrm>
            <a:off x="4730750" y="4883150"/>
            <a:ext cx="139700" cy="139700"/>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598477" name="Oval 13"/>
          <p:cNvSpPr>
            <a:spLocks noChangeArrowheads="1"/>
          </p:cNvSpPr>
          <p:nvPr/>
        </p:nvSpPr>
        <p:spPr bwMode="auto">
          <a:xfrm>
            <a:off x="4959350" y="4959350"/>
            <a:ext cx="139700" cy="139700"/>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598478" name="Oval 14"/>
          <p:cNvSpPr>
            <a:spLocks noChangeArrowheads="1"/>
          </p:cNvSpPr>
          <p:nvPr/>
        </p:nvSpPr>
        <p:spPr bwMode="auto">
          <a:xfrm>
            <a:off x="3130550" y="5187950"/>
            <a:ext cx="139700" cy="139700"/>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598479" name="Oval 15"/>
          <p:cNvSpPr>
            <a:spLocks noChangeArrowheads="1"/>
          </p:cNvSpPr>
          <p:nvPr/>
        </p:nvSpPr>
        <p:spPr bwMode="auto">
          <a:xfrm>
            <a:off x="5035550" y="3968750"/>
            <a:ext cx="139700" cy="139700"/>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598480" name="Oval 16"/>
          <p:cNvSpPr>
            <a:spLocks noChangeArrowheads="1"/>
          </p:cNvSpPr>
          <p:nvPr/>
        </p:nvSpPr>
        <p:spPr bwMode="auto">
          <a:xfrm>
            <a:off x="4730750" y="3816350"/>
            <a:ext cx="139700" cy="139700"/>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598481" name="Oval 17"/>
          <p:cNvSpPr>
            <a:spLocks noChangeArrowheads="1"/>
          </p:cNvSpPr>
          <p:nvPr/>
        </p:nvSpPr>
        <p:spPr bwMode="auto">
          <a:xfrm>
            <a:off x="3054350" y="5035550"/>
            <a:ext cx="139700" cy="139700"/>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598482" name="Oval 18"/>
          <p:cNvSpPr>
            <a:spLocks noChangeArrowheads="1"/>
          </p:cNvSpPr>
          <p:nvPr/>
        </p:nvSpPr>
        <p:spPr bwMode="auto">
          <a:xfrm>
            <a:off x="3359150" y="4959350"/>
            <a:ext cx="139700" cy="139700"/>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Date Placeholder 3"/>
          <p:cNvSpPr>
            <a:spLocks noGrp="1"/>
          </p:cNvSpPr>
          <p:nvPr>
            <p:ph type="dt" sz="quarter" idx="10"/>
          </p:nvPr>
        </p:nvSpPr>
        <p:spPr/>
        <p:txBody>
          <a:bodyPr/>
          <a:lstStyle/>
          <a:p>
            <a:pPr>
              <a:defRPr/>
            </a:pPr>
            <a:r>
              <a:rPr lang="en-US" smtClean="0"/>
              <a:t>IS 240 – Spring 2013</a:t>
            </a:r>
            <a:endParaRPr lang="en-US"/>
          </a:p>
        </p:txBody>
      </p:sp>
      <p:sp>
        <p:nvSpPr>
          <p:cNvPr id="1600514" name="Rectangle 2"/>
          <p:cNvSpPr>
            <a:spLocks noGrp="1" noChangeArrowheads="1"/>
          </p:cNvSpPr>
          <p:nvPr>
            <p:ph type="title"/>
          </p:nvPr>
        </p:nvSpPr>
        <p:spPr/>
        <p:txBody>
          <a:bodyPr lIns="92075" tIns="46038" rIns="92075" bIns="46038"/>
          <a:lstStyle/>
          <a:p>
            <a:pPr eaLnBrk="1" hangingPunct="1">
              <a:defRPr/>
            </a:pPr>
            <a:r>
              <a:rPr lang="en-US" smtClean="0">
                <a:cs typeface="+mj-cs"/>
              </a:rPr>
              <a:t>Text Clustering</a:t>
            </a:r>
          </a:p>
        </p:txBody>
      </p:sp>
      <p:sp>
        <p:nvSpPr>
          <p:cNvPr id="1600515" name="Rectangle 3"/>
          <p:cNvSpPr>
            <a:spLocks noChangeArrowheads="1"/>
          </p:cNvSpPr>
          <p:nvPr/>
        </p:nvSpPr>
        <p:spPr bwMode="auto">
          <a:xfrm>
            <a:off x="914400" y="4038600"/>
            <a:ext cx="12160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algn="l" eaLnBrk="0" hangingPunct="0">
              <a:defRPr/>
            </a:pPr>
            <a:r>
              <a:rPr lang="en-US" b="1">
                <a:solidFill>
                  <a:schemeClr val="tx2"/>
                </a:solidFill>
                <a:latin typeface="Arial Rounded MT Bold" charset="0"/>
                <a:cs typeface="+mn-cs"/>
              </a:rPr>
              <a:t>Term 1</a:t>
            </a:r>
          </a:p>
        </p:txBody>
      </p:sp>
      <p:sp>
        <p:nvSpPr>
          <p:cNvPr id="1600516" name="Rectangle 4"/>
          <p:cNvSpPr>
            <a:spLocks noChangeArrowheads="1"/>
          </p:cNvSpPr>
          <p:nvPr/>
        </p:nvSpPr>
        <p:spPr bwMode="auto">
          <a:xfrm>
            <a:off x="2286000" y="3124200"/>
            <a:ext cx="3810000" cy="25146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600517" name="Rectangle 5"/>
          <p:cNvSpPr>
            <a:spLocks noChangeArrowheads="1"/>
          </p:cNvSpPr>
          <p:nvPr/>
        </p:nvSpPr>
        <p:spPr bwMode="auto">
          <a:xfrm>
            <a:off x="3581400" y="5791200"/>
            <a:ext cx="1447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spAutoFit/>
          </a:bodyPr>
          <a:lstStyle/>
          <a:p>
            <a:pPr algn="l" eaLnBrk="0" hangingPunct="0">
              <a:defRPr/>
            </a:pPr>
            <a:r>
              <a:rPr lang="en-US" b="1">
                <a:solidFill>
                  <a:schemeClr val="tx2"/>
                </a:solidFill>
                <a:latin typeface="Arial Rounded MT Bold" charset="0"/>
                <a:cs typeface="+mn-cs"/>
              </a:rPr>
              <a:t>Term 2</a:t>
            </a:r>
          </a:p>
        </p:txBody>
      </p:sp>
      <p:sp>
        <p:nvSpPr>
          <p:cNvPr id="1600518" name="Line 6"/>
          <p:cNvSpPr>
            <a:spLocks noChangeShapeType="1"/>
          </p:cNvSpPr>
          <p:nvPr/>
        </p:nvSpPr>
        <p:spPr bwMode="auto">
          <a:xfrm>
            <a:off x="2743200" y="3429000"/>
            <a:ext cx="0" cy="2057400"/>
          </a:xfrm>
          <a:prstGeom prst="line">
            <a:avLst/>
          </a:prstGeom>
          <a:noFill/>
          <a:ln w="50800">
            <a:solidFill>
              <a:schemeClr val="hlink"/>
            </a:solidFill>
            <a:round/>
            <a:headEnd type="stealth" w="med" len="lg"/>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600519" name="Line 7"/>
          <p:cNvSpPr>
            <a:spLocks noChangeShapeType="1"/>
          </p:cNvSpPr>
          <p:nvPr/>
        </p:nvSpPr>
        <p:spPr bwMode="auto">
          <a:xfrm flipH="1">
            <a:off x="2743200" y="5486400"/>
            <a:ext cx="2590800" cy="0"/>
          </a:xfrm>
          <a:prstGeom prst="line">
            <a:avLst/>
          </a:prstGeom>
          <a:noFill/>
          <a:ln w="50800">
            <a:solidFill>
              <a:schemeClr val="hlink"/>
            </a:solidFill>
            <a:round/>
            <a:headEnd type="stealth" w="med" len="lg"/>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600520" name="Oval 8"/>
          <p:cNvSpPr>
            <a:spLocks noChangeArrowheads="1"/>
          </p:cNvSpPr>
          <p:nvPr/>
        </p:nvSpPr>
        <p:spPr bwMode="auto">
          <a:xfrm>
            <a:off x="4121150" y="4502150"/>
            <a:ext cx="139700" cy="139700"/>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600521" name="Oval 9"/>
          <p:cNvSpPr>
            <a:spLocks noChangeArrowheads="1"/>
          </p:cNvSpPr>
          <p:nvPr/>
        </p:nvSpPr>
        <p:spPr bwMode="auto">
          <a:xfrm>
            <a:off x="4883150" y="3587750"/>
            <a:ext cx="139700" cy="139700"/>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600522" name="Oval 10"/>
          <p:cNvSpPr>
            <a:spLocks noChangeArrowheads="1"/>
          </p:cNvSpPr>
          <p:nvPr/>
        </p:nvSpPr>
        <p:spPr bwMode="auto">
          <a:xfrm>
            <a:off x="4806950" y="5111750"/>
            <a:ext cx="139700" cy="139700"/>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600523" name="Oval 11"/>
          <p:cNvSpPr>
            <a:spLocks noChangeArrowheads="1"/>
          </p:cNvSpPr>
          <p:nvPr/>
        </p:nvSpPr>
        <p:spPr bwMode="auto">
          <a:xfrm>
            <a:off x="4730750" y="4883150"/>
            <a:ext cx="139700" cy="139700"/>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600524" name="Oval 12"/>
          <p:cNvSpPr>
            <a:spLocks noChangeArrowheads="1"/>
          </p:cNvSpPr>
          <p:nvPr/>
        </p:nvSpPr>
        <p:spPr bwMode="auto">
          <a:xfrm>
            <a:off x="4959350" y="4959350"/>
            <a:ext cx="139700" cy="139700"/>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600525" name="Oval 13"/>
          <p:cNvSpPr>
            <a:spLocks noChangeArrowheads="1"/>
          </p:cNvSpPr>
          <p:nvPr/>
        </p:nvSpPr>
        <p:spPr bwMode="auto">
          <a:xfrm>
            <a:off x="3130550" y="5187950"/>
            <a:ext cx="139700" cy="139700"/>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600526" name="Oval 14"/>
          <p:cNvSpPr>
            <a:spLocks noChangeArrowheads="1"/>
          </p:cNvSpPr>
          <p:nvPr/>
        </p:nvSpPr>
        <p:spPr bwMode="auto">
          <a:xfrm>
            <a:off x="5035550" y="3968750"/>
            <a:ext cx="139700" cy="139700"/>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600527" name="Oval 15"/>
          <p:cNvSpPr>
            <a:spLocks noChangeArrowheads="1"/>
          </p:cNvSpPr>
          <p:nvPr/>
        </p:nvSpPr>
        <p:spPr bwMode="auto">
          <a:xfrm>
            <a:off x="4730750" y="3816350"/>
            <a:ext cx="139700" cy="139700"/>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600528" name="Oval 16"/>
          <p:cNvSpPr>
            <a:spLocks noChangeArrowheads="1"/>
          </p:cNvSpPr>
          <p:nvPr/>
        </p:nvSpPr>
        <p:spPr bwMode="auto">
          <a:xfrm>
            <a:off x="3054350" y="5035550"/>
            <a:ext cx="139700" cy="139700"/>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600529" name="Oval 17"/>
          <p:cNvSpPr>
            <a:spLocks noChangeArrowheads="1"/>
          </p:cNvSpPr>
          <p:nvPr/>
        </p:nvSpPr>
        <p:spPr bwMode="auto">
          <a:xfrm>
            <a:off x="3359150" y="4959350"/>
            <a:ext cx="139700" cy="139700"/>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600530" name="Oval 18"/>
          <p:cNvSpPr>
            <a:spLocks noChangeArrowheads="1"/>
          </p:cNvSpPr>
          <p:nvPr/>
        </p:nvSpPr>
        <p:spPr bwMode="auto">
          <a:xfrm>
            <a:off x="2895600" y="4876800"/>
            <a:ext cx="838200" cy="533400"/>
          </a:xfrm>
          <a:prstGeom prst="ellipse">
            <a:avLst/>
          </a:prstGeom>
          <a:noFill/>
          <a:ln w="28575">
            <a:solidFill>
              <a:schemeClr val="accent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600531" name="Oval 19"/>
          <p:cNvSpPr>
            <a:spLocks noChangeArrowheads="1"/>
          </p:cNvSpPr>
          <p:nvPr/>
        </p:nvSpPr>
        <p:spPr bwMode="auto">
          <a:xfrm rot="2708359">
            <a:off x="4495800" y="3581400"/>
            <a:ext cx="838200" cy="533400"/>
          </a:xfrm>
          <a:prstGeom prst="ellipse">
            <a:avLst/>
          </a:prstGeom>
          <a:noFill/>
          <a:ln w="28575">
            <a:solidFill>
              <a:schemeClr val="accent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600532" name="Oval 20"/>
          <p:cNvSpPr>
            <a:spLocks noChangeArrowheads="1"/>
          </p:cNvSpPr>
          <p:nvPr/>
        </p:nvSpPr>
        <p:spPr bwMode="auto">
          <a:xfrm rot="272281">
            <a:off x="4495800" y="4800600"/>
            <a:ext cx="838200" cy="533400"/>
          </a:xfrm>
          <a:prstGeom prst="ellipse">
            <a:avLst/>
          </a:prstGeom>
          <a:noFill/>
          <a:ln w="28575">
            <a:solidFill>
              <a:schemeClr val="accent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600533" name="Rectangle 21"/>
          <p:cNvSpPr>
            <a:spLocks noGrp="1" noChangeArrowheads="1"/>
          </p:cNvSpPr>
          <p:nvPr>
            <p:ph type="body" idx="1"/>
          </p:nvPr>
        </p:nvSpPr>
        <p:spPr>
          <a:xfrm>
            <a:off x="685800" y="1524000"/>
            <a:ext cx="7772400" cy="4114800"/>
          </a:xfrm>
        </p:spPr>
        <p:txBody>
          <a:bodyPr lIns="92075" tIns="46038" rIns="92075" bIns="46038"/>
          <a:lstStyle/>
          <a:p>
            <a:pPr eaLnBrk="1" hangingPunct="1">
              <a:buFontTx/>
              <a:buNone/>
              <a:defRPr/>
            </a:pPr>
            <a:r>
              <a:rPr lang="en-US" smtClean="0">
                <a:cs typeface="+mn-cs"/>
              </a:rPr>
              <a:t>Clustering is</a:t>
            </a:r>
          </a:p>
          <a:p>
            <a:pPr lvl="2" eaLnBrk="1" hangingPunct="1">
              <a:buFontTx/>
              <a:buNone/>
              <a:defRPr/>
            </a:pPr>
            <a:r>
              <a:rPr lang="ja-JP" altLang="en-US" smtClean="0">
                <a:latin typeface="Arial"/>
              </a:rPr>
              <a:t>“</a:t>
            </a:r>
            <a:r>
              <a:rPr lang="en-US" smtClean="0"/>
              <a:t>The </a:t>
            </a:r>
            <a:r>
              <a:rPr lang="en-US" smtClean="0">
                <a:solidFill>
                  <a:srgbClr val="FF3300"/>
                </a:solidFill>
              </a:rPr>
              <a:t>art </a:t>
            </a:r>
            <a:r>
              <a:rPr lang="en-US" smtClean="0"/>
              <a:t>of finding groups in data.</a:t>
            </a:r>
            <a:r>
              <a:rPr lang="ja-JP" altLang="en-US" smtClean="0">
                <a:latin typeface="Arial"/>
              </a:rPr>
              <a:t>”</a:t>
            </a:r>
            <a:r>
              <a:rPr lang="en-US" smtClean="0"/>
              <a:t>  </a:t>
            </a:r>
          </a:p>
          <a:p>
            <a:pPr lvl="2" eaLnBrk="1" hangingPunct="1">
              <a:buFontTx/>
              <a:buNone/>
              <a:defRPr/>
            </a:pPr>
            <a:r>
              <a:rPr lang="en-US" sz="2000" smtClean="0"/>
              <a:t>-- Kaufmann and Rousseeu</a:t>
            </a:r>
            <a:endParaRPr lang="en-US" smtClean="0"/>
          </a:p>
          <a:p>
            <a:pPr eaLnBrk="1" hangingPunct="1">
              <a:defRPr/>
            </a:pPr>
            <a:endParaRPr lang="en-US" smtClean="0">
              <a:cs typeface="+mn-cs"/>
            </a:endParaRPr>
          </a:p>
          <a:p>
            <a:pPr eaLnBrk="1" hangingPunct="1">
              <a:defRPr/>
            </a:pPr>
            <a:endParaRPr lang="en-US" smtClean="0">
              <a:cs typeface="+mn-cs"/>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IS 240 – Spring 2013</a:t>
            </a:r>
            <a:endParaRPr lang="en-US"/>
          </a:p>
        </p:txBody>
      </p:sp>
      <p:sp>
        <p:nvSpPr>
          <p:cNvPr id="1602562" name="Rectangle 2"/>
          <p:cNvSpPr>
            <a:spLocks noGrp="1" noChangeArrowheads="1"/>
          </p:cNvSpPr>
          <p:nvPr>
            <p:ph type="title"/>
          </p:nvPr>
        </p:nvSpPr>
        <p:spPr/>
        <p:txBody>
          <a:bodyPr/>
          <a:lstStyle/>
          <a:p>
            <a:pPr eaLnBrk="1" hangingPunct="1">
              <a:defRPr/>
            </a:pPr>
            <a:r>
              <a:rPr lang="en-US" smtClean="0">
                <a:cs typeface="+mj-cs"/>
              </a:rPr>
              <a:t>Text Clustering</a:t>
            </a:r>
          </a:p>
        </p:txBody>
      </p:sp>
      <p:sp>
        <p:nvSpPr>
          <p:cNvPr id="1602563" name="Rectangle 3"/>
          <p:cNvSpPr>
            <a:spLocks noGrp="1" noChangeArrowheads="1"/>
          </p:cNvSpPr>
          <p:nvPr>
            <p:ph type="body" idx="1"/>
          </p:nvPr>
        </p:nvSpPr>
        <p:spPr/>
        <p:txBody>
          <a:bodyPr/>
          <a:lstStyle/>
          <a:p>
            <a:pPr eaLnBrk="1" hangingPunct="1">
              <a:defRPr/>
            </a:pPr>
            <a:r>
              <a:rPr lang="en-US" smtClean="0">
                <a:cs typeface="+mn-cs"/>
              </a:rPr>
              <a:t>Finds overall similarities among groups of documents</a:t>
            </a:r>
          </a:p>
          <a:p>
            <a:pPr eaLnBrk="1" hangingPunct="1">
              <a:defRPr/>
            </a:pPr>
            <a:r>
              <a:rPr lang="en-US" smtClean="0">
                <a:cs typeface="+mn-cs"/>
              </a:rPr>
              <a:t>Finds overall similarities among groups of tokens</a:t>
            </a:r>
          </a:p>
          <a:p>
            <a:pPr eaLnBrk="1" hangingPunct="1">
              <a:defRPr/>
            </a:pPr>
            <a:r>
              <a:rPr lang="en-US" smtClean="0">
                <a:cs typeface="+mn-cs"/>
              </a:rPr>
              <a:t>Picks out some themes, ignores others</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quarter" idx="10"/>
          </p:nvPr>
        </p:nvSpPr>
        <p:spPr/>
        <p:txBody>
          <a:bodyPr/>
          <a:lstStyle/>
          <a:p>
            <a:pPr>
              <a:defRPr/>
            </a:pPr>
            <a:r>
              <a:rPr lang="en-US" smtClean="0"/>
              <a:t>IS 240 – Spring 2013</a:t>
            </a:r>
            <a:endParaRPr lang="en-US"/>
          </a:p>
        </p:txBody>
      </p:sp>
      <p:sp>
        <p:nvSpPr>
          <p:cNvPr id="1604610" name="Rectangle 2"/>
          <p:cNvSpPr>
            <a:spLocks noGrp="1" noChangeArrowheads="1"/>
          </p:cNvSpPr>
          <p:nvPr>
            <p:ph type="title"/>
          </p:nvPr>
        </p:nvSpPr>
        <p:spPr/>
        <p:txBody>
          <a:bodyPr/>
          <a:lstStyle/>
          <a:p>
            <a:pPr eaLnBrk="1" hangingPunct="1">
              <a:defRPr/>
            </a:pPr>
            <a:r>
              <a:rPr lang="en-US" smtClean="0">
                <a:cs typeface="+mj-cs"/>
              </a:rPr>
              <a:t>Coefficients of Association</a:t>
            </a:r>
          </a:p>
        </p:txBody>
      </p:sp>
      <p:sp>
        <p:nvSpPr>
          <p:cNvPr id="1604611" name="Rectangle 3"/>
          <p:cNvSpPr>
            <a:spLocks noGrp="1" noChangeArrowheads="1"/>
          </p:cNvSpPr>
          <p:nvPr>
            <p:ph type="body" sz="half" idx="2"/>
          </p:nvPr>
        </p:nvSpPr>
        <p:spPr>
          <a:xfrm>
            <a:off x="4267200" y="762000"/>
            <a:ext cx="3848100" cy="4114800"/>
          </a:xfrm>
        </p:spPr>
        <p:txBody>
          <a:bodyPr/>
          <a:lstStyle/>
          <a:p>
            <a:pPr eaLnBrk="1" hangingPunct="1">
              <a:lnSpc>
                <a:spcPct val="230000"/>
              </a:lnSpc>
              <a:defRPr/>
            </a:pPr>
            <a:r>
              <a:rPr lang="en-US" sz="2400" smtClean="0">
                <a:cs typeface="+mn-cs"/>
              </a:rPr>
              <a:t>Simple</a:t>
            </a:r>
          </a:p>
          <a:p>
            <a:pPr eaLnBrk="1" hangingPunct="1">
              <a:lnSpc>
                <a:spcPct val="230000"/>
              </a:lnSpc>
              <a:defRPr/>
            </a:pPr>
            <a:r>
              <a:rPr lang="en-US" sz="2400" smtClean="0">
                <a:cs typeface="+mn-cs"/>
              </a:rPr>
              <a:t>Dice</a:t>
            </a:r>
            <a:r>
              <a:rPr lang="ja-JP" altLang="en-US" sz="2400" smtClean="0">
                <a:latin typeface="Arial"/>
                <a:cs typeface="+mn-cs"/>
              </a:rPr>
              <a:t>’</a:t>
            </a:r>
            <a:r>
              <a:rPr lang="en-US" sz="2400" smtClean="0">
                <a:cs typeface="+mn-cs"/>
              </a:rPr>
              <a:t>s coefficient</a:t>
            </a:r>
          </a:p>
          <a:p>
            <a:pPr eaLnBrk="1" hangingPunct="1">
              <a:lnSpc>
                <a:spcPct val="230000"/>
              </a:lnSpc>
              <a:defRPr/>
            </a:pPr>
            <a:r>
              <a:rPr lang="en-US" sz="2400" smtClean="0">
                <a:cs typeface="+mn-cs"/>
              </a:rPr>
              <a:t>Jaccard</a:t>
            </a:r>
            <a:r>
              <a:rPr lang="ja-JP" altLang="en-US" sz="2400" smtClean="0">
                <a:latin typeface="Arial"/>
                <a:cs typeface="+mn-cs"/>
              </a:rPr>
              <a:t>’</a:t>
            </a:r>
            <a:r>
              <a:rPr lang="en-US" sz="2400" smtClean="0">
                <a:cs typeface="+mn-cs"/>
              </a:rPr>
              <a:t>s coefficient</a:t>
            </a:r>
          </a:p>
          <a:p>
            <a:pPr eaLnBrk="1" hangingPunct="1">
              <a:lnSpc>
                <a:spcPct val="230000"/>
              </a:lnSpc>
              <a:defRPr/>
            </a:pPr>
            <a:r>
              <a:rPr lang="en-US" sz="2400" smtClean="0">
                <a:cs typeface="+mn-cs"/>
              </a:rPr>
              <a:t>Cosine coefficient</a:t>
            </a:r>
          </a:p>
          <a:p>
            <a:pPr eaLnBrk="1" hangingPunct="1">
              <a:lnSpc>
                <a:spcPct val="230000"/>
              </a:lnSpc>
              <a:defRPr/>
            </a:pPr>
            <a:r>
              <a:rPr lang="en-US" sz="2400" smtClean="0">
                <a:cs typeface="+mn-cs"/>
              </a:rPr>
              <a:t>Overlap coefficient</a:t>
            </a:r>
          </a:p>
          <a:p>
            <a:pPr eaLnBrk="1" hangingPunct="1">
              <a:lnSpc>
                <a:spcPct val="230000"/>
              </a:lnSpc>
              <a:defRPr/>
            </a:pPr>
            <a:endParaRPr lang="en-US" sz="2400" smtClean="0">
              <a:cs typeface="+mn-cs"/>
            </a:endParaRPr>
          </a:p>
        </p:txBody>
      </p:sp>
      <p:graphicFrame>
        <p:nvGraphicFramePr>
          <p:cNvPr id="137220" name="Object 4"/>
          <p:cNvGraphicFramePr>
            <a:graphicFrameLocks noChangeAspect="1"/>
          </p:cNvGraphicFramePr>
          <p:nvPr/>
        </p:nvGraphicFramePr>
        <p:xfrm>
          <a:off x="984250" y="1143000"/>
          <a:ext cx="2824163" cy="5257800"/>
        </p:xfrm>
        <a:graphic>
          <a:graphicData uri="http://schemas.openxmlformats.org/presentationml/2006/ole">
            <mc:AlternateContent xmlns:mc="http://schemas.openxmlformats.org/markup-compatibility/2006">
              <mc:Choice xmlns:v="urn:schemas-microsoft-com:vml" Requires="v">
                <p:oleObj spid="_x0000_s137227" name="Equation" r:id="rId4" imgW="1066800" imgH="1981200" progId="Equation.3">
                  <p:embed/>
                </p:oleObj>
              </mc:Choice>
              <mc:Fallback>
                <p:oleObj name="Equation" r:id="rId4" imgW="1066800" imgH="198120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4250" y="1143000"/>
                        <a:ext cx="2824163" cy="525780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p:cNvSpPr>
            <a:spLocks noGrp="1"/>
          </p:cNvSpPr>
          <p:nvPr>
            <p:ph type="dt" sz="quarter" idx="10"/>
          </p:nvPr>
        </p:nvSpPr>
        <p:spPr/>
        <p:txBody>
          <a:bodyPr/>
          <a:lstStyle/>
          <a:p>
            <a:pPr>
              <a:defRPr/>
            </a:pPr>
            <a:r>
              <a:rPr lang="en-US" smtClean="0"/>
              <a:t>IS 240 – Spring 2013</a:t>
            </a:r>
            <a:endParaRPr lang="en-US"/>
          </a:p>
        </p:txBody>
      </p:sp>
      <p:sp>
        <p:nvSpPr>
          <p:cNvPr id="1606658" name="Rectangle 2"/>
          <p:cNvSpPr>
            <a:spLocks noGrp="1" noChangeArrowheads="1"/>
          </p:cNvSpPr>
          <p:nvPr>
            <p:ph type="title"/>
          </p:nvPr>
        </p:nvSpPr>
        <p:spPr/>
        <p:txBody>
          <a:bodyPr/>
          <a:lstStyle/>
          <a:p>
            <a:pPr eaLnBrk="1" hangingPunct="1">
              <a:defRPr/>
            </a:pPr>
            <a:r>
              <a:rPr lang="en-US" sz="3600" smtClean="0">
                <a:cs typeface="+mj-cs"/>
              </a:rPr>
              <a:t>Pair-wise Document Similarity</a:t>
            </a:r>
          </a:p>
        </p:txBody>
      </p:sp>
      <p:sp>
        <p:nvSpPr>
          <p:cNvPr id="1606659" name="Text Box 3"/>
          <p:cNvSpPr txBox="1">
            <a:spLocks noChangeArrowheads="1"/>
          </p:cNvSpPr>
          <p:nvPr/>
        </p:nvSpPr>
        <p:spPr bwMode="auto">
          <a:xfrm>
            <a:off x="1371600" y="4038600"/>
            <a:ext cx="60928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sz="2800">
                <a:latin typeface="Arial" charset="0"/>
                <a:cs typeface="+mn-cs"/>
              </a:rPr>
              <a:t>How to compute document similarity?</a:t>
            </a:r>
          </a:p>
        </p:txBody>
      </p:sp>
      <p:graphicFrame>
        <p:nvGraphicFramePr>
          <p:cNvPr id="139268" name="Object 4"/>
          <p:cNvGraphicFramePr>
            <a:graphicFrameLocks noGrp="1" noChangeAspect="1"/>
          </p:cNvGraphicFramePr>
          <p:nvPr>
            <p:ph sz="half" idx="4294967295"/>
          </p:nvPr>
        </p:nvGraphicFramePr>
        <p:xfrm>
          <a:off x="304800" y="1676400"/>
          <a:ext cx="8534400" cy="1257300"/>
        </p:xfrm>
        <a:graphic>
          <a:graphicData uri="http://schemas.openxmlformats.org/presentationml/2006/ole">
            <mc:AlternateContent xmlns:mc="http://schemas.openxmlformats.org/markup-compatibility/2006">
              <mc:Choice xmlns:v="urn:schemas-microsoft-com:vml" Requires="v">
                <p:oleObj spid="_x0000_s139275" name="Worksheet" r:id="rId4" imgW="5295900" imgH="736600" progId="Excel.Sheet.8">
                  <p:embed/>
                </p:oleObj>
              </mc:Choice>
              <mc:Fallback>
                <p:oleObj name="Worksheet" r:id="rId4" imgW="5295900" imgH="736600" progId="Excel.Sheet.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1676400"/>
                        <a:ext cx="8534400" cy="1257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7"/>
                                </a:srgbClr>
                              </a:outerShdw>
                            </a:effectLst>
                          </a14:hiddenEffects>
                        </a:ext>
                      </a:extLst>
                    </p:spPr>
                  </p:pic>
                </p:oleObj>
              </mc:Fallback>
            </mc:AlternateContent>
          </a:graphicData>
        </a:graphic>
      </p:graphicFrame>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4"/>
          <p:cNvSpPr>
            <a:spLocks noGrp="1"/>
          </p:cNvSpPr>
          <p:nvPr>
            <p:ph type="dt" sz="quarter" idx="10"/>
          </p:nvPr>
        </p:nvSpPr>
        <p:spPr/>
        <p:txBody>
          <a:bodyPr/>
          <a:lstStyle/>
          <a:p>
            <a:pPr>
              <a:defRPr/>
            </a:pPr>
            <a:r>
              <a:rPr lang="en-US" smtClean="0"/>
              <a:t>IS 240 – Spring 2013</a:t>
            </a:r>
            <a:endParaRPr lang="en-US"/>
          </a:p>
        </p:txBody>
      </p:sp>
      <p:sp>
        <p:nvSpPr>
          <p:cNvPr id="1608706" name="Rectangle 2"/>
          <p:cNvSpPr>
            <a:spLocks noGrp="1" noChangeArrowheads="1"/>
          </p:cNvSpPr>
          <p:nvPr>
            <p:ph type="title"/>
          </p:nvPr>
        </p:nvSpPr>
        <p:spPr/>
        <p:txBody>
          <a:bodyPr lIns="92075" tIns="46038" rIns="92075" bIns="46038"/>
          <a:lstStyle/>
          <a:p>
            <a:pPr eaLnBrk="1" hangingPunct="1">
              <a:lnSpc>
                <a:spcPct val="50000"/>
              </a:lnSpc>
              <a:defRPr/>
            </a:pPr>
            <a:r>
              <a:rPr lang="en-US" sz="3600" smtClean="0">
                <a:cs typeface="+mj-cs"/>
              </a:rPr>
              <a:t>Pair-wise Document Similarity</a:t>
            </a:r>
            <a:br>
              <a:rPr lang="en-US" sz="3600" smtClean="0">
                <a:cs typeface="+mj-cs"/>
              </a:rPr>
            </a:br>
            <a:r>
              <a:rPr lang="en-US" sz="2400" smtClean="0">
                <a:cs typeface="+mj-cs"/>
              </a:rPr>
              <a:t>(no normalization for simplicity)</a:t>
            </a:r>
            <a:r>
              <a:rPr lang="en-US" sz="3600" smtClean="0">
                <a:cs typeface="+mj-cs"/>
              </a:rPr>
              <a:t> </a:t>
            </a:r>
          </a:p>
        </p:txBody>
      </p:sp>
      <p:graphicFrame>
        <p:nvGraphicFramePr>
          <p:cNvPr id="141315" name="Object 3"/>
          <p:cNvGraphicFramePr>
            <a:graphicFrameLocks noChangeAspect="1"/>
          </p:cNvGraphicFramePr>
          <p:nvPr/>
        </p:nvGraphicFramePr>
        <p:xfrm>
          <a:off x="685800" y="1600200"/>
          <a:ext cx="3276600" cy="1930400"/>
        </p:xfrm>
        <a:graphic>
          <a:graphicData uri="http://schemas.openxmlformats.org/presentationml/2006/ole">
            <mc:AlternateContent xmlns:mc="http://schemas.openxmlformats.org/markup-compatibility/2006">
              <mc:Choice xmlns:v="urn:schemas-microsoft-com:vml" Requires="v">
                <p:oleObj spid="_x0000_s141334" name="Equation" r:id="rId4" imgW="1574800" imgH="927100" progId="Equation.3">
                  <p:embed/>
                </p:oleObj>
              </mc:Choice>
              <mc:Fallback>
                <p:oleObj name="Equation" r:id="rId4" imgW="1574800" imgH="927100"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1600200"/>
                        <a:ext cx="3276600" cy="1930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41316" name="Object 4"/>
          <p:cNvGraphicFramePr>
            <a:graphicFrameLocks noChangeAspect="1"/>
          </p:cNvGraphicFramePr>
          <p:nvPr/>
        </p:nvGraphicFramePr>
        <p:xfrm>
          <a:off x="4279900" y="1447800"/>
          <a:ext cx="3098800" cy="2203450"/>
        </p:xfrm>
        <a:graphic>
          <a:graphicData uri="http://schemas.openxmlformats.org/presentationml/2006/ole">
            <mc:AlternateContent xmlns:mc="http://schemas.openxmlformats.org/markup-compatibility/2006">
              <mc:Choice xmlns:v="urn:schemas-microsoft-com:vml" Requires="v">
                <p:oleObj spid="_x0000_s141335" name="Equation" r:id="rId6" imgW="1892300" imgH="1346200" progId="Equation.3">
                  <p:embed/>
                </p:oleObj>
              </mc:Choice>
              <mc:Fallback>
                <p:oleObj name="Equation" r:id="rId6" imgW="1892300" imgH="1346200" progId="Equation.3">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79900" y="1447800"/>
                        <a:ext cx="3098800" cy="2203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41317" name="Object 5"/>
          <p:cNvGraphicFramePr>
            <a:graphicFrameLocks noGrp="1" noChangeAspect="1"/>
          </p:cNvGraphicFramePr>
          <p:nvPr>
            <p:ph sz="half" idx="2"/>
          </p:nvPr>
        </p:nvGraphicFramePr>
        <p:xfrm>
          <a:off x="304800" y="4419600"/>
          <a:ext cx="8610600" cy="1268413"/>
        </p:xfrm>
        <a:graphic>
          <a:graphicData uri="http://schemas.openxmlformats.org/presentationml/2006/ole">
            <mc:AlternateContent xmlns:mc="http://schemas.openxmlformats.org/markup-compatibility/2006">
              <mc:Choice xmlns:v="urn:schemas-microsoft-com:vml" Requires="v">
                <p:oleObj spid="_x0000_s141336" name="Worksheet" r:id="rId8" imgW="5295900" imgH="736600" progId="Excel.Sheet.8">
                  <p:embed/>
                </p:oleObj>
              </mc:Choice>
              <mc:Fallback>
                <p:oleObj name="Worksheet" r:id="rId8" imgW="5295900" imgH="736600" progId="Excel.Sheet.8">
                  <p:embed/>
                  <p:pic>
                    <p:nvPicPr>
                      <p:cNvPr id="0"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4800" y="4419600"/>
                        <a:ext cx="8610600" cy="1268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7"/>
                                </a:srgbClr>
                              </a:outerShdw>
                            </a:effectLst>
                          </a14:hiddenEffects>
                        </a:ext>
                      </a:extLst>
                    </p:spPr>
                  </p:pic>
                </p:oleObj>
              </mc:Fallback>
            </mc:AlternateContent>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p:cNvSpPr>
            <a:spLocks noGrp="1"/>
          </p:cNvSpPr>
          <p:nvPr>
            <p:ph type="dt" sz="quarter" idx="10"/>
          </p:nvPr>
        </p:nvSpPr>
        <p:spPr/>
        <p:txBody>
          <a:bodyPr/>
          <a:lstStyle/>
          <a:p>
            <a:pPr>
              <a:defRPr/>
            </a:pPr>
            <a:r>
              <a:rPr lang="en-US" smtClean="0"/>
              <a:t>IS 240 – Spring 2013</a:t>
            </a:r>
            <a:endParaRPr lang="en-US"/>
          </a:p>
        </p:txBody>
      </p:sp>
      <p:sp>
        <p:nvSpPr>
          <p:cNvPr id="1514498" name="Rectangle 2"/>
          <p:cNvSpPr>
            <a:spLocks noGrp="1" noChangeArrowheads="1"/>
          </p:cNvSpPr>
          <p:nvPr>
            <p:ph type="title"/>
          </p:nvPr>
        </p:nvSpPr>
        <p:spPr/>
        <p:txBody>
          <a:bodyPr/>
          <a:lstStyle/>
          <a:p>
            <a:pPr eaLnBrk="1" hangingPunct="1">
              <a:defRPr/>
            </a:pPr>
            <a:r>
              <a:rPr lang="en-US" smtClean="0">
                <a:cs typeface="+mj-cs"/>
              </a:rPr>
              <a:t>Document Vectors + Frequency </a:t>
            </a:r>
          </a:p>
        </p:txBody>
      </p:sp>
      <p:graphicFrame>
        <p:nvGraphicFramePr>
          <p:cNvPr id="15363" name="Object 3"/>
          <p:cNvGraphicFramePr>
            <a:graphicFrameLocks noChangeAspect="1"/>
          </p:cNvGraphicFramePr>
          <p:nvPr/>
        </p:nvGraphicFramePr>
        <p:xfrm>
          <a:off x="457200" y="1447800"/>
          <a:ext cx="8305800" cy="4465638"/>
        </p:xfrm>
        <a:graphic>
          <a:graphicData uri="http://schemas.openxmlformats.org/presentationml/2006/ole">
            <mc:AlternateContent xmlns:mc="http://schemas.openxmlformats.org/markup-compatibility/2006">
              <mc:Choice xmlns:v="urn:schemas-microsoft-com:vml" Requires="v">
                <p:oleObj spid="_x0000_s15371" name="Worksheet" r:id="rId4" imgW="5232400" imgH="1460500" progId="Excel.Sheet.8">
                  <p:embed/>
                </p:oleObj>
              </mc:Choice>
              <mc:Fallback>
                <p:oleObj name="Worksheet" r:id="rId4" imgW="5232400" imgH="1460500" progId="Excel.Sheet.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447800"/>
                        <a:ext cx="8305800" cy="4465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1514500" name="Rectangle 4"/>
          <p:cNvSpPr>
            <a:spLocks noChangeArrowheads="1"/>
          </p:cNvSpPr>
          <p:nvPr/>
        </p:nvSpPr>
        <p:spPr bwMode="auto">
          <a:xfrm>
            <a:off x="457200" y="2362200"/>
            <a:ext cx="8305800" cy="3733800"/>
          </a:xfrm>
          <a:prstGeom prst="rect">
            <a:avLst/>
          </a:prstGeom>
          <a:solidFill>
            <a:schemeClr val="hlink"/>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defRPr/>
            </a:pPr>
            <a:r>
              <a:rPr lang="ja-JP" altLang="en-US">
                <a:latin typeface="Arial"/>
                <a:cs typeface="+mn-cs"/>
              </a:rPr>
              <a:t>“</a:t>
            </a:r>
            <a:r>
              <a:rPr lang="en-US">
                <a:latin typeface="Arial" charset="0"/>
                <a:cs typeface="+mn-cs"/>
              </a:rPr>
              <a:t>Nova</a:t>
            </a:r>
            <a:r>
              <a:rPr lang="ja-JP" altLang="en-US">
                <a:latin typeface="Arial"/>
                <a:cs typeface="+mn-cs"/>
              </a:rPr>
              <a:t>”</a:t>
            </a:r>
            <a:r>
              <a:rPr lang="en-US">
                <a:latin typeface="Arial" charset="0"/>
                <a:cs typeface="+mn-cs"/>
              </a:rPr>
              <a:t> occurs 10 times in text A</a:t>
            </a:r>
          </a:p>
          <a:p>
            <a:pPr eaLnBrk="0" hangingPunct="0">
              <a:defRPr/>
            </a:pPr>
            <a:r>
              <a:rPr lang="ja-JP" altLang="en-US">
                <a:latin typeface="Arial"/>
                <a:cs typeface="+mn-cs"/>
              </a:rPr>
              <a:t>“</a:t>
            </a:r>
            <a:r>
              <a:rPr lang="en-US">
                <a:latin typeface="Arial" charset="0"/>
                <a:cs typeface="+mn-cs"/>
              </a:rPr>
              <a:t>Galaxy</a:t>
            </a:r>
            <a:r>
              <a:rPr lang="ja-JP" altLang="en-US">
                <a:latin typeface="Arial"/>
                <a:cs typeface="+mn-cs"/>
              </a:rPr>
              <a:t>”</a:t>
            </a:r>
            <a:r>
              <a:rPr lang="en-US">
                <a:latin typeface="Arial" charset="0"/>
                <a:cs typeface="+mn-cs"/>
              </a:rPr>
              <a:t> occurs 5 times in text A</a:t>
            </a:r>
          </a:p>
          <a:p>
            <a:pPr eaLnBrk="0" hangingPunct="0">
              <a:defRPr/>
            </a:pPr>
            <a:r>
              <a:rPr lang="ja-JP" altLang="en-US">
                <a:latin typeface="Arial"/>
                <a:cs typeface="+mn-cs"/>
              </a:rPr>
              <a:t>“</a:t>
            </a:r>
            <a:r>
              <a:rPr lang="en-US">
                <a:latin typeface="Arial" charset="0"/>
                <a:cs typeface="+mn-cs"/>
              </a:rPr>
              <a:t>Heat</a:t>
            </a:r>
            <a:r>
              <a:rPr lang="ja-JP" altLang="en-US">
                <a:latin typeface="Arial"/>
                <a:cs typeface="+mn-cs"/>
              </a:rPr>
              <a:t>”</a:t>
            </a:r>
            <a:r>
              <a:rPr lang="en-US">
                <a:latin typeface="Arial" charset="0"/>
                <a:cs typeface="+mn-cs"/>
              </a:rPr>
              <a:t> occurs 3 times in text A</a:t>
            </a:r>
          </a:p>
          <a:p>
            <a:pPr eaLnBrk="0" hangingPunct="0">
              <a:defRPr/>
            </a:pPr>
            <a:r>
              <a:rPr lang="en-US">
                <a:latin typeface="Arial" charset="0"/>
                <a:cs typeface="+mn-cs"/>
              </a:rPr>
              <a:t>(Blank means 0 occurrences.)</a:t>
            </a:r>
          </a:p>
        </p:txBody>
      </p:sp>
    </p:spTree>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p:cNvSpPr>
            <a:spLocks noGrp="1"/>
          </p:cNvSpPr>
          <p:nvPr>
            <p:ph type="dt" sz="quarter" idx="10"/>
          </p:nvPr>
        </p:nvSpPr>
        <p:spPr/>
        <p:txBody>
          <a:bodyPr/>
          <a:lstStyle/>
          <a:p>
            <a:pPr>
              <a:defRPr/>
            </a:pPr>
            <a:r>
              <a:rPr lang="en-US" smtClean="0"/>
              <a:t>IS 240 – Spring 2013</a:t>
            </a:r>
            <a:endParaRPr lang="en-US"/>
          </a:p>
        </p:txBody>
      </p:sp>
      <p:sp>
        <p:nvSpPr>
          <p:cNvPr id="1610754" name="Rectangle 2"/>
          <p:cNvSpPr>
            <a:spLocks noGrp="1" noChangeArrowheads="1"/>
          </p:cNvSpPr>
          <p:nvPr>
            <p:ph type="title"/>
          </p:nvPr>
        </p:nvSpPr>
        <p:spPr/>
        <p:txBody>
          <a:bodyPr/>
          <a:lstStyle/>
          <a:p>
            <a:pPr eaLnBrk="1" hangingPunct="1">
              <a:defRPr/>
            </a:pPr>
            <a:r>
              <a:rPr lang="en-US" sz="3600" smtClean="0">
                <a:cs typeface="+mj-cs"/>
              </a:rPr>
              <a:t>Pair-wise Document Similarity</a:t>
            </a:r>
          </a:p>
        </p:txBody>
      </p:sp>
      <p:graphicFrame>
        <p:nvGraphicFramePr>
          <p:cNvPr id="143363" name="Object 3"/>
          <p:cNvGraphicFramePr>
            <a:graphicFrameLocks noChangeAspect="1"/>
          </p:cNvGraphicFramePr>
          <p:nvPr/>
        </p:nvGraphicFramePr>
        <p:xfrm>
          <a:off x="914400" y="2057400"/>
          <a:ext cx="6842125" cy="3595688"/>
        </p:xfrm>
        <a:graphic>
          <a:graphicData uri="http://schemas.openxmlformats.org/presentationml/2006/ole">
            <mc:AlternateContent xmlns:mc="http://schemas.openxmlformats.org/markup-compatibility/2006">
              <mc:Choice xmlns:v="urn:schemas-microsoft-com:vml" Requires="v">
                <p:oleObj spid="_x0000_s143371" name="Equation" r:id="rId4" imgW="3479800" imgH="1828800" progId="Equation.3">
                  <p:embed/>
                </p:oleObj>
              </mc:Choice>
              <mc:Fallback>
                <p:oleObj name="Equation" r:id="rId4" imgW="3479800" imgH="1828800"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2057400"/>
                        <a:ext cx="6842125" cy="3595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1610756" name="Text Box 4"/>
          <p:cNvSpPr txBox="1">
            <a:spLocks noChangeArrowheads="1"/>
          </p:cNvSpPr>
          <p:nvPr/>
        </p:nvSpPr>
        <p:spPr bwMode="auto">
          <a:xfrm>
            <a:off x="2822575" y="1143000"/>
            <a:ext cx="29622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a:latin typeface="Arial" charset="0"/>
                <a:cs typeface="+mn-cs"/>
              </a:rPr>
              <a:t>cosine normalization</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2"/>
          <p:cNvSpPr>
            <a:spLocks noGrp="1"/>
          </p:cNvSpPr>
          <p:nvPr>
            <p:ph type="dt" sz="quarter" idx="10"/>
          </p:nvPr>
        </p:nvSpPr>
        <p:spPr/>
        <p:txBody>
          <a:bodyPr/>
          <a:lstStyle/>
          <a:p>
            <a:pPr>
              <a:defRPr/>
            </a:pPr>
            <a:r>
              <a:rPr lang="en-US" smtClean="0"/>
              <a:t>IS 240 – Spring 2013</a:t>
            </a:r>
            <a:endParaRPr lang="en-US"/>
          </a:p>
        </p:txBody>
      </p:sp>
      <p:sp>
        <p:nvSpPr>
          <p:cNvPr id="1612802" name="Rectangle 2"/>
          <p:cNvSpPr>
            <a:spLocks noGrp="1" noChangeArrowheads="1"/>
          </p:cNvSpPr>
          <p:nvPr>
            <p:ph type="title"/>
          </p:nvPr>
        </p:nvSpPr>
        <p:spPr/>
        <p:txBody>
          <a:bodyPr/>
          <a:lstStyle/>
          <a:p>
            <a:pPr eaLnBrk="1" hangingPunct="1">
              <a:defRPr/>
            </a:pPr>
            <a:r>
              <a:rPr lang="en-US" smtClean="0">
                <a:cs typeface="+mj-cs"/>
              </a:rPr>
              <a:t>Document/Document Matrix</a:t>
            </a:r>
          </a:p>
        </p:txBody>
      </p:sp>
      <p:graphicFrame>
        <p:nvGraphicFramePr>
          <p:cNvPr id="145411" name="Object 3"/>
          <p:cNvGraphicFramePr>
            <a:graphicFrameLocks noChangeAspect="1"/>
          </p:cNvGraphicFramePr>
          <p:nvPr/>
        </p:nvGraphicFramePr>
        <p:xfrm>
          <a:off x="762000" y="1828800"/>
          <a:ext cx="3276600" cy="3076575"/>
        </p:xfrm>
        <a:graphic>
          <a:graphicData uri="http://schemas.openxmlformats.org/presentationml/2006/ole">
            <mc:AlternateContent xmlns:mc="http://schemas.openxmlformats.org/markup-compatibility/2006">
              <mc:Choice xmlns:v="urn:schemas-microsoft-com:vml" Requires="v">
                <p:oleObj spid="_x0000_s145426" name="Equation" r:id="rId4" imgW="1460500" imgH="1371600" progId="Equation.3">
                  <p:embed/>
                </p:oleObj>
              </mc:Choice>
              <mc:Fallback>
                <p:oleObj name="Equation" r:id="rId4" imgW="1460500" imgH="1371600"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1828800"/>
                        <a:ext cx="3276600" cy="3076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1612804" name="Line 4"/>
          <p:cNvSpPr>
            <a:spLocks noChangeShapeType="1"/>
          </p:cNvSpPr>
          <p:nvPr/>
        </p:nvSpPr>
        <p:spPr bwMode="auto">
          <a:xfrm>
            <a:off x="1295400" y="2438400"/>
            <a:ext cx="0" cy="24384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612805" name="Line 5"/>
          <p:cNvSpPr>
            <a:spLocks noChangeShapeType="1"/>
          </p:cNvSpPr>
          <p:nvPr/>
        </p:nvSpPr>
        <p:spPr bwMode="auto">
          <a:xfrm>
            <a:off x="4114800" y="2438400"/>
            <a:ext cx="0" cy="24384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graphicFrame>
        <p:nvGraphicFramePr>
          <p:cNvPr id="145414" name="Object 6"/>
          <p:cNvGraphicFramePr>
            <a:graphicFrameLocks noChangeAspect="1"/>
          </p:cNvGraphicFramePr>
          <p:nvPr/>
        </p:nvGraphicFramePr>
        <p:xfrm>
          <a:off x="4495800" y="2362200"/>
          <a:ext cx="3829050" cy="560388"/>
        </p:xfrm>
        <a:graphic>
          <a:graphicData uri="http://schemas.openxmlformats.org/presentationml/2006/ole">
            <mc:AlternateContent xmlns:mc="http://schemas.openxmlformats.org/markup-compatibility/2006">
              <mc:Choice xmlns:v="urn:schemas-microsoft-com:vml" Requires="v">
                <p:oleObj spid="_x0000_s145427" name="Equation" r:id="rId6" imgW="1638300" imgH="241300" progId="Equation.3">
                  <p:embed/>
                </p:oleObj>
              </mc:Choice>
              <mc:Fallback>
                <p:oleObj name="Equation" r:id="rId6" imgW="1638300" imgH="241300" progId="Equation.3">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95800" y="2362200"/>
                        <a:ext cx="3829050"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IS 240 – Spring 2013</a:t>
            </a:r>
            <a:endParaRPr lang="en-US"/>
          </a:p>
        </p:txBody>
      </p:sp>
      <p:sp>
        <p:nvSpPr>
          <p:cNvPr id="1614850" name="Rectangle 2"/>
          <p:cNvSpPr>
            <a:spLocks noGrp="1" noChangeArrowheads="1"/>
          </p:cNvSpPr>
          <p:nvPr>
            <p:ph type="title"/>
          </p:nvPr>
        </p:nvSpPr>
        <p:spPr/>
        <p:txBody>
          <a:bodyPr/>
          <a:lstStyle/>
          <a:p>
            <a:pPr eaLnBrk="1" hangingPunct="1">
              <a:defRPr/>
            </a:pPr>
            <a:r>
              <a:rPr lang="en-US" smtClean="0">
                <a:cs typeface="+mj-cs"/>
              </a:rPr>
              <a:t>Clustering Methods</a:t>
            </a:r>
          </a:p>
        </p:txBody>
      </p:sp>
      <p:sp>
        <p:nvSpPr>
          <p:cNvPr id="1614851" name="Rectangle 3"/>
          <p:cNvSpPr>
            <a:spLocks noGrp="1" noChangeArrowheads="1"/>
          </p:cNvSpPr>
          <p:nvPr>
            <p:ph type="body" idx="1"/>
          </p:nvPr>
        </p:nvSpPr>
        <p:spPr/>
        <p:txBody>
          <a:bodyPr/>
          <a:lstStyle/>
          <a:p>
            <a:pPr eaLnBrk="1" hangingPunct="1">
              <a:defRPr/>
            </a:pPr>
            <a:r>
              <a:rPr lang="en-US" smtClean="0">
                <a:cs typeface="+mn-cs"/>
              </a:rPr>
              <a:t>Hierarchical</a:t>
            </a:r>
          </a:p>
          <a:p>
            <a:pPr eaLnBrk="1" hangingPunct="1">
              <a:defRPr/>
            </a:pPr>
            <a:r>
              <a:rPr lang="en-US" smtClean="0">
                <a:cs typeface="+mn-cs"/>
              </a:rPr>
              <a:t>Agglomerative</a:t>
            </a:r>
          </a:p>
          <a:p>
            <a:pPr eaLnBrk="1" hangingPunct="1">
              <a:defRPr/>
            </a:pPr>
            <a:r>
              <a:rPr lang="en-US" smtClean="0">
                <a:cs typeface="+mn-cs"/>
              </a:rPr>
              <a:t>Hybrid</a:t>
            </a:r>
          </a:p>
          <a:p>
            <a:pPr eaLnBrk="1" hangingPunct="1">
              <a:defRPr/>
            </a:pPr>
            <a:r>
              <a:rPr lang="en-US" smtClean="0">
                <a:cs typeface="+mn-cs"/>
              </a:rPr>
              <a:t>Automatic Class Assignment</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IS 240 – Spring 2013</a:t>
            </a:r>
            <a:endParaRPr lang="en-US"/>
          </a:p>
        </p:txBody>
      </p:sp>
      <p:sp>
        <p:nvSpPr>
          <p:cNvPr id="1616898" name="Rectangle 2"/>
          <p:cNvSpPr>
            <a:spLocks noGrp="1" noChangeArrowheads="1"/>
          </p:cNvSpPr>
          <p:nvPr>
            <p:ph type="title"/>
          </p:nvPr>
        </p:nvSpPr>
        <p:spPr/>
        <p:txBody>
          <a:bodyPr/>
          <a:lstStyle/>
          <a:p>
            <a:pPr eaLnBrk="1" hangingPunct="1">
              <a:defRPr/>
            </a:pPr>
            <a:r>
              <a:rPr lang="en-US" sz="3200" smtClean="0">
                <a:cs typeface="+mj-cs"/>
              </a:rPr>
              <a:t>Hierarchic Agglomerative Clustering</a:t>
            </a:r>
          </a:p>
        </p:txBody>
      </p:sp>
      <p:sp>
        <p:nvSpPr>
          <p:cNvPr id="1616899" name="Rectangle 3"/>
          <p:cNvSpPr>
            <a:spLocks noGrp="1" noChangeArrowheads="1"/>
          </p:cNvSpPr>
          <p:nvPr>
            <p:ph type="body" idx="1"/>
          </p:nvPr>
        </p:nvSpPr>
        <p:spPr/>
        <p:txBody>
          <a:bodyPr/>
          <a:lstStyle/>
          <a:p>
            <a:pPr eaLnBrk="1" hangingPunct="1">
              <a:lnSpc>
                <a:spcPct val="90000"/>
              </a:lnSpc>
              <a:defRPr/>
            </a:pPr>
            <a:r>
              <a:rPr lang="en-US" sz="2800" smtClean="0">
                <a:cs typeface="+mn-cs"/>
              </a:rPr>
              <a:t>Basic method:</a:t>
            </a:r>
          </a:p>
          <a:p>
            <a:pPr eaLnBrk="1" hangingPunct="1">
              <a:lnSpc>
                <a:spcPct val="90000"/>
              </a:lnSpc>
              <a:defRPr/>
            </a:pPr>
            <a:r>
              <a:rPr lang="en-US" sz="2800" smtClean="0">
                <a:cs typeface="+mn-cs"/>
              </a:rPr>
              <a:t>1) Calculate </a:t>
            </a:r>
            <a:r>
              <a:rPr lang="en-US" sz="2800" b="1" smtClean="0">
                <a:cs typeface="+mn-cs"/>
              </a:rPr>
              <a:t>all</a:t>
            </a:r>
            <a:r>
              <a:rPr lang="en-US" sz="2800" smtClean="0">
                <a:cs typeface="+mn-cs"/>
              </a:rPr>
              <a:t> of the interdocument similarity coefficients</a:t>
            </a:r>
          </a:p>
          <a:p>
            <a:pPr eaLnBrk="1" hangingPunct="1">
              <a:lnSpc>
                <a:spcPct val="90000"/>
              </a:lnSpc>
              <a:defRPr/>
            </a:pPr>
            <a:r>
              <a:rPr lang="en-US" sz="2800" smtClean="0">
                <a:cs typeface="+mn-cs"/>
              </a:rPr>
              <a:t>2) Assign each document to its own cluster</a:t>
            </a:r>
          </a:p>
          <a:p>
            <a:pPr eaLnBrk="1" hangingPunct="1">
              <a:lnSpc>
                <a:spcPct val="90000"/>
              </a:lnSpc>
              <a:defRPr/>
            </a:pPr>
            <a:r>
              <a:rPr lang="en-US" sz="2800" smtClean="0">
                <a:cs typeface="+mn-cs"/>
              </a:rPr>
              <a:t>3) Fuse the most similar pair of current clusters</a:t>
            </a:r>
          </a:p>
          <a:p>
            <a:pPr eaLnBrk="1" hangingPunct="1">
              <a:lnSpc>
                <a:spcPct val="90000"/>
              </a:lnSpc>
              <a:defRPr/>
            </a:pPr>
            <a:r>
              <a:rPr lang="en-US" sz="2800" smtClean="0">
                <a:cs typeface="+mn-cs"/>
              </a:rPr>
              <a:t>4) Update the similarity matrix by deleting the rows for the fused clusters and calculating entries for the row and column representing the new cluster (</a:t>
            </a:r>
            <a:r>
              <a:rPr lang="en-US" sz="2800" i="1" smtClean="0">
                <a:cs typeface="+mn-cs"/>
              </a:rPr>
              <a:t>centroid</a:t>
            </a:r>
            <a:r>
              <a:rPr lang="en-US" sz="2800" smtClean="0">
                <a:cs typeface="+mn-cs"/>
              </a:rPr>
              <a:t>)</a:t>
            </a:r>
          </a:p>
          <a:p>
            <a:pPr eaLnBrk="1" hangingPunct="1">
              <a:lnSpc>
                <a:spcPct val="90000"/>
              </a:lnSpc>
              <a:defRPr/>
            </a:pPr>
            <a:r>
              <a:rPr lang="en-US" sz="2800" smtClean="0">
                <a:cs typeface="+mn-cs"/>
              </a:rPr>
              <a:t>5) Return to step 3 if there is more than one cluster left</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2"/>
          <p:cNvSpPr>
            <a:spLocks noGrp="1"/>
          </p:cNvSpPr>
          <p:nvPr>
            <p:ph type="dt" sz="quarter" idx="10"/>
          </p:nvPr>
        </p:nvSpPr>
        <p:spPr/>
        <p:txBody>
          <a:bodyPr/>
          <a:lstStyle/>
          <a:p>
            <a:pPr>
              <a:defRPr/>
            </a:pPr>
            <a:r>
              <a:rPr lang="en-US" smtClean="0"/>
              <a:t>IS 240 – Spring 2013</a:t>
            </a:r>
            <a:endParaRPr lang="en-US"/>
          </a:p>
        </p:txBody>
      </p:sp>
      <p:sp>
        <p:nvSpPr>
          <p:cNvPr id="1618946" name="Rectangle 2"/>
          <p:cNvSpPr>
            <a:spLocks noGrp="1" noChangeArrowheads="1"/>
          </p:cNvSpPr>
          <p:nvPr>
            <p:ph type="title"/>
          </p:nvPr>
        </p:nvSpPr>
        <p:spPr/>
        <p:txBody>
          <a:bodyPr lIns="92075" tIns="46038" rIns="92075" bIns="46038"/>
          <a:lstStyle/>
          <a:p>
            <a:pPr eaLnBrk="1" hangingPunct="1">
              <a:defRPr/>
            </a:pPr>
            <a:r>
              <a:rPr lang="en-US" sz="3200" smtClean="0">
                <a:cs typeface="+mj-cs"/>
              </a:rPr>
              <a:t>Hierarchic Agglomerative Clustering</a:t>
            </a:r>
          </a:p>
        </p:txBody>
      </p:sp>
      <p:sp>
        <p:nvSpPr>
          <p:cNvPr id="1618947" name="Rectangle 3"/>
          <p:cNvSpPr>
            <a:spLocks noChangeArrowheads="1"/>
          </p:cNvSpPr>
          <p:nvPr/>
        </p:nvSpPr>
        <p:spPr bwMode="auto">
          <a:xfrm>
            <a:off x="9144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lstStyle/>
          <a:p>
            <a:pPr marL="342900" indent="-342900" algn="l" eaLnBrk="0" hangingPunct="0">
              <a:spcBef>
                <a:spcPct val="20000"/>
              </a:spcBef>
              <a:defRPr/>
            </a:pPr>
            <a:endParaRPr lang="en-US" sz="2000" b="1">
              <a:latin typeface="Arial Rounded MT Bold" charset="0"/>
              <a:cs typeface="+mn-cs"/>
            </a:endParaRPr>
          </a:p>
          <a:p>
            <a:pPr marL="342900" indent="-342900" algn="l" eaLnBrk="0" hangingPunct="0">
              <a:spcBef>
                <a:spcPct val="20000"/>
              </a:spcBef>
              <a:defRPr/>
            </a:pPr>
            <a:endParaRPr lang="en-US" sz="2000" b="1">
              <a:latin typeface="Arial Rounded MT Bold" charset="0"/>
              <a:cs typeface="+mn-cs"/>
            </a:endParaRPr>
          </a:p>
          <a:p>
            <a:pPr marL="342900" indent="-342900" algn="l" eaLnBrk="0" hangingPunct="0">
              <a:spcBef>
                <a:spcPct val="20000"/>
              </a:spcBef>
              <a:defRPr/>
            </a:pPr>
            <a:endParaRPr lang="en-US" sz="2000" b="1">
              <a:latin typeface="Arial Rounded MT Bold" charset="0"/>
              <a:cs typeface="+mn-cs"/>
            </a:endParaRPr>
          </a:p>
          <a:p>
            <a:pPr marL="342900" indent="-342900" algn="l" eaLnBrk="0" hangingPunct="0">
              <a:spcBef>
                <a:spcPct val="20000"/>
              </a:spcBef>
              <a:defRPr/>
            </a:pPr>
            <a:endParaRPr lang="en-US" sz="2000" b="1">
              <a:latin typeface="Arial Rounded MT Bold" charset="0"/>
              <a:cs typeface="+mn-cs"/>
            </a:endParaRPr>
          </a:p>
          <a:p>
            <a:pPr marL="342900" indent="-342900" algn="l" eaLnBrk="0" hangingPunct="0">
              <a:spcBef>
                <a:spcPct val="20000"/>
              </a:spcBef>
              <a:defRPr/>
            </a:pPr>
            <a:endParaRPr lang="en-US" sz="2000" b="1">
              <a:latin typeface="Arial Rounded MT Bold" charset="0"/>
              <a:cs typeface="+mn-cs"/>
            </a:endParaRPr>
          </a:p>
          <a:p>
            <a:pPr marL="342900" indent="-342900" algn="l" eaLnBrk="0" hangingPunct="0">
              <a:spcBef>
                <a:spcPct val="20000"/>
              </a:spcBef>
              <a:defRPr/>
            </a:pPr>
            <a:endParaRPr lang="en-US" sz="2000" b="1">
              <a:latin typeface="Arial Rounded MT Bold" charset="0"/>
              <a:cs typeface="+mn-cs"/>
            </a:endParaRPr>
          </a:p>
          <a:p>
            <a:pPr marL="342900" indent="-342900" algn="l" eaLnBrk="0" hangingPunct="0">
              <a:spcBef>
                <a:spcPct val="20000"/>
              </a:spcBef>
              <a:defRPr/>
            </a:pPr>
            <a:endParaRPr lang="en-US" sz="2000" b="1">
              <a:latin typeface="Arial Rounded MT Bold" charset="0"/>
              <a:cs typeface="+mn-cs"/>
            </a:endParaRPr>
          </a:p>
          <a:p>
            <a:pPr marL="342900" indent="-342900" algn="l" eaLnBrk="0" hangingPunct="0">
              <a:spcBef>
                <a:spcPct val="20000"/>
              </a:spcBef>
              <a:defRPr/>
            </a:pPr>
            <a:endParaRPr lang="en-US" sz="2000" b="1">
              <a:latin typeface="Arial Rounded MT Bold" charset="0"/>
              <a:cs typeface="+mn-cs"/>
            </a:endParaRPr>
          </a:p>
          <a:p>
            <a:pPr marL="342900" indent="-342900" algn="l" eaLnBrk="0" hangingPunct="0">
              <a:spcBef>
                <a:spcPct val="20000"/>
              </a:spcBef>
              <a:defRPr/>
            </a:pPr>
            <a:endParaRPr lang="en-US" sz="2000" b="1">
              <a:latin typeface="Arial Rounded MT Bold" charset="0"/>
              <a:cs typeface="+mn-cs"/>
            </a:endParaRPr>
          </a:p>
          <a:p>
            <a:pPr marL="342900" indent="-342900" algn="l" eaLnBrk="0" hangingPunct="0">
              <a:spcBef>
                <a:spcPct val="20000"/>
              </a:spcBef>
              <a:defRPr/>
            </a:pPr>
            <a:endParaRPr lang="en-US" sz="2000" b="1">
              <a:latin typeface="Arial Rounded MT Bold" charset="0"/>
              <a:cs typeface="+mn-cs"/>
            </a:endParaRPr>
          </a:p>
          <a:p>
            <a:pPr marL="342900" indent="-342900" algn="l" eaLnBrk="0" hangingPunct="0">
              <a:spcBef>
                <a:spcPct val="20000"/>
              </a:spcBef>
              <a:defRPr/>
            </a:pPr>
            <a:r>
              <a:rPr lang="en-US" sz="2000" b="1">
                <a:latin typeface="Arial Rounded MT Bold" charset="0"/>
                <a:cs typeface="+mn-cs"/>
              </a:rPr>
              <a:t>A		B	C	D	E	F	G	H	I</a:t>
            </a:r>
          </a:p>
        </p:txBody>
      </p:sp>
      <p:sp>
        <p:nvSpPr>
          <p:cNvPr id="1618948" name="Line 4"/>
          <p:cNvSpPr>
            <a:spLocks noChangeShapeType="1"/>
          </p:cNvSpPr>
          <p:nvPr/>
        </p:nvSpPr>
        <p:spPr bwMode="auto">
          <a:xfrm flipV="1">
            <a:off x="1143000" y="4800600"/>
            <a:ext cx="381000" cy="609600"/>
          </a:xfrm>
          <a:prstGeom prst="line">
            <a:avLst/>
          </a:prstGeom>
          <a:noFill/>
          <a:ln w="508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618949" name="Line 5"/>
          <p:cNvSpPr>
            <a:spLocks noChangeShapeType="1"/>
          </p:cNvSpPr>
          <p:nvPr/>
        </p:nvSpPr>
        <p:spPr bwMode="auto">
          <a:xfrm>
            <a:off x="1524000" y="4800600"/>
            <a:ext cx="381000" cy="609600"/>
          </a:xfrm>
          <a:prstGeom prst="line">
            <a:avLst/>
          </a:prstGeom>
          <a:noFill/>
          <a:ln w="508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618950" name="Line 6"/>
          <p:cNvSpPr>
            <a:spLocks noChangeShapeType="1"/>
          </p:cNvSpPr>
          <p:nvPr/>
        </p:nvSpPr>
        <p:spPr bwMode="auto">
          <a:xfrm flipV="1">
            <a:off x="2971800" y="4800600"/>
            <a:ext cx="381000" cy="609600"/>
          </a:xfrm>
          <a:prstGeom prst="line">
            <a:avLst/>
          </a:prstGeom>
          <a:noFill/>
          <a:ln w="508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618951" name="Line 7"/>
          <p:cNvSpPr>
            <a:spLocks noChangeShapeType="1"/>
          </p:cNvSpPr>
          <p:nvPr/>
        </p:nvSpPr>
        <p:spPr bwMode="auto">
          <a:xfrm>
            <a:off x="3352800" y="4800600"/>
            <a:ext cx="381000" cy="609600"/>
          </a:xfrm>
          <a:prstGeom prst="line">
            <a:avLst/>
          </a:prstGeom>
          <a:noFill/>
          <a:ln w="508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618952" name="Line 8"/>
          <p:cNvSpPr>
            <a:spLocks noChangeShapeType="1"/>
          </p:cNvSpPr>
          <p:nvPr/>
        </p:nvSpPr>
        <p:spPr bwMode="auto">
          <a:xfrm flipV="1">
            <a:off x="4800600" y="4800600"/>
            <a:ext cx="381000" cy="609600"/>
          </a:xfrm>
          <a:prstGeom prst="line">
            <a:avLst/>
          </a:prstGeom>
          <a:noFill/>
          <a:ln w="508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618953" name="Line 9"/>
          <p:cNvSpPr>
            <a:spLocks noChangeShapeType="1"/>
          </p:cNvSpPr>
          <p:nvPr/>
        </p:nvSpPr>
        <p:spPr bwMode="auto">
          <a:xfrm>
            <a:off x="5181600" y="4800600"/>
            <a:ext cx="381000" cy="609600"/>
          </a:xfrm>
          <a:prstGeom prst="line">
            <a:avLst/>
          </a:prstGeom>
          <a:noFill/>
          <a:ln w="508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Date Placeholder 2"/>
          <p:cNvSpPr>
            <a:spLocks noGrp="1"/>
          </p:cNvSpPr>
          <p:nvPr>
            <p:ph type="dt" sz="quarter" idx="10"/>
          </p:nvPr>
        </p:nvSpPr>
        <p:spPr/>
        <p:txBody>
          <a:bodyPr/>
          <a:lstStyle/>
          <a:p>
            <a:pPr>
              <a:defRPr/>
            </a:pPr>
            <a:r>
              <a:rPr lang="en-US" smtClean="0"/>
              <a:t>IS 240 – Spring 2013</a:t>
            </a:r>
            <a:endParaRPr lang="en-US"/>
          </a:p>
        </p:txBody>
      </p:sp>
      <p:sp>
        <p:nvSpPr>
          <p:cNvPr id="1620994" name="Rectangle 2"/>
          <p:cNvSpPr>
            <a:spLocks noGrp="1" noChangeArrowheads="1"/>
          </p:cNvSpPr>
          <p:nvPr>
            <p:ph type="title"/>
          </p:nvPr>
        </p:nvSpPr>
        <p:spPr/>
        <p:txBody>
          <a:bodyPr lIns="92075" tIns="46038" rIns="92075" bIns="46038"/>
          <a:lstStyle/>
          <a:p>
            <a:pPr eaLnBrk="1" hangingPunct="1">
              <a:defRPr/>
            </a:pPr>
            <a:r>
              <a:rPr lang="en-US" sz="3200" smtClean="0">
                <a:cs typeface="+mj-cs"/>
              </a:rPr>
              <a:t>Hierarchic Agglomerative Clustering</a:t>
            </a:r>
          </a:p>
        </p:txBody>
      </p:sp>
      <p:sp>
        <p:nvSpPr>
          <p:cNvPr id="1620995" name="Rectangle 3"/>
          <p:cNvSpPr>
            <a:spLocks noChangeArrowheads="1"/>
          </p:cNvSpPr>
          <p:nvPr/>
        </p:nvSpPr>
        <p:spPr bwMode="auto">
          <a:xfrm>
            <a:off x="9144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lstStyle/>
          <a:p>
            <a:pPr marL="342900" indent="-342900" algn="l" eaLnBrk="0" hangingPunct="0">
              <a:spcBef>
                <a:spcPct val="20000"/>
              </a:spcBef>
              <a:defRPr/>
            </a:pPr>
            <a:endParaRPr lang="en-US" sz="2000" b="1">
              <a:latin typeface="Arial Rounded MT Bold" charset="0"/>
              <a:cs typeface="+mn-cs"/>
            </a:endParaRPr>
          </a:p>
          <a:p>
            <a:pPr marL="342900" indent="-342900" algn="l" eaLnBrk="0" hangingPunct="0">
              <a:spcBef>
                <a:spcPct val="20000"/>
              </a:spcBef>
              <a:defRPr/>
            </a:pPr>
            <a:endParaRPr lang="en-US" sz="2000" b="1">
              <a:latin typeface="Arial Rounded MT Bold" charset="0"/>
              <a:cs typeface="+mn-cs"/>
            </a:endParaRPr>
          </a:p>
          <a:p>
            <a:pPr marL="342900" indent="-342900" algn="l" eaLnBrk="0" hangingPunct="0">
              <a:spcBef>
                <a:spcPct val="20000"/>
              </a:spcBef>
              <a:defRPr/>
            </a:pPr>
            <a:endParaRPr lang="en-US" sz="2000" b="1">
              <a:latin typeface="Arial Rounded MT Bold" charset="0"/>
              <a:cs typeface="+mn-cs"/>
            </a:endParaRPr>
          </a:p>
          <a:p>
            <a:pPr marL="342900" indent="-342900" algn="l" eaLnBrk="0" hangingPunct="0">
              <a:spcBef>
                <a:spcPct val="20000"/>
              </a:spcBef>
              <a:defRPr/>
            </a:pPr>
            <a:endParaRPr lang="en-US" sz="2000" b="1">
              <a:latin typeface="Arial Rounded MT Bold" charset="0"/>
              <a:cs typeface="+mn-cs"/>
            </a:endParaRPr>
          </a:p>
          <a:p>
            <a:pPr marL="342900" indent="-342900" algn="l" eaLnBrk="0" hangingPunct="0">
              <a:spcBef>
                <a:spcPct val="20000"/>
              </a:spcBef>
              <a:defRPr/>
            </a:pPr>
            <a:endParaRPr lang="en-US" sz="2000" b="1">
              <a:latin typeface="Arial Rounded MT Bold" charset="0"/>
              <a:cs typeface="+mn-cs"/>
            </a:endParaRPr>
          </a:p>
          <a:p>
            <a:pPr marL="342900" indent="-342900" algn="l" eaLnBrk="0" hangingPunct="0">
              <a:spcBef>
                <a:spcPct val="20000"/>
              </a:spcBef>
              <a:defRPr/>
            </a:pPr>
            <a:endParaRPr lang="en-US" sz="2000" b="1">
              <a:latin typeface="Arial Rounded MT Bold" charset="0"/>
              <a:cs typeface="+mn-cs"/>
            </a:endParaRPr>
          </a:p>
          <a:p>
            <a:pPr marL="342900" indent="-342900" algn="l" eaLnBrk="0" hangingPunct="0">
              <a:spcBef>
                <a:spcPct val="20000"/>
              </a:spcBef>
              <a:defRPr/>
            </a:pPr>
            <a:endParaRPr lang="en-US" sz="2000" b="1">
              <a:latin typeface="Arial Rounded MT Bold" charset="0"/>
              <a:cs typeface="+mn-cs"/>
            </a:endParaRPr>
          </a:p>
          <a:p>
            <a:pPr marL="342900" indent="-342900" algn="l" eaLnBrk="0" hangingPunct="0">
              <a:spcBef>
                <a:spcPct val="20000"/>
              </a:spcBef>
              <a:defRPr/>
            </a:pPr>
            <a:endParaRPr lang="en-US" sz="2000" b="1">
              <a:latin typeface="Arial Rounded MT Bold" charset="0"/>
              <a:cs typeface="+mn-cs"/>
            </a:endParaRPr>
          </a:p>
          <a:p>
            <a:pPr marL="342900" indent="-342900" algn="l" eaLnBrk="0" hangingPunct="0">
              <a:spcBef>
                <a:spcPct val="20000"/>
              </a:spcBef>
              <a:defRPr/>
            </a:pPr>
            <a:endParaRPr lang="en-US" sz="2000" b="1">
              <a:latin typeface="Arial Rounded MT Bold" charset="0"/>
              <a:cs typeface="+mn-cs"/>
            </a:endParaRPr>
          </a:p>
          <a:p>
            <a:pPr marL="342900" indent="-342900" algn="l" eaLnBrk="0" hangingPunct="0">
              <a:spcBef>
                <a:spcPct val="20000"/>
              </a:spcBef>
              <a:defRPr/>
            </a:pPr>
            <a:endParaRPr lang="en-US" sz="2000" b="1">
              <a:latin typeface="Arial Rounded MT Bold" charset="0"/>
              <a:cs typeface="+mn-cs"/>
            </a:endParaRPr>
          </a:p>
          <a:p>
            <a:pPr marL="342900" indent="-342900" algn="l" eaLnBrk="0" hangingPunct="0">
              <a:spcBef>
                <a:spcPct val="20000"/>
              </a:spcBef>
              <a:defRPr/>
            </a:pPr>
            <a:r>
              <a:rPr lang="en-US" sz="2000" b="1">
                <a:latin typeface="Arial Rounded MT Bold" charset="0"/>
                <a:cs typeface="+mn-cs"/>
              </a:rPr>
              <a:t>A		B	C	D	E	F	G	H	I</a:t>
            </a:r>
          </a:p>
        </p:txBody>
      </p:sp>
      <p:sp>
        <p:nvSpPr>
          <p:cNvPr id="1620996" name="Line 4"/>
          <p:cNvSpPr>
            <a:spLocks noChangeShapeType="1"/>
          </p:cNvSpPr>
          <p:nvPr/>
        </p:nvSpPr>
        <p:spPr bwMode="auto">
          <a:xfrm flipV="1">
            <a:off x="1143000" y="4800600"/>
            <a:ext cx="381000" cy="609600"/>
          </a:xfrm>
          <a:prstGeom prst="line">
            <a:avLst/>
          </a:prstGeom>
          <a:noFill/>
          <a:ln w="508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620997" name="Line 5"/>
          <p:cNvSpPr>
            <a:spLocks noChangeShapeType="1"/>
          </p:cNvSpPr>
          <p:nvPr/>
        </p:nvSpPr>
        <p:spPr bwMode="auto">
          <a:xfrm>
            <a:off x="1524000" y="4800600"/>
            <a:ext cx="381000" cy="609600"/>
          </a:xfrm>
          <a:prstGeom prst="line">
            <a:avLst/>
          </a:prstGeom>
          <a:noFill/>
          <a:ln w="508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620998" name="Line 6"/>
          <p:cNvSpPr>
            <a:spLocks noChangeShapeType="1"/>
          </p:cNvSpPr>
          <p:nvPr/>
        </p:nvSpPr>
        <p:spPr bwMode="auto">
          <a:xfrm flipV="1">
            <a:off x="2971800" y="4800600"/>
            <a:ext cx="381000" cy="609600"/>
          </a:xfrm>
          <a:prstGeom prst="line">
            <a:avLst/>
          </a:prstGeom>
          <a:noFill/>
          <a:ln w="508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620999" name="Line 7"/>
          <p:cNvSpPr>
            <a:spLocks noChangeShapeType="1"/>
          </p:cNvSpPr>
          <p:nvPr/>
        </p:nvSpPr>
        <p:spPr bwMode="auto">
          <a:xfrm>
            <a:off x="3352800" y="4800600"/>
            <a:ext cx="381000" cy="609600"/>
          </a:xfrm>
          <a:prstGeom prst="line">
            <a:avLst/>
          </a:prstGeom>
          <a:noFill/>
          <a:ln w="508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621000" name="Line 8"/>
          <p:cNvSpPr>
            <a:spLocks noChangeShapeType="1"/>
          </p:cNvSpPr>
          <p:nvPr/>
        </p:nvSpPr>
        <p:spPr bwMode="auto">
          <a:xfrm flipV="1">
            <a:off x="4800600" y="4800600"/>
            <a:ext cx="381000" cy="609600"/>
          </a:xfrm>
          <a:prstGeom prst="line">
            <a:avLst/>
          </a:prstGeom>
          <a:noFill/>
          <a:ln w="508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621001" name="Line 9"/>
          <p:cNvSpPr>
            <a:spLocks noChangeShapeType="1"/>
          </p:cNvSpPr>
          <p:nvPr/>
        </p:nvSpPr>
        <p:spPr bwMode="auto">
          <a:xfrm>
            <a:off x="5181600" y="4800600"/>
            <a:ext cx="381000" cy="609600"/>
          </a:xfrm>
          <a:prstGeom prst="line">
            <a:avLst/>
          </a:prstGeom>
          <a:noFill/>
          <a:ln w="508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621002" name="Line 10"/>
          <p:cNvSpPr>
            <a:spLocks noChangeShapeType="1"/>
          </p:cNvSpPr>
          <p:nvPr/>
        </p:nvSpPr>
        <p:spPr bwMode="auto">
          <a:xfrm flipH="1" flipV="1">
            <a:off x="3886200" y="2514600"/>
            <a:ext cx="2667000" cy="2971800"/>
          </a:xfrm>
          <a:prstGeom prst="line">
            <a:avLst/>
          </a:prstGeom>
          <a:noFill/>
          <a:ln w="508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621003" name="Line 11"/>
          <p:cNvSpPr>
            <a:spLocks noChangeShapeType="1"/>
          </p:cNvSpPr>
          <p:nvPr/>
        </p:nvSpPr>
        <p:spPr bwMode="auto">
          <a:xfrm flipV="1">
            <a:off x="1524000" y="2514600"/>
            <a:ext cx="2438400" cy="2286000"/>
          </a:xfrm>
          <a:prstGeom prst="line">
            <a:avLst/>
          </a:prstGeom>
          <a:noFill/>
          <a:ln w="508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621004" name="Line 12"/>
          <p:cNvSpPr>
            <a:spLocks noChangeShapeType="1"/>
          </p:cNvSpPr>
          <p:nvPr/>
        </p:nvSpPr>
        <p:spPr bwMode="auto">
          <a:xfrm flipV="1">
            <a:off x="3352800" y="3048000"/>
            <a:ext cx="2819400" cy="1752600"/>
          </a:xfrm>
          <a:prstGeom prst="line">
            <a:avLst/>
          </a:prstGeom>
          <a:noFill/>
          <a:ln w="508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621005" name="Line 13"/>
          <p:cNvSpPr>
            <a:spLocks noChangeShapeType="1"/>
          </p:cNvSpPr>
          <p:nvPr/>
        </p:nvSpPr>
        <p:spPr bwMode="auto">
          <a:xfrm flipH="1" flipV="1">
            <a:off x="6172200" y="3048000"/>
            <a:ext cx="1295400" cy="2438400"/>
          </a:xfrm>
          <a:prstGeom prst="line">
            <a:avLst/>
          </a:prstGeom>
          <a:noFill/>
          <a:ln w="508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621006" name="Line 14"/>
          <p:cNvSpPr>
            <a:spLocks noChangeShapeType="1"/>
          </p:cNvSpPr>
          <p:nvPr/>
        </p:nvSpPr>
        <p:spPr bwMode="auto">
          <a:xfrm flipV="1">
            <a:off x="6172200" y="2590800"/>
            <a:ext cx="457200" cy="457200"/>
          </a:xfrm>
          <a:prstGeom prst="line">
            <a:avLst/>
          </a:prstGeom>
          <a:noFill/>
          <a:ln w="508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621007" name="Line 15"/>
          <p:cNvSpPr>
            <a:spLocks noChangeShapeType="1"/>
          </p:cNvSpPr>
          <p:nvPr/>
        </p:nvSpPr>
        <p:spPr bwMode="auto">
          <a:xfrm flipH="1" flipV="1">
            <a:off x="6629400" y="2514600"/>
            <a:ext cx="1600200" cy="3048000"/>
          </a:xfrm>
          <a:prstGeom prst="line">
            <a:avLst/>
          </a:prstGeom>
          <a:noFill/>
          <a:ln w="508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Date Placeholder 2"/>
          <p:cNvSpPr>
            <a:spLocks noGrp="1"/>
          </p:cNvSpPr>
          <p:nvPr>
            <p:ph type="dt" sz="quarter" idx="10"/>
          </p:nvPr>
        </p:nvSpPr>
        <p:spPr/>
        <p:txBody>
          <a:bodyPr/>
          <a:lstStyle/>
          <a:p>
            <a:pPr>
              <a:defRPr/>
            </a:pPr>
            <a:r>
              <a:rPr lang="en-US" smtClean="0"/>
              <a:t>IS 240 – Spring 2013</a:t>
            </a:r>
            <a:endParaRPr lang="en-US"/>
          </a:p>
        </p:txBody>
      </p:sp>
      <p:sp>
        <p:nvSpPr>
          <p:cNvPr id="1623042" name="Rectangle 2"/>
          <p:cNvSpPr>
            <a:spLocks noGrp="1" noChangeArrowheads="1"/>
          </p:cNvSpPr>
          <p:nvPr>
            <p:ph type="title"/>
          </p:nvPr>
        </p:nvSpPr>
        <p:spPr/>
        <p:txBody>
          <a:bodyPr/>
          <a:lstStyle/>
          <a:p>
            <a:pPr eaLnBrk="1" hangingPunct="1">
              <a:defRPr/>
            </a:pPr>
            <a:r>
              <a:rPr lang="en-US" sz="3200" smtClean="0">
                <a:cs typeface="+mj-cs"/>
              </a:rPr>
              <a:t>Hierarchic Agglomerative Clustering</a:t>
            </a:r>
          </a:p>
        </p:txBody>
      </p:sp>
      <p:sp>
        <p:nvSpPr>
          <p:cNvPr id="1623043" name="Rectangle 3"/>
          <p:cNvSpPr>
            <a:spLocks noChangeArrowheads="1"/>
          </p:cNvSpPr>
          <p:nvPr/>
        </p:nvSpPr>
        <p:spPr bwMode="auto">
          <a:xfrm>
            <a:off x="9144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lstStyle/>
          <a:p>
            <a:pPr marL="342900" indent="-342900" algn="l" eaLnBrk="0" hangingPunct="0">
              <a:spcBef>
                <a:spcPct val="20000"/>
              </a:spcBef>
              <a:defRPr/>
            </a:pPr>
            <a:endParaRPr lang="en-US" sz="2000" b="1">
              <a:latin typeface="Arial Rounded MT Bold" charset="0"/>
              <a:cs typeface="+mn-cs"/>
            </a:endParaRPr>
          </a:p>
          <a:p>
            <a:pPr marL="342900" indent="-342900" algn="l" eaLnBrk="0" hangingPunct="0">
              <a:spcBef>
                <a:spcPct val="20000"/>
              </a:spcBef>
              <a:defRPr/>
            </a:pPr>
            <a:endParaRPr lang="en-US" sz="2000" b="1">
              <a:latin typeface="Arial Rounded MT Bold" charset="0"/>
              <a:cs typeface="+mn-cs"/>
            </a:endParaRPr>
          </a:p>
          <a:p>
            <a:pPr marL="342900" indent="-342900" algn="l" eaLnBrk="0" hangingPunct="0">
              <a:spcBef>
                <a:spcPct val="20000"/>
              </a:spcBef>
              <a:defRPr/>
            </a:pPr>
            <a:endParaRPr lang="en-US" sz="2000" b="1">
              <a:latin typeface="Arial Rounded MT Bold" charset="0"/>
              <a:cs typeface="+mn-cs"/>
            </a:endParaRPr>
          </a:p>
          <a:p>
            <a:pPr marL="342900" indent="-342900" algn="l" eaLnBrk="0" hangingPunct="0">
              <a:spcBef>
                <a:spcPct val="20000"/>
              </a:spcBef>
              <a:defRPr/>
            </a:pPr>
            <a:endParaRPr lang="en-US" sz="2000" b="1">
              <a:latin typeface="Arial Rounded MT Bold" charset="0"/>
              <a:cs typeface="+mn-cs"/>
            </a:endParaRPr>
          </a:p>
          <a:p>
            <a:pPr marL="342900" indent="-342900" algn="l" eaLnBrk="0" hangingPunct="0">
              <a:spcBef>
                <a:spcPct val="20000"/>
              </a:spcBef>
              <a:defRPr/>
            </a:pPr>
            <a:endParaRPr lang="en-US" sz="2000" b="1">
              <a:latin typeface="Arial Rounded MT Bold" charset="0"/>
              <a:cs typeface="+mn-cs"/>
            </a:endParaRPr>
          </a:p>
          <a:p>
            <a:pPr marL="342900" indent="-342900" algn="l" eaLnBrk="0" hangingPunct="0">
              <a:spcBef>
                <a:spcPct val="20000"/>
              </a:spcBef>
              <a:defRPr/>
            </a:pPr>
            <a:endParaRPr lang="en-US" sz="2000" b="1">
              <a:latin typeface="Arial Rounded MT Bold" charset="0"/>
              <a:cs typeface="+mn-cs"/>
            </a:endParaRPr>
          </a:p>
          <a:p>
            <a:pPr marL="342900" indent="-342900" algn="l" eaLnBrk="0" hangingPunct="0">
              <a:spcBef>
                <a:spcPct val="20000"/>
              </a:spcBef>
              <a:defRPr/>
            </a:pPr>
            <a:endParaRPr lang="en-US" sz="2000" b="1">
              <a:latin typeface="Arial Rounded MT Bold" charset="0"/>
              <a:cs typeface="+mn-cs"/>
            </a:endParaRPr>
          </a:p>
          <a:p>
            <a:pPr marL="342900" indent="-342900" algn="l" eaLnBrk="0" hangingPunct="0">
              <a:spcBef>
                <a:spcPct val="20000"/>
              </a:spcBef>
              <a:defRPr/>
            </a:pPr>
            <a:endParaRPr lang="en-US" sz="2000" b="1">
              <a:latin typeface="Arial Rounded MT Bold" charset="0"/>
              <a:cs typeface="+mn-cs"/>
            </a:endParaRPr>
          </a:p>
          <a:p>
            <a:pPr marL="342900" indent="-342900" algn="l" eaLnBrk="0" hangingPunct="0">
              <a:spcBef>
                <a:spcPct val="20000"/>
              </a:spcBef>
              <a:defRPr/>
            </a:pPr>
            <a:endParaRPr lang="en-US" sz="2000" b="1">
              <a:latin typeface="Arial Rounded MT Bold" charset="0"/>
              <a:cs typeface="+mn-cs"/>
            </a:endParaRPr>
          </a:p>
          <a:p>
            <a:pPr marL="342900" indent="-342900" algn="l" eaLnBrk="0" hangingPunct="0">
              <a:spcBef>
                <a:spcPct val="20000"/>
              </a:spcBef>
              <a:defRPr/>
            </a:pPr>
            <a:endParaRPr lang="en-US" sz="2000" b="1">
              <a:latin typeface="Arial Rounded MT Bold" charset="0"/>
              <a:cs typeface="+mn-cs"/>
            </a:endParaRPr>
          </a:p>
          <a:p>
            <a:pPr marL="342900" indent="-342900" algn="l" eaLnBrk="0" hangingPunct="0">
              <a:spcBef>
                <a:spcPct val="20000"/>
              </a:spcBef>
              <a:defRPr/>
            </a:pPr>
            <a:r>
              <a:rPr lang="en-US" sz="2000" b="1">
                <a:latin typeface="Arial Rounded MT Bold" charset="0"/>
                <a:cs typeface="+mn-cs"/>
              </a:rPr>
              <a:t>A		B	C	D	E	F	G	H	I</a:t>
            </a:r>
          </a:p>
        </p:txBody>
      </p:sp>
      <p:sp>
        <p:nvSpPr>
          <p:cNvPr id="1623044" name="Line 4"/>
          <p:cNvSpPr>
            <a:spLocks noChangeShapeType="1"/>
          </p:cNvSpPr>
          <p:nvPr/>
        </p:nvSpPr>
        <p:spPr bwMode="auto">
          <a:xfrm flipV="1">
            <a:off x="1143000" y="4800600"/>
            <a:ext cx="381000" cy="609600"/>
          </a:xfrm>
          <a:prstGeom prst="line">
            <a:avLst/>
          </a:prstGeom>
          <a:noFill/>
          <a:ln w="508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623045" name="Line 5"/>
          <p:cNvSpPr>
            <a:spLocks noChangeShapeType="1"/>
          </p:cNvSpPr>
          <p:nvPr/>
        </p:nvSpPr>
        <p:spPr bwMode="auto">
          <a:xfrm>
            <a:off x="1524000" y="4800600"/>
            <a:ext cx="381000" cy="609600"/>
          </a:xfrm>
          <a:prstGeom prst="line">
            <a:avLst/>
          </a:prstGeom>
          <a:noFill/>
          <a:ln w="508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623046" name="Line 6"/>
          <p:cNvSpPr>
            <a:spLocks noChangeShapeType="1"/>
          </p:cNvSpPr>
          <p:nvPr/>
        </p:nvSpPr>
        <p:spPr bwMode="auto">
          <a:xfrm flipV="1">
            <a:off x="2971800" y="4800600"/>
            <a:ext cx="381000" cy="609600"/>
          </a:xfrm>
          <a:prstGeom prst="line">
            <a:avLst/>
          </a:prstGeom>
          <a:noFill/>
          <a:ln w="508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623047" name="Line 7"/>
          <p:cNvSpPr>
            <a:spLocks noChangeShapeType="1"/>
          </p:cNvSpPr>
          <p:nvPr/>
        </p:nvSpPr>
        <p:spPr bwMode="auto">
          <a:xfrm>
            <a:off x="3352800" y="4800600"/>
            <a:ext cx="381000" cy="609600"/>
          </a:xfrm>
          <a:prstGeom prst="line">
            <a:avLst/>
          </a:prstGeom>
          <a:noFill/>
          <a:ln w="508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623048" name="Line 8"/>
          <p:cNvSpPr>
            <a:spLocks noChangeShapeType="1"/>
          </p:cNvSpPr>
          <p:nvPr/>
        </p:nvSpPr>
        <p:spPr bwMode="auto">
          <a:xfrm flipV="1">
            <a:off x="4800600" y="4800600"/>
            <a:ext cx="381000" cy="609600"/>
          </a:xfrm>
          <a:prstGeom prst="line">
            <a:avLst/>
          </a:prstGeom>
          <a:noFill/>
          <a:ln w="508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623049" name="Line 9"/>
          <p:cNvSpPr>
            <a:spLocks noChangeShapeType="1"/>
          </p:cNvSpPr>
          <p:nvPr/>
        </p:nvSpPr>
        <p:spPr bwMode="auto">
          <a:xfrm>
            <a:off x="5181600" y="4800600"/>
            <a:ext cx="381000" cy="609600"/>
          </a:xfrm>
          <a:prstGeom prst="line">
            <a:avLst/>
          </a:prstGeom>
          <a:noFill/>
          <a:ln w="508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623050" name="Line 10"/>
          <p:cNvSpPr>
            <a:spLocks noChangeShapeType="1"/>
          </p:cNvSpPr>
          <p:nvPr/>
        </p:nvSpPr>
        <p:spPr bwMode="auto">
          <a:xfrm flipH="1" flipV="1">
            <a:off x="3886200" y="2514600"/>
            <a:ext cx="2667000" cy="2971800"/>
          </a:xfrm>
          <a:prstGeom prst="line">
            <a:avLst/>
          </a:prstGeom>
          <a:noFill/>
          <a:ln w="508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623051" name="Line 11"/>
          <p:cNvSpPr>
            <a:spLocks noChangeShapeType="1"/>
          </p:cNvSpPr>
          <p:nvPr/>
        </p:nvSpPr>
        <p:spPr bwMode="auto">
          <a:xfrm flipV="1">
            <a:off x="1524000" y="2514600"/>
            <a:ext cx="2438400" cy="2286000"/>
          </a:xfrm>
          <a:prstGeom prst="line">
            <a:avLst/>
          </a:prstGeom>
          <a:noFill/>
          <a:ln w="508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623052" name="Line 12"/>
          <p:cNvSpPr>
            <a:spLocks noChangeShapeType="1"/>
          </p:cNvSpPr>
          <p:nvPr/>
        </p:nvSpPr>
        <p:spPr bwMode="auto">
          <a:xfrm flipV="1">
            <a:off x="3352800" y="3048000"/>
            <a:ext cx="2819400" cy="1752600"/>
          </a:xfrm>
          <a:prstGeom prst="line">
            <a:avLst/>
          </a:prstGeom>
          <a:noFill/>
          <a:ln w="508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623053" name="Line 13"/>
          <p:cNvSpPr>
            <a:spLocks noChangeShapeType="1"/>
          </p:cNvSpPr>
          <p:nvPr/>
        </p:nvSpPr>
        <p:spPr bwMode="auto">
          <a:xfrm flipH="1" flipV="1">
            <a:off x="6172200" y="3048000"/>
            <a:ext cx="1295400" cy="2438400"/>
          </a:xfrm>
          <a:prstGeom prst="line">
            <a:avLst/>
          </a:prstGeom>
          <a:noFill/>
          <a:ln w="508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623054" name="Line 14"/>
          <p:cNvSpPr>
            <a:spLocks noChangeShapeType="1"/>
          </p:cNvSpPr>
          <p:nvPr/>
        </p:nvSpPr>
        <p:spPr bwMode="auto">
          <a:xfrm flipV="1">
            <a:off x="6172200" y="2590800"/>
            <a:ext cx="457200" cy="457200"/>
          </a:xfrm>
          <a:prstGeom prst="line">
            <a:avLst/>
          </a:prstGeom>
          <a:noFill/>
          <a:ln w="508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623055" name="Line 15"/>
          <p:cNvSpPr>
            <a:spLocks noChangeShapeType="1"/>
          </p:cNvSpPr>
          <p:nvPr/>
        </p:nvSpPr>
        <p:spPr bwMode="auto">
          <a:xfrm flipH="1" flipV="1">
            <a:off x="6629400" y="2514600"/>
            <a:ext cx="1600200" cy="3048000"/>
          </a:xfrm>
          <a:prstGeom prst="line">
            <a:avLst/>
          </a:prstGeom>
          <a:noFill/>
          <a:ln w="508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623056" name="Line 16"/>
          <p:cNvSpPr>
            <a:spLocks noChangeShapeType="1"/>
          </p:cNvSpPr>
          <p:nvPr/>
        </p:nvSpPr>
        <p:spPr bwMode="auto">
          <a:xfrm flipH="1" flipV="1">
            <a:off x="5715000" y="1219200"/>
            <a:ext cx="914400" cy="129540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623057" name="Line 17"/>
          <p:cNvSpPr>
            <a:spLocks noChangeShapeType="1"/>
          </p:cNvSpPr>
          <p:nvPr/>
        </p:nvSpPr>
        <p:spPr bwMode="auto">
          <a:xfrm flipH="1" flipV="1">
            <a:off x="4724400" y="1981200"/>
            <a:ext cx="457200" cy="281940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623058" name="Line 18"/>
          <p:cNvSpPr>
            <a:spLocks noChangeShapeType="1"/>
          </p:cNvSpPr>
          <p:nvPr/>
        </p:nvSpPr>
        <p:spPr bwMode="auto">
          <a:xfrm flipV="1">
            <a:off x="3886200" y="1981200"/>
            <a:ext cx="838200" cy="53340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623059" name="Line 19"/>
          <p:cNvSpPr>
            <a:spLocks noChangeShapeType="1"/>
          </p:cNvSpPr>
          <p:nvPr/>
        </p:nvSpPr>
        <p:spPr bwMode="auto">
          <a:xfrm flipV="1">
            <a:off x="4724400" y="1219200"/>
            <a:ext cx="990600" cy="76200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IS 240 – Spring 2013</a:t>
            </a:r>
            <a:endParaRPr lang="en-US"/>
          </a:p>
        </p:txBody>
      </p:sp>
      <p:sp>
        <p:nvSpPr>
          <p:cNvPr id="1625090" name="Rectangle 2"/>
          <p:cNvSpPr>
            <a:spLocks noGrp="1" noChangeArrowheads="1"/>
          </p:cNvSpPr>
          <p:nvPr>
            <p:ph type="title"/>
          </p:nvPr>
        </p:nvSpPr>
        <p:spPr/>
        <p:txBody>
          <a:bodyPr/>
          <a:lstStyle/>
          <a:p>
            <a:pPr eaLnBrk="1" hangingPunct="1">
              <a:defRPr/>
            </a:pPr>
            <a:r>
              <a:rPr lang="en-US" dirty="0" smtClean="0">
                <a:cs typeface="+mj-cs"/>
              </a:rPr>
              <a:t>Next Time</a:t>
            </a:r>
            <a:endParaRPr lang="en-US" dirty="0" smtClean="0">
              <a:cs typeface="+mj-cs"/>
            </a:endParaRPr>
          </a:p>
        </p:txBody>
      </p:sp>
      <p:sp>
        <p:nvSpPr>
          <p:cNvPr id="1625091" name="Rectangle 3"/>
          <p:cNvSpPr>
            <a:spLocks noGrp="1" noChangeArrowheads="1"/>
          </p:cNvSpPr>
          <p:nvPr>
            <p:ph type="body" idx="1"/>
          </p:nvPr>
        </p:nvSpPr>
        <p:spPr/>
        <p:txBody>
          <a:bodyPr/>
          <a:lstStyle/>
          <a:p>
            <a:pPr eaLnBrk="1" hangingPunct="1">
              <a:defRPr/>
            </a:pPr>
            <a:r>
              <a:rPr lang="en-US" dirty="0" smtClean="0">
                <a:cs typeface="+mn-cs"/>
              </a:rPr>
              <a:t>Probabilistic Models of IR</a:t>
            </a:r>
          </a:p>
          <a:p>
            <a:pPr lvl="1" eaLnBrk="1" hangingPunct="1">
              <a:defRPr/>
            </a:pPr>
            <a:r>
              <a:rPr lang="en-US" dirty="0" smtClean="0">
                <a:cs typeface="+mn-cs"/>
              </a:rPr>
              <a:t>Guest Lecturer – Fred </a:t>
            </a:r>
            <a:r>
              <a:rPr lang="en-US" dirty="0" err="1" smtClean="0">
                <a:cs typeface="+mn-cs"/>
              </a:rPr>
              <a:t>Gey</a:t>
            </a:r>
            <a:endParaRPr lang="en-US" dirty="0" smtClean="0">
              <a:cs typeface="+mn-cs"/>
            </a:endParaRPr>
          </a:p>
          <a:p>
            <a:pPr eaLnBrk="1" hangingPunct="1">
              <a:defRPr/>
            </a:pPr>
            <a:r>
              <a:rPr lang="en-US" dirty="0" smtClean="0">
                <a:cs typeface="+mn-cs"/>
              </a:rPr>
              <a:t>No class next Monday (Presidents Day)</a:t>
            </a:r>
          </a:p>
          <a:p>
            <a:pPr eaLnBrk="1" hangingPunct="1">
              <a:defRPr/>
            </a:pPr>
            <a:r>
              <a:rPr lang="en-US" dirty="0" smtClean="0">
                <a:cs typeface="+mn-cs"/>
              </a:rPr>
              <a:t>Probabilistic Continued on Wednesday</a:t>
            </a:r>
          </a:p>
          <a:p>
            <a:pPr lvl="1" eaLnBrk="1" hangingPunct="1">
              <a:defRPr/>
            </a:pPr>
            <a:r>
              <a:rPr lang="en-US" dirty="0" smtClean="0">
                <a:cs typeface="+mn-cs"/>
              </a:rPr>
              <a:t>Guest Lecturer – Fred </a:t>
            </a:r>
            <a:r>
              <a:rPr lang="en-US" dirty="0" err="1" smtClean="0">
                <a:cs typeface="+mn-cs"/>
              </a:rPr>
              <a:t>Gey</a:t>
            </a:r>
            <a:endParaRPr lang="en-US" dirty="0" smtClean="0">
              <a:cs typeface="+mn-c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ate Placeholder 2"/>
          <p:cNvSpPr>
            <a:spLocks noGrp="1"/>
          </p:cNvSpPr>
          <p:nvPr>
            <p:ph type="dt" sz="quarter" idx="10"/>
          </p:nvPr>
        </p:nvSpPr>
        <p:spPr/>
        <p:txBody>
          <a:bodyPr/>
          <a:lstStyle/>
          <a:p>
            <a:pPr>
              <a:defRPr/>
            </a:pPr>
            <a:r>
              <a:rPr lang="en-US" smtClean="0"/>
              <a:t>IS 240 – Spring 2013</a:t>
            </a:r>
            <a:endParaRPr lang="en-US"/>
          </a:p>
        </p:txBody>
      </p:sp>
      <p:sp>
        <p:nvSpPr>
          <p:cNvPr id="1520642" name="Rectangle 2"/>
          <p:cNvSpPr>
            <a:spLocks noGrp="1" noChangeArrowheads="1"/>
          </p:cNvSpPr>
          <p:nvPr>
            <p:ph type="title"/>
          </p:nvPr>
        </p:nvSpPr>
        <p:spPr/>
        <p:txBody>
          <a:bodyPr/>
          <a:lstStyle/>
          <a:p>
            <a:pPr eaLnBrk="1" hangingPunct="1">
              <a:defRPr/>
            </a:pPr>
            <a:r>
              <a:rPr lang="en-US" smtClean="0">
                <a:cs typeface="+mj-cs"/>
              </a:rPr>
              <a:t>We Can Plot the Vectors</a:t>
            </a:r>
          </a:p>
        </p:txBody>
      </p:sp>
      <p:grpSp>
        <p:nvGrpSpPr>
          <p:cNvPr id="17411" name="Group 3"/>
          <p:cNvGrpSpPr>
            <a:grpSpLocks/>
          </p:cNvGrpSpPr>
          <p:nvPr/>
        </p:nvGrpSpPr>
        <p:grpSpPr bwMode="auto">
          <a:xfrm>
            <a:off x="1143000" y="1217613"/>
            <a:ext cx="7618413" cy="4724400"/>
            <a:chOff x="182" y="1081"/>
            <a:chExt cx="4799" cy="2976"/>
          </a:xfrm>
        </p:grpSpPr>
        <p:sp>
          <p:nvSpPr>
            <p:cNvPr id="1520644" name="Line 4"/>
            <p:cNvSpPr>
              <a:spLocks noChangeShapeType="1"/>
            </p:cNvSpPr>
            <p:nvPr/>
          </p:nvSpPr>
          <p:spPr bwMode="auto">
            <a:xfrm>
              <a:off x="768" y="1488"/>
              <a:ext cx="0" cy="225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520645" name="Line 5"/>
            <p:cNvSpPr>
              <a:spLocks noChangeShapeType="1"/>
            </p:cNvSpPr>
            <p:nvPr/>
          </p:nvSpPr>
          <p:spPr bwMode="auto">
            <a:xfrm>
              <a:off x="768" y="3744"/>
              <a:ext cx="292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520646" name="Text Box 6"/>
            <p:cNvSpPr txBox="1">
              <a:spLocks noChangeArrowheads="1"/>
            </p:cNvSpPr>
            <p:nvPr/>
          </p:nvSpPr>
          <p:spPr bwMode="auto">
            <a:xfrm>
              <a:off x="182" y="1081"/>
              <a:ext cx="468" cy="288"/>
            </a:xfrm>
            <a:prstGeom prst="rect">
              <a:avLst/>
            </a:prstGeom>
            <a:noFill/>
            <a:ln>
              <a:noFill/>
            </a:ln>
            <a:effectLst/>
            <a:extLst>
              <a:ext uri="{909E8E84-426E-40dd-AFC4-6F175D3DCCD1}">
                <a14:hiddenFill xmlns:a14="http://schemas.microsoft.com/office/drawing/2010/main">
                  <a:solidFill>
                    <a:srgbClr val="969696"/>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a:latin typeface="Arial" charset="0"/>
                  <a:cs typeface="+mn-cs"/>
                </a:rPr>
                <a:t>Star</a:t>
              </a:r>
            </a:p>
          </p:txBody>
        </p:sp>
        <p:sp>
          <p:nvSpPr>
            <p:cNvPr id="1520647" name="Text Box 7"/>
            <p:cNvSpPr txBox="1">
              <a:spLocks noChangeArrowheads="1"/>
            </p:cNvSpPr>
            <p:nvPr/>
          </p:nvSpPr>
          <p:spPr bwMode="auto">
            <a:xfrm>
              <a:off x="3686" y="3769"/>
              <a:ext cx="457" cy="288"/>
            </a:xfrm>
            <a:prstGeom prst="rect">
              <a:avLst/>
            </a:prstGeom>
            <a:noFill/>
            <a:ln>
              <a:noFill/>
            </a:ln>
            <a:effectLst/>
            <a:extLst>
              <a:ext uri="{909E8E84-426E-40dd-AFC4-6F175D3DCCD1}">
                <a14:hiddenFill xmlns:a14="http://schemas.microsoft.com/office/drawing/2010/main">
                  <a:solidFill>
                    <a:srgbClr val="969696"/>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a:latin typeface="Arial" charset="0"/>
                  <a:cs typeface="+mn-cs"/>
                </a:rPr>
                <a:t>Diet</a:t>
              </a:r>
            </a:p>
          </p:txBody>
        </p:sp>
        <p:sp>
          <p:nvSpPr>
            <p:cNvPr id="1520648" name="Line 8"/>
            <p:cNvSpPr>
              <a:spLocks noChangeShapeType="1"/>
            </p:cNvSpPr>
            <p:nvPr/>
          </p:nvSpPr>
          <p:spPr bwMode="auto">
            <a:xfrm flipV="1">
              <a:off x="768" y="2304"/>
              <a:ext cx="240" cy="1392"/>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520649" name="Line 9"/>
            <p:cNvSpPr>
              <a:spLocks noChangeShapeType="1"/>
            </p:cNvSpPr>
            <p:nvPr/>
          </p:nvSpPr>
          <p:spPr bwMode="auto">
            <a:xfrm flipV="1">
              <a:off x="768" y="3552"/>
              <a:ext cx="2160" cy="192"/>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520650" name="Line 10"/>
            <p:cNvSpPr>
              <a:spLocks noChangeShapeType="1"/>
            </p:cNvSpPr>
            <p:nvPr/>
          </p:nvSpPr>
          <p:spPr bwMode="auto">
            <a:xfrm flipV="1">
              <a:off x="768" y="2208"/>
              <a:ext cx="2160" cy="1536"/>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520651" name="Text Box 11"/>
            <p:cNvSpPr txBox="1">
              <a:spLocks noChangeArrowheads="1"/>
            </p:cNvSpPr>
            <p:nvPr/>
          </p:nvSpPr>
          <p:spPr bwMode="auto">
            <a:xfrm>
              <a:off x="912" y="2013"/>
              <a:ext cx="1485" cy="231"/>
            </a:xfrm>
            <a:prstGeom prst="rect">
              <a:avLst/>
            </a:prstGeom>
            <a:noFill/>
            <a:ln>
              <a:noFill/>
            </a:ln>
            <a:effectLst/>
            <a:extLst>
              <a:ext uri="{909E8E84-426E-40dd-AFC4-6F175D3DCCD1}">
                <a14:hiddenFill xmlns:a14="http://schemas.microsoft.com/office/drawing/2010/main">
                  <a:solidFill>
                    <a:srgbClr val="969696"/>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sz="1800">
                  <a:latin typeface="Arial" charset="0"/>
                  <a:cs typeface="+mn-cs"/>
                </a:rPr>
                <a:t>Doc about astronomy</a:t>
              </a:r>
            </a:p>
          </p:txBody>
        </p:sp>
        <p:sp>
          <p:nvSpPr>
            <p:cNvPr id="1520652" name="Text Box 12"/>
            <p:cNvSpPr txBox="1">
              <a:spLocks noChangeArrowheads="1"/>
            </p:cNvSpPr>
            <p:nvPr/>
          </p:nvSpPr>
          <p:spPr bwMode="auto">
            <a:xfrm>
              <a:off x="2640" y="1871"/>
              <a:ext cx="1549" cy="231"/>
            </a:xfrm>
            <a:prstGeom prst="rect">
              <a:avLst/>
            </a:prstGeom>
            <a:noFill/>
            <a:ln>
              <a:noFill/>
            </a:ln>
            <a:effectLst/>
            <a:extLst>
              <a:ext uri="{909E8E84-426E-40dd-AFC4-6F175D3DCCD1}">
                <a14:hiddenFill xmlns:a14="http://schemas.microsoft.com/office/drawing/2010/main">
                  <a:solidFill>
                    <a:srgbClr val="969696"/>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sz="1800">
                  <a:latin typeface="Arial" charset="0"/>
                  <a:cs typeface="+mn-cs"/>
                </a:rPr>
                <a:t>Doc about movie stars</a:t>
              </a:r>
            </a:p>
          </p:txBody>
        </p:sp>
        <p:sp>
          <p:nvSpPr>
            <p:cNvPr id="1520653" name="Text Box 13"/>
            <p:cNvSpPr txBox="1">
              <a:spLocks noChangeArrowheads="1"/>
            </p:cNvSpPr>
            <p:nvPr/>
          </p:nvSpPr>
          <p:spPr bwMode="auto">
            <a:xfrm>
              <a:off x="3024" y="3311"/>
              <a:ext cx="1957" cy="231"/>
            </a:xfrm>
            <a:prstGeom prst="rect">
              <a:avLst/>
            </a:prstGeom>
            <a:noFill/>
            <a:ln>
              <a:noFill/>
            </a:ln>
            <a:effectLst/>
            <a:extLst>
              <a:ext uri="{909E8E84-426E-40dd-AFC4-6F175D3DCCD1}">
                <a14:hiddenFill xmlns:a14="http://schemas.microsoft.com/office/drawing/2010/main">
                  <a:solidFill>
                    <a:srgbClr val="969696"/>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sz="1800">
                  <a:latin typeface="Arial" charset="0"/>
                  <a:cs typeface="+mn-cs"/>
                </a:rPr>
                <a:t>Doc about mammal behavior</a:t>
              </a:r>
            </a:p>
          </p:txBody>
        </p:sp>
      </p:grpSp>
    </p:spTree>
  </p:cSld>
  <p:clrMapOvr>
    <a:masterClrMapping/>
  </p:clrMapOvr>
  <p:transition xmlns:p14="http://schemas.microsoft.com/office/powerpoint/2010/main" spd="med">
    <p:wipe/>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2"/>
          <p:cNvSpPr>
            <a:spLocks noGrp="1"/>
          </p:cNvSpPr>
          <p:nvPr>
            <p:ph type="dt" sz="quarter" idx="10"/>
          </p:nvPr>
        </p:nvSpPr>
        <p:spPr/>
        <p:txBody>
          <a:bodyPr/>
          <a:lstStyle/>
          <a:p>
            <a:pPr>
              <a:defRPr/>
            </a:pPr>
            <a:r>
              <a:rPr lang="en-US" smtClean="0"/>
              <a:t>IS 240 – Spring 2013</a:t>
            </a:r>
            <a:endParaRPr lang="en-US"/>
          </a:p>
        </p:txBody>
      </p:sp>
      <p:sp>
        <p:nvSpPr>
          <p:cNvPr id="1522690" name="Rectangle 2"/>
          <p:cNvSpPr>
            <a:spLocks noGrp="1" noChangeArrowheads="1"/>
          </p:cNvSpPr>
          <p:nvPr>
            <p:ph type="title"/>
          </p:nvPr>
        </p:nvSpPr>
        <p:spPr/>
        <p:txBody>
          <a:bodyPr/>
          <a:lstStyle/>
          <a:p>
            <a:pPr eaLnBrk="1" hangingPunct="1">
              <a:defRPr/>
            </a:pPr>
            <a:r>
              <a:rPr lang="en-US" smtClean="0">
                <a:cs typeface="+mj-cs"/>
              </a:rPr>
              <a:t>Documents in 3D Space</a:t>
            </a:r>
          </a:p>
        </p:txBody>
      </p:sp>
      <p:sp>
        <p:nvSpPr>
          <p:cNvPr id="1522691" name="Text Box 3"/>
          <p:cNvSpPr txBox="1">
            <a:spLocks noChangeArrowheads="1"/>
          </p:cNvSpPr>
          <p:nvPr/>
        </p:nvSpPr>
        <p:spPr bwMode="auto">
          <a:xfrm>
            <a:off x="762000" y="5029200"/>
            <a:ext cx="7813675"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sz="2800">
                <a:latin typeface="Arial" charset="0"/>
                <a:cs typeface="+mn-cs"/>
              </a:rPr>
              <a:t>Primary assumption of the Vector Space Model: </a:t>
            </a:r>
          </a:p>
          <a:p>
            <a:pPr algn="l" eaLnBrk="0" hangingPunct="0">
              <a:defRPr/>
            </a:pPr>
            <a:r>
              <a:rPr lang="en-US" sz="2800">
                <a:latin typeface="Arial" charset="0"/>
                <a:cs typeface="+mn-cs"/>
              </a:rPr>
              <a:t>Documents that are </a:t>
            </a:r>
            <a:r>
              <a:rPr lang="ja-JP" altLang="en-US" sz="2800">
                <a:latin typeface="Arial"/>
                <a:cs typeface="+mn-cs"/>
              </a:rPr>
              <a:t>“</a:t>
            </a:r>
            <a:r>
              <a:rPr lang="en-US" sz="2800">
                <a:latin typeface="Arial" charset="0"/>
                <a:cs typeface="+mn-cs"/>
              </a:rPr>
              <a:t>close together</a:t>
            </a:r>
            <a:r>
              <a:rPr lang="ja-JP" altLang="en-US" sz="2800">
                <a:latin typeface="Arial"/>
                <a:cs typeface="+mn-cs"/>
              </a:rPr>
              <a:t>”</a:t>
            </a:r>
            <a:r>
              <a:rPr lang="en-US" sz="2800">
                <a:latin typeface="Arial" charset="0"/>
                <a:cs typeface="+mn-cs"/>
              </a:rPr>
              <a:t> in space </a:t>
            </a:r>
          </a:p>
          <a:p>
            <a:pPr algn="l" eaLnBrk="0" hangingPunct="0">
              <a:defRPr/>
            </a:pPr>
            <a:r>
              <a:rPr lang="en-US" sz="2800">
                <a:latin typeface="Arial" charset="0"/>
                <a:cs typeface="+mn-cs"/>
              </a:rPr>
              <a:t>are similar in meaning</a:t>
            </a:r>
          </a:p>
        </p:txBody>
      </p:sp>
      <p:pic>
        <p:nvPicPr>
          <p:cNvPr id="19460" name="Picture 4" descr="RR-v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990600"/>
            <a:ext cx="6096000" cy="402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22693" name="Line 5"/>
          <p:cNvSpPr>
            <a:spLocks noChangeShapeType="1"/>
          </p:cNvSpPr>
          <p:nvPr/>
        </p:nvSpPr>
        <p:spPr bwMode="auto">
          <a:xfrm flipV="1">
            <a:off x="2667000" y="1600200"/>
            <a:ext cx="381000" cy="1676400"/>
          </a:xfrm>
          <a:prstGeom prst="line">
            <a:avLst/>
          </a:prstGeom>
          <a:noFill/>
          <a:ln w="28575">
            <a:solidFill>
              <a:srgbClr val="FF9900"/>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522694" name="Line 6"/>
          <p:cNvSpPr>
            <a:spLocks noChangeShapeType="1"/>
          </p:cNvSpPr>
          <p:nvPr/>
        </p:nvSpPr>
        <p:spPr bwMode="auto">
          <a:xfrm flipV="1">
            <a:off x="2667000" y="2362200"/>
            <a:ext cx="838200" cy="914400"/>
          </a:xfrm>
          <a:prstGeom prst="line">
            <a:avLst/>
          </a:prstGeom>
          <a:noFill/>
          <a:ln w="28575">
            <a:solidFill>
              <a:srgbClr val="FF9900"/>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522695" name="Line 7"/>
          <p:cNvSpPr>
            <a:spLocks noChangeShapeType="1"/>
          </p:cNvSpPr>
          <p:nvPr/>
        </p:nvSpPr>
        <p:spPr bwMode="auto">
          <a:xfrm flipV="1">
            <a:off x="2667000" y="2971800"/>
            <a:ext cx="2819400" cy="304800"/>
          </a:xfrm>
          <a:prstGeom prst="line">
            <a:avLst/>
          </a:prstGeom>
          <a:noFill/>
          <a:ln w="28575">
            <a:solidFill>
              <a:srgbClr val="FF9900"/>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522696" name="Line 8"/>
          <p:cNvSpPr>
            <a:spLocks noChangeShapeType="1"/>
          </p:cNvSpPr>
          <p:nvPr/>
        </p:nvSpPr>
        <p:spPr bwMode="auto">
          <a:xfrm>
            <a:off x="2667000" y="3276600"/>
            <a:ext cx="2209800" cy="228600"/>
          </a:xfrm>
          <a:prstGeom prst="line">
            <a:avLst/>
          </a:prstGeom>
          <a:noFill/>
          <a:ln w="28575">
            <a:solidFill>
              <a:srgbClr val="FF9900"/>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522697" name="Line 9"/>
          <p:cNvSpPr>
            <a:spLocks noChangeShapeType="1"/>
          </p:cNvSpPr>
          <p:nvPr/>
        </p:nvSpPr>
        <p:spPr bwMode="auto">
          <a:xfrm>
            <a:off x="2667000" y="3352800"/>
            <a:ext cx="1676400" cy="457200"/>
          </a:xfrm>
          <a:prstGeom prst="line">
            <a:avLst/>
          </a:prstGeom>
          <a:noFill/>
          <a:ln w="28575">
            <a:solidFill>
              <a:srgbClr val="FF9900"/>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522698" name="Line 10"/>
          <p:cNvSpPr>
            <a:spLocks noChangeShapeType="1"/>
          </p:cNvSpPr>
          <p:nvPr/>
        </p:nvSpPr>
        <p:spPr bwMode="auto">
          <a:xfrm>
            <a:off x="2667000" y="3276600"/>
            <a:ext cx="228600" cy="381000"/>
          </a:xfrm>
          <a:prstGeom prst="line">
            <a:avLst/>
          </a:prstGeom>
          <a:noFill/>
          <a:ln w="28575">
            <a:solidFill>
              <a:srgbClr val="FF9900"/>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Lecture_template">
  <a:themeElements>
    <a:clrScheme name="">
      <a:dk1>
        <a:srgbClr val="000000"/>
      </a:dk1>
      <a:lt1>
        <a:srgbClr val="FFFFFF"/>
      </a:lt1>
      <a:dk2>
        <a:srgbClr val="000000"/>
      </a:dk2>
      <a:lt2>
        <a:srgbClr val="808080"/>
      </a:lt2>
      <a:accent1>
        <a:srgbClr val="0099CC"/>
      </a:accent1>
      <a:accent2>
        <a:srgbClr val="3333CC"/>
      </a:accent2>
      <a:accent3>
        <a:srgbClr val="FFFFFF"/>
      </a:accent3>
      <a:accent4>
        <a:srgbClr val="000000"/>
      </a:accent4>
      <a:accent5>
        <a:srgbClr val="AACAE2"/>
      </a:accent5>
      <a:accent6>
        <a:srgbClr val="2D2DB9"/>
      </a:accent6>
      <a:hlink>
        <a:srgbClr val="CCCCFF"/>
      </a:hlink>
      <a:folHlink>
        <a:srgbClr val="B2B2B2"/>
      </a:folHlink>
    </a:clrScheme>
    <a:fontScheme name="Lecture_template">
      <a:majorFont>
        <a:latin typeface="Futura Md BT"/>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ＭＳ Ｐゴシック" charset="0"/>
          </a:defRPr>
        </a:defPPr>
      </a:lstStyle>
    </a:lnDef>
  </a:objectDefaults>
  <a:extraClrSchemeLst>
    <a:extraClrScheme>
      <a:clrScheme name="Lecture_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Lecture_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Lecture_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ecture_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Lecture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Lecture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Lecture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Designs\Lecture_template.pot</Template>
  <TotalTime>2976</TotalTime>
  <Words>3122</Words>
  <Application>Microsoft Macintosh PowerPoint</Application>
  <PresentationFormat>On-screen Show (4:3)</PresentationFormat>
  <Paragraphs>624</Paragraphs>
  <Slides>77</Slides>
  <Notes>75</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77</vt:i4>
      </vt:variant>
    </vt:vector>
  </HeadingPairs>
  <TitlesOfParts>
    <vt:vector size="80" baseType="lpstr">
      <vt:lpstr>Lecture_template</vt:lpstr>
      <vt:lpstr>Worksheet</vt:lpstr>
      <vt:lpstr>Equation</vt:lpstr>
      <vt:lpstr>Lecture 7: Vector (cont.)</vt:lpstr>
      <vt:lpstr>Mini-TREC</vt:lpstr>
      <vt:lpstr>Mini-TREC</vt:lpstr>
      <vt:lpstr>Review</vt:lpstr>
      <vt:lpstr>IR Models</vt:lpstr>
      <vt:lpstr>Vector Space Model</vt:lpstr>
      <vt:lpstr>Document Vectors + Frequency </vt:lpstr>
      <vt:lpstr>We Can Plot the Vectors</vt:lpstr>
      <vt:lpstr>Documents in 3D Space</vt:lpstr>
      <vt:lpstr>Document Space has High Dimensionality</vt:lpstr>
      <vt:lpstr>Assigning Weights to Terms</vt:lpstr>
      <vt:lpstr>Binary Weights</vt:lpstr>
      <vt:lpstr>Raw Term Weights</vt:lpstr>
      <vt:lpstr>Assigning Weights</vt:lpstr>
      <vt:lpstr>Simple tf*idf</vt:lpstr>
      <vt:lpstr>Inverse Document Frequency</vt:lpstr>
      <vt:lpstr>Word Frequency vs. Resolving Power</vt:lpstr>
      <vt:lpstr>Non-Boolean IR</vt:lpstr>
      <vt:lpstr>Non-Boolean?</vt:lpstr>
      <vt:lpstr>Similarity Measures (Set-based)</vt:lpstr>
      <vt:lpstr>tf x idf normalization</vt:lpstr>
      <vt:lpstr>Vector space similarity</vt:lpstr>
      <vt:lpstr>Vector Space Similarity Measure</vt:lpstr>
      <vt:lpstr>Weighting schemes</vt:lpstr>
      <vt:lpstr>Term Weights in SMART</vt:lpstr>
      <vt:lpstr>Term Weights in SMART</vt:lpstr>
      <vt:lpstr>SMART Freq Components</vt:lpstr>
      <vt:lpstr>Collection Weighting in SMART</vt:lpstr>
      <vt:lpstr>Term Normalization in SMART</vt:lpstr>
      <vt:lpstr>Lucene Algorithm</vt:lpstr>
      <vt:lpstr>Lucene</vt:lpstr>
      <vt:lpstr>How To Process a Vector Query</vt:lpstr>
      <vt:lpstr>Simple Example System</vt:lpstr>
      <vt:lpstr>Processing a Query</vt:lpstr>
      <vt:lpstr>Processing a Query</vt:lpstr>
      <vt:lpstr>Processing a Query</vt:lpstr>
      <vt:lpstr>Today</vt:lpstr>
      <vt:lpstr>Computing Cosine Similarity Scores</vt:lpstr>
      <vt:lpstr>What’s Cosine anyway?</vt:lpstr>
      <vt:lpstr>Cosine Detail (degrees)</vt:lpstr>
      <vt:lpstr>Computing a similarity score</vt:lpstr>
      <vt:lpstr>Vector Space with Term Weights and Cosine Matching</vt:lpstr>
      <vt:lpstr>Problems with Vector Space</vt:lpstr>
      <vt:lpstr>Vector Space Refinements</vt:lpstr>
      <vt:lpstr>Vector Space Refinements</vt:lpstr>
      <vt:lpstr>Pivoted Normalization</vt:lpstr>
      <vt:lpstr>Pivoted Normalization</vt:lpstr>
      <vt:lpstr>Pivoted Normalization</vt:lpstr>
      <vt:lpstr>Pivoted Normalization</vt:lpstr>
      <vt:lpstr>Today</vt:lpstr>
      <vt:lpstr>Overview</vt:lpstr>
      <vt:lpstr>Classification</vt:lpstr>
      <vt:lpstr>Automatic Indexing and Classification</vt:lpstr>
      <vt:lpstr>Background and Origins</vt:lpstr>
      <vt:lpstr>Document Space has High Dimensionality</vt:lpstr>
      <vt:lpstr>Vector Space Visualization</vt:lpstr>
      <vt:lpstr>Cluster Hypothesis</vt:lpstr>
      <vt:lpstr>Classification of Classification Methods</vt:lpstr>
      <vt:lpstr>Classification of Classification Methods</vt:lpstr>
      <vt:lpstr>Properties and Classes</vt:lpstr>
      <vt:lpstr>Monothetic vs. Polythetic</vt:lpstr>
      <vt:lpstr>Exclusive Vs. Overlapping</vt:lpstr>
      <vt:lpstr>Ordered Vs. Unordered</vt:lpstr>
      <vt:lpstr>Text Clustering</vt:lpstr>
      <vt:lpstr>Text Clustering</vt:lpstr>
      <vt:lpstr>Text Clustering</vt:lpstr>
      <vt:lpstr>Coefficients of Association</vt:lpstr>
      <vt:lpstr>Pair-wise Document Similarity</vt:lpstr>
      <vt:lpstr>Pair-wise Document Similarity (no normalization for simplicity) </vt:lpstr>
      <vt:lpstr>Pair-wise Document Similarity</vt:lpstr>
      <vt:lpstr>Document/Document Matrix</vt:lpstr>
      <vt:lpstr>Clustering Methods</vt:lpstr>
      <vt:lpstr>Hierarchic Agglomerative Clustering</vt:lpstr>
      <vt:lpstr>Hierarchic Agglomerative Clustering</vt:lpstr>
      <vt:lpstr>Hierarchic Agglomerative Clustering</vt:lpstr>
      <vt:lpstr>Hierarchic Agglomerative Clustering</vt:lpstr>
      <vt:lpstr>Next Time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Valued Gateway Client</dc:creator>
  <cp:lastModifiedBy>Ray Larson</cp:lastModifiedBy>
  <cp:revision>287</cp:revision>
  <dcterms:created xsi:type="dcterms:W3CDTF">2002-09-03T03:52:45Z</dcterms:created>
  <dcterms:modified xsi:type="dcterms:W3CDTF">2013-02-11T17:25:28Z</dcterms:modified>
</cp:coreProperties>
</file>