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9.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0.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2.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3.bin" ContentType="application/vnd.openxmlformats-officedocument.oleObject"/>
  <Override PartName="/ppt/notesSlides/notesSlide41.xml" ContentType="application/vnd.openxmlformats-officedocument.presentationml.notesSlide+xml"/>
  <Override PartName="/ppt/embeddings/oleObject14.bin" ContentType="application/vnd.openxmlformats-officedocument.oleObject"/>
  <Override PartName="/ppt/notesSlides/notesSlide42.xml" ContentType="application/vnd.openxmlformats-officedocument.presentationml.notesSlide+xml"/>
  <Override PartName="/ppt/embeddings/oleObject15.bin" ContentType="application/vnd.openxmlformats-officedocument.oleObject"/>
  <Override PartName="/ppt/notesSlides/notesSlide43.xml" ContentType="application/vnd.openxmlformats-officedocument.presentationml.notesSlide+xml"/>
  <Override PartName="/ppt/embeddings/oleObject16.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17.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18.bin" ContentType="application/vnd.openxmlformats-officedocument.oleObject"/>
  <Override PartName="/ppt/notesSlides/notesSlide52.xml" ContentType="application/vnd.openxmlformats-officedocument.presentationml.notesSlide+xml"/>
  <Override PartName="/ppt/embeddings/oleObject19.bin" ContentType="application/vnd.openxmlformats-officedocument.oleObject"/>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55.xml" ContentType="application/vnd.openxmlformats-officedocument.presentationml.notesSlide+xml"/>
  <Override PartName="/ppt/embeddings/oleObject22.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ppt/embeddings/oleObject23.bin" ContentType="application/vnd.openxmlformats-officedocument.oleObject"/>
  <Override PartName="/ppt/notesSlides/notesSlide58.xml" ContentType="application/vnd.openxmlformats-officedocument.presentationml.notesSlide+xml"/>
  <Override PartName="/ppt/embeddings/oleObject24.bin" ContentType="application/vnd.openxmlformats-officedocument.oleObject"/>
  <Override PartName="/ppt/notesSlides/notesSlide59.xml" ContentType="application/vnd.openxmlformats-officedocument.presentationml.notesSlide+xml"/>
  <Override PartName="/ppt/embeddings/oleObject25.bin" ContentType="application/vnd.openxmlformats-officedocument.oleObject"/>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embeddings/oleObject26.bin" ContentType="application/vnd.openxmlformats-officedocument.oleObject"/>
  <Override PartName="/ppt/notesSlides/notesSlide63.xml" ContentType="application/vnd.openxmlformats-officedocument.presentationml.notesSlide+xml"/>
  <Override PartName="/ppt/embeddings/oleObject27.bin" ContentType="application/vnd.openxmlformats-officedocument.oleObject"/>
  <Override PartName="/ppt/notesSlides/notesSlide64.xml" ContentType="application/vnd.openxmlformats-officedocument.presentationml.notesSlide+xml"/>
  <Override PartName="/ppt/embeddings/oleObject28.bin" ContentType="application/vnd.openxmlformats-officedocument.oleObject"/>
  <Override PartName="/ppt/notesSlides/notesSlide65.xml" ContentType="application/vnd.openxmlformats-officedocument.presentationml.notesSlide+xml"/>
  <Override PartName="/ppt/embeddings/oleObject29.bin" ContentType="application/vnd.openxmlformats-officedocument.oleObject"/>
  <Override PartName="/ppt/notesSlides/notesSlide66.xml" ContentType="application/vnd.openxmlformats-officedocument.presentationml.notesSlide+xml"/>
  <Override PartName="/ppt/embeddings/oleObject30.bin" ContentType="application/vnd.openxmlformats-officedocument.oleObject"/>
  <Override PartName="/ppt/notesSlides/notesSlide67.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notesSlides/notesSlide68.xml" ContentType="application/vnd.openxmlformats-officedocument.presentationml.notesSlide+xml"/>
  <Override PartName="/ppt/notesSlides/notesSlide69.xml" ContentType="application/vnd.openxmlformats-officedocument.presentationml.notesSlide+xml"/>
  <Override PartName="/ppt/embeddings/oleObject33.bin" ContentType="application/vnd.openxmlformats-officedocument.oleObject"/>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256" r:id="rId2"/>
    <p:sldId id="832" r:id="rId3"/>
    <p:sldId id="1086" r:id="rId4"/>
    <p:sldId id="920" r:id="rId5"/>
    <p:sldId id="921" r:id="rId6"/>
    <p:sldId id="922" r:id="rId7"/>
    <p:sldId id="923" r:id="rId8"/>
    <p:sldId id="924" r:id="rId9"/>
    <p:sldId id="925" r:id="rId10"/>
    <p:sldId id="926" r:id="rId11"/>
    <p:sldId id="1018" r:id="rId12"/>
    <p:sldId id="1085" r:id="rId13"/>
    <p:sldId id="1019" r:id="rId14"/>
    <p:sldId id="1062" r:id="rId15"/>
    <p:sldId id="1063" r:id="rId16"/>
    <p:sldId id="1064" r:id="rId17"/>
    <p:sldId id="1065" r:id="rId18"/>
    <p:sldId id="1066" r:id="rId19"/>
    <p:sldId id="1067" r:id="rId20"/>
    <p:sldId id="1068" r:id="rId21"/>
    <p:sldId id="1069" r:id="rId22"/>
    <p:sldId id="1070" r:id="rId23"/>
    <p:sldId id="1071" r:id="rId24"/>
    <p:sldId id="1072" r:id="rId25"/>
    <p:sldId id="1073" r:id="rId26"/>
    <p:sldId id="1074" r:id="rId27"/>
    <p:sldId id="1075" r:id="rId28"/>
    <p:sldId id="1076" r:id="rId29"/>
    <p:sldId id="1077" r:id="rId30"/>
    <p:sldId id="1078" r:id="rId31"/>
    <p:sldId id="1079" r:id="rId32"/>
    <p:sldId id="1080" r:id="rId33"/>
    <p:sldId id="1081" r:id="rId34"/>
    <p:sldId id="1082" r:id="rId35"/>
    <p:sldId id="1043" r:id="rId36"/>
    <p:sldId id="1040" r:id="rId37"/>
    <p:sldId id="1041" r:id="rId38"/>
    <p:sldId id="1001" r:id="rId39"/>
    <p:sldId id="1002" r:id="rId40"/>
    <p:sldId id="1003" r:id="rId41"/>
    <p:sldId id="1004" r:id="rId42"/>
    <p:sldId id="1005" r:id="rId43"/>
    <p:sldId id="1006" r:id="rId44"/>
    <p:sldId id="1007" r:id="rId45"/>
    <p:sldId id="1008" r:id="rId46"/>
    <p:sldId id="1009" r:id="rId47"/>
    <p:sldId id="1010" r:id="rId48"/>
    <p:sldId id="965" r:id="rId49"/>
    <p:sldId id="1044" r:id="rId50"/>
    <p:sldId id="1012" r:id="rId51"/>
    <p:sldId id="1013" r:id="rId52"/>
    <p:sldId id="1014" r:id="rId53"/>
    <p:sldId id="1015" r:id="rId54"/>
    <p:sldId id="1016" r:id="rId55"/>
    <p:sldId id="1017" r:id="rId56"/>
    <p:sldId id="1045" r:id="rId57"/>
    <p:sldId id="1046" r:id="rId58"/>
    <p:sldId id="1047" r:id="rId59"/>
    <p:sldId id="1048" r:id="rId60"/>
    <p:sldId id="1049" r:id="rId61"/>
    <p:sldId id="1050" r:id="rId62"/>
    <p:sldId id="1051" r:id="rId63"/>
    <p:sldId id="1052" r:id="rId64"/>
    <p:sldId id="1053" r:id="rId65"/>
    <p:sldId id="1054" r:id="rId66"/>
    <p:sldId id="1055" r:id="rId67"/>
    <p:sldId id="1056" r:id="rId68"/>
    <p:sldId id="1057" r:id="rId69"/>
    <p:sldId id="1058" r:id="rId70"/>
    <p:sldId id="1059" r:id="rId71"/>
    <p:sldId id="1060" r:id="rId72"/>
    <p:sldId id="1061" r:id="rId73"/>
    <p:sldId id="869" r:id="rId74"/>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kern="1200">
        <a:solidFill>
          <a:schemeClr val="tx1"/>
        </a:solidFill>
        <a:latin typeface="Times New Roman" charset="0"/>
        <a:ea typeface="ＭＳ Ｐゴシック" charset="0"/>
        <a:cs typeface="+mn-cs"/>
      </a:defRPr>
    </a:lvl5pPr>
    <a:lvl6pPr marL="2286000" algn="l" defTabSz="457200" rtl="0" eaLnBrk="1" latinLnBrk="0" hangingPunct="1">
      <a:defRPr kern="1200">
        <a:solidFill>
          <a:schemeClr val="tx1"/>
        </a:solidFill>
        <a:latin typeface="Times New Roman" charset="0"/>
        <a:ea typeface="ＭＳ Ｐゴシック" charset="0"/>
        <a:cs typeface="+mn-cs"/>
      </a:defRPr>
    </a:lvl6pPr>
    <a:lvl7pPr marL="2743200" algn="l" defTabSz="457200" rtl="0" eaLnBrk="1" latinLnBrk="0" hangingPunct="1">
      <a:defRPr kern="1200">
        <a:solidFill>
          <a:schemeClr val="tx1"/>
        </a:solidFill>
        <a:latin typeface="Times New Roman" charset="0"/>
        <a:ea typeface="ＭＳ Ｐゴシック" charset="0"/>
        <a:cs typeface="+mn-cs"/>
      </a:defRPr>
    </a:lvl7pPr>
    <a:lvl8pPr marL="3200400" algn="l" defTabSz="457200" rtl="0" eaLnBrk="1" latinLnBrk="0" hangingPunct="1">
      <a:defRPr kern="1200">
        <a:solidFill>
          <a:schemeClr val="tx1"/>
        </a:solidFill>
        <a:latin typeface="Times New Roman" charset="0"/>
        <a:ea typeface="ＭＳ Ｐゴシック" charset="0"/>
        <a:cs typeface="+mn-cs"/>
      </a:defRPr>
    </a:lvl8pPr>
    <a:lvl9pPr marL="3657600" algn="l" defTabSz="457200" rtl="0" eaLnBrk="1" latinLnBrk="0" hangingPunct="1">
      <a:defRPr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52" autoAdjust="0"/>
    <p:restoredTop sz="94660"/>
  </p:normalViewPr>
  <p:slideViewPr>
    <p:cSldViewPr>
      <p:cViewPr varScale="1">
        <p:scale>
          <a:sx n="107" d="100"/>
          <a:sy n="107" d="100"/>
        </p:scale>
        <p:origin x="-464"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4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 Id="rId3"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 Id="rId3"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45AE6F-2A89-3C49-9CB2-F37F38ACF83C}" type="datetimeFigureOut">
              <a:rPr lang="en-US" smtClean="0"/>
              <a:t>2/6/13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0FEA4B-9A65-2243-85B3-023BE9557031}" type="slidenum">
              <a:rPr lang="en-US" smtClean="0"/>
              <a:t>‹#›</a:t>
            </a:fld>
            <a:endParaRPr lang="en-US"/>
          </a:p>
        </p:txBody>
      </p:sp>
    </p:spTree>
    <p:extLst>
      <p:ext uri="{BB962C8B-B14F-4D97-AF65-F5344CB8AC3E}">
        <p14:creationId xmlns:p14="http://schemas.microsoft.com/office/powerpoint/2010/main" val="2033361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5AA44662-790C-F646-A7C2-2F415E1E5B56}" type="slidenum">
              <a:rPr lang="en-US"/>
              <a:pPr/>
              <a:t>‹#›</a:t>
            </a:fld>
            <a:endParaRPr lang="en-US"/>
          </a:p>
        </p:txBody>
      </p:sp>
    </p:spTree>
    <p:extLst>
      <p:ext uri="{BB962C8B-B14F-4D97-AF65-F5344CB8AC3E}">
        <p14:creationId xmlns:p14="http://schemas.microsoft.com/office/powerpoint/2010/main" val="271339086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CC438-D4BF-924D-9CDF-7CC709710388}" type="slidenum">
              <a:rPr lang="en-US"/>
              <a:pPr/>
              <a:t>1</a:t>
            </a:fld>
            <a:endParaRPr lang="en-US"/>
          </a:p>
        </p:txBody>
      </p:sp>
      <p:sp>
        <p:nvSpPr>
          <p:cNvPr id="1417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721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C33A4-6443-124C-BE0C-1FC89C0CB6CC}" type="slidenum">
              <a:rPr lang="en-US"/>
              <a:pPr/>
              <a:t>10</a:t>
            </a:fld>
            <a:endParaRPr lang="en-US"/>
          </a:p>
        </p:txBody>
      </p:sp>
      <p:sp>
        <p:nvSpPr>
          <p:cNvPr id="142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CBF45-1AFE-E841-847E-5E8347D50B5E}" type="slidenum">
              <a:rPr lang="en-US"/>
              <a:pPr/>
              <a:t>11</a:t>
            </a:fld>
            <a:endParaRPr lang="en-US"/>
          </a:p>
        </p:txBody>
      </p:sp>
      <p:sp>
        <p:nvSpPr>
          <p:cNvPr id="154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78914-FC11-DB47-94E1-B357FEC8B5F5}" type="slidenum">
              <a:rPr lang="en-US"/>
              <a:pPr/>
              <a:t>12</a:t>
            </a:fld>
            <a:endParaRPr lang="en-US"/>
          </a:p>
        </p:txBody>
      </p:sp>
      <p:sp>
        <p:nvSpPr>
          <p:cNvPr id="141824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82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40D04-B983-A44B-830D-4D84B236EE0F}" type="slidenum">
              <a:rPr lang="en-US"/>
              <a:pPr/>
              <a:t>13</a:t>
            </a:fld>
            <a:endParaRPr lang="en-US"/>
          </a:p>
        </p:txBody>
      </p:sp>
      <p:sp>
        <p:nvSpPr>
          <p:cNvPr id="154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A8C139-7158-7B44-956B-364DFAFA2F15}" type="slidenum">
              <a:rPr lang="en-US"/>
              <a:pPr>
                <a:defRPr/>
              </a:pPr>
              <a:t>14</a:t>
            </a:fld>
            <a:endParaRPr lang="en-US"/>
          </a:p>
        </p:txBody>
      </p:sp>
      <p:sp>
        <p:nvSpPr>
          <p:cNvPr id="138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4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DC403E-6C58-164E-92CC-2CAE11FCDF5C}" type="slidenum">
              <a:rPr lang="en-US"/>
              <a:pPr>
                <a:defRPr/>
              </a:pPr>
              <a:t>15</a:t>
            </a:fld>
            <a:endParaRPr lang="en-US"/>
          </a:p>
        </p:txBody>
      </p:sp>
      <p:sp>
        <p:nvSpPr>
          <p:cNvPr id="138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5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5FCA1E-ACEF-8F48-9C39-D0BACF4FD615}" type="slidenum">
              <a:rPr lang="en-US"/>
              <a:pPr>
                <a:defRPr/>
              </a:pPr>
              <a:t>16</a:t>
            </a:fld>
            <a:endParaRPr lang="en-US"/>
          </a:p>
        </p:txBody>
      </p:sp>
      <p:sp>
        <p:nvSpPr>
          <p:cNvPr id="138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6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4D6F06-D246-A843-969C-F0E6A2D7C08E}" type="slidenum">
              <a:rPr lang="en-US"/>
              <a:pPr>
                <a:defRPr/>
              </a:pPr>
              <a:t>17</a:t>
            </a:fld>
            <a:endParaRPr lang="en-US"/>
          </a:p>
        </p:txBody>
      </p:sp>
      <p:sp>
        <p:nvSpPr>
          <p:cNvPr id="138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7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064FB3-EE1B-2C49-8FDD-96E8485418F8}" type="slidenum">
              <a:rPr lang="en-US"/>
              <a:pPr>
                <a:defRPr/>
              </a:pPr>
              <a:t>18</a:t>
            </a:fld>
            <a:endParaRPr lang="en-US"/>
          </a:p>
        </p:txBody>
      </p:sp>
      <p:sp>
        <p:nvSpPr>
          <p:cNvPr id="147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70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14A837-8362-944A-810B-9E876EBC19DE}" type="slidenum">
              <a:rPr lang="en-US"/>
              <a:pPr>
                <a:defRPr/>
              </a:pPr>
              <a:t>19</a:t>
            </a:fld>
            <a:endParaRPr lang="en-US"/>
          </a:p>
        </p:txBody>
      </p:sp>
      <p:sp>
        <p:nvSpPr>
          <p:cNvPr id="138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8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78914-FC11-DB47-94E1-B357FEC8B5F5}" type="slidenum">
              <a:rPr lang="en-US"/>
              <a:pPr/>
              <a:t>2</a:t>
            </a:fld>
            <a:endParaRPr lang="en-US"/>
          </a:p>
        </p:txBody>
      </p:sp>
      <p:sp>
        <p:nvSpPr>
          <p:cNvPr id="141824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82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6CDFDB-64E8-754A-9D26-F7EFAF016C6E}" type="slidenum">
              <a:rPr lang="en-US"/>
              <a:pPr>
                <a:defRPr/>
              </a:pPr>
              <a:t>20</a:t>
            </a:fld>
            <a:endParaRPr lang="en-US"/>
          </a:p>
        </p:txBody>
      </p:sp>
      <p:sp>
        <p:nvSpPr>
          <p:cNvPr id="138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9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FD9DBB-50CC-2349-B3F7-D6DB9458E59B}" type="slidenum">
              <a:rPr lang="en-US"/>
              <a:pPr>
                <a:defRPr/>
              </a:pPr>
              <a:t>21</a:t>
            </a:fld>
            <a:endParaRPr lang="en-US"/>
          </a:p>
        </p:txBody>
      </p:sp>
      <p:sp>
        <p:nvSpPr>
          <p:cNvPr id="139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0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3EDDD7-5798-6E4C-9F44-29C2CF152B32}" type="slidenum">
              <a:rPr lang="en-US"/>
              <a:pPr>
                <a:defRPr/>
              </a:pPr>
              <a:t>22</a:t>
            </a:fld>
            <a:endParaRPr lang="en-US"/>
          </a:p>
        </p:txBody>
      </p:sp>
      <p:sp>
        <p:nvSpPr>
          <p:cNvPr id="139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1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76952E-1DF8-F34D-B8D3-042EF761C92A}" type="slidenum">
              <a:rPr lang="en-US"/>
              <a:pPr>
                <a:defRPr/>
              </a:pPr>
              <a:t>23</a:t>
            </a:fld>
            <a:endParaRPr lang="en-US"/>
          </a:p>
        </p:txBody>
      </p:sp>
      <p:sp>
        <p:nvSpPr>
          <p:cNvPr id="139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2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00C6C4-B925-9A4B-96B3-78E2A890CD44}" type="slidenum">
              <a:rPr lang="en-US"/>
              <a:pPr>
                <a:defRPr/>
              </a:pPr>
              <a:t>24</a:t>
            </a:fld>
            <a:endParaRPr lang="en-US"/>
          </a:p>
        </p:txBody>
      </p:sp>
      <p:sp>
        <p:nvSpPr>
          <p:cNvPr id="139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3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FE1DB3-7292-CB4B-BEB2-2BC63A9EB442}" type="slidenum">
              <a:rPr lang="en-US"/>
              <a:pPr>
                <a:defRPr/>
              </a:pPr>
              <a:t>25</a:t>
            </a:fld>
            <a:endParaRPr lang="en-US"/>
          </a:p>
        </p:txBody>
      </p:sp>
      <p:sp>
        <p:nvSpPr>
          <p:cNvPr id="139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4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2C9ED5-FDF8-C343-AC5E-4B531231B913}" type="slidenum">
              <a:rPr lang="en-US"/>
              <a:pPr>
                <a:defRPr/>
              </a:pPr>
              <a:t>26</a:t>
            </a:fld>
            <a:endParaRPr lang="en-US"/>
          </a:p>
        </p:txBody>
      </p:sp>
      <p:sp>
        <p:nvSpPr>
          <p:cNvPr id="139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5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9176A7-9EB2-8D4D-A4BA-C3CB7B6214EC}" type="slidenum">
              <a:rPr lang="en-US"/>
              <a:pPr>
                <a:defRPr/>
              </a:pPr>
              <a:t>27</a:t>
            </a:fld>
            <a:endParaRPr lang="en-US"/>
          </a:p>
        </p:txBody>
      </p:sp>
      <p:sp>
        <p:nvSpPr>
          <p:cNvPr id="139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6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97B7A1-9332-4347-86D8-084B94690228}" type="slidenum">
              <a:rPr lang="en-US"/>
              <a:pPr>
                <a:defRPr/>
              </a:pPr>
              <a:t>28</a:t>
            </a:fld>
            <a:endParaRPr lang="en-US"/>
          </a:p>
        </p:txBody>
      </p:sp>
      <p:sp>
        <p:nvSpPr>
          <p:cNvPr id="139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7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0CB762-5FBA-EC4E-9ADC-7CB3EBA9D613}" type="slidenum">
              <a:rPr lang="en-US"/>
              <a:pPr>
                <a:defRPr/>
              </a:pPr>
              <a:t>29</a:t>
            </a:fld>
            <a:endParaRPr lang="en-US"/>
          </a:p>
        </p:txBody>
      </p:sp>
      <p:sp>
        <p:nvSpPr>
          <p:cNvPr id="139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8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78914-FC11-DB47-94E1-B357FEC8B5F5}" type="slidenum">
              <a:rPr lang="en-US"/>
              <a:pPr/>
              <a:t>3</a:t>
            </a:fld>
            <a:endParaRPr lang="en-US"/>
          </a:p>
        </p:txBody>
      </p:sp>
      <p:sp>
        <p:nvSpPr>
          <p:cNvPr id="141824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82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552B9C-532C-1B49-86B3-EDD8ED0BCE4C}" type="slidenum">
              <a:rPr lang="en-US"/>
              <a:pPr>
                <a:defRPr/>
              </a:pPr>
              <a:t>30</a:t>
            </a:fld>
            <a:endParaRPr lang="en-US"/>
          </a:p>
        </p:txBody>
      </p:sp>
      <p:sp>
        <p:nvSpPr>
          <p:cNvPr id="139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9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8D7496-6328-A24E-BEAD-83FA31522DAA}" type="slidenum">
              <a:rPr lang="en-US"/>
              <a:pPr>
                <a:defRPr/>
              </a:pPr>
              <a:t>31</a:t>
            </a:fld>
            <a:endParaRPr lang="en-US"/>
          </a:p>
        </p:txBody>
      </p:sp>
      <p:sp>
        <p:nvSpPr>
          <p:cNvPr id="140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0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FEBB0A-6B16-0D42-81AD-A996DFE9180D}" type="slidenum">
              <a:rPr lang="en-US"/>
              <a:pPr>
                <a:defRPr/>
              </a:pPr>
              <a:t>32</a:t>
            </a:fld>
            <a:endParaRPr lang="en-US"/>
          </a:p>
        </p:txBody>
      </p:sp>
      <p:sp>
        <p:nvSpPr>
          <p:cNvPr id="140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1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12188-B89F-CA46-8C09-364EDE2B7EB7}" type="slidenum">
              <a:rPr lang="en-US"/>
              <a:pPr>
                <a:defRPr/>
              </a:pPr>
              <a:t>33</a:t>
            </a:fld>
            <a:endParaRPr lang="en-US"/>
          </a:p>
        </p:txBody>
      </p:sp>
      <p:sp>
        <p:nvSpPr>
          <p:cNvPr id="140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28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9D9C8E-A47C-9B47-BEAD-8C2DD70E4883}" type="slidenum">
              <a:rPr lang="en-US"/>
              <a:pPr>
                <a:defRPr/>
              </a:pPr>
              <a:t>34</a:t>
            </a:fld>
            <a:endParaRPr lang="en-US"/>
          </a:p>
        </p:txBody>
      </p:sp>
      <p:sp>
        <p:nvSpPr>
          <p:cNvPr id="140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3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F2EA1-88B1-664D-9EF3-BC3FC0366999}" type="slidenum">
              <a:rPr lang="en-US"/>
              <a:pPr/>
              <a:t>35</a:t>
            </a:fld>
            <a:endParaRPr lang="en-US"/>
          </a:p>
        </p:txBody>
      </p:sp>
      <p:sp>
        <p:nvSpPr>
          <p:cNvPr id="159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91B12-F254-4E45-AC4F-686948CE8170}" type="slidenum">
              <a:rPr lang="en-US"/>
              <a:pPr/>
              <a:t>36</a:t>
            </a:fld>
            <a:endParaRPr lang="en-US"/>
          </a:p>
        </p:txBody>
      </p:sp>
      <p:sp>
        <p:nvSpPr>
          <p:cNvPr id="159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D1FAA-444F-D543-8811-A1B7C7925C34}" type="slidenum">
              <a:rPr lang="en-US"/>
              <a:pPr/>
              <a:t>37</a:t>
            </a:fld>
            <a:endParaRPr lang="en-US"/>
          </a:p>
        </p:txBody>
      </p:sp>
      <p:sp>
        <p:nvSpPr>
          <p:cNvPr id="159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5B535-0738-7D44-A3E2-0AAEE8468026}" type="slidenum">
              <a:rPr lang="en-US"/>
              <a:pPr/>
              <a:t>38</a:t>
            </a:fld>
            <a:endParaRPr lang="en-US"/>
          </a:p>
        </p:txBody>
      </p:sp>
      <p:sp>
        <p:nvSpPr>
          <p:cNvPr id="151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E1E92-6087-754A-AC89-E0FD973FEF75}" type="slidenum">
              <a:rPr lang="en-US"/>
              <a:pPr/>
              <a:t>39</a:t>
            </a:fld>
            <a:endParaRPr lang="en-US"/>
          </a:p>
        </p:txBody>
      </p:sp>
      <p:sp>
        <p:nvSpPr>
          <p:cNvPr id="151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3D4A7-3F36-2D46-A47F-64FF31F00E38}" type="slidenum">
              <a:rPr lang="en-US"/>
              <a:pPr/>
              <a:t>4</a:t>
            </a:fld>
            <a:endParaRPr lang="en-US"/>
          </a:p>
        </p:txBody>
      </p:sp>
      <p:sp>
        <p:nvSpPr>
          <p:cNvPr id="14202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029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9D9F7-F305-5F43-AC72-CD6308786DC1}" type="slidenum">
              <a:rPr lang="en-US"/>
              <a:pPr/>
              <a:t>40</a:t>
            </a:fld>
            <a:endParaRPr lang="en-US"/>
          </a:p>
        </p:txBody>
      </p:sp>
      <p:sp>
        <p:nvSpPr>
          <p:cNvPr id="151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321DB-8034-EA4A-8696-767A6401F6F3}" type="slidenum">
              <a:rPr lang="en-US"/>
              <a:pPr/>
              <a:t>41</a:t>
            </a:fld>
            <a:endParaRPr lang="en-US"/>
          </a:p>
        </p:txBody>
      </p:sp>
      <p:sp>
        <p:nvSpPr>
          <p:cNvPr id="151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077E6-FE4A-9740-98D5-13F10E1B84C7}" type="slidenum">
              <a:rPr lang="en-US"/>
              <a:pPr/>
              <a:t>42</a:t>
            </a:fld>
            <a:endParaRPr lang="en-US"/>
          </a:p>
        </p:txBody>
      </p:sp>
      <p:sp>
        <p:nvSpPr>
          <p:cNvPr id="1518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E38DC-85FA-C54D-9825-CE9DD89A75D2}" type="slidenum">
              <a:rPr lang="en-US"/>
              <a:pPr/>
              <a:t>43</a:t>
            </a:fld>
            <a:endParaRPr lang="en-US"/>
          </a:p>
        </p:txBody>
      </p:sp>
      <p:sp>
        <p:nvSpPr>
          <p:cNvPr id="1520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15742-E6A9-F04F-9188-89A9AFCD3C8C}" type="slidenum">
              <a:rPr lang="en-US"/>
              <a:pPr/>
              <a:t>44</a:t>
            </a:fld>
            <a:endParaRPr lang="en-US"/>
          </a:p>
        </p:txBody>
      </p:sp>
      <p:sp>
        <p:nvSpPr>
          <p:cNvPr id="1522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0B38E-3A08-494F-BABD-D87AFC0C730D}" type="slidenum">
              <a:rPr lang="en-US"/>
              <a:pPr/>
              <a:t>45</a:t>
            </a:fld>
            <a:endParaRPr lang="en-US"/>
          </a:p>
        </p:txBody>
      </p:sp>
      <p:sp>
        <p:nvSpPr>
          <p:cNvPr id="1524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1CF28-3964-F548-AEC2-91EB72AD7DEB}" type="slidenum">
              <a:rPr lang="en-US"/>
              <a:pPr/>
              <a:t>46</a:t>
            </a:fld>
            <a:endParaRPr lang="en-US"/>
          </a:p>
        </p:txBody>
      </p:sp>
      <p:sp>
        <p:nvSpPr>
          <p:cNvPr id="1526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22D13-8658-1D49-96BF-4FB1FB4D8465}" type="slidenum">
              <a:rPr lang="en-US"/>
              <a:pPr/>
              <a:t>47</a:t>
            </a:fld>
            <a:endParaRPr lang="en-US"/>
          </a:p>
        </p:txBody>
      </p:sp>
      <p:sp>
        <p:nvSpPr>
          <p:cNvPr id="1528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74583-C805-D140-8826-DD5C1B100D50}" type="slidenum">
              <a:rPr lang="en-US"/>
              <a:pPr/>
              <a:t>48</a:t>
            </a:fld>
            <a:endParaRPr lang="en-US"/>
          </a:p>
        </p:txBody>
      </p:sp>
      <p:sp>
        <p:nvSpPr>
          <p:cNvPr id="144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38548-F972-DA47-83D6-08A491680E56}" type="slidenum">
              <a:rPr lang="en-US"/>
              <a:pPr/>
              <a:t>49</a:t>
            </a:fld>
            <a:endParaRPr lang="en-US"/>
          </a:p>
        </p:txBody>
      </p:sp>
      <p:sp>
        <p:nvSpPr>
          <p:cNvPr id="159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DADBC-7C87-934F-A03D-3D7A31E3441A}" type="slidenum">
              <a:rPr lang="en-US"/>
              <a:pPr/>
              <a:t>5</a:t>
            </a:fld>
            <a:endParaRPr lang="en-US"/>
          </a:p>
        </p:txBody>
      </p:sp>
      <p:sp>
        <p:nvSpPr>
          <p:cNvPr id="1421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D872A-EC38-904F-83AE-DD00F6F34AA4}" type="slidenum">
              <a:rPr lang="en-US"/>
              <a:pPr/>
              <a:t>50</a:t>
            </a:fld>
            <a:endParaRPr lang="en-US"/>
          </a:p>
        </p:txBody>
      </p:sp>
      <p:sp>
        <p:nvSpPr>
          <p:cNvPr id="153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31BAA-9EBE-5E40-B488-FDD84318E761}" type="slidenum">
              <a:rPr lang="en-US"/>
              <a:pPr/>
              <a:t>51</a:t>
            </a:fld>
            <a:endParaRPr lang="en-US"/>
          </a:p>
        </p:txBody>
      </p:sp>
      <p:sp>
        <p:nvSpPr>
          <p:cNvPr id="153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808E9-58FF-C449-B3F7-8F312AF679B6}" type="slidenum">
              <a:rPr lang="en-US"/>
              <a:pPr/>
              <a:t>52</a:t>
            </a:fld>
            <a:endParaRPr lang="en-US"/>
          </a:p>
        </p:txBody>
      </p:sp>
      <p:sp>
        <p:nvSpPr>
          <p:cNvPr id="153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020C1-0636-1F42-8EF2-EBC0D84382EC}" type="slidenum">
              <a:rPr lang="en-US"/>
              <a:pPr/>
              <a:t>53</a:t>
            </a:fld>
            <a:endParaRPr lang="en-US"/>
          </a:p>
        </p:txBody>
      </p:sp>
      <p:sp>
        <p:nvSpPr>
          <p:cNvPr id="1539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BBCFF-7A3D-F241-A3D9-EB1C8633FA59}" type="slidenum">
              <a:rPr lang="en-US"/>
              <a:pPr/>
              <a:t>54</a:t>
            </a:fld>
            <a:endParaRPr lang="en-US"/>
          </a:p>
        </p:txBody>
      </p:sp>
      <p:sp>
        <p:nvSpPr>
          <p:cNvPr id="154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7493F-AD9D-674F-8743-D3DF3496B55E}" type="slidenum">
              <a:rPr lang="en-US"/>
              <a:pPr/>
              <a:t>55</a:t>
            </a:fld>
            <a:endParaRPr lang="en-US"/>
          </a:p>
        </p:txBody>
      </p:sp>
      <p:sp>
        <p:nvSpPr>
          <p:cNvPr id="1543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F2A9B-4273-6F48-9762-4E8934B47D6D}" type="slidenum">
              <a:rPr lang="en-US"/>
              <a:pPr/>
              <a:t>56</a:t>
            </a:fld>
            <a:endParaRPr lang="en-US"/>
          </a:p>
        </p:txBody>
      </p:sp>
      <p:sp>
        <p:nvSpPr>
          <p:cNvPr id="1600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00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EBAD9-ABB1-AC49-BB22-BB25DC0FBCB4}" type="slidenum">
              <a:rPr lang="en-US"/>
              <a:pPr/>
              <a:t>57</a:t>
            </a:fld>
            <a:endParaRPr lang="en-US"/>
          </a:p>
        </p:txBody>
      </p:sp>
      <p:sp>
        <p:nvSpPr>
          <p:cNvPr id="1602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02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23F75-65B4-E849-95F6-2CEF931841C3}" type="slidenum">
              <a:rPr lang="en-US"/>
              <a:pPr/>
              <a:t>58</a:t>
            </a:fld>
            <a:endParaRPr lang="en-US"/>
          </a:p>
        </p:txBody>
      </p:sp>
      <p:sp>
        <p:nvSpPr>
          <p:cNvPr id="1604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04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0D9B6-FF09-3B45-948D-100776FA9626}" type="slidenum">
              <a:rPr lang="en-US"/>
              <a:pPr/>
              <a:t>59</a:t>
            </a:fld>
            <a:endParaRPr lang="en-US"/>
          </a:p>
        </p:txBody>
      </p:sp>
      <p:sp>
        <p:nvSpPr>
          <p:cNvPr id="1606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06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DEAD1-AD4D-5C4E-A5E4-61D106B64E65}" type="slidenum">
              <a:rPr lang="en-US"/>
              <a:pPr/>
              <a:t>6</a:t>
            </a:fld>
            <a:endParaRPr lang="en-US"/>
          </a:p>
        </p:txBody>
      </p:sp>
      <p:sp>
        <p:nvSpPr>
          <p:cNvPr id="142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DB343-8BD8-8F46-BE4D-D39E7135637A}" type="slidenum">
              <a:rPr lang="en-US"/>
              <a:pPr/>
              <a:t>60</a:t>
            </a:fld>
            <a:endParaRPr lang="en-US"/>
          </a:p>
        </p:txBody>
      </p:sp>
      <p:sp>
        <p:nvSpPr>
          <p:cNvPr id="1608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08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BC818-0284-5D4D-85CD-99FFEDD720F0}" type="slidenum">
              <a:rPr lang="en-US"/>
              <a:pPr/>
              <a:t>61</a:t>
            </a:fld>
            <a:endParaRPr lang="en-US"/>
          </a:p>
        </p:txBody>
      </p:sp>
      <p:sp>
        <p:nvSpPr>
          <p:cNvPr id="1610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10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3792C-CACF-3F49-8D12-362A26093A8B}" type="slidenum">
              <a:rPr lang="en-US"/>
              <a:pPr/>
              <a:t>62</a:t>
            </a:fld>
            <a:endParaRPr lang="en-US"/>
          </a:p>
        </p:txBody>
      </p:sp>
      <p:sp>
        <p:nvSpPr>
          <p:cNvPr id="1612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12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95644-9D1A-4442-99F8-6D7D5FBF37AE}" type="slidenum">
              <a:rPr lang="en-US"/>
              <a:pPr/>
              <a:t>63</a:t>
            </a:fld>
            <a:endParaRPr lang="en-US"/>
          </a:p>
        </p:txBody>
      </p:sp>
      <p:sp>
        <p:nvSpPr>
          <p:cNvPr id="1614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14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4C30A-A333-3D42-B5E2-32671D6CF419}" type="slidenum">
              <a:rPr lang="en-US"/>
              <a:pPr/>
              <a:t>64</a:t>
            </a:fld>
            <a:endParaRPr lang="en-US"/>
          </a:p>
        </p:txBody>
      </p:sp>
      <p:sp>
        <p:nvSpPr>
          <p:cNvPr id="1616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16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6D988-04F5-7B41-96A8-9761F4EF1B33}" type="slidenum">
              <a:rPr lang="en-US"/>
              <a:pPr/>
              <a:t>65</a:t>
            </a:fld>
            <a:endParaRPr lang="en-US"/>
          </a:p>
        </p:txBody>
      </p:sp>
      <p:sp>
        <p:nvSpPr>
          <p:cNvPr id="1618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18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91B65-1571-A94F-8E89-BA09AC0E174D}" type="slidenum">
              <a:rPr lang="en-US"/>
              <a:pPr/>
              <a:t>66</a:t>
            </a:fld>
            <a:endParaRPr lang="en-US"/>
          </a:p>
        </p:txBody>
      </p:sp>
      <p:sp>
        <p:nvSpPr>
          <p:cNvPr id="16209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20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F7272-9DE3-EE4B-B30E-43FAF637BCB3}" type="slidenum">
              <a:rPr lang="en-US"/>
              <a:pPr/>
              <a:t>67</a:t>
            </a:fld>
            <a:endParaRPr lang="en-US"/>
          </a:p>
        </p:txBody>
      </p:sp>
      <p:sp>
        <p:nvSpPr>
          <p:cNvPr id="16230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23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7E329-3A34-1547-92D0-5AD043BB307F}" type="slidenum">
              <a:rPr lang="en-US"/>
              <a:pPr/>
              <a:t>68</a:t>
            </a:fld>
            <a:endParaRPr lang="en-US"/>
          </a:p>
        </p:txBody>
      </p:sp>
      <p:sp>
        <p:nvSpPr>
          <p:cNvPr id="16250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25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1D0DA-B89F-8447-876B-1F1B739236BE}" type="slidenum">
              <a:rPr lang="en-US"/>
              <a:pPr/>
              <a:t>69</a:t>
            </a:fld>
            <a:endParaRPr lang="en-US"/>
          </a:p>
        </p:txBody>
      </p:sp>
      <p:sp>
        <p:nvSpPr>
          <p:cNvPr id="16271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27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D612A-FE56-0C43-90B3-234A29E11EB2}" type="slidenum">
              <a:rPr lang="en-US"/>
              <a:pPr/>
              <a:t>7</a:t>
            </a:fld>
            <a:endParaRPr lang="en-US"/>
          </a:p>
        </p:txBody>
      </p:sp>
      <p:sp>
        <p:nvSpPr>
          <p:cNvPr id="1423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AAEC0-5B9D-C046-B12B-C959C3FCBD28}" type="slidenum">
              <a:rPr lang="en-US"/>
              <a:pPr/>
              <a:t>70</a:t>
            </a:fld>
            <a:endParaRPr lang="en-US"/>
          </a:p>
        </p:txBody>
      </p:sp>
      <p:sp>
        <p:nvSpPr>
          <p:cNvPr id="1629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29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43EC0-BD3A-BB43-B5E9-8A57FD8FBE10}" type="slidenum">
              <a:rPr lang="en-US"/>
              <a:pPr/>
              <a:t>71</a:t>
            </a:fld>
            <a:endParaRPr lang="en-US"/>
          </a:p>
        </p:txBody>
      </p:sp>
      <p:sp>
        <p:nvSpPr>
          <p:cNvPr id="16312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1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90870-AC1F-3849-8330-427811299B18}" type="slidenum">
              <a:rPr lang="en-US"/>
              <a:pPr/>
              <a:t>72</a:t>
            </a:fld>
            <a:endParaRPr lang="en-US"/>
          </a:p>
        </p:txBody>
      </p:sp>
      <p:sp>
        <p:nvSpPr>
          <p:cNvPr id="1633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3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9867" tIns="44934" rIns="89867" bIns="44934"/>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BFA94-0803-E34B-B3F7-27487D6764F8}" type="slidenum">
              <a:rPr lang="en-US"/>
              <a:pPr/>
              <a:t>73</a:t>
            </a:fld>
            <a:endParaRPr lang="en-US"/>
          </a:p>
        </p:txBody>
      </p:sp>
      <p:sp>
        <p:nvSpPr>
          <p:cNvPr id="146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A5408-B6A0-6948-A6B4-E6F175CAEF41}" type="slidenum">
              <a:rPr lang="en-US"/>
              <a:pPr/>
              <a:t>8</a:t>
            </a:fld>
            <a:endParaRPr lang="en-US"/>
          </a:p>
        </p:txBody>
      </p:sp>
      <p:sp>
        <p:nvSpPr>
          <p:cNvPr id="142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39EFC-5BC3-AB48-AC39-236EE1EC247C}" type="slidenum">
              <a:rPr lang="en-US"/>
              <a:pPr/>
              <a:t>9</a:t>
            </a:fld>
            <a:endParaRPr lang="en-US"/>
          </a:p>
        </p:txBody>
      </p:sp>
      <p:sp>
        <p:nvSpPr>
          <p:cNvPr id="1425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54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03836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77835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196687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477000"/>
            <a:ext cx="1905000" cy="381000"/>
          </a:xfrm>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79038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13367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85699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97452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42030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278524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9207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54055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4538954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7" descr="logo_small"/>
          <p:cNvPicPr>
            <a:picLocks noChangeAspect="1" noChangeArrowheads="1"/>
          </p:cNvPicPr>
          <p:nvPr/>
        </p:nvPicPr>
        <p:blipFill>
          <a:blip r:embed="rId14">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2013.02.06</a:t>
            </a:r>
            <a:r>
              <a:rPr lang="en-US" sz="1000" b="1" baseline="0" dirty="0" smtClean="0">
                <a:solidFill>
                  <a:srgbClr val="FFFFFF"/>
                </a:solidFill>
                <a:latin typeface="Futura Md BT" charset="0"/>
              </a:rPr>
              <a:t> </a:t>
            </a:r>
            <a:r>
              <a:rPr lang="en-US" sz="1000" b="1" dirty="0" smtClean="0">
                <a:solidFill>
                  <a:srgbClr val="FFFFFF"/>
                </a:solidFill>
                <a:latin typeface="Futura Md BT" charset="0"/>
              </a:rPr>
              <a:t>- </a:t>
            </a:r>
            <a:r>
              <a:rPr lang="en-US" sz="1000" b="1" dirty="0">
                <a:solidFill>
                  <a:srgbClr val="FFFFFF"/>
                </a:solidFill>
                <a:latin typeface="Futura Md BT" charset="0"/>
              </a:rPr>
              <a:t>SLIDE </a:t>
            </a:r>
            <a:fld id="{CECD75D4-C350-A745-80C0-B16E0527D9F3}"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240 – Spring 2013</a:t>
            </a:r>
            <a:endParaRPr lang="en-US"/>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48" name="Picture 24" descr="southh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8.bin"/><Relationship Id="rId5" Type="http://schemas.openxmlformats.org/officeDocument/2006/relationships/image" Target="../media/image11.emf"/><Relationship Id="rId6" Type="http://schemas.openxmlformats.org/officeDocument/2006/relationships/oleObject" Target="../embeddings/oleObject9.bin"/><Relationship Id="rId7" Type="http://schemas.openxmlformats.org/officeDocument/2006/relationships/image" Target="../media/image12.emf"/><Relationship Id="rId8" Type="http://schemas.openxmlformats.org/officeDocument/2006/relationships/oleObject" Target="../embeddings/oleObject10.bin"/><Relationship Id="rId9"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1.bin"/><Relationship Id="rId5"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2.bin"/><Relationship Id="rId5" Type="http://schemas.openxmlformats.org/officeDocument/2006/relationships/image" Target="../media/image15.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3.bin"/><Relationship Id="rId5"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14.bin"/><Relationship Id="rId5"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15.bin"/><Relationship Id="rId5" Type="http://schemas.openxmlformats.org/officeDocument/2006/relationships/image" Target="../media/image18.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16.bin"/><Relationship Id="rId5" Type="http://schemas.openxmlformats.org/officeDocument/2006/relationships/image" Target="../media/image19.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17.bin"/><Relationship Id="rId5" Type="http://schemas.openxmlformats.org/officeDocument/2006/relationships/image" Target="../media/image21.e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18.bin"/><Relationship Id="rId5" Type="http://schemas.openxmlformats.org/officeDocument/2006/relationships/image" Target="../media/image22.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19.bin"/><Relationship Id="rId5" Type="http://schemas.openxmlformats.org/officeDocument/2006/relationships/image" Target="../media/image23.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20.bin"/><Relationship Id="rId5" Type="http://schemas.openxmlformats.org/officeDocument/2006/relationships/image" Target="../media/image24.emf"/><Relationship Id="rId6" Type="http://schemas.openxmlformats.org/officeDocument/2006/relationships/oleObject" Target="../embeddings/oleObject21.bin"/><Relationship Id="rId7" Type="http://schemas.openxmlformats.org/officeDocument/2006/relationships/image" Target="../media/image25.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oleObject22.bin"/><Relationship Id="rId5" Type="http://schemas.openxmlformats.org/officeDocument/2006/relationships/image" Target="../media/image26.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23.bin"/><Relationship Id="rId5" Type="http://schemas.openxmlformats.org/officeDocument/2006/relationships/image" Target="../media/image28.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24.bin"/><Relationship Id="rId5" Type="http://schemas.openxmlformats.org/officeDocument/2006/relationships/image" Target="../media/image29.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25.bin"/><Relationship Id="rId5" Type="http://schemas.openxmlformats.org/officeDocument/2006/relationships/image" Target="../media/image30.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26.bin"/><Relationship Id="rId5" Type="http://schemas.openxmlformats.org/officeDocument/2006/relationships/image" Target="../media/image31.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oleObject27.bin"/><Relationship Id="rId5" Type="http://schemas.openxmlformats.org/officeDocument/2006/relationships/image" Target="../media/image32.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oleObject" Target="../embeddings/oleObject28.bin"/><Relationship Id="rId5" Type="http://schemas.openxmlformats.org/officeDocument/2006/relationships/image" Target="../media/image33.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oleObject" Target="../embeddings/oleObject29.bin"/><Relationship Id="rId5" Type="http://schemas.openxmlformats.org/officeDocument/2006/relationships/image" Target="../media/image34.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30.bin"/><Relationship Id="rId5" Type="http://schemas.openxmlformats.org/officeDocument/2006/relationships/image" Target="../media/image35.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31.bin"/><Relationship Id="rId5" Type="http://schemas.openxmlformats.org/officeDocument/2006/relationships/image" Target="../media/image36.emf"/><Relationship Id="rId6" Type="http://schemas.openxmlformats.org/officeDocument/2006/relationships/oleObject" Target="../embeddings/oleObject32.bin"/><Relationship Id="rId7" Type="http://schemas.openxmlformats.org/officeDocument/2006/relationships/image" Target="../media/image37.emf"/><Relationship Id="rId1" Type="http://schemas.openxmlformats.org/officeDocument/2006/relationships/vmlDrawing" Target="../drawings/vmlDrawing24.vml"/><Relationship Id="rId2"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33.bin"/><Relationship Id="rId5" Type="http://schemas.openxmlformats.org/officeDocument/2006/relationships/image" Target="../media/image38.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5.emf"/><Relationship Id="rId6" Type="http://schemas.openxmlformats.org/officeDocument/2006/relationships/oleObject" Target="../embeddings/oleObject3.bin"/><Relationship Id="rId7" Type="http://schemas.openxmlformats.org/officeDocument/2006/relationships/image" Target="../media/image6.emf"/><Relationship Id="rId8" Type="http://schemas.openxmlformats.org/officeDocument/2006/relationships/oleObject" Target="../embeddings/oleObject4.bin"/><Relationship Id="rId9"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5.bin"/><Relationship Id="rId5" Type="http://schemas.openxmlformats.org/officeDocument/2006/relationships/image" Target="../media/image8.emf"/><Relationship Id="rId6" Type="http://schemas.openxmlformats.org/officeDocument/2006/relationships/oleObject" Target="../embeddings/oleObject6.bin"/><Relationship Id="rId7" Type="http://schemas.openxmlformats.org/officeDocument/2006/relationships/image" Target="../media/image9.emf"/><Relationship Id="rId8" Type="http://schemas.openxmlformats.org/officeDocument/2006/relationships/oleObject" Target="../embeddings/oleObject7.bin"/><Relationship Id="rId9"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a:t>
            </a:r>
            <a:endParaRPr lang="en-US"/>
          </a:p>
        </p:txBody>
      </p:sp>
      <p:sp>
        <p:nvSpPr>
          <p:cNvPr id="498690" name="Rectangle 2"/>
          <p:cNvSpPr>
            <a:spLocks noGrp="1" noChangeArrowheads="1"/>
          </p:cNvSpPr>
          <p:nvPr>
            <p:ph type="subTitle" idx="4294967295"/>
          </p:nvPr>
        </p:nvSpPr>
        <p:spPr>
          <a:xfrm>
            <a:off x="457200" y="3733800"/>
            <a:ext cx="8229600" cy="1752600"/>
          </a:xfrm>
          <a:noFill/>
          <a:ln/>
        </p:spPr>
        <p:txBody>
          <a:bodyPr lIns="92075" tIns="46038" rIns="92075" bIns="46038"/>
          <a:lstStyle/>
          <a:p>
            <a:pPr marL="0" indent="0" algn="ctr">
              <a:lnSpc>
                <a:spcPct val="80000"/>
              </a:lnSpc>
              <a:buFontTx/>
              <a:buNone/>
            </a:pPr>
            <a:r>
              <a:rPr lang="en-US" sz="2400" b="1"/>
              <a:t>Prof. Ray Larson </a:t>
            </a:r>
          </a:p>
          <a:p>
            <a:pPr marL="0" indent="0" algn="ctr">
              <a:lnSpc>
                <a:spcPct val="80000"/>
              </a:lnSpc>
              <a:buFontTx/>
              <a:buNone/>
            </a:pPr>
            <a:r>
              <a:rPr lang="en-US" sz="2400" b="1"/>
              <a:t>University of California, Berkeley</a:t>
            </a:r>
          </a:p>
          <a:p>
            <a:pPr marL="0" indent="0" algn="ctr">
              <a:lnSpc>
                <a:spcPct val="80000"/>
              </a:lnSpc>
              <a:buFontTx/>
              <a:buNone/>
            </a:pPr>
            <a:r>
              <a:rPr lang="en-US" sz="2400" b="1"/>
              <a:t>School of Information</a:t>
            </a:r>
          </a:p>
        </p:txBody>
      </p:sp>
      <p:sp>
        <p:nvSpPr>
          <p:cNvPr id="498691" name="Rectangle 3"/>
          <p:cNvSpPr>
            <a:spLocks noChangeArrowheads="1"/>
          </p:cNvSpPr>
          <p:nvPr/>
        </p:nvSpPr>
        <p:spPr bwMode="auto">
          <a:xfrm>
            <a:off x="533400" y="1371600"/>
            <a:ext cx="807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spcBef>
                <a:spcPct val="20000"/>
              </a:spcBef>
            </a:pPr>
            <a:endParaRPr lang="en-US" sz="4000" b="1">
              <a:latin typeface="Arial" charset="0"/>
            </a:endParaRPr>
          </a:p>
          <a:p>
            <a:pPr>
              <a:spcBef>
                <a:spcPct val="20000"/>
              </a:spcBef>
            </a:pPr>
            <a:r>
              <a:rPr lang="en-US" sz="4000" b="1">
                <a:latin typeface="Arial" charset="0"/>
              </a:rPr>
              <a:t>Principles of Information Retrieval</a:t>
            </a:r>
          </a:p>
        </p:txBody>
      </p:sp>
      <p:sp>
        <p:nvSpPr>
          <p:cNvPr id="498693" name="Rectangle 5"/>
          <p:cNvSpPr>
            <a:spLocks noGrp="1" noChangeArrowheads="1"/>
          </p:cNvSpPr>
          <p:nvPr>
            <p:ph type="title"/>
          </p:nvPr>
        </p:nvSpPr>
        <p:spPr>
          <a:noFill/>
          <a:ln/>
        </p:spPr>
        <p:txBody>
          <a:bodyPr/>
          <a:lstStyle/>
          <a:p>
            <a:r>
              <a:rPr lang="en-US"/>
              <a:t>Lecture 6: Boolean to Vector</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smtClean="0"/>
              <a:t>IS 240 – Spring 2013</a:t>
            </a:r>
            <a:endParaRPr lang="en-US"/>
          </a:p>
        </p:txBody>
      </p:sp>
      <p:sp>
        <p:nvSpPr>
          <p:cNvPr id="1360898" name="Rectangle 2"/>
          <p:cNvSpPr>
            <a:spLocks noGrp="1" noChangeArrowheads="1"/>
          </p:cNvSpPr>
          <p:nvPr>
            <p:ph type="title"/>
          </p:nvPr>
        </p:nvSpPr>
        <p:spPr/>
        <p:txBody>
          <a:bodyPr/>
          <a:lstStyle/>
          <a:p>
            <a:r>
              <a:rPr lang="en-US"/>
              <a:t>Boolean AND NOTAlgorithm</a:t>
            </a:r>
          </a:p>
        </p:txBody>
      </p:sp>
      <p:graphicFrame>
        <p:nvGraphicFramePr>
          <p:cNvPr id="1360899" name="Object 3"/>
          <p:cNvGraphicFramePr>
            <a:graphicFrameLocks noChangeAspect="1"/>
          </p:cNvGraphicFramePr>
          <p:nvPr/>
        </p:nvGraphicFramePr>
        <p:xfrm>
          <a:off x="1041400" y="2057400"/>
          <a:ext cx="698500" cy="3892550"/>
        </p:xfrm>
        <a:graphic>
          <a:graphicData uri="http://schemas.openxmlformats.org/presentationml/2006/ole">
            <mc:AlternateContent xmlns:mc="http://schemas.openxmlformats.org/markup-compatibility/2006">
              <mc:Choice xmlns:v="urn:schemas-microsoft-com:vml" Requires="v">
                <p:oleObj spid="_x0000_s1360941" name="Worksheet" r:id="rId4" imgW="597529" imgH="3277354" progId="Excel.Sheet.8">
                  <p:embed/>
                </p:oleObj>
              </mc:Choice>
              <mc:Fallback>
                <p:oleObj name="Worksheet" r:id="rId4" imgW="597529" imgH="32773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2057400"/>
                        <a:ext cx="698500" cy="389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0900" name="Object 4"/>
          <p:cNvGraphicFramePr>
            <a:graphicFrameLocks noChangeAspect="1"/>
          </p:cNvGraphicFramePr>
          <p:nvPr/>
        </p:nvGraphicFramePr>
        <p:xfrm>
          <a:off x="6019800" y="1905000"/>
          <a:ext cx="987425" cy="3886200"/>
        </p:xfrm>
        <a:graphic>
          <a:graphicData uri="http://schemas.openxmlformats.org/presentationml/2006/ole">
            <mc:AlternateContent xmlns:mc="http://schemas.openxmlformats.org/markup-compatibility/2006">
              <mc:Choice xmlns:v="urn:schemas-microsoft-com:vml" Requires="v">
                <p:oleObj spid="_x0000_s1360942" name="Worksheet" r:id="rId6" imgW="597529" imgH="2326740" progId="Excel.Sheet.8">
                  <p:embed/>
                </p:oleObj>
              </mc:Choice>
              <mc:Fallback>
                <p:oleObj name="Worksheet" r:id="rId6" imgW="597529" imgH="2326740" progId="Excel.Shee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905000"/>
                        <a:ext cx="987425"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0901" name="Object 5"/>
          <p:cNvGraphicFramePr>
            <a:graphicFrameLocks noChangeAspect="1"/>
          </p:cNvGraphicFramePr>
          <p:nvPr/>
        </p:nvGraphicFramePr>
        <p:xfrm>
          <a:off x="3810000" y="1600200"/>
          <a:ext cx="812800" cy="4724400"/>
        </p:xfrm>
        <a:graphic>
          <a:graphicData uri="http://schemas.openxmlformats.org/presentationml/2006/ole">
            <mc:AlternateContent xmlns:mc="http://schemas.openxmlformats.org/markup-compatibility/2006">
              <mc:Choice xmlns:v="urn:schemas-microsoft-com:vml" Requires="v">
                <p:oleObj spid="_x0000_s1360943" name="Worksheet" r:id="rId8" imgW="597529" imgH="4798337" progId="Excel.Sheet.8">
                  <p:embed/>
                </p:oleObj>
              </mc:Choice>
              <mc:Fallback>
                <p:oleObj name="Worksheet" r:id="rId8" imgW="597529" imgH="4798337" progId="Excel.Sheet.8">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1600200"/>
                        <a:ext cx="8128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0902" name="Text Box 6"/>
          <p:cNvSpPr txBox="1">
            <a:spLocks noChangeArrowheads="1"/>
          </p:cNvSpPr>
          <p:nvPr/>
        </p:nvSpPr>
        <p:spPr bwMode="auto">
          <a:xfrm>
            <a:off x="1905000" y="3429000"/>
            <a:ext cx="1774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AND NOT</a:t>
            </a:r>
          </a:p>
        </p:txBody>
      </p:sp>
      <p:sp>
        <p:nvSpPr>
          <p:cNvPr id="1360903" name="Text Box 7"/>
          <p:cNvSpPr txBox="1">
            <a:spLocks noChangeArrowheads="1"/>
          </p:cNvSpPr>
          <p:nvPr/>
        </p:nvSpPr>
        <p:spPr bwMode="auto">
          <a:xfrm>
            <a:off x="5105400" y="3330575"/>
            <a:ext cx="44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3600" b="1">
                <a:solidFill>
                  <a:srgbClr val="FF3300"/>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544194" name="Rectangle 2"/>
          <p:cNvSpPr>
            <a:spLocks noGrp="1" noChangeArrowheads="1"/>
          </p:cNvSpPr>
          <p:nvPr>
            <p:ph type="title"/>
          </p:nvPr>
        </p:nvSpPr>
        <p:spPr/>
        <p:txBody>
          <a:bodyPr/>
          <a:lstStyle/>
          <a:p>
            <a:r>
              <a:rPr lang="en-US"/>
              <a:t>Boolean Summary</a:t>
            </a:r>
          </a:p>
        </p:txBody>
      </p:sp>
      <p:sp>
        <p:nvSpPr>
          <p:cNvPr id="1544195" name="Rectangle 3"/>
          <p:cNvSpPr>
            <a:spLocks noGrp="1" noChangeArrowheads="1"/>
          </p:cNvSpPr>
          <p:nvPr>
            <p:ph type="body" idx="1"/>
          </p:nvPr>
        </p:nvSpPr>
        <p:spPr/>
        <p:txBody>
          <a:bodyPr/>
          <a:lstStyle/>
          <a:p>
            <a:pPr>
              <a:lnSpc>
                <a:spcPct val="90000"/>
              </a:lnSpc>
            </a:pPr>
            <a:r>
              <a:rPr lang="en-US"/>
              <a:t>Advantages</a:t>
            </a:r>
          </a:p>
          <a:p>
            <a:pPr lvl="1">
              <a:lnSpc>
                <a:spcPct val="90000"/>
              </a:lnSpc>
            </a:pPr>
            <a:r>
              <a:rPr lang="en-US"/>
              <a:t>simple queries are easy to understand</a:t>
            </a:r>
          </a:p>
          <a:p>
            <a:pPr lvl="1">
              <a:lnSpc>
                <a:spcPct val="90000"/>
              </a:lnSpc>
            </a:pPr>
            <a:r>
              <a:rPr lang="en-US"/>
              <a:t>relatively easy to implement</a:t>
            </a:r>
          </a:p>
          <a:p>
            <a:pPr>
              <a:lnSpc>
                <a:spcPct val="90000"/>
              </a:lnSpc>
            </a:pPr>
            <a:r>
              <a:rPr lang="en-US"/>
              <a:t>Disadvantages</a:t>
            </a:r>
          </a:p>
          <a:p>
            <a:pPr lvl="1">
              <a:lnSpc>
                <a:spcPct val="90000"/>
              </a:lnSpc>
            </a:pPr>
            <a:r>
              <a:rPr lang="en-US"/>
              <a:t>difficult to specify what is wanted, particularly in complex situations</a:t>
            </a:r>
          </a:p>
          <a:p>
            <a:pPr lvl="1">
              <a:lnSpc>
                <a:spcPct val="90000"/>
              </a:lnSpc>
            </a:pPr>
            <a:r>
              <a:rPr lang="en-US"/>
              <a:t>too much returned, or too little</a:t>
            </a:r>
          </a:p>
          <a:p>
            <a:pPr lvl="1">
              <a:lnSpc>
                <a:spcPct val="90000"/>
              </a:lnSpc>
            </a:pPr>
            <a:r>
              <a:rPr lang="en-US"/>
              <a:t>ordering not well determined</a:t>
            </a:r>
          </a:p>
          <a:p>
            <a:pPr>
              <a:lnSpc>
                <a:spcPct val="90000"/>
              </a:lnSpc>
            </a:pPr>
            <a:r>
              <a:rPr lang="en-US"/>
              <a:t>Dominant IR model in commercial systems until the WWW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4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44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44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44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44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44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441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44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195"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264642" name="Rectangle 2"/>
          <p:cNvSpPr>
            <a:spLocks noGrp="1" noChangeArrowheads="1"/>
          </p:cNvSpPr>
          <p:nvPr>
            <p:ph type="title"/>
          </p:nvPr>
        </p:nvSpPr>
        <p:spPr/>
        <p:txBody>
          <a:bodyPr/>
          <a:lstStyle/>
          <a:p>
            <a:r>
              <a:rPr lang="en-US"/>
              <a:t>Today</a:t>
            </a:r>
          </a:p>
        </p:txBody>
      </p:sp>
      <p:sp>
        <p:nvSpPr>
          <p:cNvPr id="1264643" name="Rectangle 3"/>
          <p:cNvSpPr>
            <a:spLocks noGrp="1" noChangeArrowheads="1"/>
          </p:cNvSpPr>
          <p:nvPr>
            <p:ph type="body" idx="1"/>
          </p:nvPr>
        </p:nvSpPr>
        <p:spPr/>
        <p:txBody>
          <a:bodyPr/>
          <a:lstStyle/>
          <a:p>
            <a:r>
              <a:rPr lang="en-US" dirty="0">
                <a:solidFill>
                  <a:srgbClr val="BFBFBF"/>
                </a:solidFill>
              </a:rPr>
              <a:t>Review </a:t>
            </a:r>
          </a:p>
          <a:p>
            <a:pPr lvl="1"/>
            <a:r>
              <a:rPr lang="en-US" dirty="0">
                <a:solidFill>
                  <a:srgbClr val="BFBFBF"/>
                </a:solidFill>
              </a:rPr>
              <a:t>IR Models</a:t>
            </a:r>
          </a:p>
          <a:p>
            <a:pPr lvl="1"/>
            <a:r>
              <a:rPr lang="en-US" dirty="0">
                <a:solidFill>
                  <a:srgbClr val="BFBFBF"/>
                </a:solidFill>
              </a:rPr>
              <a:t>The Boolean Model</a:t>
            </a:r>
          </a:p>
          <a:p>
            <a:pPr lvl="1"/>
            <a:r>
              <a:rPr lang="en-US" dirty="0">
                <a:solidFill>
                  <a:srgbClr val="BFBFBF"/>
                </a:solidFill>
              </a:rPr>
              <a:t>Boolean implementation issues</a:t>
            </a:r>
          </a:p>
          <a:p>
            <a:r>
              <a:rPr lang="en-US" dirty="0"/>
              <a:t>Extended Boolean Approaches</a:t>
            </a:r>
          </a:p>
          <a:p>
            <a:r>
              <a:rPr lang="en-US" dirty="0">
                <a:solidFill>
                  <a:srgbClr val="BFBFBF"/>
                </a:solidFill>
              </a:rPr>
              <a:t>Vector Representation</a:t>
            </a:r>
          </a:p>
          <a:p>
            <a:r>
              <a:rPr lang="en-US" dirty="0">
                <a:solidFill>
                  <a:srgbClr val="BFBFBF"/>
                </a:solidFill>
              </a:rPr>
              <a:t>Term Weights</a:t>
            </a:r>
          </a:p>
          <a:p>
            <a:r>
              <a:rPr lang="en-US" dirty="0">
                <a:solidFill>
                  <a:srgbClr val="BFBFBF"/>
                </a:solidFill>
              </a:rPr>
              <a:t>Vector Matching</a:t>
            </a:r>
          </a:p>
        </p:txBody>
      </p:sp>
    </p:spTree>
    <p:extLst>
      <p:ext uri="{BB962C8B-B14F-4D97-AF65-F5344CB8AC3E}">
        <p14:creationId xmlns:p14="http://schemas.microsoft.com/office/powerpoint/2010/main" val="380563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546242" name="Rectangle 2"/>
          <p:cNvSpPr>
            <a:spLocks noGrp="1" noChangeArrowheads="1"/>
          </p:cNvSpPr>
          <p:nvPr>
            <p:ph type="title"/>
          </p:nvPr>
        </p:nvSpPr>
        <p:spPr/>
        <p:txBody>
          <a:bodyPr/>
          <a:lstStyle/>
          <a:p>
            <a:r>
              <a:rPr lang="en-US" sz="3200"/>
              <a:t>Basic Concepts for Extended Boolean</a:t>
            </a:r>
          </a:p>
        </p:txBody>
      </p:sp>
      <p:sp>
        <p:nvSpPr>
          <p:cNvPr id="1546243" name="Rectangle 3"/>
          <p:cNvSpPr>
            <a:spLocks noGrp="1" noChangeArrowheads="1"/>
          </p:cNvSpPr>
          <p:nvPr>
            <p:ph type="body" idx="1"/>
          </p:nvPr>
        </p:nvSpPr>
        <p:spPr/>
        <p:txBody>
          <a:bodyPr/>
          <a:lstStyle/>
          <a:p>
            <a:r>
              <a:rPr lang="en-US"/>
              <a:t>Instead of binary values, terms in documents and queries have a weight (importance or some other statistical property)</a:t>
            </a:r>
          </a:p>
          <a:p>
            <a:r>
              <a:rPr lang="en-US"/>
              <a:t>Instead of binary set membership, sets are </a:t>
            </a:r>
            <a:r>
              <a:rPr lang="ja-JP" altLang="en-US">
                <a:latin typeface="Arial"/>
              </a:rPr>
              <a:t>“</a:t>
            </a:r>
            <a:r>
              <a:rPr lang="en-US"/>
              <a:t>fuzzy</a:t>
            </a:r>
            <a:r>
              <a:rPr lang="ja-JP" altLang="en-US">
                <a:latin typeface="Arial"/>
              </a:rPr>
              <a:t>”</a:t>
            </a:r>
            <a:r>
              <a:rPr lang="en-US"/>
              <a:t> and the weights are used to determine degree of membership.</a:t>
            </a:r>
          </a:p>
          <a:p>
            <a:r>
              <a:rPr lang="en-US"/>
              <a:t>Degree of set membership can be used to rank the results of a query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35298" name="Rectangle 2"/>
          <p:cNvSpPr>
            <a:spLocks noGrp="1" noChangeArrowheads="1"/>
          </p:cNvSpPr>
          <p:nvPr>
            <p:ph type="title"/>
          </p:nvPr>
        </p:nvSpPr>
        <p:spPr/>
        <p:txBody>
          <a:bodyPr/>
          <a:lstStyle/>
          <a:p>
            <a:pPr eaLnBrk="1" hangingPunct="1">
              <a:defRPr/>
            </a:pPr>
            <a:r>
              <a:rPr lang="en-US" sz="3200" smtClean="0">
                <a:cs typeface="+mj-cs"/>
              </a:rPr>
              <a:t>Basic Concepts for Extended Boolean</a:t>
            </a:r>
          </a:p>
        </p:txBody>
      </p:sp>
      <p:sp>
        <p:nvSpPr>
          <p:cNvPr id="1335299" name="Rectangle 3"/>
          <p:cNvSpPr>
            <a:spLocks noGrp="1" noChangeArrowheads="1"/>
          </p:cNvSpPr>
          <p:nvPr>
            <p:ph type="body" idx="1"/>
          </p:nvPr>
        </p:nvSpPr>
        <p:spPr/>
        <p:txBody>
          <a:bodyPr/>
          <a:lstStyle/>
          <a:p>
            <a:pPr eaLnBrk="1" hangingPunct="1">
              <a:defRPr/>
            </a:pPr>
            <a:r>
              <a:rPr lang="en-US" smtClean="0">
                <a:cs typeface="+mn-cs"/>
              </a:rPr>
              <a:t>Instead of binary values, terms in documents and queries have a weight (importance or some other statistical property)</a:t>
            </a:r>
          </a:p>
          <a:p>
            <a:pPr eaLnBrk="1" hangingPunct="1">
              <a:defRPr/>
            </a:pPr>
            <a:r>
              <a:rPr lang="en-US" smtClean="0">
                <a:cs typeface="+mn-cs"/>
              </a:rPr>
              <a:t>Instead of binary set membership, sets are </a:t>
            </a:r>
            <a:r>
              <a:rPr lang="ja-JP" altLang="en-US" smtClean="0">
                <a:latin typeface="Arial"/>
                <a:cs typeface="+mn-cs"/>
              </a:rPr>
              <a:t>“</a:t>
            </a:r>
            <a:r>
              <a:rPr lang="en-US" smtClean="0">
                <a:cs typeface="+mn-cs"/>
              </a:rPr>
              <a:t>fuzzy</a:t>
            </a:r>
            <a:r>
              <a:rPr lang="ja-JP" altLang="en-US" smtClean="0">
                <a:latin typeface="Arial"/>
                <a:cs typeface="+mn-cs"/>
              </a:rPr>
              <a:t>”</a:t>
            </a:r>
            <a:r>
              <a:rPr lang="en-US" smtClean="0">
                <a:cs typeface="+mn-cs"/>
              </a:rPr>
              <a:t> and the weights are used to determine degree of membership.</a:t>
            </a:r>
          </a:p>
          <a:p>
            <a:pPr eaLnBrk="1" hangingPunct="1">
              <a:defRPr/>
            </a:pPr>
            <a:r>
              <a:rPr lang="en-US" smtClean="0">
                <a:cs typeface="+mn-cs"/>
              </a:rPr>
              <a:t>Degree of set membership can be used to rank the results of a query</a:t>
            </a:r>
          </a:p>
        </p:txBody>
      </p:sp>
    </p:spTree>
    <p:extLst>
      <p:ext uri="{BB962C8B-B14F-4D97-AF65-F5344CB8AC3E}">
        <p14:creationId xmlns:p14="http://schemas.microsoft.com/office/powerpoint/2010/main" val="125479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36322" name="Rectangle 2"/>
          <p:cNvSpPr>
            <a:spLocks noGrp="1" noChangeArrowheads="1"/>
          </p:cNvSpPr>
          <p:nvPr>
            <p:ph type="title"/>
          </p:nvPr>
        </p:nvSpPr>
        <p:spPr/>
        <p:txBody>
          <a:bodyPr/>
          <a:lstStyle/>
          <a:p>
            <a:pPr eaLnBrk="1" hangingPunct="1">
              <a:defRPr/>
            </a:pPr>
            <a:r>
              <a:rPr lang="en-US" smtClean="0">
                <a:cs typeface="+mj-cs"/>
              </a:rPr>
              <a:t>Fuzzy Sets</a:t>
            </a:r>
          </a:p>
        </p:txBody>
      </p:sp>
      <p:sp>
        <p:nvSpPr>
          <p:cNvPr id="1336323" name="Rectangle 3"/>
          <p:cNvSpPr>
            <a:spLocks noGrp="1" noChangeArrowheads="1"/>
          </p:cNvSpPr>
          <p:nvPr>
            <p:ph type="body" idx="1"/>
          </p:nvPr>
        </p:nvSpPr>
        <p:spPr/>
        <p:txBody>
          <a:bodyPr/>
          <a:lstStyle/>
          <a:p>
            <a:pPr eaLnBrk="1" hangingPunct="1">
              <a:defRPr/>
            </a:pPr>
            <a:r>
              <a:rPr lang="en-US" smtClean="0">
                <a:cs typeface="+mn-cs"/>
              </a:rPr>
              <a:t>Introduced by Zadeh in 1965.</a:t>
            </a:r>
          </a:p>
          <a:p>
            <a:pPr eaLnBrk="1" hangingPunct="1">
              <a:defRPr/>
            </a:pPr>
            <a:r>
              <a:rPr lang="en-US" smtClean="0">
                <a:cs typeface="+mn-cs"/>
              </a:rPr>
              <a:t>If set {A} has value v(A) and {B} has value v(B), where 0 </a:t>
            </a:r>
            <a:r>
              <a:rPr lang="en-US" smtClean="0">
                <a:cs typeface="+mn-cs"/>
                <a:sym typeface="Symbol" charset="0"/>
              </a:rPr>
              <a:t> v  1 </a:t>
            </a:r>
          </a:p>
          <a:p>
            <a:pPr eaLnBrk="1" hangingPunct="1">
              <a:defRPr/>
            </a:pPr>
            <a:r>
              <a:rPr lang="en-US" smtClean="0">
                <a:cs typeface="+mn-cs"/>
                <a:sym typeface="Symbol" charset="0"/>
              </a:rPr>
              <a:t>v(AB) = min(v(A), v(B))</a:t>
            </a:r>
          </a:p>
          <a:p>
            <a:pPr eaLnBrk="1" hangingPunct="1">
              <a:defRPr/>
            </a:pPr>
            <a:r>
              <a:rPr lang="en-US" smtClean="0">
                <a:cs typeface="+mn-cs"/>
                <a:sym typeface="Symbol" charset="0"/>
              </a:rPr>
              <a:t>v(AB) = max(v(A), v(B))</a:t>
            </a:r>
          </a:p>
          <a:p>
            <a:pPr eaLnBrk="1" hangingPunct="1">
              <a:defRPr/>
            </a:pPr>
            <a:r>
              <a:rPr lang="en-US" smtClean="0">
                <a:cs typeface="+mn-cs"/>
                <a:sym typeface="Symbol" charset="0"/>
              </a:rPr>
              <a:t>v(~A) = 1-v(A)</a:t>
            </a:r>
            <a:endParaRPr lang="en-US" smtClean="0">
              <a:cs typeface="+mn-cs"/>
            </a:endParaRPr>
          </a:p>
        </p:txBody>
      </p:sp>
    </p:spTree>
    <p:extLst>
      <p:ext uri="{BB962C8B-B14F-4D97-AF65-F5344CB8AC3E}">
        <p14:creationId xmlns:p14="http://schemas.microsoft.com/office/powerpoint/2010/main" val="2725367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240 – Spring 2013</a:t>
            </a:r>
            <a:endParaRPr lang="en-US"/>
          </a:p>
        </p:txBody>
      </p:sp>
      <p:sp>
        <p:nvSpPr>
          <p:cNvPr id="1337346" name="Rectangle 2"/>
          <p:cNvSpPr>
            <a:spLocks noGrp="1" noChangeArrowheads="1"/>
          </p:cNvSpPr>
          <p:nvPr>
            <p:ph type="title"/>
          </p:nvPr>
        </p:nvSpPr>
        <p:spPr/>
        <p:txBody>
          <a:bodyPr/>
          <a:lstStyle/>
          <a:p>
            <a:pPr eaLnBrk="1" hangingPunct="1">
              <a:defRPr/>
            </a:pPr>
            <a:r>
              <a:rPr lang="en-US" smtClean="0">
                <a:cs typeface="+mj-cs"/>
              </a:rPr>
              <a:t>Fuzzy Sets</a:t>
            </a:r>
          </a:p>
        </p:txBody>
      </p:sp>
      <p:sp>
        <p:nvSpPr>
          <p:cNvPr id="1337347" name="Rectangle 3"/>
          <p:cNvSpPr>
            <a:spLocks noGrp="1" noChangeArrowheads="1"/>
          </p:cNvSpPr>
          <p:nvPr>
            <p:ph type="body" idx="1"/>
          </p:nvPr>
        </p:nvSpPr>
        <p:spPr/>
        <p:txBody>
          <a:bodyPr/>
          <a:lstStyle/>
          <a:p>
            <a:pPr eaLnBrk="1" hangingPunct="1">
              <a:defRPr/>
            </a:pPr>
            <a:r>
              <a:rPr lang="en-US" smtClean="0">
                <a:cs typeface="+mn-cs"/>
              </a:rPr>
              <a:t>If we have three documents and three terms…</a:t>
            </a:r>
          </a:p>
          <a:p>
            <a:pPr lvl="1" eaLnBrk="1" hangingPunct="1">
              <a:defRPr/>
            </a:pPr>
            <a:r>
              <a:rPr lang="en-US" smtClean="0"/>
              <a:t>D</a:t>
            </a:r>
            <a:r>
              <a:rPr lang="en-US" baseline="-25000" smtClean="0"/>
              <a:t>1</a:t>
            </a:r>
            <a:r>
              <a:rPr lang="en-US" smtClean="0"/>
              <a:t>=(.4,.2,1), D</a:t>
            </a:r>
            <a:r>
              <a:rPr lang="en-US" baseline="-25000" smtClean="0"/>
              <a:t>2</a:t>
            </a:r>
            <a:r>
              <a:rPr lang="en-US" smtClean="0"/>
              <a:t>=(0,0,.8), D</a:t>
            </a:r>
            <a:r>
              <a:rPr lang="en-US" baseline="-25000" smtClean="0"/>
              <a:t>3</a:t>
            </a:r>
            <a:r>
              <a:rPr lang="en-US" smtClean="0"/>
              <a:t>=(.7, .4,0)</a:t>
            </a:r>
          </a:p>
          <a:p>
            <a:pPr eaLnBrk="1" hangingPunct="1">
              <a:defRPr/>
            </a:pPr>
            <a:endParaRPr lang="en-US" smtClean="0">
              <a:cs typeface="+mn-cs"/>
            </a:endParaRPr>
          </a:p>
        </p:txBody>
      </p:sp>
      <p:sp>
        <p:nvSpPr>
          <p:cNvPr id="1337348" name="Text Box 4"/>
          <p:cNvSpPr txBox="1">
            <a:spLocks noChangeArrowheads="1"/>
          </p:cNvSpPr>
          <p:nvPr/>
        </p:nvSpPr>
        <p:spPr bwMode="auto">
          <a:xfrm>
            <a:off x="609600" y="3733800"/>
            <a:ext cx="33797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For search:  t</a:t>
            </a:r>
            <a:r>
              <a:rPr lang="en-US" sz="2400" baseline="-25000">
                <a:cs typeface="+mn-cs"/>
              </a:rPr>
              <a:t>1</a:t>
            </a:r>
            <a:r>
              <a:rPr lang="en-US" sz="2400">
                <a:cs typeface="+mn-cs"/>
                <a:sym typeface="Symbol" charset="0"/>
              </a:rPr>
              <a:t>t</a:t>
            </a:r>
            <a:r>
              <a:rPr lang="en-US" sz="2400" baseline="-25000">
                <a:cs typeface="+mn-cs"/>
                <a:sym typeface="Symbol" charset="0"/>
              </a:rPr>
              <a:t>2 </a:t>
            </a:r>
            <a:r>
              <a:rPr lang="en-US" sz="2400">
                <a:cs typeface="+mn-cs"/>
                <a:sym typeface="Symbol" charset="0"/>
              </a:rPr>
              <a:t>t</a:t>
            </a:r>
            <a:r>
              <a:rPr lang="en-US" sz="2400" baseline="-25000">
                <a:cs typeface="+mn-cs"/>
                <a:sym typeface="Symbol" charset="0"/>
              </a:rPr>
              <a:t>3</a:t>
            </a:r>
            <a:endParaRPr lang="en-US" sz="2400">
              <a:cs typeface="+mn-cs"/>
              <a:sym typeface="Symbol" charset="0"/>
            </a:endParaRPr>
          </a:p>
          <a:p>
            <a:pPr algn="l" eaLnBrk="0" hangingPunct="0">
              <a:defRPr/>
            </a:pPr>
            <a:endParaRPr lang="en-US" sz="2400">
              <a:cs typeface="+mn-cs"/>
              <a:sym typeface="Symbol" charset="0"/>
            </a:endParaRPr>
          </a:p>
          <a:p>
            <a:pPr algn="l" eaLnBrk="0" hangingPunct="0">
              <a:defRPr/>
            </a:pPr>
            <a:r>
              <a:rPr lang="en-US" sz="2400">
                <a:cs typeface="+mn-cs"/>
                <a:sym typeface="Symbol" charset="0"/>
              </a:rPr>
              <a:t>v(D</a:t>
            </a:r>
            <a:r>
              <a:rPr lang="en-US" sz="2400" baseline="-25000">
                <a:cs typeface="+mn-cs"/>
                <a:sym typeface="Symbol" charset="0"/>
              </a:rPr>
              <a:t>1</a:t>
            </a:r>
            <a:r>
              <a:rPr lang="en-US" sz="2400">
                <a:cs typeface="+mn-cs"/>
                <a:sym typeface="Symbol" charset="0"/>
              </a:rPr>
              <a:t>) = max(.4, .2, 1) = 1</a:t>
            </a:r>
          </a:p>
          <a:p>
            <a:pPr algn="l" eaLnBrk="0" hangingPunct="0">
              <a:defRPr/>
            </a:pPr>
            <a:r>
              <a:rPr lang="en-US" sz="2400">
                <a:cs typeface="+mn-cs"/>
                <a:sym typeface="Symbol" charset="0"/>
              </a:rPr>
              <a:t>v(D</a:t>
            </a:r>
            <a:r>
              <a:rPr lang="en-US" sz="2400" baseline="-25000">
                <a:cs typeface="+mn-cs"/>
                <a:sym typeface="Symbol" charset="0"/>
              </a:rPr>
              <a:t>2</a:t>
            </a:r>
            <a:r>
              <a:rPr lang="en-US" sz="2400">
                <a:cs typeface="+mn-cs"/>
                <a:sym typeface="Symbol" charset="0"/>
              </a:rPr>
              <a:t>) = max(0, 0, .8) = .8</a:t>
            </a:r>
          </a:p>
          <a:p>
            <a:pPr algn="l" eaLnBrk="0" hangingPunct="0">
              <a:defRPr/>
            </a:pPr>
            <a:r>
              <a:rPr lang="en-US" sz="2400">
                <a:cs typeface="+mn-cs"/>
                <a:sym typeface="Symbol" charset="0"/>
              </a:rPr>
              <a:t>v(D</a:t>
            </a:r>
            <a:r>
              <a:rPr lang="en-US" sz="2400" baseline="-25000">
                <a:cs typeface="+mn-cs"/>
                <a:sym typeface="Symbol" charset="0"/>
              </a:rPr>
              <a:t>3</a:t>
            </a:r>
            <a:r>
              <a:rPr lang="en-US" sz="2400">
                <a:cs typeface="+mn-cs"/>
                <a:sym typeface="Symbol" charset="0"/>
              </a:rPr>
              <a:t>) = max(.7, .4, 0) = .7</a:t>
            </a:r>
          </a:p>
        </p:txBody>
      </p:sp>
      <p:sp>
        <p:nvSpPr>
          <p:cNvPr id="1337349" name="Text Box 5"/>
          <p:cNvSpPr txBox="1">
            <a:spLocks noChangeArrowheads="1"/>
          </p:cNvSpPr>
          <p:nvPr/>
        </p:nvSpPr>
        <p:spPr bwMode="auto">
          <a:xfrm>
            <a:off x="4953000" y="3733800"/>
            <a:ext cx="33289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For search:  t</a:t>
            </a:r>
            <a:r>
              <a:rPr lang="en-US" sz="2400" baseline="-25000">
                <a:cs typeface="+mn-cs"/>
              </a:rPr>
              <a:t>1</a:t>
            </a:r>
            <a:r>
              <a:rPr lang="en-US" sz="2400">
                <a:cs typeface="+mn-cs"/>
                <a:sym typeface="Symbol" charset="0"/>
              </a:rPr>
              <a:t>t</a:t>
            </a:r>
            <a:r>
              <a:rPr lang="en-US" sz="2400" baseline="-25000">
                <a:cs typeface="+mn-cs"/>
                <a:sym typeface="Symbol" charset="0"/>
              </a:rPr>
              <a:t>2 </a:t>
            </a:r>
            <a:r>
              <a:rPr lang="en-US" sz="2400">
                <a:cs typeface="+mn-cs"/>
                <a:sym typeface="Symbol" charset="0"/>
              </a:rPr>
              <a:t>t</a:t>
            </a:r>
            <a:r>
              <a:rPr lang="en-US" sz="2400" baseline="-25000">
                <a:cs typeface="+mn-cs"/>
                <a:sym typeface="Symbol" charset="0"/>
              </a:rPr>
              <a:t>3</a:t>
            </a:r>
            <a:endParaRPr lang="en-US" sz="2400">
              <a:cs typeface="+mn-cs"/>
              <a:sym typeface="Symbol" charset="0"/>
            </a:endParaRPr>
          </a:p>
          <a:p>
            <a:pPr algn="l" eaLnBrk="0" hangingPunct="0">
              <a:defRPr/>
            </a:pPr>
            <a:endParaRPr lang="en-US" sz="2400">
              <a:cs typeface="+mn-cs"/>
              <a:sym typeface="Symbol" charset="0"/>
            </a:endParaRPr>
          </a:p>
          <a:p>
            <a:pPr algn="l" eaLnBrk="0" hangingPunct="0">
              <a:defRPr/>
            </a:pPr>
            <a:r>
              <a:rPr lang="en-US" sz="2400">
                <a:cs typeface="+mn-cs"/>
                <a:sym typeface="Symbol" charset="0"/>
              </a:rPr>
              <a:t>v(D</a:t>
            </a:r>
            <a:r>
              <a:rPr lang="en-US" sz="2400" baseline="-25000">
                <a:cs typeface="+mn-cs"/>
                <a:sym typeface="Symbol" charset="0"/>
              </a:rPr>
              <a:t>1</a:t>
            </a:r>
            <a:r>
              <a:rPr lang="en-US" sz="2400">
                <a:cs typeface="+mn-cs"/>
                <a:sym typeface="Symbol" charset="0"/>
              </a:rPr>
              <a:t>) = min(.4, .2, 1) = .2</a:t>
            </a:r>
          </a:p>
          <a:p>
            <a:pPr algn="l" eaLnBrk="0" hangingPunct="0">
              <a:defRPr/>
            </a:pPr>
            <a:r>
              <a:rPr lang="en-US" sz="2400">
                <a:cs typeface="+mn-cs"/>
                <a:sym typeface="Symbol" charset="0"/>
              </a:rPr>
              <a:t>v(D</a:t>
            </a:r>
            <a:r>
              <a:rPr lang="en-US" sz="2400" baseline="-25000">
                <a:cs typeface="+mn-cs"/>
                <a:sym typeface="Symbol" charset="0"/>
              </a:rPr>
              <a:t>2</a:t>
            </a:r>
            <a:r>
              <a:rPr lang="en-US" sz="2400">
                <a:cs typeface="+mn-cs"/>
                <a:sym typeface="Symbol" charset="0"/>
              </a:rPr>
              <a:t>) = min(0, 0, .8) = 0</a:t>
            </a:r>
          </a:p>
          <a:p>
            <a:pPr algn="l" eaLnBrk="0" hangingPunct="0">
              <a:defRPr/>
            </a:pPr>
            <a:r>
              <a:rPr lang="en-US" sz="2400">
                <a:cs typeface="+mn-cs"/>
                <a:sym typeface="Symbol" charset="0"/>
              </a:rPr>
              <a:t>v(D</a:t>
            </a:r>
            <a:r>
              <a:rPr lang="en-US" sz="2400" baseline="-25000">
                <a:cs typeface="+mn-cs"/>
                <a:sym typeface="Symbol" charset="0"/>
              </a:rPr>
              <a:t>3</a:t>
            </a:r>
            <a:r>
              <a:rPr lang="en-US" sz="2400">
                <a:cs typeface="+mn-cs"/>
                <a:sym typeface="Symbol" charset="0"/>
              </a:rPr>
              <a:t>) = min(.7, .4, 0) = 0</a:t>
            </a:r>
          </a:p>
        </p:txBody>
      </p:sp>
    </p:spTree>
    <p:extLst>
      <p:ext uri="{BB962C8B-B14F-4D97-AF65-F5344CB8AC3E}">
        <p14:creationId xmlns:p14="http://schemas.microsoft.com/office/powerpoint/2010/main" val="2714510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38370" name="Rectangle 2"/>
          <p:cNvSpPr>
            <a:spLocks noGrp="1" noChangeArrowheads="1"/>
          </p:cNvSpPr>
          <p:nvPr>
            <p:ph type="title"/>
          </p:nvPr>
        </p:nvSpPr>
        <p:spPr/>
        <p:txBody>
          <a:bodyPr/>
          <a:lstStyle/>
          <a:p>
            <a:pPr eaLnBrk="1" hangingPunct="1">
              <a:defRPr/>
            </a:pPr>
            <a:r>
              <a:rPr lang="en-US" smtClean="0">
                <a:cs typeface="+mj-cs"/>
              </a:rPr>
              <a:t>Fuzzy Sets</a:t>
            </a:r>
          </a:p>
        </p:txBody>
      </p:sp>
      <p:sp>
        <p:nvSpPr>
          <p:cNvPr id="1338371" name="Rectangle 3"/>
          <p:cNvSpPr>
            <a:spLocks noGrp="1" noChangeArrowheads="1"/>
          </p:cNvSpPr>
          <p:nvPr>
            <p:ph type="body" idx="1"/>
          </p:nvPr>
        </p:nvSpPr>
        <p:spPr/>
        <p:txBody>
          <a:bodyPr/>
          <a:lstStyle/>
          <a:p>
            <a:pPr eaLnBrk="1" hangingPunct="1">
              <a:defRPr/>
            </a:pPr>
            <a:r>
              <a:rPr lang="en-US" smtClean="0">
                <a:cs typeface="+mn-cs"/>
              </a:rPr>
              <a:t>Fuzzy set membership of term to document is f(A)</a:t>
            </a:r>
            <a:r>
              <a:rPr lang="en-US" smtClean="0">
                <a:cs typeface="+mn-cs"/>
                <a:sym typeface="Wingdings" charset="0"/>
              </a:rPr>
              <a:t>[0,1]</a:t>
            </a:r>
          </a:p>
          <a:p>
            <a:pPr eaLnBrk="1" hangingPunct="1">
              <a:defRPr/>
            </a:pPr>
            <a:r>
              <a:rPr lang="en-US" smtClean="0">
                <a:cs typeface="+mn-cs"/>
                <a:sym typeface="Wingdings" charset="0"/>
              </a:rPr>
              <a:t>D</a:t>
            </a:r>
            <a:r>
              <a:rPr lang="en-US" baseline="-25000" smtClean="0">
                <a:cs typeface="+mn-cs"/>
                <a:sym typeface="Wingdings" charset="0"/>
              </a:rPr>
              <a:t>1</a:t>
            </a:r>
            <a:r>
              <a:rPr lang="en-US" smtClean="0">
                <a:cs typeface="+mn-cs"/>
                <a:sym typeface="Wingdings" charset="0"/>
              </a:rPr>
              <a:t> = {(mesons, .8), (scattering, .4)}</a:t>
            </a:r>
          </a:p>
          <a:p>
            <a:pPr eaLnBrk="1" hangingPunct="1">
              <a:defRPr/>
            </a:pPr>
            <a:r>
              <a:rPr lang="en-US" smtClean="0">
                <a:cs typeface="+mn-cs"/>
                <a:sym typeface="Wingdings" charset="0"/>
              </a:rPr>
              <a:t>D</a:t>
            </a:r>
            <a:r>
              <a:rPr lang="en-US" baseline="-25000" smtClean="0">
                <a:cs typeface="+mn-cs"/>
                <a:sym typeface="Wingdings" charset="0"/>
              </a:rPr>
              <a:t>2 </a:t>
            </a:r>
            <a:r>
              <a:rPr lang="en-US" smtClean="0">
                <a:cs typeface="+mn-cs"/>
                <a:sym typeface="Wingdings" charset="0"/>
              </a:rPr>
              <a:t>= {(mesons, .5), (scattering, .6)}</a:t>
            </a:r>
          </a:p>
          <a:p>
            <a:pPr eaLnBrk="1" hangingPunct="1">
              <a:defRPr/>
            </a:pPr>
            <a:r>
              <a:rPr lang="en-US" smtClean="0">
                <a:cs typeface="+mn-cs"/>
                <a:sym typeface="Wingdings" charset="0"/>
              </a:rPr>
              <a:t>Query = MESONS AND SCATTERING</a:t>
            </a:r>
          </a:p>
          <a:p>
            <a:pPr eaLnBrk="1" hangingPunct="1">
              <a:defRPr/>
            </a:pPr>
            <a:r>
              <a:rPr lang="en-US" smtClean="0">
                <a:cs typeface="+mn-cs"/>
                <a:sym typeface="Wingdings" charset="0"/>
              </a:rPr>
              <a:t>RSV(D</a:t>
            </a:r>
            <a:r>
              <a:rPr lang="en-US" baseline="-25000" smtClean="0">
                <a:cs typeface="+mn-cs"/>
                <a:sym typeface="Wingdings" charset="0"/>
              </a:rPr>
              <a:t>1</a:t>
            </a:r>
            <a:r>
              <a:rPr lang="en-US" smtClean="0">
                <a:cs typeface="+mn-cs"/>
                <a:sym typeface="Wingdings" charset="0"/>
              </a:rPr>
              <a:t>) = MIN(.8,.4) = .4</a:t>
            </a:r>
          </a:p>
          <a:p>
            <a:pPr eaLnBrk="1" hangingPunct="1">
              <a:defRPr/>
            </a:pPr>
            <a:r>
              <a:rPr lang="en-US" smtClean="0">
                <a:cs typeface="+mn-cs"/>
                <a:sym typeface="Wingdings" charset="0"/>
              </a:rPr>
              <a:t>RSV(D</a:t>
            </a:r>
            <a:r>
              <a:rPr lang="en-US" baseline="-25000" smtClean="0">
                <a:cs typeface="+mn-cs"/>
                <a:sym typeface="Wingdings" charset="0"/>
              </a:rPr>
              <a:t>2</a:t>
            </a:r>
            <a:r>
              <a:rPr lang="en-US" smtClean="0">
                <a:cs typeface="+mn-cs"/>
                <a:sym typeface="Wingdings" charset="0"/>
              </a:rPr>
              <a:t>) = MIN(.5,.6) = .5</a:t>
            </a:r>
          </a:p>
          <a:p>
            <a:pPr eaLnBrk="1" hangingPunct="1">
              <a:defRPr/>
            </a:pPr>
            <a:r>
              <a:rPr lang="en-US" smtClean="0">
                <a:cs typeface="+mn-cs"/>
                <a:sym typeface="Wingdings" charset="0"/>
              </a:rPr>
              <a:t>D</a:t>
            </a:r>
            <a:r>
              <a:rPr lang="en-US" baseline="-25000" smtClean="0">
                <a:cs typeface="+mn-cs"/>
                <a:sym typeface="Wingdings" charset="0"/>
              </a:rPr>
              <a:t>2 </a:t>
            </a:r>
            <a:r>
              <a:rPr lang="en-US" smtClean="0">
                <a:cs typeface="+mn-cs"/>
                <a:sym typeface="Wingdings" charset="0"/>
              </a:rPr>
              <a:t>is ranked before D</a:t>
            </a:r>
            <a:r>
              <a:rPr lang="en-US" baseline="-25000" smtClean="0">
                <a:cs typeface="+mn-cs"/>
                <a:sym typeface="Wingdings" charset="0"/>
              </a:rPr>
              <a:t>1</a:t>
            </a:r>
            <a:r>
              <a:rPr lang="en-US" smtClean="0">
                <a:cs typeface="+mn-cs"/>
                <a:sym typeface="Wingdings" charset="0"/>
              </a:rPr>
              <a:t> in the result set.</a:t>
            </a:r>
            <a:endParaRPr lang="en-US" smtClean="0">
              <a:cs typeface="+mn-cs"/>
            </a:endParaRPr>
          </a:p>
        </p:txBody>
      </p:sp>
    </p:spTree>
    <p:extLst>
      <p:ext uri="{BB962C8B-B14F-4D97-AF65-F5344CB8AC3E}">
        <p14:creationId xmlns:p14="http://schemas.microsoft.com/office/powerpoint/2010/main" val="62814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69442" name="Rectangle 2"/>
          <p:cNvSpPr>
            <a:spLocks noGrp="1" noChangeArrowheads="1"/>
          </p:cNvSpPr>
          <p:nvPr>
            <p:ph type="title"/>
          </p:nvPr>
        </p:nvSpPr>
        <p:spPr/>
        <p:txBody>
          <a:bodyPr/>
          <a:lstStyle/>
          <a:p>
            <a:pPr eaLnBrk="1" hangingPunct="1">
              <a:defRPr/>
            </a:pPr>
            <a:r>
              <a:rPr lang="en-US" smtClean="0">
                <a:cs typeface="+mj-cs"/>
              </a:rPr>
              <a:t>Fuzzy Sets</a:t>
            </a:r>
          </a:p>
        </p:txBody>
      </p:sp>
      <p:sp>
        <p:nvSpPr>
          <p:cNvPr id="1469443" name="Rectangle 3"/>
          <p:cNvSpPr>
            <a:spLocks noGrp="1" noChangeArrowheads="1"/>
          </p:cNvSpPr>
          <p:nvPr>
            <p:ph type="body" idx="1"/>
          </p:nvPr>
        </p:nvSpPr>
        <p:spPr/>
        <p:txBody>
          <a:bodyPr/>
          <a:lstStyle/>
          <a:p>
            <a:pPr eaLnBrk="1" hangingPunct="1">
              <a:defRPr/>
            </a:pPr>
            <a:r>
              <a:rPr lang="en-US" smtClean="0">
                <a:cs typeface="+mn-cs"/>
              </a:rPr>
              <a:t>The set membership function can be, for example, the relative term frequency within a document, the IDF or any other function providing weights to terms</a:t>
            </a:r>
          </a:p>
          <a:p>
            <a:pPr eaLnBrk="1" hangingPunct="1">
              <a:defRPr/>
            </a:pPr>
            <a:r>
              <a:rPr lang="en-US" smtClean="0">
                <a:cs typeface="+mn-cs"/>
              </a:rPr>
              <a:t>This means that the fuzzy methods use sets of criteria for term weighting that are the same or similar to those used in other ranked retrieval methods (e.g., vector and probabilistic methods)</a:t>
            </a:r>
          </a:p>
        </p:txBody>
      </p:sp>
    </p:spTree>
    <p:extLst>
      <p:ext uri="{BB962C8B-B14F-4D97-AF65-F5344CB8AC3E}">
        <p14:creationId xmlns:p14="http://schemas.microsoft.com/office/powerpoint/2010/main" val="1867621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39394" name="Rectangle 2"/>
          <p:cNvSpPr>
            <a:spLocks noGrp="1" noChangeArrowheads="1"/>
          </p:cNvSpPr>
          <p:nvPr>
            <p:ph type="title"/>
          </p:nvPr>
        </p:nvSpPr>
        <p:spPr/>
        <p:txBody>
          <a:bodyPr/>
          <a:lstStyle/>
          <a:p>
            <a:pPr eaLnBrk="1" hangingPunct="1">
              <a:defRPr/>
            </a:pPr>
            <a:r>
              <a:rPr lang="en-US" sz="3200" smtClean="0">
                <a:cs typeface="+mj-cs"/>
              </a:rPr>
              <a:t>Robertson</a:t>
            </a:r>
            <a:r>
              <a:rPr lang="ja-JP" altLang="en-US" sz="3200" smtClean="0">
                <a:latin typeface="Arial"/>
                <a:cs typeface="+mj-cs"/>
              </a:rPr>
              <a:t>’</a:t>
            </a:r>
            <a:r>
              <a:rPr lang="en-US" sz="3200" smtClean="0">
                <a:cs typeface="+mj-cs"/>
              </a:rPr>
              <a:t>s Critique of Fuzzy Sets</a:t>
            </a:r>
          </a:p>
        </p:txBody>
      </p:sp>
      <p:sp>
        <p:nvSpPr>
          <p:cNvPr id="1339395" name="Rectangle 3"/>
          <p:cNvSpPr>
            <a:spLocks noGrp="1" noChangeArrowheads="1"/>
          </p:cNvSpPr>
          <p:nvPr>
            <p:ph type="body" idx="1"/>
          </p:nvPr>
        </p:nvSpPr>
        <p:spPr/>
        <p:txBody>
          <a:bodyPr/>
          <a:lstStyle/>
          <a:p>
            <a:pPr eaLnBrk="1" hangingPunct="1">
              <a:lnSpc>
                <a:spcPct val="90000"/>
              </a:lnSpc>
              <a:defRPr/>
            </a:pPr>
            <a:r>
              <a:rPr lang="en-US" smtClean="0">
                <a:cs typeface="+mn-cs"/>
                <a:sym typeface="Wingdings" charset="0"/>
              </a:rPr>
              <a:t>D</a:t>
            </a:r>
            <a:r>
              <a:rPr lang="en-US" baseline="-25000" smtClean="0">
                <a:cs typeface="+mn-cs"/>
                <a:sym typeface="Wingdings" charset="0"/>
              </a:rPr>
              <a:t>1</a:t>
            </a:r>
            <a:r>
              <a:rPr lang="en-US" smtClean="0">
                <a:cs typeface="+mn-cs"/>
                <a:sym typeface="Wingdings" charset="0"/>
              </a:rPr>
              <a:t> = {(mesons, .4), (scattering, .4)}</a:t>
            </a:r>
          </a:p>
          <a:p>
            <a:pPr eaLnBrk="1" hangingPunct="1">
              <a:lnSpc>
                <a:spcPct val="90000"/>
              </a:lnSpc>
              <a:defRPr/>
            </a:pPr>
            <a:r>
              <a:rPr lang="en-US" smtClean="0">
                <a:cs typeface="+mn-cs"/>
                <a:sym typeface="Wingdings" charset="0"/>
              </a:rPr>
              <a:t>D</a:t>
            </a:r>
            <a:r>
              <a:rPr lang="en-US" baseline="-25000" smtClean="0">
                <a:cs typeface="+mn-cs"/>
                <a:sym typeface="Wingdings" charset="0"/>
              </a:rPr>
              <a:t>2 </a:t>
            </a:r>
            <a:r>
              <a:rPr lang="en-US" smtClean="0">
                <a:cs typeface="+mn-cs"/>
                <a:sym typeface="Wingdings" charset="0"/>
              </a:rPr>
              <a:t>= {(mesons, .39), (scattering, .99)}</a:t>
            </a:r>
          </a:p>
          <a:p>
            <a:pPr eaLnBrk="1" hangingPunct="1">
              <a:lnSpc>
                <a:spcPct val="90000"/>
              </a:lnSpc>
              <a:defRPr/>
            </a:pPr>
            <a:r>
              <a:rPr lang="en-US" smtClean="0">
                <a:cs typeface="+mn-cs"/>
                <a:sym typeface="Wingdings" charset="0"/>
              </a:rPr>
              <a:t>Query = MESONS AND SCATTERING</a:t>
            </a:r>
          </a:p>
          <a:p>
            <a:pPr eaLnBrk="1" hangingPunct="1">
              <a:lnSpc>
                <a:spcPct val="90000"/>
              </a:lnSpc>
              <a:defRPr/>
            </a:pPr>
            <a:r>
              <a:rPr lang="en-US" smtClean="0">
                <a:cs typeface="+mn-cs"/>
                <a:sym typeface="Wingdings" charset="0"/>
              </a:rPr>
              <a:t>RSV(D</a:t>
            </a:r>
            <a:r>
              <a:rPr lang="en-US" baseline="-25000" smtClean="0">
                <a:cs typeface="+mn-cs"/>
                <a:sym typeface="Wingdings" charset="0"/>
              </a:rPr>
              <a:t>1</a:t>
            </a:r>
            <a:r>
              <a:rPr lang="en-US" smtClean="0">
                <a:cs typeface="+mn-cs"/>
                <a:sym typeface="Wingdings" charset="0"/>
              </a:rPr>
              <a:t>) = MIN(.4,.4) = .4</a:t>
            </a:r>
          </a:p>
          <a:p>
            <a:pPr eaLnBrk="1" hangingPunct="1">
              <a:lnSpc>
                <a:spcPct val="90000"/>
              </a:lnSpc>
              <a:defRPr/>
            </a:pPr>
            <a:r>
              <a:rPr lang="en-US" smtClean="0">
                <a:cs typeface="+mn-cs"/>
                <a:sym typeface="Wingdings" charset="0"/>
              </a:rPr>
              <a:t>RSV(D</a:t>
            </a:r>
            <a:r>
              <a:rPr lang="en-US" baseline="-25000" smtClean="0">
                <a:cs typeface="+mn-cs"/>
                <a:sym typeface="Wingdings" charset="0"/>
              </a:rPr>
              <a:t>2</a:t>
            </a:r>
            <a:r>
              <a:rPr lang="en-US" smtClean="0">
                <a:cs typeface="+mn-cs"/>
                <a:sym typeface="Wingdings" charset="0"/>
              </a:rPr>
              <a:t>) = MIN(.39,.99) = .39</a:t>
            </a:r>
          </a:p>
          <a:p>
            <a:pPr eaLnBrk="1" hangingPunct="1">
              <a:lnSpc>
                <a:spcPct val="90000"/>
              </a:lnSpc>
              <a:defRPr/>
            </a:pPr>
            <a:r>
              <a:rPr lang="en-US" smtClean="0">
                <a:cs typeface="+mn-cs"/>
                <a:sym typeface="Wingdings" charset="0"/>
              </a:rPr>
              <a:t>However, consistent with the Boolean model:</a:t>
            </a:r>
          </a:p>
          <a:p>
            <a:pPr lvl="1" eaLnBrk="1" hangingPunct="1">
              <a:lnSpc>
                <a:spcPct val="90000"/>
              </a:lnSpc>
              <a:defRPr/>
            </a:pPr>
            <a:r>
              <a:rPr lang="en-US" smtClean="0">
                <a:sym typeface="Symbol" charset="0"/>
              </a:rPr>
              <a:t>Query = t</a:t>
            </a:r>
            <a:r>
              <a:rPr lang="en-US" baseline="-25000" smtClean="0">
                <a:sym typeface="Symbol" charset="0"/>
              </a:rPr>
              <a:t>1</a:t>
            </a:r>
            <a:r>
              <a:rPr lang="en-US" smtClean="0">
                <a:sym typeface="Symbol" charset="0"/>
              </a:rPr>
              <a:t>t</a:t>
            </a:r>
            <a:r>
              <a:rPr lang="en-US" baseline="-25000" smtClean="0">
                <a:sym typeface="Symbol" charset="0"/>
              </a:rPr>
              <a:t>2</a:t>
            </a:r>
            <a:r>
              <a:rPr lang="en-US" smtClean="0">
                <a:sym typeface="Symbol" charset="0"/>
              </a:rPr>
              <a:t>t</a:t>
            </a:r>
            <a:r>
              <a:rPr lang="en-US" baseline="-25000" smtClean="0">
                <a:sym typeface="Symbol" charset="0"/>
              </a:rPr>
              <a:t>3</a:t>
            </a:r>
            <a:r>
              <a:rPr lang="en-US" smtClean="0">
                <a:sym typeface="Symbol" charset="0"/>
              </a:rPr>
              <a:t>…t</a:t>
            </a:r>
            <a:r>
              <a:rPr lang="en-US" baseline="-25000" smtClean="0">
                <a:sym typeface="Symbol" charset="0"/>
              </a:rPr>
              <a:t>100</a:t>
            </a:r>
          </a:p>
          <a:p>
            <a:pPr lvl="1" eaLnBrk="1" hangingPunct="1">
              <a:lnSpc>
                <a:spcPct val="90000"/>
              </a:lnSpc>
              <a:defRPr/>
            </a:pPr>
            <a:r>
              <a:rPr lang="en-US" smtClean="0">
                <a:sym typeface="Wingdings" charset="0"/>
              </a:rPr>
              <a:t>If D not indexed by t</a:t>
            </a:r>
            <a:r>
              <a:rPr lang="en-US" baseline="-25000" smtClean="0">
                <a:sym typeface="Wingdings" charset="0"/>
              </a:rPr>
              <a:t>1</a:t>
            </a:r>
            <a:r>
              <a:rPr lang="en-US" smtClean="0">
                <a:sym typeface="Wingdings" charset="0"/>
              </a:rPr>
              <a:t> then it fails, even if D is indexed by t</a:t>
            </a:r>
            <a:r>
              <a:rPr lang="en-US" baseline="-25000" smtClean="0">
                <a:sym typeface="Wingdings" charset="0"/>
              </a:rPr>
              <a:t>2</a:t>
            </a:r>
            <a:r>
              <a:rPr lang="en-US" smtClean="0">
                <a:sym typeface="Wingdings" charset="0"/>
              </a:rPr>
              <a:t>,…,t</a:t>
            </a:r>
            <a:r>
              <a:rPr lang="en-US" baseline="-25000" smtClean="0">
                <a:sym typeface="Wingdings" charset="0"/>
              </a:rPr>
              <a:t>100</a:t>
            </a:r>
            <a:endParaRPr lang="en-US" smtClean="0"/>
          </a:p>
        </p:txBody>
      </p:sp>
    </p:spTree>
    <p:extLst>
      <p:ext uri="{BB962C8B-B14F-4D97-AF65-F5344CB8AC3E}">
        <p14:creationId xmlns:p14="http://schemas.microsoft.com/office/powerpoint/2010/main" val="112291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264642" name="Rectangle 2"/>
          <p:cNvSpPr>
            <a:spLocks noGrp="1" noChangeArrowheads="1"/>
          </p:cNvSpPr>
          <p:nvPr>
            <p:ph type="title"/>
          </p:nvPr>
        </p:nvSpPr>
        <p:spPr/>
        <p:txBody>
          <a:bodyPr/>
          <a:lstStyle/>
          <a:p>
            <a:r>
              <a:rPr lang="en-US"/>
              <a:t>Today</a:t>
            </a:r>
          </a:p>
        </p:txBody>
      </p:sp>
      <p:sp>
        <p:nvSpPr>
          <p:cNvPr id="1264643" name="Rectangle 3"/>
          <p:cNvSpPr>
            <a:spLocks noGrp="1" noChangeArrowheads="1"/>
          </p:cNvSpPr>
          <p:nvPr>
            <p:ph type="body" idx="1"/>
          </p:nvPr>
        </p:nvSpPr>
        <p:spPr/>
        <p:txBody>
          <a:bodyPr/>
          <a:lstStyle/>
          <a:p>
            <a:r>
              <a:rPr lang="en-US" dirty="0"/>
              <a:t>Review </a:t>
            </a:r>
          </a:p>
          <a:p>
            <a:pPr lvl="1"/>
            <a:r>
              <a:rPr lang="en-US" dirty="0"/>
              <a:t>IR Models</a:t>
            </a:r>
          </a:p>
          <a:p>
            <a:pPr lvl="1"/>
            <a:r>
              <a:rPr lang="en-US" dirty="0"/>
              <a:t>The Boolean Model</a:t>
            </a:r>
          </a:p>
          <a:p>
            <a:pPr lvl="1"/>
            <a:r>
              <a:rPr lang="en-US"/>
              <a:t>Boolean implementation issues</a:t>
            </a:r>
          </a:p>
          <a:p>
            <a:r>
              <a:rPr lang="en-US"/>
              <a:t>Extended Boolean Approaches</a:t>
            </a:r>
          </a:p>
          <a:p>
            <a:r>
              <a:rPr lang="en-US" dirty="0"/>
              <a:t>Vector Representation</a:t>
            </a:r>
          </a:p>
          <a:p>
            <a:r>
              <a:rPr lang="en-US" dirty="0"/>
              <a:t>Term Weights</a:t>
            </a:r>
          </a:p>
          <a:p>
            <a:r>
              <a:rPr lang="en-US" dirty="0"/>
              <a:t>Vector Matching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55778" name="Rectangle 2"/>
          <p:cNvSpPr>
            <a:spLocks noGrp="1" noChangeArrowheads="1"/>
          </p:cNvSpPr>
          <p:nvPr>
            <p:ph type="title"/>
          </p:nvPr>
        </p:nvSpPr>
        <p:spPr/>
        <p:txBody>
          <a:bodyPr/>
          <a:lstStyle/>
          <a:p>
            <a:pPr eaLnBrk="1" hangingPunct="1">
              <a:defRPr/>
            </a:pPr>
            <a:r>
              <a:rPr lang="en-US" smtClean="0">
                <a:cs typeface="+mj-cs"/>
              </a:rPr>
              <a:t>Robertson</a:t>
            </a:r>
            <a:r>
              <a:rPr lang="ja-JP" altLang="en-US" smtClean="0">
                <a:latin typeface="Arial"/>
                <a:cs typeface="+mj-cs"/>
              </a:rPr>
              <a:t>’</a:t>
            </a:r>
            <a:r>
              <a:rPr lang="en-US" smtClean="0">
                <a:cs typeface="+mj-cs"/>
              </a:rPr>
              <a:t>s critique of Fuzzy</a:t>
            </a:r>
          </a:p>
        </p:txBody>
      </p:sp>
      <p:sp>
        <p:nvSpPr>
          <p:cNvPr id="1355779" name="Rectangle 3"/>
          <p:cNvSpPr>
            <a:spLocks noGrp="1" noChangeArrowheads="1"/>
          </p:cNvSpPr>
          <p:nvPr>
            <p:ph type="body" idx="1"/>
          </p:nvPr>
        </p:nvSpPr>
        <p:spPr/>
        <p:txBody>
          <a:bodyPr/>
          <a:lstStyle/>
          <a:p>
            <a:pPr eaLnBrk="1" hangingPunct="1">
              <a:defRPr/>
            </a:pPr>
            <a:r>
              <a:rPr lang="en-US" smtClean="0">
                <a:cs typeface="+mn-cs"/>
              </a:rPr>
              <a:t>Fuzzy sets suffer from the same kind of lack of discrimination among the retrieval results almost to the same extent as standard Boolean</a:t>
            </a:r>
          </a:p>
          <a:p>
            <a:pPr eaLnBrk="1" hangingPunct="1">
              <a:defRPr/>
            </a:pPr>
            <a:r>
              <a:rPr lang="en-US" smtClean="0">
                <a:cs typeface="+mn-cs"/>
              </a:rPr>
              <a:t>The rank of a document depends entirely on the lowest or highest weighted term in an AND or OR operation</a:t>
            </a:r>
          </a:p>
        </p:txBody>
      </p:sp>
    </p:spTree>
    <p:extLst>
      <p:ext uri="{BB962C8B-B14F-4D97-AF65-F5344CB8AC3E}">
        <p14:creationId xmlns:p14="http://schemas.microsoft.com/office/powerpoint/2010/main" val="1390698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54754" name="Rectangle 2"/>
          <p:cNvSpPr>
            <a:spLocks noGrp="1" noChangeArrowheads="1"/>
          </p:cNvSpPr>
          <p:nvPr>
            <p:ph type="title"/>
          </p:nvPr>
        </p:nvSpPr>
        <p:spPr/>
        <p:txBody>
          <a:bodyPr/>
          <a:lstStyle/>
          <a:p>
            <a:pPr eaLnBrk="1" hangingPunct="1">
              <a:defRPr/>
            </a:pPr>
            <a:r>
              <a:rPr lang="en-US" smtClean="0">
                <a:cs typeface="+mj-cs"/>
              </a:rPr>
              <a:t>Other Fuzzy Approaches</a:t>
            </a:r>
          </a:p>
        </p:txBody>
      </p:sp>
      <p:sp>
        <p:nvSpPr>
          <p:cNvPr id="1354755" name="Rectangle 3"/>
          <p:cNvSpPr>
            <a:spLocks noGrp="1" noChangeArrowheads="1"/>
          </p:cNvSpPr>
          <p:nvPr>
            <p:ph type="body" idx="1"/>
          </p:nvPr>
        </p:nvSpPr>
        <p:spPr/>
        <p:txBody>
          <a:bodyPr/>
          <a:lstStyle/>
          <a:p>
            <a:pPr eaLnBrk="1" hangingPunct="1">
              <a:lnSpc>
                <a:spcPct val="90000"/>
              </a:lnSpc>
              <a:defRPr/>
            </a:pPr>
            <a:r>
              <a:rPr lang="en-US" smtClean="0">
                <a:cs typeface="+mn-cs"/>
              </a:rPr>
              <a:t>As described in the Modern Information Retrieval (optional) text, a keyword correlation matrix can be used to determine set membership values, and algebraic sums and products can be used in place of MAX and MIN</a:t>
            </a:r>
          </a:p>
          <a:p>
            <a:pPr eaLnBrk="1" hangingPunct="1">
              <a:lnSpc>
                <a:spcPct val="90000"/>
              </a:lnSpc>
              <a:defRPr/>
            </a:pPr>
            <a:r>
              <a:rPr lang="en-US" smtClean="0">
                <a:cs typeface="+mn-cs"/>
              </a:rPr>
              <a:t>Not clear how this approach works in real applications (or in tests like TREC) because the testing has been on a small scale</a:t>
            </a:r>
          </a:p>
          <a:p>
            <a:pPr eaLnBrk="1" hangingPunct="1">
              <a:lnSpc>
                <a:spcPct val="90000"/>
              </a:lnSpc>
              <a:defRPr/>
            </a:pPr>
            <a:endParaRPr lang="en-US" smtClean="0">
              <a:cs typeface="+mn-cs"/>
            </a:endParaRPr>
          </a:p>
        </p:txBody>
      </p:sp>
    </p:spTree>
    <p:extLst>
      <p:ext uri="{BB962C8B-B14F-4D97-AF65-F5344CB8AC3E}">
        <p14:creationId xmlns:p14="http://schemas.microsoft.com/office/powerpoint/2010/main" val="325462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53730" name="Rectangle 2"/>
          <p:cNvSpPr>
            <a:spLocks noGrp="1" noChangeArrowheads="1"/>
          </p:cNvSpPr>
          <p:nvPr>
            <p:ph type="title"/>
          </p:nvPr>
        </p:nvSpPr>
        <p:spPr/>
        <p:txBody>
          <a:bodyPr/>
          <a:lstStyle/>
          <a:p>
            <a:pPr eaLnBrk="1" hangingPunct="1">
              <a:defRPr/>
            </a:pPr>
            <a:r>
              <a:rPr lang="en-US" smtClean="0">
                <a:cs typeface="+mj-cs"/>
              </a:rPr>
              <a:t>Extended Boolean (P-Norm)</a:t>
            </a:r>
          </a:p>
        </p:txBody>
      </p:sp>
      <p:sp>
        <p:nvSpPr>
          <p:cNvPr id="1353731" name="Rectangle 3"/>
          <p:cNvSpPr>
            <a:spLocks noGrp="1" noChangeArrowheads="1"/>
          </p:cNvSpPr>
          <p:nvPr>
            <p:ph type="body" idx="1"/>
          </p:nvPr>
        </p:nvSpPr>
        <p:spPr/>
        <p:txBody>
          <a:bodyPr/>
          <a:lstStyle/>
          <a:p>
            <a:pPr eaLnBrk="1" hangingPunct="1">
              <a:lnSpc>
                <a:spcPct val="90000"/>
              </a:lnSpc>
              <a:defRPr/>
            </a:pPr>
            <a:r>
              <a:rPr lang="en-US" smtClean="0">
                <a:cs typeface="+mn-cs"/>
              </a:rPr>
              <a:t>Ed Fox</a:t>
            </a:r>
            <a:r>
              <a:rPr lang="ja-JP" altLang="en-US" smtClean="0">
                <a:latin typeface="Arial"/>
                <a:cs typeface="+mn-cs"/>
              </a:rPr>
              <a:t>’</a:t>
            </a:r>
            <a:r>
              <a:rPr lang="en-US" smtClean="0">
                <a:cs typeface="+mn-cs"/>
              </a:rPr>
              <a:t>s Dissertation work with Salton</a:t>
            </a:r>
          </a:p>
          <a:p>
            <a:pPr eaLnBrk="1" hangingPunct="1">
              <a:lnSpc>
                <a:spcPct val="90000"/>
              </a:lnSpc>
              <a:defRPr/>
            </a:pPr>
            <a:r>
              <a:rPr lang="en-US" smtClean="0">
                <a:cs typeface="+mn-cs"/>
              </a:rPr>
              <a:t>Basic notion is that terms in a Boolean query, and </a:t>
            </a:r>
            <a:r>
              <a:rPr lang="en-US" i="1" smtClean="0">
                <a:cs typeface="+mn-cs"/>
              </a:rPr>
              <a:t>the Boolean Operators themselves</a:t>
            </a:r>
            <a:r>
              <a:rPr lang="en-US" smtClean="0">
                <a:cs typeface="+mn-cs"/>
              </a:rPr>
              <a:t> can have weights assigned to them</a:t>
            </a:r>
          </a:p>
          <a:p>
            <a:pPr eaLnBrk="1" hangingPunct="1">
              <a:lnSpc>
                <a:spcPct val="90000"/>
              </a:lnSpc>
              <a:defRPr/>
            </a:pPr>
            <a:r>
              <a:rPr lang="en-US" smtClean="0">
                <a:cs typeface="+mn-cs"/>
              </a:rPr>
              <a:t>Binary weights means that queries behave like standard Boolean</a:t>
            </a:r>
          </a:p>
          <a:p>
            <a:pPr eaLnBrk="1" hangingPunct="1">
              <a:lnSpc>
                <a:spcPct val="90000"/>
              </a:lnSpc>
              <a:defRPr/>
            </a:pPr>
            <a:r>
              <a:rPr lang="en-US" smtClean="0">
                <a:cs typeface="+mn-cs"/>
              </a:rPr>
              <a:t>0 &lt; Weights &lt; 1 mean that queries behave like a ranking system</a:t>
            </a:r>
          </a:p>
          <a:p>
            <a:pPr eaLnBrk="1" hangingPunct="1">
              <a:lnSpc>
                <a:spcPct val="90000"/>
              </a:lnSpc>
              <a:defRPr/>
            </a:pPr>
            <a:r>
              <a:rPr lang="en-US" smtClean="0">
                <a:cs typeface="+mn-cs"/>
              </a:rPr>
              <a:t>The system requires similarity measures </a:t>
            </a:r>
          </a:p>
        </p:txBody>
      </p:sp>
    </p:spTree>
    <p:extLst>
      <p:ext uri="{BB962C8B-B14F-4D97-AF65-F5344CB8AC3E}">
        <p14:creationId xmlns:p14="http://schemas.microsoft.com/office/powerpoint/2010/main" val="61200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356802" name="Rectangle 2"/>
          <p:cNvSpPr>
            <a:spLocks noGrp="1" noChangeArrowheads="1"/>
          </p:cNvSpPr>
          <p:nvPr>
            <p:ph type="title"/>
          </p:nvPr>
        </p:nvSpPr>
        <p:spPr/>
        <p:txBody>
          <a:bodyPr/>
          <a:lstStyle/>
          <a:p>
            <a:pPr eaLnBrk="1" hangingPunct="1">
              <a:defRPr/>
            </a:pPr>
            <a:r>
              <a:rPr lang="en-US" sz="3200" smtClean="0">
                <a:cs typeface="+mj-cs"/>
              </a:rPr>
              <a:t>Probabilistic Inclusion of Boolean</a:t>
            </a:r>
          </a:p>
        </p:txBody>
      </p:sp>
      <p:sp>
        <p:nvSpPr>
          <p:cNvPr id="1356806" name="Rectangle 6"/>
          <p:cNvSpPr>
            <a:spLocks noGrp="1" noChangeArrowheads="1"/>
          </p:cNvSpPr>
          <p:nvPr>
            <p:ph type="body" idx="1"/>
          </p:nvPr>
        </p:nvSpPr>
        <p:spPr/>
        <p:txBody>
          <a:bodyPr/>
          <a:lstStyle/>
          <a:p>
            <a:pPr eaLnBrk="1" hangingPunct="1">
              <a:defRPr/>
            </a:pPr>
            <a:r>
              <a:rPr lang="en-US" smtClean="0">
                <a:cs typeface="+mn-cs"/>
              </a:rPr>
              <a:t>Most probabilistic models attempt to predict the probability that given a particular query </a:t>
            </a:r>
            <a:r>
              <a:rPr lang="en-US" b="1" i="1" smtClean="0">
                <a:cs typeface="+mn-cs"/>
              </a:rPr>
              <a:t>Q </a:t>
            </a:r>
            <a:r>
              <a:rPr lang="en-US" smtClean="0">
                <a:cs typeface="+mn-cs"/>
              </a:rPr>
              <a:t>and document </a:t>
            </a:r>
            <a:r>
              <a:rPr lang="en-US" b="1" i="1" smtClean="0">
                <a:cs typeface="+mn-cs"/>
              </a:rPr>
              <a:t>D</a:t>
            </a:r>
            <a:r>
              <a:rPr lang="en-US" smtClean="0">
                <a:cs typeface="+mn-cs"/>
              </a:rPr>
              <a:t>, that the searcher would find </a:t>
            </a:r>
            <a:r>
              <a:rPr lang="en-US" b="1" i="1" smtClean="0">
                <a:cs typeface="+mn-cs"/>
              </a:rPr>
              <a:t>D</a:t>
            </a:r>
            <a:r>
              <a:rPr lang="en-US" smtClean="0">
                <a:cs typeface="+mn-cs"/>
              </a:rPr>
              <a:t> relevant</a:t>
            </a:r>
          </a:p>
          <a:p>
            <a:pPr eaLnBrk="1" hangingPunct="1">
              <a:defRPr/>
            </a:pPr>
            <a:r>
              <a:rPr lang="en-US" smtClean="0">
                <a:cs typeface="+mn-cs"/>
              </a:rPr>
              <a:t>If we assume that Boolean criteria are to be ANDed with a probabilistic query…</a:t>
            </a:r>
          </a:p>
        </p:txBody>
      </p:sp>
      <p:graphicFrame>
        <p:nvGraphicFramePr>
          <p:cNvPr id="125956" name="Object 4"/>
          <p:cNvGraphicFramePr>
            <a:graphicFrameLocks noGrp="1" noChangeAspect="1"/>
          </p:cNvGraphicFramePr>
          <p:nvPr>
            <p:ph idx="4294967295"/>
          </p:nvPr>
        </p:nvGraphicFramePr>
        <p:xfrm>
          <a:off x="609600" y="4572000"/>
          <a:ext cx="8001000" cy="1706563"/>
        </p:xfrm>
        <a:graphic>
          <a:graphicData uri="http://schemas.openxmlformats.org/presentationml/2006/ole">
            <mc:AlternateContent xmlns:mc="http://schemas.openxmlformats.org/markup-compatibility/2006">
              <mc:Choice xmlns:v="urn:schemas-microsoft-com:vml" Requires="v">
                <p:oleObj spid="_x0000_s1652750" name="Equation" r:id="rId4" imgW="3213100" imgH="685800" progId="Equation.3">
                  <p:embed/>
                </p:oleObj>
              </mc:Choice>
              <mc:Fallback>
                <p:oleObj name="Equation" r:id="rId4" imgW="321310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572000"/>
                        <a:ext cx="8001000" cy="1706563"/>
                      </a:xfrm>
                      <a:prstGeom prst="rect">
                        <a:avLst/>
                      </a:prstGeom>
                      <a:solidFill>
                        <a:srgbClr val="CECECE"/>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8683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40420" name="Rectangle 4"/>
          <p:cNvSpPr>
            <a:spLocks noGrp="1" noChangeArrowheads="1"/>
          </p:cNvSpPr>
          <p:nvPr>
            <p:ph type="title"/>
          </p:nvPr>
        </p:nvSpPr>
        <p:spPr/>
        <p:txBody>
          <a:bodyPr/>
          <a:lstStyle/>
          <a:p>
            <a:pPr eaLnBrk="1" hangingPunct="1">
              <a:defRPr/>
            </a:pPr>
            <a:r>
              <a:rPr lang="en-US" smtClean="0">
                <a:cs typeface="+mj-cs"/>
              </a:rPr>
              <a:t>Rubric – Extended Boolean</a:t>
            </a:r>
          </a:p>
        </p:txBody>
      </p:sp>
      <p:sp>
        <p:nvSpPr>
          <p:cNvPr id="1340421" name="Rectangle 5"/>
          <p:cNvSpPr>
            <a:spLocks noGrp="1" noChangeArrowheads="1"/>
          </p:cNvSpPr>
          <p:nvPr>
            <p:ph type="body" idx="1"/>
          </p:nvPr>
        </p:nvSpPr>
        <p:spPr/>
        <p:txBody>
          <a:bodyPr/>
          <a:lstStyle/>
          <a:p>
            <a:pPr eaLnBrk="1" hangingPunct="1">
              <a:lnSpc>
                <a:spcPct val="90000"/>
              </a:lnSpc>
              <a:defRPr/>
            </a:pPr>
            <a:r>
              <a:rPr lang="en-US" sz="2800" smtClean="0">
                <a:cs typeface="+mn-cs"/>
              </a:rPr>
              <a:t>Scans full text of documents and stores them</a:t>
            </a:r>
          </a:p>
          <a:p>
            <a:pPr eaLnBrk="1" hangingPunct="1">
              <a:lnSpc>
                <a:spcPct val="90000"/>
              </a:lnSpc>
              <a:defRPr/>
            </a:pPr>
            <a:r>
              <a:rPr lang="en-US" sz="2800" smtClean="0">
                <a:cs typeface="+mn-cs"/>
              </a:rPr>
              <a:t>User develops a hierarchy of concepts which becomes the query</a:t>
            </a:r>
          </a:p>
          <a:p>
            <a:pPr eaLnBrk="1" hangingPunct="1">
              <a:lnSpc>
                <a:spcPct val="90000"/>
              </a:lnSpc>
              <a:defRPr/>
            </a:pPr>
            <a:r>
              <a:rPr lang="en-US" sz="2800" smtClean="0">
                <a:cs typeface="+mn-cs"/>
              </a:rPr>
              <a:t>Leaf nodes of the hierarchy are combinations of text patterns</a:t>
            </a:r>
          </a:p>
          <a:p>
            <a:pPr eaLnBrk="1" hangingPunct="1">
              <a:lnSpc>
                <a:spcPct val="90000"/>
              </a:lnSpc>
              <a:defRPr/>
            </a:pPr>
            <a:r>
              <a:rPr lang="en-US" sz="2800" smtClean="0">
                <a:cs typeface="+mn-cs"/>
              </a:rPr>
              <a:t>A </a:t>
            </a:r>
            <a:r>
              <a:rPr lang="ja-JP" altLang="en-US" sz="2800" smtClean="0">
                <a:latin typeface="Arial"/>
                <a:cs typeface="+mn-cs"/>
              </a:rPr>
              <a:t>“</a:t>
            </a:r>
            <a:r>
              <a:rPr lang="en-US" sz="2800" smtClean="0">
                <a:cs typeface="+mn-cs"/>
              </a:rPr>
              <a:t>fuzzy calculus</a:t>
            </a:r>
            <a:r>
              <a:rPr lang="ja-JP" altLang="en-US" sz="2800" smtClean="0">
                <a:latin typeface="Arial"/>
                <a:cs typeface="+mn-cs"/>
              </a:rPr>
              <a:t>”</a:t>
            </a:r>
            <a:r>
              <a:rPr lang="en-US" sz="2800" smtClean="0">
                <a:cs typeface="+mn-cs"/>
              </a:rPr>
              <a:t> is used to propagate values obtained at leaves up through the hierarchy to obtain a single retrieval status value (or </a:t>
            </a:r>
            <a:r>
              <a:rPr lang="ja-JP" altLang="en-US" sz="2800" smtClean="0">
                <a:latin typeface="Arial"/>
                <a:cs typeface="+mn-cs"/>
              </a:rPr>
              <a:t>“</a:t>
            </a:r>
            <a:r>
              <a:rPr lang="en-US" sz="2800" smtClean="0">
                <a:cs typeface="+mn-cs"/>
              </a:rPr>
              <a:t>relevance</a:t>
            </a:r>
            <a:r>
              <a:rPr lang="ja-JP" altLang="en-US" sz="2800" smtClean="0">
                <a:latin typeface="Arial"/>
                <a:cs typeface="+mn-cs"/>
              </a:rPr>
              <a:t>”</a:t>
            </a:r>
            <a:r>
              <a:rPr lang="en-US" sz="2800" smtClean="0">
                <a:cs typeface="+mn-cs"/>
              </a:rPr>
              <a:t> value)</a:t>
            </a:r>
          </a:p>
          <a:p>
            <a:pPr eaLnBrk="1" hangingPunct="1">
              <a:lnSpc>
                <a:spcPct val="90000"/>
              </a:lnSpc>
              <a:defRPr/>
            </a:pPr>
            <a:r>
              <a:rPr lang="en-US" sz="2800" smtClean="0">
                <a:cs typeface="+mn-cs"/>
              </a:rPr>
              <a:t>RUBRIC returns a ranked list of documents in descending order of </a:t>
            </a:r>
            <a:r>
              <a:rPr lang="ja-JP" altLang="en-US" sz="2800" smtClean="0">
                <a:latin typeface="Arial"/>
                <a:cs typeface="+mn-cs"/>
              </a:rPr>
              <a:t>“</a:t>
            </a:r>
            <a:r>
              <a:rPr lang="en-US" sz="2800" smtClean="0">
                <a:cs typeface="+mn-cs"/>
              </a:rPr>
              <a:t>relevance</a:t>
            </a:r>
            <a:r>
              <a:rPr lang="ja-JP" altLang="en-US" sz="2800" smtClean="0">
                <a:latin typeface="Arial"/>
                <a:cs typeface="+mn-cs"/>
              </a:rPr>
              <a:t>”</a:t>
            </a:r>
            <a:r>
              <a:rPr lang="en-US" sz="2800" smtClean="0">
                <a:cs typeface="+mn-cs"/>
              </a:rPr>
              <a:t> values.</a:t>
            </a:r>
          </a:p>
          <a:p>
            <a:pPr eaLnBrk="1" hangingPunct="1">
              <a:lnSpc>
                <a:spcPct val="90000"/>
              </a:lnSpc>
              <a:defRPr/>
            </a:pPr>
            <a:endParaRPr lang="en-US" sz="2800" smtClean="0">
              <a:cs typeface="+mn-cs"/>
            </a:endParaRPr>
          </a:p>
        </p:txBody>
      </p:sp>
    </p:spTree>
    <p:extLst>
      <p:ext uri="{BB962C8B-B14F-4D97-AF65-F5344CB8AC3E}">
        <p14:creationId xmlns:p14="http://schemas.microsoft.com/office/powerpoint/2010/main" val="830090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41446" name="Rectangle 6"/>
          <p:cNvSpPr>
            <a:spLocks noGrp="1" noChangeArrowheads="1"/>
          </p:cNvSpPr>
          <p:nvPr>
            <p:ph type="title"/>
          </p:nvPr>
        </p:nvSpPr>
        <p:spPr/>
        <p:txBody>
          <a:bodyPr/>
          <a:lstStyle/>
          <a:p>
            <a:pPr eaLnBrk="1" hangingPunct="1">
              <a:defRPr/>
            </a:pPr>
            <a:r>
              <a:rPr lang="en-US" sz="2800" smtClean="0">
                <a:cs typeface="+mj-cs"/>
              </a:rPr>
              <a:t>RUBRIC Rules for Concepts &amp; Weights</a:t>
            </a:r>
          </a:p>
        </p:txBody>
      </p:sp>
      <p:sp>
        <p:nvSpPr>
          <p:cNvPr id="1341447" name="Rectangle 7"/>
          <p:cNvSpPr>
            <a:spLocks noGrp="1" noChangeArrowheads="1"/>
          </p:cNvSpPr>
          <p:nvPr>
            <p:ph type="body" idx="1"/>
          </p:nvPr>
        </p:nvSpPr>
        <p:spPr/>
        <p:txBody>
          <a:bodyPr/>
          <a:lstStyle/>
          <a:p>
            <a:pPr eaLnBrk="1" hangingPunct="1">
              <a:lnSpc>
                <a:spcPct val="90000"/>
              </a:lnSpc>
              <a:defRPr/>
            </a:pPr>
            <a:r>
              <a:rPr lang="en-US" sz="2800" smtClean="0">
                <a:cs typeface="+mn-cs"/>
              </a:rPr>
              <a:t>Team | event =&gt; World_Series</a:t>
            </a:r>
          </a:p>
          <a:p>
            <a:pPr eaLnBrk="1" hangingPunct="1">
              <a:lnSpc>
                <a:spcPct val="90000"/>
              </a:lnSpc>
              <a:defRPr/>
            </a:pPr>
            <a:r>
              <a:rPr lang="en-US" sz="2800" smtClean="0">
                <a:cs typeface="+mn-cs"/>
              </a:rPr>
              <a:t>St._Louis_Cardinals | Milwaukee_Brewers =&gt; Team</a:t>
            </a:r>
          </a:p>
          <a:p>
            <a:pPr eaLnBrk="1" hangingPunct="1">
              <a:lnSpc>
                <a:spcPct val="90000"/>
              </a:lnSpc>
              <a:defRPr/>
            </a:pPr>
            <a:r>
              <a:rPr lang="ja-JP" altLang="en-US" sz="2800" smtClean="0">
                <a:latin typeface="Arial"/>
                <a:cs typeface="+mn-cs"/>
              </a:rPr>
              <a:t>“</a:t>
            </a:r>
            <a:r>
              <a:rPr lang="en-US" sz="2800" smtClean="0">
                <a:cs typeface="+mn-cs"/>
              </a:rPr>
              <a:t>Cardinals</a:t>
            </a:r>
            <a:r>
              <a:rPr lang="ja-JP" altLang="en-US" sz="2800" smtClean="0">
                <a:latin typeface="Arial"/>
                <a:cs typeface="+mn-cs"/>
              </a:rPr>
              <a:t>”</a:t>
            </a:r>
            <a:r>
              <a:rPr lang="en-US" sz="2800" smtClean="0">
                <a:cs typeface="+mn-cs"/>
              </a:rPr>
              <a:t> =&gt; St._Louis_Cardinals (0.7)</a:t>
            </a:r>
          </a:p>
          <a:p>
            <a:pPr eaLnBrk="1" hangingPunct="1">
              <a:lnSpc>
                <a:spcPct val="90000"/>
              </a:lnSpc>
              <a:defRPr/>
            </a:pPr>
            <a:r>
              <a:rPr lang="en-US" sz="2800" smtClean="0">
                <a:cs typeface="+mn-cs"/>
              </a:rPr>
              <a:t>Cardinals_full_name =&gt; St._Louis_Cardinals (0.9)</a:t>
            </a:r>
          </a:p>
          <a:p>
            <a:pPr eaLnBrk="1" hangingPunct="1">
              <a:lnSpc>
                <a:spcPct val="90000"/>
              </a:lnSpc>
              <a:defRPr/>
            </a:pPr>
            <a:r>
              <a:rPr lang="en-US" sz="2800" smtClean="0">
                <a:cs typeface="+mn-cs"/>
              </a:rPr>
              <a:t>Saint &amp; </a:t>
            </a:r>
            <a:r>
              <a:rPr lang="ja-JP" altLang="en-US" sz="2800" smtClean="0">
                <a:latin typeface="Arial"/>
                <a:cs typeface="+mn-cs"/>
              </a:rPr>
              <a:t>“</a:t>
            </a:r>
            <a:r>
              <a:rPr lang="en-US" sz="2800" smtClean="0">
                <a:cs typeface="+mn-cs"/>
              </a:rPr>
              <a:t>Louis</a:t>
            </a:r>
            <a:r>
              <a:rPr lang="ja-JP" altLang="en-US" sz="2800" smtClean="0">
                <a:latin typeface="Arial"/>
                <a:cs typeface="+mn-cs"/>
              </a:rPr>
              <a:t>”</a:t>
            </a:r>
            <a:r>
              <a:rPr lang="en-US" sz="2800" smtClean="0">
                <a:cs typeface="+mn-cs"/>
              </a:rPr>
              <a:t> &amp; </a:t>
            </a:r>
            <a:r>
              <a:rPr lang="ja-JP" altLang="en-US" sz="2800" smtClean="0">
                <a:latin typeface="Arial"/>
                <a:cs typeface="+mn-cs"/>
              </a:rPr>
              <a:t>“</a:t>
            </a:r>
            <a:r>
              <a:rPr lang="en-US" sz="2800" smtClean="0">
                <a:cs typeface="+mn-cs"/>
              </a:rPr>
              <a:t>Cardinals</a:t>
            </a:r>
            <a:r>
              <a:rPr lang="ja-JP" altLang="en-US" sz="2800" smtClean="0">
                <a:latin typeface="Arial"/>
                <a:cs typeface="+mn-cs"/>
              </a:rPr>
              <a:t>”</a:t>
            </a:r>
            <a:r>
              <a:rPr lang="en-US" sz="2800" smtClean="0">
                <a:cs typeface="+mn-cs"/>
              </a:rPr>
              <a:t> =&gt; Cardinals_full_name</a:t>
            </a:r>
          </a:p>
          <a:p>
            <a:pPr eaLnBrk="1" hangingPunct="1">
              <a:lnSpc>
                <a:spcPct val="90000"/>
              </a:lnSpc>
              <a:defRPr/>
            </a:pPr>
            <a:r>
              <a:rPr lang="ja-JP" altLang="en-US" sz="2800" smtClean="0">
                <a:latin typeface="Arial"/>
                <a:cs typeface="+mn-cs"/>
              </a:rPr>
              <a:t>“</a:t>
            </a:r>
            <a:r>
              <a:rPr lang="en-US" sz="2800" smtClean="0">
                <a:cs typeface="+mn-cs"/>
              </a:rPr>
              <a:t>St.</a:t>
            </a:r>
            <a:r>
              <a:rPr lang="ja-JP" altLang="en-US" sz="2800" smtClean="0">
                <a:latin typeface="Arial"/>
                <a:cs typeface="+mn-cs"/>
              </a:rPr>
              <a:t>”</a:t>
            </a:r>
            <a:r>
              <a:rPr lang="en-US" sz="2800" smtClean="0">
                <a:cs typeface="+mn-cs"/>
              </a:rPr>
              <a:t> =&gt; Saint (0.9)</a:t>
            </a:r>
          </a:p>
          <a:p>
            <a:pPr eaLnBrk="1" hangingPunct="1">
              <a:lnSpc>
                <a:spcPct val="90000"/>
              </a:lnSpc>
              <a:defRPr/>
            </a:pPr>
            <a:r>
              <a:rPr lang="ja-JP" altLang="en-US" sz="2800" smtClean="0">
                <a:latin typeface="Arial"/>
                <a:cs typeface="+mn-cs"/>
              </a:rPr>
              <a:t>“</a:t>
            </a:r>
            <a:r>
              <a:rPr lang="en-US" sz="2800" smtClean="0">
                <a:cs typeface="+mn-cs"/>
              </a:rPr>
              <a:t>Saint</a:t>
            </a:r>
            <a:r>
              <a:rPr lang="ja-JP" altLang="en-US" sz="2800" smtClean="0">
                <a:latin typeface="Arial"/>
                <a:cs typeface="+mn-cs"/>
              </a:rPr>
              <a:t>”</a:t>
            </a:r>
            <a:r>
              <a:rPr lang="en-US" sz="2800" smtClean="0">
                <a:cs typeface="+mn-cs"/>
              </a:rPr>
              <a:t> =&gt; Saint</a:t>
            </a:r>
          </a:p>
          <a:p>
            <a:pPr eaLnBrk="1" hangingPunct="1">
              <a:lnSpc>
                <a:spcPct val="90000"/>
              </a:lnSpc>
              <a:defRPr/>
            </a:pPr>
            <a:r>
              <a:rPr lang="ja-JP" altLang="en-US" sz="2800" smtClean="0">
                <a:latin typeface="Arial"/>
                <a:cs typeface="+mn-cs"/>
              </a:rPr>
              <a:t>“</a:t>
            </a:r>
            <a:r>
              <a:rPr lang="en-US" sz="2800" smtClean="0">
                <a:cs typeface="+mn-cs"/>
              </a:rPr>
              <a:t>Brewers</a:t>
            </a:r>
            <a:r>
              <a:rPr lang="ja-JP" altLang="en-US" sz="2800" smtClean="0">
                <a:latin typeface="Arial"/>
                <a:cs typeface="+mn-cs"/>
              </a:rPr>
              <a:t>”</a:t>
            </a:r>
            <a:r>
              <a:rPr lang="en-US" sz="2800" smtClean="0">
                <a:cs typeface="+mn-cs"/>
              </a:rPr>
              <a:t> =&gt; Milwaukee_Brewers (0.5)</a:t>
            </a:r>
          </a:p>
          <a:p>
            <a:pPr eaLnBrk="1" hangingPunct="1">
              <a:lnSpc>
                <a:spcPct val="90000"/>
              </a:lnSpc>
              <a:defRPr/>
            </a:pPr>
            <a:endParaRPr lang="en-US" sz="2800" smtClean="0">
              <a:cs typeface="+mn-cs"/>
            </a:endParaRPr>
          </a:p>
        </p:txBody>
      </p:sp>
    </p:spTree>
    <p:extLst>
      <p:ext uri="{BB962C8B-B14F-4D97-AF65-F5344CB8AC3E}">
        <p14:creationId xmlns:p14="http://schemas.microsoft.com/office/powerpoint/2010/main" val="688669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42468" name="Rectangle 4"/>
          <p:cNvSpPr>
            <a:spLocks noGrp="1" noChangeArrowheads="1"/>
          </p:cNvSpPr>
          <p:nvPr>
            <p:ph type="title"/>
          </p:nvPr>
        </p:nvSpPr>
        <p:spPr/>
        <p:txBody>
          <a:bodyPr/>
          <a:lstStyle/>
          <a:p>
            <a:pPr eaLnBrk="1" hangingPunct="1">
              <a:defRPr/>
            </a:pPr>
            <a:r>
              <a:rPr lang="en-US" sz="2800" smtClean="0">
                <a:cs typeface="+mj-cs"/>
              </a:rPr>
              <a:t>RUBRIC Rules for Concepts &amp; Weights</a:t>
            </a:r>
          </a:p>
        </p:txBody>
      </p:sp>
      <p:sp>
        <p:nvSpPr>
          <p:cNvPr id="1342469" name="Rectangle 5"/>
          <p:cNvSpPr>
            <a:spLocks noGrp="1" noChangeArrowheads="1"/>
          </p:cNvSpPr>
          <p:nvPr>
            <p:ph type="body" idx="1"/>
          </p:nvPr>
        </p:nvSpPr>
        <p:spPr/>
        <p:txBody>
          <a:bodyPr/>
          <a:lstStyle/>
          <a:p>
            <a:pPr eaLnBrk="1" hangingPunct="1">
              <a:lnSpc>
                <a:spcPct val="90000"/>
              </a:lnSpc>
              <a:defRPr/>
            </a:pPr>
            <a:r>
              <a:rPr lang="ja-JP" altLang="en-US" smtClean="0">
                <a:latin typeface="Arial"/>
                <a:cs typeface="+mn-cs"/>
              </a:rPr>
              <a:t>“</a:t>
            </a:r>
            <a:r>
              <a:rPr lang="en-US" smtClean="0">
                <a:cs typeface="+mn-cs"/>
              </a:rPr>
              <a:t>Milwaukee Brewers</a:t>
            </a:r>
            <a:r>
              <a:rPr lang="ja-JP" altLang="en-US" smtClean="0">
                <a:latin typeface="Arial"/>
                <a:cs typeface="+mn-cs"/>
              </a:rPr>
              <a:t>”</a:t>
            </a:r>
            <a:r>
              <a:rPr lang="en-US" smtClean="0">
                <a:cs typeface="+mn-cs"/>
              </a:rPr>
              <a:t> =&gt; Milwaukee_Brewers (0.9)</a:t>
            </a:r>
          </a:p>
          <a:p>
            <a:pPr eaLnBrk="1" hangingPunct="1">
              <a:lnSpc>
                <a:spcPct val="90000"/>
              </a:lnSpc>
              <a:defRPr/>
            </a:pPr>
            <a:r>
              <a:rPr lang="ja-JP" altLang="en-US" smtClean="0">
                <a:latin typeface="Arial"/>
                <a:cs typeface="+mn-cs"/>
              </a:rPr>
              <a:t>“</a:t>
            </a:r>
            <a:r>
              <a:rPr lang="en-US" smtClean="0">
                <a:cs typeface="+mn-cs"/>
              </a:rPr>
              <a:t>World Series</a:t>
            </a:r>
            <a:r>
              <a:rPr lang="ja-JP" altLang="en-US" smtClean="0">
                <a:latin typeface="Arial"/>
                <a:cs typeface="+mn-cs"/>
              </a:rPr>
              <a:t>”</a:t>
            </a:r>
            <a:r>
              <a:rPr lang="en-US" smtClean="0">
                <a:cs typeface="+mn-cs"/>
              </a:rPr>
              <a:t> =&gt; event</a:t>
            </a:r>
          </a:p>
          <a:p>
            <a:pPr eaLnBrk="1" hangingPunct="1">
              <a:lnSpc>
                <a:spcPct val="90000"/>
              </a:lnSpc>
              <a:defRPr/>
            </a:pPr>
            <a:r>
              <a:rPr lang="en-US" smtClean="0">
                <a:cs typeface="+mn-cs"/>
              </a:rPr>
              <a:t>Baseball_championship =&gt; event (0.9)</a:t>
            </a:r>
          </a:p>
          <a:p>
            <a:pPr eaLnBrk="1" hangingPunct="1">
              <a:lnSpc>
                <a:spcPct val="90000"/>
              </a:lnSpc>
              <a:defRPr/>
            </a:pPr>
            <a:r>
              <a:rPr lang="en-US" smtClean="0">
                <a:cs typeface="+mn-cs"/>
              </a:rPr>
              <a:t>Baseball &amp; Championship =&gt; Baseball_championship</a:t>
            </a:r>
          </a:p>
          <a:p>
            <a:pPr eaLnBrk="1" hangingPunct="1">
              <a:lnSpc>
                <a:spcPct val="90000"/>
              </a:lnSpc>
              <a:defRPr/>
            </a:pPr>
            <a:r>
              <a:rPr lang="ja-JP" altLang="en-US" smtClean="0">
                <a:latin typeface="Arial"/>
                <a:cs typeface="+mn-cs"/>
              </a:rPr>
              <a:t>“</a:t>
            </a:r>
            <a:r>
              <a:rPr lang="en-US" smtClean="0">
                <a:cs typeface="+mn-cs"/>
              </a:rPr>
              <a:t>ball</a:t>
            </a:r>
            <a:r>
              <a:rPr lang="ja-JP" altLang="en-US" smtClean="0">
                <a:latin typeface="Arial"/>
                <a:cs typeface="+mn-cs"/>
              </a:rPr>
              <a:t>”</a:t>
            </a:r>
            <a:r>
              <a:rPr lang="en-US" smtClean="0">
                <a:cs typeface="+mn-cs"/>
              </a:rPr>
              <a:t> =&gt; Baseball (0.5)</a:t>
            </a:r>
          </a:p>
          <a:p>
            <a:pPr eaLnBrk="1" hangingPunct="1">
              <a:lnSpc>
                <a:spcPct val="90000"/>
              </a:lnSpc>
              <a:defRPr/>
            </a:pPr>
            <a:r>
              <a:rPr lang="ja-JP" altLang="en-US" smtClean="0">
                <a:latin typeface="Arial"/>
                <a:cs typeface="+mn-cs"/>
              </a:rPr>
              <a:t>“</a:t>
            </a:r>
            <a:r>
              <a:rPr lang="en-US" smtClean="0">
                <a:cs typeface="+mn-cs"/>
              </a:rPr>
              <a:t>baseball</a:t>
            </a:r>
            <a:r>
              <a:rPr lang="ja-JP" altLang="en-US" smtClean="0">
                <a:latin typeface="Arial"/>
                <a:cs typeface="+mn-cs"/>
              </a:rPr>
              <a:t>”</a:t>
            </a:r>
            <a:r>
              <a:rPr lang="en-US" smtClean="0">
                <a:cs typeface="+mn-cs"/>
              </a:rPr>
              <a:t> =&gt; Baseball</a:t>
            </a:r>
          </a:p>
          <a:p>
            <a:pPr eaLnBrk="1" hangingPunct="1">
              <a:lnSpc>
                <a:spcPct val="90000"/>
              </a:lnSpc>
              <a:defRPr/>
            </a:pPr>
            <a:r>
              <a:rPr lang="ja-JP" altLang="en-US" smtClean="0">
                <a:latin typeface="Arial"/>
                <a:cs typeface="+mn-cs"/>
              </a:rPr>
              <a:t>“</a:t>
            </a:r>
            <a:r>
              <a:rPr lang="en-US" smtClean="0">
                <a:cs typeface="+mn-cs"/>
              </a:rPr>
              <a:t>championship</a:t>
            </a:r>
            <a:r>
              <a:rPr lang="ja-JP" altLang="en-US" smtClean="0">
                <a:latin typeface="Arial"/>
                <a:cs typeface="+mn-cs"/>
              </a:rPr>
              <a:t>”</a:t>
            </a:r>
            <a:r>
              <a:rPr lang="en-US" smtClean="0">
                <a:cs typeface="+mn-cs"/>
              </a:rPr>
              <a:t> =&gt; Championship (0.7)</a:t>
            </a:r>
          </a:p>
        </p:txBody>
      </p:sp>
    </p:spTree>
    <p:extLst>
      <p:ext uri="{BB962C8B-B14F-4D97-AF65-F5344CB8AC3E}">
        <p14:creationId xmlns:p14="http://schemas.microsoft.com/office/powerpoint/2010/main" val="126172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240 – Spring 2013</a:t>
            </a:r>
            <a:endParaRPr lang="en-US"/>
          </a:p>
        </p:txBody>
      </p:sp>
      <p:sp>
        <p:nvSpPr>
          <p:cNvPr id="1343490" name="Rectangle 2"/>
          <p:cNvSpPr>
            <a:spLocks noGrp="1" noChangeArrowheads="1"/>
          </p:cNvSpPr>
          <p:nvPr>
            <p:ph type="title"/>
          </p:nvPr>
        </p:nvSpPr>
        <p:spPr/>
        <p:txBody>
          <a:bodyPr/>
          <a:lstStyle/>
          <a:p>
            <a:pPr eaLnBrk="1" hangingPunct="1">
              <a:defRPr/>
            </a:pPr>
            <a:r>
              <a:rPr lang="en-US" smtClean="0">
                <a:cs typeface="+mj-cs"/>
              </a:rPr>
              <a:t>RUBRIC combination methods</a:t>
            </a:r>
          </a:p>
        </p:txBody>
      </p:sp>
      <p:sp>
        <p:nvSpPr>
          <p:cNvPr id="1343491" name="Text Box 3"/>
          <p:cNvSpPr txBox="1">
            <a:spLocks noChangeArrowheads="1"/>
          </p:cNvSpPr>
          <p:nvPr/>
        </p:nvSpPr>
        <p:spPr bwMode="auto">
          <a:xfrm>
            <a:off x="1508125" y="2328863"/>
            <a:ext cx="57213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3600">
                <a:latin typeface="Arial" charset="0"/>
                <a:cs typeface="+mn-cs"/>
              </a:rPr>
              <a:t>V(V</a:t>
            </a:r>
            <a:r>
              <a:rPr lang="en-US" sz="3600" baseline="-25000">
                <a:latin typeface="Arial" charset="0"/>
                <a:cs typeface="+mn-cs"/>
              </a:rPr>
              <a:t>1</a:t>
            </a:r>
            <a:r>
              <a:rPr lang="en-US" sz="3600">
                <a:latin typeface="Arial" charset="0"/>
                <a:cs typeface="+mn-cs"/>
              </a:rPr>
              <a:t> or V</a:t>
            </a:r>
            <a:r>
              <a:rPr lang="en-US" sz="3600" baseline="-25000">
                <a:latin typeface="Arial" charset="0"/>
                <a:cs typeface="+mn-cs"/>
              </a:rPr>
              <a:t>2</a:t>
            </a:r>
            <a:r>
              <a:rPr lang="en-US" sz="3600">
                <a:latin typeface="Arial" charset="0"/>
                <a:cs typeface="+mn-cs"/>
              </a:rPr>
              <a:t>) = MAX(V</a:t>
            </a:r>
            <a:r>
              <a:rPr lang="en-US" sz="3600" baseline="-25000">
                <a:latin typeface="Arial" charset="0"/>
                <a:cs typeface="+mn-cs"/>
              </a:rPr>
              <a:t>1</a:t>
            </a:r>
            <a:r>
              <a:rPr lang="en-US" sz="3600">
                <a:latin typeface="Arial" charset="0"/>
                <a:cs typeface="+mn-cs"/>
              </a:rPr>
              <a:t>, V</a:t>
            </a:r>
            <a:r>
              <a:rPr lang="en-US" sz="3600" baseline="-25000">
                <a:latin typeface="Arial" charset="0"/>
                <a:cs typeface="+mn-cs"/>
              </a:rPr>
              <a:t>2</a:t>
            </a:r>
            <a:r>
              <a:rPr lang="en-US" sz="3600">
                <a:latin typeface="Arial" charset="0"/>
                <a:cs typeface="+mn-cs"/>
              </a:rPr>
              <a:t>)</a:t>
            </a:r>
          </a:p>
          <a:p>
            <a:pPr algn="l" eaLnBrk="0" hangingPunct="0">
              <a:defRPr/>
            </a:pPr>
            <a:r>
              <a:rPr lang="en-US" sz="3600">
                <a:latin typeface="Arial" charset="0"/>
                <a:cs typeface="+mn-cs"/>
              </a:rPr>
              <a:t>V(V</a:t>
            </a:r>
            <a:r>
              <a:rPr lang="en-US" sz="3600" baseline="-25000">
                <a:latin typeface="Arial" charset="0"/>
                <a:cs typeface="+mn-cs"/>
              </a:rPr>
              <a:t>1</a:t>
            </a:r>
            <a:r>
              <a:rPr lang="en-US" sz="3600">
                <a:latin typeface="Arial" charset="0"/>
                <a:cs typeface="+mn-cs"/>
              </a:rPr>
              <a:t> and V</a:t>
            </a:r>
            <a:r>
              <a:rPr lang="en-US" sz="3600" baseline="-25000">
                <a:latin typeface="Arial" charset="0"/>
                <a:cs typeface="+mn-cs"/>
              </a:rPr>
              <a:t>2</a:t>
            </a:r>
            <a:r>
              <a:rPr lang="en-US" sz="3600">
                <a:latin typeface="Arial" charset="0"/>
                <a:cs typeface="+mn-cs"/>
              </a:rPr>
              <a:t>) = MIN(V</a:t>
            </a:r>
            <a:r>
              <a:rPr lang="en-US" sz="3600" baseline="-25000">
                <a:latin typeface="Arial" charset="0"/>
                <a:cs typeface="+mn-cs"/>
              </a:rPr>
              <a:t>1</a:t>
            </a:r>
            <a:r>
              <a:rPr lang="en-US" sz="3600">
                <a:latin typeface="Arial" charset="0"/>
                <a:cs typeface="+mn-cs"/>
              </a:rPr>
              <a:t>, V</a:t>
            </a:r>
            <a:r>
              <a:rPr lang="en-US" sz="3600" baseline="-25000">
                <a:latin typeface="Arial" charset="0"/>
                <a:cs typeface="+mn-cs"/>
              </a:rPr>
              <a:t>2</a:t>
            </a:r>
            <a:r>
              <a:rPr lang="en-US" sz="3600">
                <a:latin typeface="Arial" charset="0"/>
                <a:cs typeface="+mn-cs"/>
              </a:rPr>
              <a:t>)</a:t>
            </a:r>
          </a:p>
          <a:p>
            <a:pPr algn="l" eaLnBrk="0" hangingPunct="0">
              <a:defRPr/>
            </a:pPr>
            <a:r>
              <a:rPr lang="en-US" sz="3600" i="1">
                <a:latin typeface="Arial" charset="0"/>
                <a:cs typeface="+mn-cs"/>
              </a:rPr>
              <a:t>i.e., classic fuzzy matching,</a:t>
            </a:r>
          </a:p>
          <a:p>
            <a:pPr algn="l" eaLnBrk="0" hangingPunct="0">
              <a:defRPr/>
            </a:pPr>
            <a:r>
              <a:rPr lang="en-US" sz="3600" i="1">
                <a:latin typeface="Arial" charset="0"/>
                <a:cs typeface="+mn-cs"/>
              </a:rPr>
              <a:t>but with the addition…</a:t>
            </a:r>
          </a:p>
          <a:p>
            <a:pPr algn="l" eaLnBrk="0" hangingPunct="0">
              <a:defRPr/>
            </a:pPr>
            <a:r>
              <a:rPr lang="en-US" sz="3600">
                <a:latin typeface="Arial" charset="0"/>
                <a:cs typeface="+mn-cs"/>
              </a:rPr>
              <a:t>V(level n) = C</a:t>
            </a:r>
            <a:r>
              <a:rPr lang="en-US" sz="3600" baseline="-25000">
                <a:latin typeface="Arial" charset="0"/>
                <a:cs typeface="+mn-cs"/>
              </a:rPr>
              <a:t>n</a:t>
            </a:r>
            <a:r>
              <a:rPr lang="en-US" sz="3600">
                <a:latin typeface="Arial" charset="0"/>
                <a:cs typeface="+mn-cs"/>
              </a:rPr>
              <a:t>*V(level n-1)</a:t>
            </a:r>
          </a:p>
        </p:txBody>
      </p:sp>
    </p:spTree>
    <p:extLst>
      <p:ext uri="{BB962C8B-B14F-4D97-AF65-F5344CB8AC3E}">
        <p14:creationId xmlns:p14="http://schemas.microsoft.com/office/powerpoint/2010/main" val="1064094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2"/>
          <p:cNvSpPr>
            <a:spLocks noGrp="1"/>
          </p:cNvSpPr>
          <p:nvPr>
            <p:ph type="dt" sz="quarter" idx="10"/>
          </p:nvPr>
        </p:nvSpPr>
        <p:spPr/>
        <p:txBody>
          <a:bodyPr/>
          <a:lstStyle/>
          <a:p>
            <a:pPr>
              <a:defRPr/>
            </a:pPr>
            <a:r>
              <a:rPr lang="en-US" smtClean="0"/>
              <a:t>IS 240 – Spring 2013</a:t>
            </a:r>
            <a:endParaRPr lang="en-US"/>
          </a:p>
        </p:txBody>
      </p:sp>
      <p:sp>
        <p:nvSpPr>
          <p:cNvPr id="1344514" name="Rectangle 2"/>
          <p:cNvSpPr>
            <a:spLocks noGrp="1" noChangeArrowheads="1"/>
          </p:cNvSpPr>
          <p:nvPr>
            <p:ph type="title"/>
          </p:nvPr>
        </p:nvSpPr>
        <p:spPr/>
        <p:txBody>
          <a:bodyPr/>
          <a:lstStyle/>
          <a:p>
            <a:pPr eaLnBrk="1" hangingPunct="1">
              <a:defRPr/>
            </a:pPr>
            <a:r>
              <a:rPr lang="en-US" smtClean="0">
                <a:cs typeface="+mj-cs"/>
              </a:rPr>
              <a:t>Rule Evaluation Tree</a:t>
            </a:r>
          </a:p>
        </p:txBody>
      </p:sp>
      <p:sp>
        <p:nvSpPr>
          <p:cNvPr id="1344515" name="Text Box 3"/>
          <p:cNvSpPr txBox="1">
            <a:spLocks noChangeArrowheads="1"/>
          </p:cNvSpPr>
          <p:nvPr/>
        </p:nvSpPr>
        <p:spPr bwMode="auto">
          <a:xfrm>
            <a:off x="3886200" y="1524000"/>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World_Series (0)</a:t>
            </a:r>
          </a:p>
        </p:txBody>
      </p:sp>
      <p:sp>
        <p:nvSpPr>
          <p:cNvPr id="1344516" name="Text Box 4"/>
          <p:cNvSpPr txBox="1">
            <a:spLocks noChangeArrowheads="1"/>
          </p:cNvSpPr>
          <p:nvPr/>
        </p:nvSpPr>
        <p:spPr bwMode="auto">
          <a:xfrm>
            <a:off x="5867400" y="2362200"/>
            <a:ext cx="947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Event (0)</a:t>
            </a:r>
          </a:p>
        </p:txBody>
      </p:sp>
      <p:sp>
        <p:nvSpPr>
          <p:cNvPr id="1344517" name="Text Box 5"/>
          <p:cNvSpPr txBox="1">
            <a:spLocks noChangeArrowheads="1"/>
          </p:cNvSpPr>
          <p:nvPr/>
        </p:nvSpPr>
        <p:spPr bwMode="auto">
          <a:xfrm>
            <a:off x="4953000" y="32004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World Series</a:t>
            </a:r>
            <a:r>
              <a:rPr lang="ja-JP" altLang="en-US" sz="1600">
                <a:latin typeface="Arial"/>
                <a:cs typeface="+mn-cs"/>
              </a:rPr>
              <a:t>”</a:t>
            </a:r>
            <a:endParaRPr lang="en-US" sz="1600">
              <a:cs typeface="+mn-cs"/>
            </a:endParaRPr>
          </a:p>
        </p:txBody>
      </p:sp>
      <p:sp>
        <p:nvSpPr>
          <p:cNvPr id="1344518" name="Text Box 6"/>
          <p:cNvSpPr txBox="1">
            <a:spLocks noChangeArrowheads="1"/>
          </p:cNvSpPr>
          <p:nvPr/>
        </p:nvSpPr>
        <p:spPr bwMode="auto">
          <a:xfrm>
            <a:off x="6553200" y="3200400"/>
            <a:ext cx="2419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Baseball_championship (0)</a:t>
            </a:r>
          </a:p>
        </p:txBody>
      </p:sp>
      <p:sp>
        <p:nvSpPr>
          <p:cNvPr id="1344519" name="Text Box 7"/>
          <p:cNvSpPr txBox="1">
            <a:spLocks noChangeArrowheads="1"/>
          </p:cNvSpPr>
          <p:nvPr/>
        </p:nvSpPr>
        <p:spPr bwMode="auto">
          <a:xfrm>
            <a:off x="5257800" y="4800600"/>
            <a:ext cx="1174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 (0)</a:t>
            </a:r>
          </a:p>
        </p:txBody>
      </p:sp>
      <p:sp>
        <p:nvSpPr>
          <p:cNvPr id="1344520" name="Text Box 8"/>
          <p:cNvSpPr txBox="1">
            <a:spLocks noChangeArrowheads="1"/>
          </p:cNvSpPr>
          <p:nvPr/>
        </p:nvSpPr>
        <p:spPr bwMode="auto">
          <a:xfrm>
            <a:off x="7315200" y="4343400"/>
            <a:ext cx="1660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Championship (0)</a:t>
            </a:r>
          </a:p>
        </p:txBody>
      </p:sp>
      <p:sp>
        <p:nvSpPr>
          <p:cNvPr id="1344521" name="Text Box 9"/>
          <p:cNvSpPr txBox="1">
            <a:spLocks noChangeArrowheads="1"/>
          </p:cNvSpPr>
          <p:nvPr/>
        </p:nvSpPr>
        <p:spPr bwMode="auto">
          <a:xfrm>
            <a:off x="0" y="3200400"/>
            <a:ext cx="2141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St._Louis_Cardinals (0)</a:t>
            </a:r>
          </a:p>
        </p:txBody>
      </p:sp>
      <p:sp>
        <p:nvSpPr>
          <p:cNvPr id="1344522" name="Text Box 10"/>
          <p:cNvSpPr txBox="1">
            <a:spLocks noChangeArrowheads="1"/>
          </p:cNvSpPr>
          <p:nvPr/>
        </p:nvSpPr>
        <p:spPr bwMode="auto">
          <a:xfrm>
            <a:off x="1676400" y="2438400"/>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Team (0)</a:t>
            </a:r>
          </a:p>
        </p:txBody>
      </p:sp>
      <p:sp>
        <p:nvSpPr>
          <p:cNvPr id="1344523" name="Text Box 11"/>
          <p:cNvSpPr txBox="1">
            <a:spLocks noChangeArrowheads="1"/>
          </p:cNvSpPr>
          <p:nvPr/>
        </p:nvSpPr>
        <p:spPr bwMode="auto">
          <a:xfrm>
            <a:off x="-76200" y="4038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4524" name="Text Box 12"/>
          <p:cNvSpPr txBox="1">
            <a:spLocks noChangeArrowheads="1"/>
          </p:cNvSpPr>
          <p:nvPr/>
        </p:nvSpPr>
        <p:spPr bwMode="auto">
          <a:xfrm>
            <a:off x="2286000" y="3200400"/>
            <a:ext cx="2135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Milwaukee_brewers (0)</a:t>
            </a:r>
          </a:p>
        </p:txBody>
      </p:sp>
      <p:sp>
        <p:nvSpPr>
          <p:cNvPr id="1344525" name="Text Box 13"/>
          <p:cNvSpPr txBox="1">
            <a:spLocks noChangeArrowheads="1"/>
          </p:cNvSpPr>
          <p:nvPr/>
        </p:nvSpPr>
        <p:spPr bwMode="auto">
          <a:xfrm>
            <a:off x="914400" y="4572000"/>
            <a:ext cx="2182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Cardinals_full_name (0)</a:t>
            </a:r>
          </a:p>
        </p:txBody>
      </p:sp>
      <p:sp>
        <p:nvSpPr>
          <p:cNvPr id="1344526" name="Text Box 14"/>
          <p:cNvSpPr txBox="1">
            <a:spLocks noChangeArrowheads="1"/>
          </p:cNvSpPr>
          <p:nvPr/>
        </p:nvSpPr>
        <p:spPr bwMode="auto">
          <a:xfrm>
            <a:off x="3886200" y="4191000"/>
            <a:ext cx="229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Milwaukee Brewers</a:t>
            </a:r>
            <a:r>
              <a:rPr lang="ja-JP" altLang="en-US" sz="1600">
                <a:latin typeface="Arial"/>
                <a:cs typeface="+mn-cs"/>
              </a:rPr>
              <a:t>”</a:t>
            </a:r>
            <a:r>
              <a:rPr lang="en-US" sz="1600">
                <a:cs typeface="+mn-cs"/>
              </a:rPr>
              <a:t> (0)</a:t>
            </a:r>
          </a:p>
        </p:txBody>
      </p:sp>
      <p:sp>
        <p:nvSpPr>
          <p:cNvPr id="1344527" name="Text Box 15"/>
          <p:cNvSpPr txBox="1">
            <a:spLocks noChangeArrowheads="1"/>
          </p:cNvSpPr>
          <p:nvPr/>
        </p:nvSpPr>
        <p:spPr bwMode="auto">
          <a:xfrm>
            <a:off x="2514600" y="4191000"/>
            <a:ext cx="1331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Brewers</a:t>
            </a:r>
            <a:r>
              <a:rPr lang="ja-JP" altLang="en-US" sz="1600">
                <a:latin typeface="Arial"/>
                <a:cs typeface="+mn-cs"/>
              </a:rPr>
              <a:t>”</a:t>
            </a:r>
            <a:r>
              <a:rPr lang="en-US" sz="1600">
                <a:cs typeface="+mn-cs"/>
              </a:rPr>
              <a:t> (0)</a:t>
            </a:r>
          </a:p>
        </p:txBody>
      </p:sp>
      <p:sp>
        <p:nvSpPr>
          <p:cNvPr id="1344528" name="Text Box 16"/>
          <p:cNvSpPr txBox="1">
            <a:spLocks noChangeArrowheads="1"/>
          </p:cNvSpPr>
          <p:nvPr/>
        </p:nvSpPr>
        <p:spPr bwMode="auto">
          <a:xfrm>
            <a:off x="533400" y="5181600"/>
            <a:ext cx="892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Saint (0)</a:t>
            </a:r>
          </a:p>
        </p:txBody>
      </p:sp>
      <p:sp>
        <p:nvSpPr>
          <p:cNvPr id="1344529" name="Text Box 17"/>
          <p:cNvSpPr txBox="1">
            <a:spLocks noChangeArrowheads="1"/>
          </p:cNvSpPr>
          <p:nvPr/>
        </p:nvSpPr>
        <p:spPr bwMode="auto">
          <a:xfrm>
            <a:off x="1676400" y="5181600"/>
            <a:ext cx="111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Louis</a:t>
            </a:r>
            <a:r>
              <a:rPr lang="ja-JP" altLang="en-US" sz="1600">
                <a:latin typeface="Arial"/>
                <a:cs typeface="+mn-cs"/>
              </a:rPr>
              <a:t>”</a:t>
            </a:r>
            <a:r>
              <a:rPr lang="en-US" sz="1600">
                <a:cs typeface="+mn-cs"/>
              </a:rPr>
              <a:t> (0)</a:t>
            </a:r>
          </a:p>
        </p:txBody>
      </p:sp>
      <p:sp>
        <p:nvSpPr>
          <p:cNvPr id="1344530" name="Text Box 18"/>
          <p:cNvSpPr txBox="1">
            <a:spLocks noChangeArrowheads="1"/>
          </p:cNvSpPr>
          <p:nvPr/>
        </p:nvSpPr>
        <p:spPr bwMode="auto">
          <a:xfrm>
            <a:off x="1295400" y="6172200"/>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Saint</a:t>
            </a:r>
            <a:r>
              <a:rPr lang="ja-JP" altLang="en-US" sz="1600">
                <a:latin typeface="Arial"/>
                <a:cs typeface="+mn-cs"/>
              </a:rPr>
              <a:t>”</a:t>
            </a:r>
            <a:r>
              <a:rPr lang="en-US" sz="1600">
                <a:cs typeface="+mn-cs"/>
              </a:rPr>
              <a:t> (0)</a:t>
            </a:r>
          </a:p>
        </p:txBody>
      </p:sp>
      <p:sp>
        <p:nvSpPr>
          <p:cNvPr id="1344531" name="Text Box 19"/>
          <p:cNvSpPr txBox="1">
            <a:spLocks noChangeArrowheads="1"/>
          </p:cNvSpPr>
          <p:nvPr/>
        </p:nvSpPr>
        <p:spPr bwMode="auto">
          <a:xfrm>
            <a:off x="0" y="6172200"/>
            <a:ext cx="874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St.</a:t>
            </a:r>
            <a:r>
              <a:rPr lang="ja-JP" altLang="en-US" sz="1600">
                <a:latin typeface="Arial"/>
                <a:cs typeface="+mn-cs"/>
              </a:rPr>
              <a:t>”</a:t>
            </a:r>
            <a:r>
              <a:rPr lang="en-US" sz="1600">
                <a:cs typeface="+mn-cs"/>
              </a:rPr>
              <a:t> (0)</a:t>
            </a:r>
          </a:p>
        </p:txBody>
      </p:sp>
      <p:sp>
        <p:nvSpPr>
          <p:cNvPr id="1344532" name="Text Box 20"/>
          <p:cNvSpPr txBox="1">
            <a:spLocks noChangeArrowheads="1"/>
          </p:cNvSpPr>
          <p:nvPr/>
        </p:nvSpPr>
        <p:spPr bwMode="auto">
          <a:xfrm>
            <a:off x="2819400" y="5181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4533" name="Text Box 21"/>
          <p:cNvSpPr txBox="1">
            <a:spLocks noChangeArrowheads="1"/>
          </p:cNvSpPr>
          <p:nvPr/>
        </p:nvSpPr>
        <p:spPr bwMode="auto">
          <a:xfrm>
            <a:off x="5867400" y="5791200"/>
            <a:ext cx="1322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baseball</a:t>
            </a:r>
            <a:r>
              <a:rPr lang="ja-JP" altLang="en-US" sz="1600">
                <a:latin typeface="Arial"/>
                <a:cs typeface="+mn-cs"/>
              </a:rPr>
              <a:t>”</a:t>
            </a:r>
            <a:r>
              <a:rPr lang="en-US" sz="1600">
                <a:cs typeface="+mn-cs"/>
              </a:rPr>
              <a:t> (0)</a:t>
            </a:r>
          </a:p>
        </p:txBody>
      </p:sp>
      <p:sp>
        <p:nvSpPr>
          <p:cNvPr id="1344534" name="Text Box 22"/>
          <p:cNvSpPr txBox="1">
            <a:spLocks noChangeArrowheads="1"/>
          </p:cNvSpPr>
          <p:nvPr/>
        </p:nvSpPr>
        <p:spPr bwMode="auto">
          <a:xfrm>
            <a:off x="7162800" y="5791200"/>
            <a:ext cx="1797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championship</a:t>
            </a:r>
            <a:r>
              <a:rPr lang="ja-JP" altLang="en-US" sz="1600">
                <a:latin typeface="Arial"/>
                <a:cs typeface="+mn-cs"/>
              </a:rPr>
              <a:t>”</a:t>
            </a:r>
            <a:r>
              <a:rPr lang="en-US" sz="1600">
                <a:cs typeface="+mn-cs"/>
              </a:rPr>
              <a:t> (0)</a:t>
            </a:r>
          </a:p>
        </p:txBody>
      </p:sp>
      <p:sp>
        <p:nvSpPr>
          <p:cNvPr id="1344535" name="Text Box 23"/>
          <p:cNvSpPr txBox="1">
            <a:spLocks noChangeArrowheads="1"/>
          </p:cNvSpPr>
          <p:nvPr/>
        </p:nvSpPr>
        <p:spPr bwMode="auto">
          <a:xfrm>
            <a:off x="4267200" y="5791200"/>
            <a:ext cx="960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ball</a:t>
            </a:r>
            <a:r>
              <a:rPr lang="ja-JP" altLang="en-US" sz="1600">
                <a:latin typeface="Arial"/>
                <a:cs typeface="+mn-cs"/>
              </a:rPr>
              <a:t>”</a:t>
            </a:r>
            <a:r>
              <a:rPr lang="en-US" sz="1600">
                <a:cs typeface="+mn-cs"/>
              </a:rPr>
              <a:t> (0)</a:t>
            </a:r>
          </a:p>
        </p:txBody>
      </p:sp>
      <p:sp>
        <p:nvSpPr>
          <p:cNvPr id="1344536" name="Line 24"/>
          <p:cNvSpPr>
            <a:spLocks noChangeShapeType="1"/>
          </p:cNvSpPr>
          <p:nvPr/>
        </p:nvSpPr>
        <p:spPr bwMode="auto">
          <a:xfrm flipH="1">
            <a:off x="2209800" y="1828800"/>
            <a:ext cx="2362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37" name="Line 25"/>
          <p:cNvSpPr>
            <a:spLocks noChangeShapeType="1"/>
          </p:cNvSpPr>
          <p:nvPr/>
        </p:nvSpPr>
        <p:spPr bwMode="auto">
          <a:xfrm>
            <a:off x="4572000" y="18288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38" name="Line 26"/>
          <p:cNvSpPr>
            <a:spLocks noChangeShapeType="1"/>
          </p:cNvSpPr>
          <p:nvPr/>
        </p:nvSpPr>
        <p:spPr bwMode="auto">
          <a:xfrm flipH="1">
            <a:off x="914400" y="2743200"/>
            <a:ext cx="1066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39" name="Line 27"/>
          <p:cNvSpPr>
            <a:spLocks noChangeShapeType="1"/>
          </p:cNvSpPr>
          <p:nvPr/>
        </p:nvSpPr>
        <p:spPr bwMode="auto">
          <a:xfrm>
            <a:off x="1981200" y="2743200"/>
            <a:ext cx="1219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40" name="Line 28"/>
          <p:cNvSpPr>
            <a:spLocks noChangeShapeType="1"/>
          </p:cNvSpPr>
          <p:nvPr/>
        </p:nvSpPr>
        <p:spPr bwMode="auto">
          <a:xfrm flipH="1">
            <a:off x="457200" y="35052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41" name="Line 29"/>
          <p:cNvSpPr>
            <a:spLocks noChangeShapeType="1"/>
          </p:cNvSpPr>
          <p:nvPr/>
        </p:nvSpPr>
        <p:spPr bwMode="auto">
          <a:xfrm>
            <a:off x="838200" y="3505200"/>
            <a:ext cx="11430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42" name="Line 30"/>
          <p:cNvSpPr>
            <a:spLocks noChangeShapeType="1"/>
          </p:cNvSpPr>
          <p:nvPr/>
        </p:nvSpPr>
        <p:spPr bwMode="auto">
          <a:xfrm flipH="1">
            <a:off x="990600" y="4876800"/>
            <a:ext cx="914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43" name="Line 31"/>
          <p:cNvSpPr>
            <a:spLocks noChangeShapeType="1"/>
          </p:cNvSpPr>
          <p:nvPr/>
        </p:nvSpPr>
        <p:spPr bwMode="auto">
          <a:xfrm>
            <a:off x="1905000" y="48768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44" name="Line 32"/>
          <p:cNvSpPr>
            <a:spLocks noChangeShapeType="1"/>
          </p:cNvSpPr>
          <p:nvPr/>
        </p:nvSpPr>
        <p:spPr bwMode="auto">
          <a:xfrm>
            <a:off x="1905000" y="4876800"/>
            <a:ext cx="1524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45" name="Line 33"/>
          <p:cNvSpPr>
            <a:spLocks noChangeShapeType="1"/>
          </p:cNvSpPr>
          <p:nvPr/>
        </p:nvSpPr>
        <p:spPr bwMode="auto">
          <a:xfrm flipH="1">
            <a:off x="304800" y="5486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46" name="Line 34"/>
          <p:cNvSpPr>
            <a:spLocks noChangeShapeType="1"/>
          </p:cNvSpPr>
          <p:nvPr/>
        </p:nvSpPr>
        <p:spPr bwMode="auto">
          <a:xfrm>
            <a:off x="838200" y="5486400"/>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47" name="Line 35"/>
          <p:cNvSpPr>
            <a:spLocks noChangeShapeType="1"/>
          </p:cNvSpPr>
          <p:nvPr/>
        </p:nvSpPr>
        <p:spPr bwMode="auto">
          <a:xfrm flipH="1">
            <a:off x="3048000" y="35052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48" name="Line 36"/>
          <p:cNvSpPr>
            <a:spLocks noChangeShapeType="1"/>
          </p:cNvSpPr>
          <p:nvPr/>
        </p:nvSpPr>
        <p:spPr bwMode="auto">
          <a:xfrm>
            <a:off x="3276600" y="3505200"/>
            <a:ext cx="1676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49" name="Line 37"/>
          <p:cNvSpPr>
            <a:spLocks noChangeShapeType="1"/>
          </p:cNvSpPr>
          <p:nvPr/>
        </p:nvSpPr>
        <p:spPr bwMode="auto">
          <a:xfrm flipH="1">
            <a:off x="5638800" y="26670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50" name="Line 38"/>
          <p:cNvSpPr>
            <a:spLocks noChangeShapeType="1"/>
          </p:cNvSpPr>
          <p:nvPr/>
        </p:nvSpPr>
        <p:spPr bwMode="auto">
          <a:xfrm>
            <a:off x="6248400" y="26670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51" name="Line 39"/>
          <p:cNvSpPr>
            <a:spLocks noChangeShapeType="1"/>
          </p:cNvSpPr>
          <p:nvPr/>
        </p:nvSpPr>
        <p:spPr bwMode="auto">
          <a:xfrm flipH="1">
            <a:off x="5867400" y="3505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52" name="Line 40"/>
          <p:cNvSpPr>
            <a:spLocks noChangeShapeType="1"/>
          </p:cNvSpPr>
          <p:nvPr/>
        </p:nvSpPr>
        <p:spPr bwMode="auto">
          <a:xfrm>
            <a:off x="8077200" y="35052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53" name="Line 41"/>
          <p:cNvSpPr>
            <a:spLocks noChangeShapeType="1"/>
          </p:cNvSpPr>
          <p:nvPr/>
        </p:nvSpPr>
        <p:spPr bwMode="auto">
          <a:xfrm>
            <a:off x="8077200" y="4648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54" name="Line 42"/>
          <p:cNvSpPr>
            <a:spLocks noChangeShapeType="1"/>
          </p:cNvSpPr>
          <p:nvPr/>
        </p:nvSpPr>
        <p:spPr bwMode="auto">
          <a:xfrm flipH="1">
            <a:off x="4648200" y="5105400"/>
            <a:ext cx="990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55" name="Line 43"/>
          <p:cNvSpPr>
            <a:spLocks noChangeShapeType="1"/>
          </p:cNvSpPr>
          <p:nvPr/>
        </p:nvSpPr>
        <p:spPr bwMode="auto">
          <a:xfrm>
            <a:off x="5638800" y="5105400"/>
            <a:ext cx="762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56" name="Text Box 44"/>
          <p:cNvSpPr txBox="1">
            <a:spLocks noChangeArrowheads="1"/>
          </p:cNvSpPr>
          <p:nvPr/>
        </p:nvSpPr>
        <p:spPr bwMode="auto">
          <a:xfrm>
            <a:off x="152400" y="5638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4557" name="Text Box 45"/>
          <p:cNvSpPr txBox="1">
            <a:spLocks noChangeArrowheads="1"/>
          </p:cNvSpPr>
          <p:nvPr/>
        </p:nvSpPr>
        <p:spPr bwMode="auto">
          <a:xfrm>
            <a:off x="1371600" y="3733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4558" name="Text Box 46"/>
          <p:cNvSpPr txBox="1">
            <a:spLocks noChangeArrowheads="1"/>
          </p:cNvSpPr>
          <p:nvPr/>
        </p:nvSpPr>
        <p:spPr bwMode="auto">
          <a:xfrm>
            <a:off x="1524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4559" name="Text Box 47"/>
          <p:cNvSpPr txBox="1">
            <a:spLocks noChangeArrowheads="1"/>
          </p:cNvSpPr>
          <p:nvPr/>
        </p:nvSpPr>
        <p:spPr bwMode="auto">
          <a:xfrm>
            <a:off x="41148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4560" name="Text Box 48"/>
          <p:cNvSpPr txBox="1">
            <a:spLocks noChangeArrowheads="1"/>
          </p:cNvSpPr>
          <p:nvPr/>
        </p:nvSpPr>
        <p:spPr bwMode="auto">
          <a:xfrm>
            <a:off x="27432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4561" name="Text Box 49"/>
          <p:cNvSpPr txBox="1">
            <a:spLocks noChangeArrowheads="1"/>
          </p:cNvSpPr>
          <p:nvPr/>
        </p:nvSpPr>
        <p:spPr bwMode="auto">
          <a:xfrm>
            <a:off x="7010400" y="26670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4562" name="Text Box 50"/>
          <p:cNvSpPr txBox="1">
            <a:spLocks noChangeArrowheads="1"/>
          </p:cNvSpPr>
          <p:nvPr/>
        </p:nvSpPr>
        <p:spPr bwMode="auto">
          <a:xfrm>
            <a:off x="4800600" y="5181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4563" name="Text Box 51"/>
          <p:cNvSpPr txBox="1">
            <a:spLocks noChangeArrowheads="1"/>
          </p:cNvSpPr>
          <p:nvPr/>
        </p:nvSpPr>
        <p:spPr bwMode="auto">
          <a:xfrm>
            <a:off x="8077200" y="50292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4564" name="Freeform 52"/>
          <p:cNvSpPr>
            <a:spLocks/>
          </p:cNvSpPr>
          <p:nvPr/>
        </p:nvSpPr>
        <p:spPr bwMode="auto">
          <a:xfrm>
            <a:off x="1739900" y="4929188"/>
            <a:ext cx="390525" cy="157162"/>
          </a:xfrm>
          <a:custGeom>
            <a:avLst/>
            <a:gdLst>
              <a:gd name="T0" fmla="*/ 0 w 246"/>
              <a:gd name="T1" fmla="*/ 21 h 99"/>
              <a:gd name="T2" fmla="*/ 49 w 246"/>
              <a:gd name="T3" fmla="*/ 77 h 99"/>
              <a:gd name="T4" fmla="*/ 91 w 246"/>
              <a:gd name="T5" fmla="*/ 91 h 99"/>
              <a:gd name="T6" fmla="*/ 112 w 246"/>
              <a:gd name="T7" fmla="*/ 98 h 99"/>
              <a:gd name="T8" fmla="*/ 182 w 246"/>
              <a:gd name="T9" fmla="*/ 84 h 99"/>
              <a:gd name="T10" fmla="*/ 232 w 246"/>
              <a:gd name="T11" fmla="*/ 35 h 99"/>
              <a:gd name="T12" fmla="*/ 246 w 24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246" h="99">
                <a:moveTo>
                  <a:pt x="0" y="21"/>
                </a:moveTo>
                <a:cubicBezTo>
                  <a:pt x="8" y="46"/>
                  <a:pt x="23" y="66"/>
                  <a:pt x="49" y="77"/>
                </a:cubicBezTo>
                <a:cubicBezTo>
                  <a:pt x="62" y="83"/>
                  <a:pt x="77" y="86"/>
                  <a:pt x="91" y="91"/>
                </a:cubicBezTo>
                <a:cubicBezTo>
                  <a:pt x="98" y="93"/>
                  <a:pt x="112" y="98"/>
                  <a:pt x="112" y="98"/>
                </a:cubicBezTo>
                <a:cubicBezTo>
                  <a:pt x="136" y="95"/>
                  <a:pt x="163" y="99"/>
                  <a:pt x="182" y="84"/>
                </a:cubicBezTo>
                <a:cubicBezTo>
                  <a:pt x="201" y="69"/>
                  <a:pt x="206" y="52"/>
                  <a:pt x="232" y="35"/>
                </a:cubicBezTo>
                <a:cubicBezTo>
                  <a:pt x="241" y="9"/>
                  <a:pt x="236" y="21"/>
                  <a:pt x="24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4565" name="Freeform 53"/>
          <p:cNvSpPr>
            <a:spLocks/>
          </p:cNvSpPr>
          <p:nvPr/>
        </p:nvSpPr>
        <p:spPr bwMode="auto">
          <a:xfrm>
            <a:off x="7805738" y="3646488"/>
            <a:ext cx="257175" cy="144462"/>
          </a:xfrm>
          <a:custGeom>
            <a:avLst/>
            <a:gdLst>
              <a:gd name="T0" fmla="*/ 0 w 162"/>
              <a:gd name="T1" fmla="*/ 0 h 91"/>
              <a:gd name="T2" fmla="*/ 162 w 162"/>
              <a:gd name="T3" fmla="*/ 91 h 91"/>
            </a:gdLst>
            <a:ahLst/>
            <a:cxnLst>
              <a:cxn ang="0">
                <a:pos x="T0" y="T1"/>
              </a:cxn>
              <a:cxn ang="0">
                <a:pos x="T2" y="T3"/>
              </a:cxn>
            </a:cxnLst>
            <a:rect l="0" t="0" r="r" b="b"/>
            <a:pathLst>
              <a:path w="162" h="91">
                <a:moveTo>
                  <a:pt x="0" y="0"/>
                </a:moveTo>
                <a:cubicBezTo>
                  <a:pt x="25" y="75"/>
                  <a:pt x="93" y="91"/>
                  <a:pt x="162" y="9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Tree>
    <p:extLst>
      <p:ext uri="{BB962C8B-B14F-4D97-AF65-F5344CB8AC3E}">
        <p14:creationId xmlns:p14="http://schemas.microsoft.com/office/powerpoint/2010/main" val="2141055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ate Placeholder 2"/>
          <p:cNvSpPr>
            <a:spLocks noGrp="1"/>
          </p:cNvSpPr>
          <p:nvPr>
            <p:ph type="dt" sz="quarter" idx="10"/>
          </p:nvPr>
        </p:nvSpPr>
        <p:spPr/>
        <p:txBody>
          <a:bodyPr/>
          <a:lstStyle/>
          <a:p>
            <a:pPr>
              <a:defRPr/>
            </a:pPr>
            <a:r>
              <a:rPr lang="en-US" smtClean="0"/>
              <a:t>IS 240 – Spring 2013</a:t>
            </a:r>
            <a:endParaRPr lang="en-US"/>
          </a:p>
        </p:txBody>
      </p:sp>
      <p:sp>
        <p:nvSpPr>
          <p:cNvPr id="1345538" name="Rectangle 2"/>
          <p:cNvSpPr>
            <a:spLocks noGrp="1" noChangeArrowheads="1"/>
          </p:cNvSpPr>
          <p:nvPr>
            <p:ph type="title"/>
          </p:nvPr>
        </p:nvSpPr>
        <p:spPr/>
        <p:txBody>
          <a:bodyPr/>
          <a:lstStyle/>
          <a:p>
            <a:pPr eaLnBrk="1" hangingPunct="1">
              <a:defRPr/>
            </a:pPr>
            <a:r>
              <a:rPr lang="en-US" smtClean="0">
                <a:cs typeface="+mj-cs"/>
              </a:rPr>
              <a:t>Rule Evaluation Tree</a:t>
            </a:r>
          </a:p>
        </p:txBody>
      </p:sp>
      <p:sp>
        <p:nvSpPr>
          <p:cNvPr id="1345539" name="Text Box 3"/>
          <p:cNvSpPr txBox="1">
            <a:spLocks noChangeArrowheads="1"/>
          </p:cNvSpPr>
          <p:nvPr/>
        </p:nvSpPr>
        <p:spPr bwMode="auto">
          <a:xfrm>
            <a:off x="3886200" y="1524000"/>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World_Series (0)</a:t>
            </a:r>
          </a:p>
        </p:txBody>
      </p:sp>
      <p:sp>
        <p:nvSpPr>
          <p:cNvPr id="1345540" name="Text Box 4"/>
          <p:cNvSpPr txBox="1">
            <a:spLocks noChangeArrowheads="1"/>
          </p:cNvSpPr>
          <p:nvPr/>
        </p:nvSpPr>
        <p:spPr bwMode="auto">
          <a:xfrm>
            <a:off x="5867400" y="2362200"/>
            <a:ext cx="947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Event (0)</a:t>
            </a:r>
          </a:p>
        </p:txBody>
      </p:sp>
      <p:sp>
        <p:nvSpPr>
          <p:cNvPr id="1345541" name="Text Box 5"/>
          <p:cNvSpPr txBox="1">
            <a:spLocks noChangeArrowheads="1"/>
          </p:cNvSpPr>
          <p:nvPr/>
        </p:nvSpPr>
        <p:spPr bwMode="auto">
          <a:xfrm>
            <a:off x="4953000" y="32004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World Series</a:t>
            </a:r>
            <a:r>
              <a:rPr lang="ja-JP" altLang="en-US" sz="1600">
                <a:latin typeface="Arial"/>
                <a:cs typeface="+mn-cs"/>
              </a:rPr>
              <a:t>”</a:t>
            </a:r>
            <a:endParaRPr lang="en-US" sz="1600">
              <a:cs typeface="+mn-cs"/>
            </a:endParaRPr>
          </a:p>
        </p:txBody>
      </p:sp>
      <p:sp>
        <p:nvSpPr>
          <p:cNvPr id="1345542" name="Text Box 6"/>
          <p:cNvSpPr txBox="1">
            <a:spLocks noChangeArrowheads="1"/>
          </p:cNvSpPr>
          <p:nvPr/>
        </p:nvSpPr>
        <p:spPr bwMode="auto">
          <a:xfrm>
            <a:off x="6553200" y="3200400"/>
            <a:ext cx="2419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Baseball_championship (0)</a:t>
            </a:r>
          </a:p>
        </p:txBody>
      </p:sp>
      <p:sp>
        <p:nvSpPr>
          <p:cNvPr id="1345543" name="Text Box 7"/>
          <p:cNvSpPr txBox="1">
            <a:spLocks noChangeArrowheads="1"/>
          </p:cNvSpPr>
          <p:nvPr/>
        </p:nvSpPr>
        <p:spPr bwMode="auto">
          <a:xfrm>
            <a:off x="5257800" y="4800600"/>
            <a:ext cx="1174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 (0)</a:t>
            </a:r>
          </a:p>
        </p:txBody>
      </p:sp>
      <p:sp>
        <p:nvSpPr>
          <p:cNvPr id="1345544" name="Text Box 8"/>
          <p:cNvSpPr txBox="1">
            <a:spLocks noChangeArrowheads="1"/>
          </p:cNvSpPr>
          <p:nvPr/>
        </p:nvSpPr>
        <p:spPr bwMode="auto">
          <a:xfrm>
            <a:off x="7315200" y="4343400"/>
            <a:ext cx="1660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Championship (0)</a:t>
            </a:r>
          </a:p>
        </p:txBody>
      </p:sp>
      <p:sp>
        <p:nvSpPr>
          <p:cNvPr id="1345545" name="Text Box 9"/>
          <p:cNvSpPr txBox="1">
            <a:spLocks noChangeArrowheads="1"/>
          </p:cNvSpPr>
          <p:nvPr/>
        </p:nvSpPr>
        <p:spPr bwMode="auto">
          <a:xfrm>
            <a:off x="0" y="3200400"/>
            <a:ext cx="2141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St._Louis_Cardinals (0)</a:t>
            </a:r>
          </a:p>
        </p:txBody>
      </p:sp>
      <p:sp>
        <p:nvSpPr>
          <p:cNvPr id="1345546" name="Text Box 10"/>
          <p:cNvSpPr txBox="1">
            <a:spLocks noChangeArrowheads="1"/>
          </p:cNvSpPr>
          <p:nvPr/>
        </p:nvSpPr>
        <p:spPr bwMode="auto">
          <a:xfrm>
            <a:off x="1676400" y="2438400"/>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Team (0)</a:t>
            </a:r>
          </a:p>
        </p:txBody>
      </p:sp>
      <p:sp>
        <p:nvSpPr>
          <p:cNvPr id="1345547" name="Text Box 11"/>
          <p:cNvSpPr txBox="1">
            <a:spLocks noChangeArrowheads="1"/>
          </p:cNvSpPr>
          <p:nvPr/>
        </p:nvSpPr>
        <p:spPr bwMode="auto">
          <a:xfrm>
            <a:off x="-76200" y="4038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5548" name="Text Box 12"/>
          <p:cNvSpPr txBox="1">
            <a:spLocks noChangeArrowheads="1"/>
          </p:cNvSpPr>
          <p:nvPr/>
        </p:nvSpPr>
        <p:spPr bwMode="auto">
          <a:xfrm>
            <a:off x="2286000" y="3200400"/>
            <a:ext cx="2135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Milwaukee_brewers (0)</a:t>
            </a:r>
          </a:p>
        </p:txBody>
      </p:sp>
      <p:sp>
        <p:nvSpPr>
          <p:cNvPr id="1345549" name="Text Box 13"/>
          <p:cNvSpPr txBox="1">
            <a:spLocks noChangeArrowheads="1"/>
          </p:cNvSpPr>
          <p:nvPr/>
        </p:nvSpPr>
        <p:spPr bwMode="auto">
          <a:xfrm>
            <a:off x="914400" y="4572000"/>
            <a:ext cx="2182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Cardinals_full_name (0)</a:t>
            </a:r>
          </a:p>
        </p:txBody>
      </p:sp>
      <p:sp>
        <p:nvSpPr>
          <p:cNvPr id="1345550" name="Text Box 14"/>
          <p:cNvSpPr txBox="1">
            <a:spLocks noChangeArrowheads="1"/>
          </p:cNvSpPr>
          <p:nvPr/>
        </p:nvSpPr>
        <p:spPr bwMode="auto">
          <a:xfrm>
            <a:off x="3886200" y="4191000"/>
            <a:ext cx="229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Milwaukee Brewers</a:t>
            </a:r>
            <a:r>
              <a:rPr lang="ja-JP" altLang="en-US" sz="1600">
                <a:latin typeface="Arial"/>
                <a:cs typeface="+mn-cs"/>
              </a:rPr>
              <a:t>”</a:t>
            </a:r>
            <a:r>
              <a:rPr lang="en-US" sz="1600">
                <a:cs typeface="+mn-cs"/>
              </a:rPr>
              <a:t> (0)</a:t>
            </a:r>
          </a:p>
        </p:txBody>
      </p:sp>
      <p:sp>
        <p:nvSpPr>
          <p:cNvPr id="1345551" name="Text Box 15"/>
          <p:cNvSpPr txBox="1">
            <a:spLocks noChangeArrowheads="1"/>
          </p:cNvSpPr>
          <p:nvPr/>
        </p:nvSpPr>
        <p:spPr bwMode="auto">
          <a:xfrm>
            <a:off x="2514600" y="4191000"/>
            <a:ext cx="1331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Brewers</a:t>
            </a:r>
            <a:r>
              <a:rPr lang="ja-JP" altLang="en-US" sz="1600">
                <a:latin typeface="Arial"/>
                <a:cs typeface="+mn-cs"/>
              </a:rPr>
              <a:t>”</a:t>
            </a:r>
            <a:r>
              <a:rPr lang="en-US" sz="1600">
                <a:cs typeface="+mn-cs"/>
              </a:rPr>
              <a:t> (0)</a:t>
            </a:r>
          </a:p>
        </p:txBody>
      </p:sp>
      <p:sp>
        <p:nvSpPr>
          <p:cNvPr id="1345552" name="Text Box 16"/>
          <p:cNvSpPr txBox="1">
            <a:spLocks noChangeArrowheads="1"/>
          </p:cNvSpPr>
          <p:nvPr/>
        </p:nvSpPr>
        <p:spPr bwMode="auto">
          <a:xfrm>
            <a:off x="533400" y="5181600"/>
            <a:ext cx="892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Saint (0)</a:t>
            </a:r>
          </a:p>
        </p:txBody>
      </p:sp>
      <p:sp>
        <p:nvSpPr>
          <p:cNvPr id="1345553" name="Text Box 17"/>
          <p:cNvSpPr txBox="1">
            <a:spLocks noChangeArrowheads="1"/>
          </p:cNvSpPr>
          <p:nvPr/>
        </p:nvSpPr>
        <p:spPr bwMode="auto">
          <a:xfrm>
            <a:off x="1676400" y="5181600"/>
            <a:ext cx="111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Louis</a:t>
            </a:r>
            <a:r>
              <a:rPr lang="ja-JP" altLang="en-US" sz="1600">
                <a:latin typeface="Arial"/>
                <a:cs typeface="+mn-cs"/>
              </a:rPr>
              <a:t>”</a:t>
            </a:r>
            <a:r>
              <a:rPr lang="en-US" sz="1600">
                <a:cs typeface="+mn-cs"/>
              </a:rPr>
              <a:t> (0)</a:t>
            </a:r>
          </a:p>
        </p:txBody>
      </p:sp>
      <p:sp>
        <p:nvSpPr>
          <p:cNvPr id="1345554" name="Text Box 18"/>
          <p:cNvSpPr txBox="1">
            <a:spLocks noChangeArrowheads="1"/>
          </p:cNvSpPr>
          <p:nvPr/>
        </p:nvSpPr>
        <p:spPr bwMode="auto">
          <a:xfrm>
            <a:off x="1295400" y="6172200"/>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Saint</a:t>
            </a:r>
            <a:r>
              <a:rPr lang="ja-JP" altLang="en-US" sz="1600">
                <a:latin typeface="Arial"/>
                <a:cs typeface="+mn-cs"/>
              </a:rPr>
              <a:t>”</a:t>
            </a:r>
            <a:r>
              <a:rPr lang="en-US" sz="1600">
                <a:cs typeface="+mn-cs"/>
              </a:rPr>
              <a:t> (0)</a:t>
            </a:r>
          </a:p>
        </p:txBody>
      </p:sp>
      <p:sp>
        <p:nvSpPr>
          <p:cNvPr id="1345555" name="Text Box 19"/>
          <p:cNvSpPr txBox="1">
            <a:spLocks noChangeArrowheads="1"/>
          </p:cNvSpPr>
          <p:nvPr/>
        </p:nvSpPr>
        <p:spPr bwMode="auto">
          <a:xfrm>
            <a:off x="0" y="6172200"/>
            <a:ext cx="874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St.</a:t>
            </a:r>
            <a:r>
              <a:rPr lang="ja-JP" altLang="en-US" sz="1600">
                <a:latin typeface="Arial"/>
                <a:cs typeface="+mn-cs"/>
              </a:rPr>
              <a:t>”</a:t>
            </a:r>
            <a:r>
              <a:rPr lang="en-US" sz="1600">
                <a:cs typeface="+mn-cs"/>
              </a:rPr>
              <a:t> (0)</a:t>
            </a:r>
          </a:p>
        </p:txBody>
      </p:sp>
      <p:sp>
        <p:nvSpPr>
          <p:cNvPr id="1345556" name="Text Box 20"/>
          <p:cNvSpPr txBox="1">
            <a:spLocks noChangeArrowheads="1"/>
          </p:cNvSpPr>
          <p:nvPr/>
        </p:nvSpPr>
        <p:spPr bwMode="auto">
          <a:xfrm>
            <a:off x="2819400" y="5181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5557" name="Text Box 21"/>
          <p:cNvSpPr txBox="1">
            <a:spLocks noChangeArrowheads="1"/>
          </p:cNvSpPr>
          <p:nvPr/>
        </p:nvSpPr>
        <p:spPr bwMode="auto">
          <a:xfrm>
            <a:off x="5867400" y="5791200"/>
            <a:ext cx="1474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baseball</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5558" name="Text Box 22"/>
          <p:cNvSpPr txBox="1">
            <a:spLocks noChangeArrowheads="1"/>
          </p:cNvSpPr>
          <p:nvPr/>
        </p:nvSpPr>
        <p:spPr bwMode="auto">
          <a:xfrm>
            <a:off x="7162800" y="5791200"/>
            <a:ext cx="194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championship</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5559" name="Text Box 23"/>
          <p:cNvSpPr txBox="1">
            <a:spLocks noChangeArrowheads="1"/>
          </p:cNvSpPr>
          <p:nvPr/>
        </p:nvSpPr>
        <p:spPr bwMode="auto">
          <a:xfrm>
            <a:off x="4267200" y="5791200"/>
            <a:ext cx="111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ball</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5560" name="Line 24"/>
          <p:cNvSpPr>
            <a:spLocks noChangeShapeType="1"/>
          </p:cNvSpPr>
          <p:nvPr/>
        </p:nvSpPr>
        <p:spPr bwMode="auto">
          <a:xfrm flipH="1">
            <a:off x="2209800" y="1828800"/>
            <a:ext cx="2362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61" name="Line 25"/>
          <p:cNvSpPr>
            <a:spLocks noChangeShapeType="1"/>
          </p:cNvSpPr>
          <p:nvPr/>
        </p:nvSpPr>
        <p:spPr bwMode="auto">
          <a:xfrm>
            <a:off x="4572000" y="18288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62" name="Line 26"/>
          <p:cNvSpPr>
            <a:spLocks noChangeShapeType="1"/>
          </p:cNvSpPr>
          <p:nvPr/>
        </p:nvSpPr>
        <p:spPr bwMode="auto">
          <a:xfrm flipH="1">
            <a:off x="914400" y="2743200"/>
            <a:ext cx="1066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63" name="Line 27"/>
          <p:cNvSpPr>
            <a:spLocks noChangeShapeType="1"/>
          </p:cNvSpPr>
          <p:nvPr/>
        </p:nvSpPr>
        <p:spPr bwMode="auto">
          <a:xfrm>
            <a:off x="1981200" y="2743200"/>
            <a:ext cx="1219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64" name="Line 28"/>
          <p:cNvSpPr>
            <a:spLocks noChangeShapeType="1"/>
          </p:cNvSpPr>
          <p:nvPr/>
        </p:nvSpPr>
        <p:spPr bwMode="auto">
          <a:xfrm flipH="1">
            <a:off x="457200" y="35052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65" name="Line 29"/>
          <p:cNvSpPr>
            <a:spLocks noChangeShapeType="1"/>
          </p:cNvSpPr>
          <p:nvPr/>
        </p:nvSpPr>
        <p:spPr bwMode="auto">
          <a:xfrm>
            <a:off x="838200" y="3505200"/>
            <a:ext cx="11430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66" name="Line 30"/>
          <p:cNvSpPr>
            <a:spLocks noChangeShapeType="1"/>
          </p:cNvSpPr>
          <p:nvPr/>
        </p:nvSpPr>
        <p:spPr bwMode="auto">
          <a:xfrm flipH="1">
            <a:off x="990600" y="4876800"/>
            <a:ext cx="914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67" name="Line 31"/>
          <p:cNvSpPr>
            <a:spLocks noChangeShapeType="1"/>
          </p:cNvSpPr>
          <p:nvPr/>
        </p:nvSpPr>
        <p:spPr bwMode="auto">
          <a:xfrm>
            <a:off x="1905000" y="48768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68" name="Line 32"/>
          <p:cNvSpPr>
            <a:spLocks noChangeShapeType="1"/>
          </p:cNvSpPr>
          <p:nvPr/>
        </p:nvSpPr>
        <p:spPr bwMode="auto">
          <a:xfrm>
            <a:off x="1905000" y="4876800"/>
            <a:ext cx="1524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69" name="Line 33"/>
          <p:cNvSpPr>
            <a:spLocks noChangeShapeType="1"/>
          </p:cNvSpPr>
          <p:nvPr/>
        </p:nvSpPr>
        <p:spPr bwMode="auto">
          <a:xfrm flipH="1">
            <a:off x="304800" y="5486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70" name="Line 34"/>
          <p:cNvSpPr>
            <a:spLocks noChangeShapeType="1"/>
          </p:cNvSpPr>
          <p:nvPr/>
        </p:nvSpPr>
        <p:spPr bwMode="auto">
          <a:xfrm>
            <a:off x="838200" y="5486400"/>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71" name="Line 35"/>
          <p:cNvSpPr>
            <a:spLocks noChangeShapeType="1"/>
          </p:cNvSpPr>
          <p:nvPr/>
        </p:nvSpPr>
        <p:spPr bwMode="auto">
          <a:xfrm flipH="1">
            <a:off x="3048000" y="35052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72" name="Line 36"/>
          <p:cNvSpPr>
            <a:spLocks noChangeShapeType="1"/>
          </p:cNvSpPr>
          <p:nvPr/>
        </p:nvSpPr>
        <p:spPr bwMode="auto">
          <a:xfrm>
            <a:off x="3276600" y="3505200"/>
            <a:ext cx="1676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73" name="Line 37"/>
          <p:cNvSpPr>
            <a:spLocks noChangeShapeType="1"/>
          </p:cNvSpPr>
          <p:nvPr/>
        </p:nvSpPr>
        <p:spPr bwMode="auto">
          <a:xfrm flipH="1">
            <a:off x="5638800" y="26670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74" name="Line 38"/>
          <p:cNvSpPr>
            <a:spLocks noChangeShapeType="1"/>
          </p:cNvSpPr>
          <p:nvPr/>
        </p:nvSpPr>
        <p:spPr bwMode="auto">
          <a:xfrm>
            <a:off x="6248400" y="26670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75" name="Line 39"/>
          <p:cNvSpPr>
            <a:spLocks noChangeShapeType="1"/>
          </p:cNvSpPr>
          <p:nvPr/>
        </p:nvSpPr>
        <p:spPr bwMode="auto">
          <a:xfrm flipH="1">
            <a:off x="5867400" y="3505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76" name="Line 40"/>
          <p:cNvSpPr>
            <a:spLocks noChangeShapeType="1"/>
          </p:cNvSpPr>
          <p:nvPr/>
        </p:nvSpPr>
        <p:spPr bwMode="auto">
          <a:xfrm>
            <a:off x="8077200" y="35052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77" name="Line 41"/>
          <p:cNvSpPr>
            <a:spLocks noChangeShapeType="1"/>
          </p:cNvSpPr>
          <p:nvPr/>
        </p:nvSpPr>
        <p:spPr bwMode="auto">
          <a:xfrm>
            <a:off x="8077200" y="4648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78" name="Line 42"/>
          <p:cNvSpPr>
            <a:spLocks noChangeShapeType="1"/>
          </p:cNvSpPr>
          <p:nvPr/>
        </p:nvSpPr>
        <p:spPr bwMode="auto">
          <a:xfrm flipH="1">
            <a:off x="4648200" y="5105400"/>
            <a:ext cx="990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79" name="Line 43"/>
          <p:cNvSpPr>
            <a:spLocks noChangeShapeType="1"/>
          </p:cNvSpPr>
          <p:nvPr/>
        </p:nvSpPr>
        <p:spPr bwMode="auto">
          <a:xfrm>
            <a:off x="5638800" y="5105400"/>
            <a:ext cx="762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80" name="Text Box 44"/>
          <p:cNvSpPr txBox="1">
            <a:spLocks noChangeArrowheads="1"/>
          </p:cNvSpPr>
          <p:nvPr/>
        </p:nvSpPr>
        <p:spPr bwMode="auto">
          <a:xfrm>
            <a:off x="152400" y="5638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5581" name="Text Box 45"/>
          <p:cNvSpPr txBox="1">
            <a:spLocks noChangeArrowheads="1"/>
          </p:cNvSpPr>
          <p:nvPr/>
        </p:nvSpPr>
        <p:spPr bwMode="auto">
          <a:xfrm>
            <a:off x="1371600" y="3733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5582" name="Text Box 46"/>
          <p:cNvSpPr txBox="1">
            <a:spLocks noChangeArrowheads="1"/>
          </p:cNvSpPr>
          <p:nvPr/>
        </p:nvSpPr>
        <p:spPr bwMode="auto">
          <a:xfrm>
            <a:off x="1524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5583" name="Text Box 47"/>
          <p:cNvSpPr txBox="1">
            <a:spLocks noChangeArrowheads="1"/>
          </p:cNvSpPr>
          <p:nvPr/>
        </p:nvSpPr>
        <p:spPr bwMode="auto">
          <a:xfrm>
            <a:off x="41148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5584" name="Text Box 48"/>
          <p:cNvSpPr txBox="1">
            <a:spLocks noChangeArrowheads="1"/>
          </p:cNvSpPr>
          <p:nvPr/>
        </p:nvSpPr>
        <p:spPr bwMode="auto">
          <a:xfrm>
            <a:off x="27432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5585" name="Text Box 49"/>
          <p:cNvSpPr txBox="1">
            <a:spLocks noChangeArrowheads="1"/>
          </p:cNvSpPr>
          <p:nvPr/>
        </p:nvSpPr>
        <p:spPr bwMode="auto">
          <a:xfrm>
            <a:off x="7010400" y="26670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5586" name="Text Box 50"/>
          <p:cNvSpPr txBox="1">
            <a:spLocks noChangeArrowheads="1"/>
          </p:cNvSpPr>
          <p:nvPr/>
        </p:nvSpPr>
        <p:spPr bwMode="auto">
          <a:xfrm>
            <a:off x="4800600" y="5181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5587" name="Text Box 51"/>
          <p:cNvSpPr txBox="1">
            <a:spLocks noChangeArrowheads="1"/>
          </p:cNvSpPr>
          <p:nvPr/>
        </p:nvSpPr>
        <p:spPr bwMode="auto">
          <a:xfrm>
            <a:off x="8077200" y="50292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5588" name="Freeform 52"/>
          <p:cNvSpPr>
            <a:spLocks/>
          </p:cNvSpPr>
          <p:nvPr/>
        </p:nvSpPr>
        <p:spPr bwMode="auto">
          <a:xfrm>
            <a:off x="1739900" y="4929188"/>
            <a:ext cx="390525" cy="157162"/>
          </a:xfrm>
          <a:custGeom>
            <a:avLst/>
            <a:gdLst>
              <a:gd name="T0" fmla="*/ 0 w 246"/>
              <a:gd name="T1" fmla="*/ 21 h 99"/>
              <a:gd name="T2" fmla="*/ 49 w 246"/>
              <a:gd name="T3" fmla="*/ 77 h 99"/>
              <a:gd name="T4" fmla="*/ 91 w 246"/>
              <a:gd name="T5" fmla="*/ 91 h 99"/>
              <a:gd name="T6" fmla="*/ 112 w 246"/>
              <a:gd name="T7" fmla="*/ 98 h 99"/>
              <a:gd name="T8" fmla="*/ 182 w 246"/>
              <a:gd name="T9" fmla="*/ 84 h 99"/>
              <a:gd name="T10" fmla="*/ 232 w 246"/>
              <a:gd name="T11" fmla="*/ 35 h 99"/>
              <a:gd name="T12" fmla="*/ 246 w 24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246" h="99">
                <a:moveTo>
                  <a:pt x="0" y="21"/>
                </a:moveTo>
                <a:cubicBezTo>
                  <a:pt x="8" y="46"/>
                  <a:pt x="23" y="66"/>
                  <a:pt x="49" y="77"/>
                </a:cubicBezTo>
                <a:cubicBezTo>
                  <a:pt x="62" y="83"/>
                  <a:pt x="77" y="86"/>
                  <a:pt x="91" y="91"/>
                </a:cubicBezTo>
                <a:cubicBezTo>
                  <a:pt x="98" y="93"/>
                  <a:pt x="112" y="98"/>
                  <a:pt x="112" y="98"/>
                </a:cubicBezTo>
                <a:cubicBezTo>
                  <a:pt x="136" y="95"/>
                  <a:pt x="163" y="99"/>
                  <a:pt x="182" y="84"/>
                </a:cubicBezTo>
                <a:cubicBezTo>
                  <a:pt x="201" y="69"/>
                  <a:pt x="206" y="52"/>
                  <a:pt x="232" y="35"/>
                </a:cubicBezTo>
                <a:cubicBezTo>
                  <a:pt x="241" y="9"/>
                  <a:pt x="236" y="21"/>
                  <a:pt x="24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89" name="Freeform 53"/>
          <p:cNvSpPr>
            <a:spLocks/>
          </p:cNvSpPr>
          <p:nvPr/>
        </p:nvSpPr>
        <p:spPr bwMode="auto">
          <a:xfrm>
            <a:off x="7805738" y="3646488"/>
            <a:ext cx="257175" cy="144462"/>
          </a:xfrm>
          <a:custGeom>
            <a:avLst/>
            <a:gdLst>
              <a:gd name="T0" fmla="*/ 0 w 162"/>
              <a:gd name="T1" fmla="*/ 0 h 91"/>
              <a:gd name="T2" fmla="*/ 162 w 162"/>
              <a:gd name="T3" fmla="*/ 91 h 91"/>
            </a:gdLst>
            <a:ahLst/>
            <a:cxnLst>
              <a:cxn ang="0">
                <a:pos x="T0" y="T1"/>
              </a:cxn>
              <a:cxn ang="0">
                <a:pos x="T2" y="T3"/>
              </a:cxn>
            </a:cxnLst>
            <a:rect l="0" t="0" r="r" b="b"/>
            <a:pathLst>
              <a:path w="162" h="91">
                <a:moveTo>
                  <a:pt x="0" y="0"/>
                </a:moveTo>
                <a:cubicBezTo>
                  <a:pt x="25" y="75"/>
                  <a:pt x="93" y="91"/>
                  <a:pt x="162" y="9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5590" name="Text Box 54"/>
          <p:cNvSpPr txBox="1">
            <a:spLocks noChangeArrowheads="1"/>
          </p:cNvSpPr>
          <p:nvPr/>
        </p:nvSpPr>
        <p:spPr bwMode="auto">
          <a:xfrm>
            <a:off x="2819400" y="6096000"/>
            <a:ext cx="619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000">
                <a:solidFill>
                  <a:srgbClr val="9966FF"/>
                </a:solidFill>
                <a:cs typeface="+mn-cs"/>
              </a:rPr>
              <a:t>Document containing </a:t>
            </a:r>
            <a:r>
              <a:rPr lang="ja-JP" altLang="en-US" sz="2000">
                <a:solidFill>
                  <a:srgbClr val="9966FF"/>
                </a:solidFill>
                <a:latin typeface="Arial"/>
                <a:cs typeface="+mn-cs"/>
              </a:rPr>
              <a:t>“</a:t>
            </a:r>
            <a:r>
              <a:rPr lang="en-US" sz="2000">
                <a:solidFill>
                  <a:srgbClr val="9966FF"/>
                </a:solidFill>
                <a:cs typeface="+mn-cs"/>
              </a:rPr>
              <a:t>ball</a:t>
            </a:r>
            <a:r>
              <a:rPr lang="ja-JP" altLang="en-US" sz="2000">
                <a:solidFill>
                  <a:srgbClr val="9966FF"/>
                </a:solidFill>
                <a:latin typeface="Arial"/>
                <a:cs typeface="+mn-cs"/>
              </a:rPr>
              <a:t>”</a:t>
            </a:r>
            <a:r>
              <a:rPr lang="en-US" sz="2000">
                <a:solidFill>
                  <a:srgbClr val="9966FF"/>
                </a:solidFill>
                <a:cs typeface="+mn-cs"/>
              </a:rPr>
              <a:t>, </a:t>
            </a:r>
            <a:r>
              <a:rPr lang="ja-JP" altLang="en-US" sz="2000">
                <a:solidFill>
                  <a:srgbClr val="9966FF"/>
                </a:solidFill>
                <a:latin typeface="Arial"/>
                <a:cs typeface="+mn-cs"/>
              </a:rPr>
              <a:t>“</a:t>
            </a:r>
            <a:r>
              <a:rPr lang="en-US" sz="2000">
                <a:solidFill>
                  <a:srgbClr val="9966FF"/>
                </a:solidFill>
                <a:cs typeface="+mn-cs"/>
              </a:rPr>
              <a:t>baseball</a:t>
            </a:r>
            <a:r>
              <a:rPr lang="ja-JP" altLang="en-US" sz="2000">
                <a:solidFill>
                  <a:srgbClr val="9966FF"/>
                </a:solidFill>
                <a:latin typeface="Arial"/>
                <a:cs typeface="+mn-cs"/>
              </a:rPr>
              <a:t>”</a:t>
            </a:r>
            <a:r>
              <a:rPr lang="en-US" sz="2000">
                <a:solidFill>
                  <a:srgbClr val="9966FF"/>
                </a:solidFill>
                <a:cs typeface="+mn-cs"/>
              </a:rPr>
              <a:t> &amp; </a:t>
            </a:r>
            <a:r>
              <a:rPr lang="ja-JP" altLang="en-US" sz="2000">
                <a:solidFill>
                  <a:srgbClr val="9966FF"/>
                </a:solidFill>
                <a:latin typeface="Arial"/>
                <a:cs typeface="+mn-cs"/>
              </a:rPr>
              <a:t>“</a:t>
            </a:r>
            <a:r>
              <a:rPr lang="en-US" sz="2000">
                <a:solidFill>
                  <a:srgbClr val="9966FF"/>
                </a:solidFill>
                <a:cs typeface="+mn-cs"/>
              </a:rPr>
              <a:t>championship</a:t>
            </a:r>
            <a:r>
              <a:rPr lang="ja-JP" altLang="en-US" sz="2000">
                <a:solidFill>
                  <a:srgbClr val="9966FF"/>
                </a:solidFill>
                <a:latin typeface="Arial"/>
                <a:cs typeface="+mn-cs"/>
              </a:rPr>
              <a:t>”</a:t>
            </a:r>
            <a:endParaRPr lang="en-US" sz="2000">
              <a:solidFill>
                <a:srgbClr val="9966FF"/>
              </a:solidFill>
              <a:cs typeface="+mn-cs"/>
            </a:endParaRPr>
          </a:p>
        </p:txBody>
      </p:sp>
    </p:spTree>
    <p:extLst>
      <p:ext uri="{BB962C8B-B14F-4D97-AF65-F5344CB8AC3E}">
        <p14:creationId xmlns:p14="http://schemas.microsoft.com/office/powerpoint/2010/main" val="414912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264642" name="Rectangle 2"/>
          <p:cNvSpPr>
            <a:spLocks noGrp="1" noChangeArrowheads="1"/>
          </p:cNvSpPr>
          <p:nvPr>
            <p:ph type="title"/>
          </p:nvPr>
        </p:nvSpPr>
        <p:spPr/>
        <p:txBody>
          <a:bodyPr/>
          <a:lstStyle/>
          <a:p>
            <a:r>
              <a:rPr lang="en-US"/>
              <a:t>Today</a:t>
            </a:r>
          </a:p>
        </p:txBody>
      </p:sp>
      <p:sp>
        <p:nvSpPr>
          <p:cNvPr id="1264643" name="Rectangle 3"/>
          <p:cNvSpPr>
            <a:spLocks noGrp="1" noChangeArrowheads="1"/>
          </p:cNvSpPr>
          <p:nvPr>
            <p:ph type="body" idx="1"/>
          </p:nvPr>
        </p:nvSpPr>
        <p:spPr/>
        <p:txBody>
          <a:bodyPr/>
          <a:lstStyle/>
          <a:p>
            <a:r>
              <a:rPr lang="en-US" dirty="0"/>
              <a:t>Review </a:t>
            </a:r>
          </a:p>
          <a:p>
            <a:pPr lvl="1"/>
            <a:r>
              <a:rPr lang="en-US" dirty="0"/>
              <a:t>IR Models</a:t>
            </a:r>
          </a:p>
          <a:p>
            <a:pPr lvl="1"/>
            <a:r>
              <a:rPr lang="en-US" dirty="0"/>
              <a:t>The Boolean Model</a:t>
            </a:r>
          </a:p>
          <a:p>
            <a:pPr lvl="1"/>
            <a:r>
              <a:rPr lang="en-US" dirty="0"/>
              <a:t>Boolean implementation issues</a:t>
            </a:r>
          </a:p>
          <a:p>
            <a:r>
              <a:rPr lang="en-US" dirty="0">
                <a:solidFill>
                  <a:schemeClr val="bg1">
                    <a:lumMod val="75000"/>
                  </a:schemeClr>
                </a:solidFill>
              </a:rPr>
              <a:t>Extended Boolean Approaches</a:t>
            </a:r>
          </a:p>
          <a:p>
            <a:r>
              <a:rPr lang="en-US" dirty="0">
                <a:solidFill>
                  <a:schemeClr val="bg1">
                    <a:lumMod val="75000"/>
                  </a:schemeClr>
                </a:solidFill>
              </a:rPr>
              <a:t>Vector Representation</a:t>
            </a:r>
          </a:p>
          <a:p>
            <a:r>
              <a:rPr lang="en-US" dirty="0">
                <a:solidFill>
                  <a:schemeClr val="bg1">
                    <a:lumMod val="75000"/>
                  </a:schemeClr>
                </a:solidFill>
              </a:rPr>
              <a:t>Term Weights</a:t>
            </a:r>
          </a:p>
          <a:p>
            <a:r>
              <a:rPr lang="en-US" dirty="0">
                <a:solidFill>
                  <a:schemeClr val="bg1">
                    <a:lumMod val="75000"/>
                  </a:schemeClr>
                </a:solidFill>
              </a:rPr>
              <a:t>Vector Matching</a:t>
            </a:r>
          </a:p>
        </p:txBody>
      </p:sp>
    </p:spTree>
    <p:extLst>
      <p:ext uri="{BB962C8B-B14F-4D97-AF65-F5344CB8AC3E}">
        <p14:creationId xmlns:p14="http://schemas.microsoft.com/office/powerpoint/2010/main" val="25949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2"/>
          <p:cNvSpPr>
            <a:spLocks noGrp="1"/>
          </p:cNvSpPr>
          <p:nvPr>
            <p:ph type="dt" sz="quarter" idx="10"/>
          </p:nvPr>
        </p:nvSpPr>
        <p:spPr/>
        <p:txBody>
          <a:bodyPr/>
          <a:lstStyle/>
          <a:p>
            <a:pPr>
              <a:defRPr/>
            </a:pPr>
            <a:r>
              <a:rPr lang="en-US" smtClean="0"/>
              <a:t>IS 240 – Spring 2013</a:t>
            </a:r>
            <a:endParaRPr lang="en-US"/>
          </a:p>
        </p:txBody>
      </p:sp>
      <p:sp>
        <p:nvSpPr>
          <p:cNvPr id="1346562" name="Rectangle 2"/>
          <p:cNvSpPr>
            <a:spLocks noGrp="1" noChangeArrowheads="1"/>
          </p:cNvSpPr>
          <p:nvPr>
            <p:ph type="title"/>
          </p:nvPr>
        </p:nvSpPr>
        <p:spPr/>
        <p:txBody>
          <a:bodyPr/>
          <a:lstStyle/>
          <a:p>
            <a:pPr eaLnBrk="1" hangingPunct="1">
              <a:defRPr/>
            </a:pPr>
            <a:r>
              <a:rPr lang="en-US" smtClean="0">
                <a:cs typeface="+mj-cs"/>
              </a:rPr>
              <a:t>Rule Evaluation Tree</a:t>
            </a:r>
          </a:p>
        </p:txBody>
      </p:sp>
      <p:sp>
        <p:nvSpPr>
          <p:cNvPr id="1346563" name="Text Box 3"/>
          <p:cNvSpPr txBox="1">
            <a:spLocks noChangeArrowheads="1"/>
          </p:cNvSpPr>
          <p:nvPr/>
        </p:nvSpPr>
        <p:spPr bwMode="auto">
          <a:xfrm>
            <a:off x="3886200" y="1524000"/>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World_Series (0)</a:t>
            </a:r>
          </a:p>
        </p:txBody>
      </p:sp>
      <p:sp>
        <p:nvSpPr>
          <p:cNvPr id="1346564" name="Text Box 4"/>
          <p:cNvSpPr txBox="1">
            <a:spLocks noChangeArrowheads="1"/>
          </p:cNvSpPr>
          <p:nvPr/>
        </p:nvSpPr>
        <p:spPr bwMode="auto">
          <a:xfrm>
            <a:off x="5867400" y="2362200"/>
            <a:ext cx="947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Event (0)</a:t>
            </a:r>
          </a:p>
        </p:txBody>
      </p:sp>
      <p:sp>
        <p:nvSpPr>
          <p:cNvPr id="1346565" name="Text Box 5"/>
          <p:cNvSpPr txBox="1">
            <a:spLocks noChangeArrowheads="1"/>
          </p:cNvSpPr>
          <p:nvPr/>
        </p:nvSpPr>
        <p:spPr bwMode="auto">
          <a:xfrm>
            <a:off x="4953000" y="32004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World Series</a:t>
            </a:r>
            <a:r>
              <a:rPr lang="ja-JP" altLang="en-US" sz="1600">
                <a:latin typeface="Arial"/>
                <a:cs typeface="+mn-cs"/>
              </a:rPr>
              <a:t>”</a:t>
            </a:r>
            <a:endParaRPr lang="en-US" sz="1600">
              <a:cs typeface="+mn-cs"/>
            </a:endParaRPr>
          </a:p>
        </p:txBody>
      </p:sp>
      <p:sp>
        <p:nvSpPr>
          <p:cNvPr id="1346566" name="Text Box 6"/>
          <p:cNvSpPr txBox="1">
            <a:spLocks noChangeArrowheads="1"/>
          </p:cNvSpPr>
          <p:nvPr/>
        </p:nvSpPr>
        <p:spPr bwMode="auto">
          <a:xfrm>
            <a:off x="6553200" y="3200400"/>
            <a:ext cx="2419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Baseball_championship (0)</a:t>
            </a:r>
          </a:p>
        </p:txBody>
      </p:sp>
      <p:sp>
        <p:nvSpPr>
          <p:cNvPr id="1346567" name="Text Box 7"/>
          <p:cNvSpPr txBox="1">
            <a:spLocks noChangeArrowheads="1"/>
          </p:cNvSpPr>
          <p:nvPr/>
        </p:nvSpPr>
        <p:spPr bwMode="auto">
          <a:xfrm>
            <a:off x="5257800" y="4800600"/>
            <a:ext cx="1327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 </a:t>
            </a:r>
            <a:r>
              <a:rPr lang="en-US" sz="1600">
                <a:solidFill>
                  <a:srgbClr val="FF3300"/>
                </a:solidFill>
                <a:cs typeface="+mn-cs"/>
              </a:rPr>
              <a:t>(1.0)</a:t>
            </a:r>
          </a:p>
        </p:txBody>
      </p:sp>
      <p:sp>
        <p:nvSpPr>
          <p:cNvPr id="1346568" name="Text Box 8"/>
          <p:cNvSpPr txBox="1">
            <a:spLocks noChangeArrowheads="1"/>
          </p:cNvSpPr>
          <p:nvPr/>
        </p:nvSpPr>
        <p:spPr bwMode="auto">
          <a:xfrm>
            <a:off x="7315200" y="4343400"/>
            <a:ext cx="181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Championship </a:t>
            </a:r>
            <a:r>
              <a:rPr lang="en-US" sz="1600">
                <a:solidFill>
                  <a:srgbClr val="FF3300"/>
                </a:solidFill>
                <a:cs typeface="+mn-cs"/>
              </a:rPr>
              <a:t>(0.7)</a:t>
            </a:r>
          </a:p>
        </p:txBody>
      </p:sp>
      <p:sp>
        <p:nvSpPr>
          <p:cNvPr id="1346569" name="Text Box 9"/>
          <p:cNvSpPr txBox="1">
            <a:spLocks noChangeArrowheads="1"/>
          </p:cNvSpPr>
          <p:nvPr/>
        </p:nvSpPr>
        <p:spPr bwMode="auto">
          <a:xfrm>
            <a:off x="0" y="3200400"/>
            <a:ext cx="2141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St._Louis_Cardinals (0)</a:t>
            </a:r>
          </a:p>
        </p:txBody>
      </p:sp>
      <p:sp>
        <p:nvSpPr>
          <p:cNvPr id="1346570" name="Text Box 10"/>
          <p:cNvSpPr txBox="1">
            <a:spLocks noChangeArrowheads="1"/>
          </p:cNvSpPr>
          <p:nvPr/>
        </p:nvSpPr>
        <p:spPr bwMode="auto">
          <a:xfrm>
            <a:off x="1676400" y="2438400"/>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Team (0)</a:t>
            </a:r>
          </a:p>
        </p:txBody>
      </p:sp>
      <p:sp>
        <p:nvSpPr>
          <p:cNvPr id="1346571" name="Text Box 11"/>
          <p:cNvSpPr txBox="1">
            <a:spLocks noChangeArrowheads="1"/>
          </p:cNvSpPr>
          <p:nvPr/>
        </p:nvSpPr>
        <p:spPr bwMode="auto">
          <a:xfrm>
            <a:off x="-76200" y="4038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6572" name="Text Box 12"/>
          <p:cNvSpPr txBox="1">
            <a:spLocks noChangeArrowheads="1"/>
          </p:cNvSpPr>
          <p:nvPr/>
        </p:nvSpPr>
        <p:spPr bwMode="auto">
          <a:xfrm>
            <a:off x="2286000" y="3200400"/>
            <a:ext cx="2135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Milwaukee_brewers (0)</a:t>
            </a:r>
          </a:p>
        </p:txBody>
      </p:sp>
      <p:sp>
        <p:nvSpPr>
          <p:cNvPr id="1346573" name="Text Box 13"/>
          <p:cNvSpPr txBox="1">
            <a:spLocks noChangeArrowheads="1"/>
          </p:cNvSpPr>
          <p:nvPr/>
        </p:nvSpPr>
        <p:spPr bwMode="auto">
          <a:xfrm>
            <a:off x="914400" y="4572000"/>
            <a:ext cx="2182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Cardinals_full_name (0)</a:t>
            </a:r>
          </a:p>
        </p:txBody>
      </p:sp>
      <p:sp>
        <p:nvSpPr>
          <p:cNvPr id="1346574" name="Text Box 14"/>
          <p:cNvSpPr txBox="1">
            <a:spLocks noChangeArrowheads="1"/>
          </p:cNvSpPr>
          <p:nvPr/>
        </p:nvSpPr>
        <p:spPr bwMode="auto">
          <a:xfrm>
            <a:off x="3886200" y="4191000"/>
            <a:ext cx="229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Milwaukee Brewers</a:t>
            </a:r>
            <a:r>
              <a:rPr lang="ja-JP" altLang="en-US" sz="1600">
                <a:latin typeface="Arial"/>
                <a:cs typeface="+mn-cs"/>
              </a:rPr>
              <a:t>”</a:t>
            </a:r>
            <a:r>
              <a:rPr lang="en-US" sz="1600">
                <a:cs typeface="+mn-cs"/>
              </a:rPr>
              <a:t> (0)</a:t>
            </a:r>
          </a:p>
        </p:txBody>
      </p:sp>
      <p:sp>
        <p:nvSpPr>
          <p:cNvPr id="1346575" name="Text Box 15"/>
          <p:cNvSpPr txBox="1">
            <a:spLocks noChangeArrowheads="1"/>
          </p:cNvSpPr>
          <p:nvPr/>
        </p:nvSpPr>
        <p:spPr bwMode="auto">
          <a:xfrm>
            <a:off x="2514600" y="4191000"/>
            <a:ext cx="1331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Brewers</a:t>
            </a:r>
            <a:r>
              <a:rPr lang="ja-JP" altLang="en-US" sz="1600">
                <a:latin typeface="Arial"/>
                <a:cs typeface="+mn-cs"/>
              </a:rPr>
              <a:t>”</a:t>
            </a:r>
            <a:r>
              <a:rPr lang="en-US" sz="1600">
                <a:cs typeface="+mn-cs"/>
              </a:rPr>
              <a:t> (0)</a:t>
            </a:r>
          </a:p>
        </p:txBody>
      </p:sp>
      <p:sp>
        <p:nvSpPr>
          <p:cNvPr id="1346576" name="Text Box 16"/>
          <p:cNvSpPr txBox="1">
            <a:spLocks noChangeArrowheads="1"/>
          </p:cNvSpPr>
          <p:nvPr/>
        </p:nvSpPr>
        <p:spPr bwMode="auto">
          <a:xfrm>
            <a:off x="533400" y="5181600"/>
            <a:ext cx="892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Saint (0)</a:t>
            </a:r>
          </a:p>
        </p:txBody>
      </p:sp>
      <p:sp>
        <p:nvSpPr>
          <p:cNvPr id="1346577" name="Text Box 17"/>
          <p:cNvSpPr txBox="1">
            <a:spLocks noChangeArrowheads="1"/>
          </p:cNvSpPr>
          <p:nvPr/>
        </p:nvSpPr>
        <p:spPr bwMode="auto">
          <a:xfrm>
            <a:off x="1676400" y="5181600"/>
            <a:ext cx="111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Louis</a:t>
            </a:r>
            <a:r>
              <a:rPr lang="ja-JP" altLang="en-US" sz="1600">
                <a:latin typeface="Arial"/>
                <a:cs typeface="+mn-cs"/>
              </a:rPr>
              <a:t>”</a:t>
            </a:r>
            <a:r>
              <a:rPr lang="en-US" sz="1600">
                <a:cs typeface="+mn-cs"/>
              </a:rPr>
              <a:t> (0)</a:t>
            </a:r>
          </a:p>
        </p:txBody>
      </p:sp>
      <p:sp>
        <p:nvSpPr>
          <p:cNvPr id="1346578" name="Text Box 18"/>
          <p:cNvSpPr txBox="1">
            <a:spLocks noChangeArrowheads="1"/>
          </p:cNvSpPr>
          <p:nvPr/>
        </p:nvSpPr>
        <p:spPr bwMode="auto">
          <a:xfrm>
            <a:off x="1295400" y="6172200"/>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Saint</a:t>
            </a:r>
            <a:r>
              <a:rPr lang="ja-JP" altLang="en-US" sz="1600">
                <a:latin typeface="Arial"/>
                <a:cs typeface="+mn-cs"/>
              </a:rPr>
              <a:t>”</a:t>
            </a:r>
            <a:r>
              <a:rPr lang="en-US" sz="1600">
                <a:cs typeface="+mn-cs"/>
              </a:rPr>
              <a:t> (0)</a:t>
            </a:r>
          </a:p>
        </p:txBody>
      </p:sp>
      <p:sp>
        <p:nvSpPr>
          <p:cNvPr id="1346579" name="Text Box 19"/>
          <p:cNvSpPr txBox="1">
            <a:spLocks noChangeArrowheads="1"/>
          </p:cNvSpPr>
          <p:nvPr/>
        </p:nvSpPr>
        <p:spPr bwMode="auto">
          <a:xfrm>
            <a:off x="0" y="6172200"/>
            <a:ext cx="874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St.</a:t>
            </a:r>
            <a:r>
              <a:rPr lang="ja-JP" altLang="en-US" sz="1600">
                <a:latin typeface="Arial"/>
                <a:cs typeface="+mn-cs"/>
              </a:rPr>
              <a:t>”</a:t>
            </a:r>
            <a:r>
              <a:rPr lang="en-US" sz="1600">
                <a:cs typeface="+mn-cs"/>
              </a:rPr>
              <a:t> (0)</a:t>
            </a:r>
          </a:p>
        </p:txBody>
      </p:sp>
      <p:sp>
        <p:nvSpPr>
          <p:cNvPr id="1346580" name="Text Box 20"/>
          <p:cNvSpPr txBox="1">
            <a:spLocks noChangeArrowheads="1"/>
          </p:cNvSpPr>
          <p:nvPr/>
        </p:nvSpPr>
        <p:spPr bwMode="auto">
          <a:xfrm>
            <a:off x="2819400" y="5181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6581" name="Text Box 21"/>
          <p:cNvSpPr txBox="1">
            <a:spLocks noChangeArrowheads="1"/>
          </p:cNvSpPr>
          <p:nvPr/>
        </p:nvSpPr>
        <p:spPr bwMode="auto">
          <a:xfrm>
            <a:off x="5867400" y="5791200"/>
            <a:ext cx="1474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baseball</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6582" name="Text Box 22"/>
          <p:cNvSpPr txBox="1">
            <a:spLocks noChangeArrowheads="1"/>
          </p:cNvSpPr>
          <p:nvPr/>
        </p:nvSpPr>
        <p:spPr bwMode="auto">
          <a:xfrm>
            <a:off x="7162800" y="5791200"/>
            <a:ext cx="194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championship</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6583" name="Text Box 23"/>
          <p:cNvSpPr txBox="1">
            <a:spLocks noChangeArrowheads="1"/>
          </p:cNvSpPr>
          <p:nvPr/>
        </p:nvSpPr>
        <p:spPr bwMode="auto">
          <a:xfrm>
            <a:off x="4267200" y="5791200"/>
            <a:ext cx="111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ball</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6584" name="Line 24"/>
          <p:cNvSpPr>
            <a:spLocks noChangeShapeType="1"/>
          </p:cNvSpPr>
          <p:nvPr/>
        </p:nvSpPr>
        <p:spPr bwMode="auto">
          <a:xfrm flipH="1">
            <a:off x="2209800" y="1828800"/>
            <a:ext cx="2362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85" name="Line 25"/>
          <p:cNvSpPr>
            <a:spLocks noChangeShapeType="1"/>
          </p:cNvSpPr>
          <p:nvPr/>
        </p:nvSpPr>
        <p:spPr bwMode="auto">
          <a:xfrm>
            <a:off x="4572000" y="18288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86" name="Line 26"/>
          <p:cNvSpPr>
            <a:spLocks noChangeShapeType="1"/>
          </p:cNvSpPr>
          <p:nvPr/>
        </p:nvSpPr>
        <p:spPr bwMode="auto">
          <a:xfrm flipH="1">
            <a:off x="914400" y="2743200"/>
            <a:ext cx="1066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87" name="Line 27"/>
          <p:cNvSpPr>
            <a:spLocks noChangeShapeType="1"/>
          </p:cNvSpPr>
          <p:nvPr/>
        </p:nvSpPr>
        <p:spPr bwMode="auto">
          <a:xfrm>
            <a:off x="1981200" y="2743200"/>
            <a:ext cx="1219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88" name="Line 28"/>
          <p:cNvSpPr>
            <a:spLocks noChangeShapeType="1"/>
          </p:cNvSpPr>
          <p:nvPr/>
        </p:nvSpPr>
        <p:spPr bwMode="auto">
          <a:xfrm flipH="1">
            <a:off x="457200" y="35052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89" name="Line 29"/>
          <p:cNvSpPr>
            <a:spLocks noChangeShapeType="1"/>
          </p:cNvSpPr>
          <p:nvPr/>
        </p:nvSpPr>
        <p:spPr bwMode="auto">
          <a:xfrm>
            <a:off x="838200" y="3505200"/>
            <a:ext cx="11430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90" name="Line 30"/>
          <p:cNvSpPr>
            <a:spLocks noChangeShapeType="1"/>
          </p:cNvSpPr>
          <p:nvPr/>
        </p:nvSpPr>
        <p:spPr bwMode="auto">
          <a:xfrm flipH="1">
            <a:off x="990600" y="4876800"/>
            <a:ext cx="914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91" name="Line 31"/>
          <p:cNvSpPr>
            <a:spLocks noChangeShapeType="1"/>
          </p:cNvSpPr>
          <p:nvPr/>
        </p:nvSpPr>
        <p:spPr bwMode="auto">
          <a:xfrm>
            <a:off x="1905000" y="48768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92" name="Line 32"/>
          <p:cNvSpPr>
            <a:spLocks noChangeShapeType="1"/>
          </p:cNvSpPr>
          <p:nvPr/>
        </p:nvSpPr>
        <p:spPr bwMode="auto">
          <a:xfrm>
            <a:off x="1905000" y="4876800"/>
            <a:ext cx="1524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93" name="Line 33"/>
          <p:cNvSpPr>
            <a:spLocks noChangeShapeType="1"/>
          </p:cNvSpPr>
          <p:nvPr/>
        </p:nvSpPr>
        <p:spPr bwMode="auto">
          <a:xfrm flipH="1">
            <a:off x="304800" y="5486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94" name="Line 34"/>
          <p:cNvSpPr>
            <a:spLocks noChangeShapeType="1"/>
          </p:cNvSpPr>
          <p:nvPr/>
        </p:nvSpPr>
        <p:spPr bwMode="auto">
          <a:xfrm>
            <a:off x="838200" y="5486400"/>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95" name="Line 35"/>
          <p:cNvSpPr>
            <a:spLocks noChangeShapeType="1"/>
          </p:cNvSpPr>
          <p:nvPr/>
        </p:nvSpPr>
        <p:spPr bwMode="auto">
          <a:xfrm flipH="1">
            <a:off x="3048000" y="35052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96" name="Line 36"/>
          <p:cNvSpPr>
            <a:spLocks noChangeShapeType="1"/>
          </p:cNvSpPr>
          <p:nvPr/>
        </p:nvSpPr>
        <p:spPr bwMode="auto">
          <a:xfrm>
            <a:off x="3276600" y="3505200"/>
            <a:ext cx="1676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97" name="Line 37"/>
          <p:cNvSpPr>
            <a:spLocks noChangeShapeType="1"/>
          </p:cNvSpPr>
          <p:nvPr/>
        </p:nvSpPr>
        <p:spPr bwMode="auto">
          <a:xfrm flipH="1">
            <a:off x="5638800" y="26670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98" name="Line 38"/>
          <p:cNvSpPr>
            <a:spLocks noChangeShapeType="1"/>
          </p:cNvSpPr>
          <p:nvPr/>
        </p:nvSpPr>
        <p:spPr bwMode="auto">
          <a:xfrm>
            <a:off x="6248400" y="26670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599" name="Line 39"/>
          <p:cNvSpPr>
            <a:spLocks noChangeShapeType="1"/>
          </p:cNvSpPr>
          <p:nvPr/>
        </p:nvSpPr>
        <p:spPr bwMode="auto">
          <a:xfrm flipH="1">
            <a:off x="5867400" y="3505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600" name="Line 40"/>
          <p:cNvSpPr>
            <a:spLocks noChangeShapeType="1"/>
          </p:cNvSpPr>
          <p:nvPr/>
        </p:nvSpPr>
        <p:spPr bwMode="auto">
          <a:xfrm>
            <a:off x="8077200" y="35052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601" name="Line 41"/>
          <p:cNvSpPr>
            <a:spLocks noChangeShapeType="1"/>
          </p:cNvSpPr>
          <p:nvPr/>
        </p:nvSpPr>
        <p:spPr bwMode="auto">
          <a:xfrm>
            <a:off x="8077200" y="4648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602" name="Line 42"/>
          <p:cNvSpPr>
            <a:spLocks noChangeShapeType="1"/>
          </p:cNvSpPr>
          <p:nvPr/>
        </p:nvSpPr>
        <p:spPr bwMode="auto">
          <a:xfrm flipH="1">
            <a:off x="4648200" y="5105400"/>
            <a:ext cx="990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603" name="Line 43"/>
          <p:cNvSpPr>
            <a:spLocks noChangeShapeType="1"/>
          </p:cNvSpPr>
          <p:nvPr/>
        </p:nvSpPr>
        <p:spPr bwMode="auto">
          <a:xfrm>
            <a:off x="5638800" y="5105400"/>
            <a:ext cx="762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604" name="Text Box 44"/>
          <p:cNvSpPr txBox="1">
            <a:spLocks noChangeArrowheads="1"/>
          </p:cNvSpPr>
          <p:nvPr/>
        </p:nvSpPr>
        <p:spPr bwMode="auto">
          <a:xfrm>
            <a:off x="152400" y="5638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6605" name="Text Box 45"/>
          <p:cNvSpPr txBox="1">
            <a:spLocks noChangeArrowheads="1"/>
          </p:cNvSpPr>
          <p:nvPr/>
        </p:nvSpPr>
        <p:spPr bwMode="auto">
          <a:xfrm>
            <a:off x="1371600" y="3733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6606" name="Text Box 46"/>
          <p:cNvSpPr txBox="1">
            <a:spLocks noChangeArrowheads="1"/>
          </p:cNvSpPr>
          <p:nvPr/>
        </p:nvSpPr>
        <p:spPr bwMode="auto">
          <a:xfrm>
            <a:off x="1524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6607" name="Text Box 47"/>
          <p:cNvSpPr txBox="1">
            <a:spLocks noChangeArrowheads="1"/>
          </p:cNvSpPr>
          <p:nvPr/>
        </p:nvSpPr>
        <p:spPr bwMode="auto">
          <a:xfrm>
            <a:off x="41148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6608" name="Text Box 48"/>
          <p:cNvSpPr txBox="1">
            <a:spLocks noChangeArrowheads="1"/>
          </p:cNvSpPr>
          <p:nvPr/>
        </p:nvSpPr>
        <p:spPr bwMode="auto">
          <a:xfrm>
            <a:off x="27432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6609" name="Text Box 49"/>
          <p:cNvSpPr txBox="1">
            <a:spLocks noChangeArrowheads="1"/>
          </p:cNvSpPr>
          <p:nvPr/>
        </p:nvSpPr>
        <p:spPr bwMode="auto">
          <a:xfrm>
            <a:off x="7010400" y="26670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6610" name="Text Box 50"/>
          <p:cNvSpPr txBox="1">
            <a:spLocks noChangeArrowheads="1"/>
          </p:cNvSpPr>
          <p:nvPr/>
        </p:nvSpPr>
        <p:spPr bwMode="auto">
          <a:xfrm>
            <a:off x="4800600" y="5181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6611" name="Text Box 51"/>
          <p:cNvSpPr txBox="1">
            <a:spLocks noChangeArrowheads="1"/>
          </p:cNvSpPr>
          <p:nvPr/>
        </p:nvSpPr>
        <p:spPr bwMode="auto">
          <a:xfrm>
            <a:off x="8077200" y="50292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6612" name="Freeform 52"/>
          <p:cNvSpPr>
            <a:spLocks/>
          </p:cNvSpPr>
          <p:nvPr/>
        </p:nvSpPr>
        <p:spPr bwMode="auto">
          <a:xfrm>
            <a:off x="1739900" y="4929188"/>
            <a:ext cx="390525" cy="157162"/>
          </a:xfrm>
          <a:custGeom>
            <a:avLst/>
            <a:gdLst>
              <a:gd name="T0" fmla="*/ 0 w 246"/>
              <a:gd name="T1" fmla="*/ 21 h 99"/>
              <a:gd name="T2" fmla="*/ 49 w 246"/>
              <a:gd name="T3" fmla="*/ 77 h 99"/>
              <a:gd name="T4" fmla="*/ 91 w 246"/>
              <a:gd name="T5" fmla="*/ 91 h 99"/>
              <a:gd name="T6" fmla="*/ 112 w 246"/>
              <a:gd name="T7" fmla="*/ 98 h 99"/>
              <a:gd name="T8" fmla="*/ 182 w 246"/>
              <a:gd name="T9" fmla="*/ 84 h 99"/>
              <a:gd name="T10" fmla="*/ 232 w 246"/>
              <a:gd name="T11" fmla="*/ 35 h 99"/>
              <a:gd name="T12" fmla="*/ 246 w 24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246" h="99">
                <a:moveTo>
                  <a:pt x="0" y="21"/>
                </a:moveTo>
                <a:cubicBezTo>
                  <a:pt x="8" y="46"/>
                  <a:pt x="23" y="66"/>
                  <a:pt x="49" y="77"/>
                </a:cubicBezTo>
                <a:cubicBezTo>
                  <a:pt x="62" y="83"/>
                  <a:pt x="77" y="86"/>
                  <a:pt x="91" y="91"/>
                </a:cubicBezTo>
                <a:cubicBezTo>
                  <a:pt x="98" y="93"/>
                  <a:pt x="112" y="98"/>
                  <a:pt x="112" y="98"/>
                </a:cubicBezTo>
                <a:cubicBezTo>
                  <a:pt x="136" y="95"/>
                  <a:pt x="163" y="99"/>
                  <a:pt x="182" y="84"/>
                </a:cubicBezTo>
                <a:cubicBezTo>
                  <a:pt x="201" y="69"/>
                  <a:pt x="206" y="52"/>
                  <a:pt x="232" y="35"/>
                </a:cubicBezTo>
                <a:cubicBezTo>
                  <a:pt x="241" y="9"/>
                  <a:pt x="236" y="21"/>
                  <a:pt x="24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6613" name="Freeform 53"/>
          <p:cNvSpPr>
            <a:spLocks/>
          </p:cNvSpPr>
          <p:nvPr/>
        </p:nvSpPr>
        <p:spPr bwMode="auto">
          <a:xfrm>
            <a:off x="7805738" y="3646488"/>
            <a:ext cx="257175" cy="144462"/>
          </a:xfrm>
          <a:custGeom>
            <a:avLst/>
            <a:gdLst>
              <a:gd name="T0" fmla="*/ 0 w 162"/>
              <a:gd name="T1" fmla="*/ 0 h 91"/>
              <a:gd name="T2" fmla="*/ 162 w 162"/>
              <a:gd name="T3" fmla="*/ 91 h 91"/>
            </a:gdLst>
            <a:ahLst/>
            <a:cxnLst>
              <a:cxn ang="0">
                <a:pos x="T0" y="T1"/>
              </a:cxn>
              <a:cxn ang="0">
                <a:pos x="T2" y="T3"/>
              </a:cxn>
            </a:cxnLst>
            <a:rect l="0" t="0" r="r" b="b"/>
            <a:pathLst>
              <a:path w="162" h="91">
                <a:moveTo>
                  <a:pt x="0" y="0"/>
                </a:moveTo>
                <a:cubicBezTo>
                  <a:pt x="25" y="75"/>
                  <a:pt x="93" y="91"/>
                  <a:pt x="162" y="9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Tree>
    <p:extLst>
      <p:ext uri="{BB962C8B-B14F-4D97-AF65-F5344CB8AC3E}">
        <p14:creationId xmlns:p14="http://schemas.microsoft.com/office/powerpoint/2010/main" val="2963581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2"/>
          <p:cNvSpPr>
            <a:spLocks noGrp="1"/>
          </p:cNvSpPr>
          <p:nvPr>
            <p:ph type="dt" sz="quarter" idx="10"/>
          </p:nvPr>
        </p:nvSpPr>
        <p:spPr/>
        <p:txBody>
          <a:bodyPr/>
          <a:lstStyle/>
          <a:p>
            <a:pPr>
              <a:defRPr/>
            </a:pPr>
            <a:r>
              <a:rPr lang="en-US" smtClean="0"/>
              <a:t>IS 240 – Spring 2013</a:t>
            </a:r>
            <a:endParaRPr lang="en-US"/>
          </a:p>
        </p:txBody>
      </p:sp>
      <p:sp>
        <p:nvSpPr>
          <p:cNvPr id="1347586" name="Rectangle 2"/>
          <p:cNvSpPr>
            <a:spLocks noGrp="1" noChangeArrowheads="1"/>
          </p:cNvSpPr>
          <p:nvPr>
            <p:ph type="title"/>
          </p:nvPr>
        </p:nvSpPr>
        <p:spPr/>
        <p:txBody>
          <a:bodyPr/>
          <a:lstStyle/>
          <a:p>
            <a:pPr eaLnBrk="1" hangingPunct="1">
              <a:defRPr/>
            </a:pPr>
            <a:r>
              <a:rPr lang="en-US" smtClean="0">
                <a:cs typeface="+mj-cs"/>
              </a:rPr>
              <a:t>Rule Evaluation Tree</a:t>
            </a:r>
          </a:p>
        </p:txBody>
      </p:sp>
      <p:sp>
        <p:nvSpPr>
          <p:cNvPr id="1347587" name="Text Box 3"/>
          <p:cNvSpPr txBox="1">
            <a:spLocks noChangeArrowheads="1"/>
          </p:cNvSpPr>
          <p:nvPr/>
        </p:nvSpPr>
        <p:spPr bwMode="auto">
          <a:xfrm>
            <a:off x="3886200" y="1524000"/>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World_Series (0)</a:t>
            </a:r>
          </a:p>
        </p:txBody>
      </p:sp>
      <p:sp>
        <p:nvSpPr>
          <p:cNvPr id="1347588" name="Text Box 4"/>
          <p:cNvSpPr txBox="1">
            <a:spLocks noChangeArrowheads="1"/>
          </p:cNvSpPr>
          <p:nvPr/>
        </p:nvSpPr>
        <p:spPr bwMode="auto">
          <a:xfrm>
            <a:off x="5867400" y="2362200"/>
            <a:ext cx="947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Event (0)</a:t>
            </a:r>
          </a:p>
        </p:txBody>
      </p:sp>
      <p:sp>
        <p:nvSpPr>
          <p:cNvPr id="1347589" name="Text Box 5"/>
          <p:cNvSpPr txBox="1">
            <a:spLocks noChangeArrowheads="1"/>
          </p:cNvSpPr>
          <p:nvPr/>
        </p:nvSpPr>
        <p:spPr bwMode="auto">
          <a:xfrm>
            <a:off x="4953000" y="32004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World Series</a:t>
            </a:r>
            <a:r>
              <a:rPr lang="ja-JP" altLang="en-US" sz="1600">
                <a:latin typeface="Arial"/>
                <a:cs typeface="+mn-cs"/>
              </a:rPr>
              <a:t>”</a:t>
            </a:r>
            <a:endParaRPr lang="en-US" sz="1600">
              <a:cs typeface="+mn-cs"/>
            </a:endParaRPr>
          </a:p>
        </p:txBody>
      </p:sp>
      <p:sp>
        <p:nvSpPr>
          <p:cNvPr id="1347590" name="Text Box 6"/>
          <p:cNvSpPr txBox="1">
            <a:spLocks noChangeArrowheads="1"/>
          </p:cNvSpPr>
          <p:nvPr/>
        </p:nvSpPr>
        <p:spPr bwMode="auto">
          <a:xfrm>
            <a:off x="6553200" y="3200400"/>
            <a:ext cx="257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Baseball_championship </a:t>
            </a:r>
            <a:r>
              <a:rPr lang="en-US" sz="1600">
                <a:solidFill>
                  <a:srgbClr val="FF3300"/>
                </a:solidFill>
                <a:cs typeface="+mn-cs"/>
              </a:rPr>
              <a:t>(0.7)</a:t>
            </a:r>
          </a:p>
        </p:txBody>
      </p:sp>
      <p:sp>
        <p:nvSpPr>
          <p:cNvPr id="1347591" name="Text Box 7"/>
          <p:cNvSpPr txBox="1">
            <a:spLocks noChangeArrowheads="1"/>
          </p:cNvSpPr>
          <p:nvPr/>
        </p:nvSpPr>
        <p:spPr bwMode="auto">
          <a:xfrm>
            <a:off x="5257800" y="4800600"/>
            <a:ext cx="1327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 </a:t>
            </a:r>
            <a:r>
              <a:rPr lang="en-US" sz="1600">
                <a:solidFill>
                  <a:srgbClr val="FF3300"/>
                </a:solidFill>
                <a:cs typeface="+mn-cs"/>
              </a:rPr>
              <a:t>(1.0)</a:t>
            </a:r>
          </a:p>
        </p:txBody>
      </p:sp>
      <p:sp>
        <p:nvSpPr>
          <p:cNvPr id="1347592" name="Text Box 8"/>
          <p:cNvSpPr txBox="1">
            <a:spLocks noChangeArrowheads="1"/>
          </p:cNvSpPr>
          <p:nvPr/>
        </p:nvSpPr>
        <p:spPr bwMode="auto">
          <a:xfrm>
            <a:off x="7315200" y="4343400"/>
            <a:ext cx="181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Championship </a:t>
            </a:r>
            <a:r>
              <a:rPr lang="en-US" sz="1600">
                <a:solidFill>
                  <a:srgbClr val="FF3300"/>
                </a:solidFill>
                <a:cs typeface="+mn-cs"/>
              </a:rPr>
              <a:t>(0.7)</a:t>
            </a:r>
          </a:p>
        </p:txBody>
      </p:sp>
      <p:sp>
        <p:nvSpPr>
          <p:cNvPr id="1347593" name="Text Box 9"/>
          <p:cNvSpPr txBox="1">
            <a:spLocks noChangeArrowheads="1"/>
          </p:cNvSpPr>
          <p:nvPr/>
        </p:nvSpPr>
        <p:spPr bwMode="auto">
          <a:xfrm>
            <a:off x="0" y="3200400"/>
            <a:ext cx="2141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St._Louis_Cardinals (0)</a:t>
            </a:r>
          </a:p>
        </p:txBody>
      </p:sp>
      <p:sp>
        <p:nvSpPr>
          <p:cNvPr id="1347594" name="Text Box 10"/>
          <p:cNvSpPr txBox="1">
            <a:spLocks noChangeArrowheads="1"/>
          </p:cNvSpPr>
          <p:nvPr/>
        </p:nvSpPr>
        <p:spPr bwMode="auto">
          <a:xfrm>
            <a:off x="1676400" y="2438400"/>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Team (0)</a:t>
            </a:r>
          </a:p>
        </p:txBody>
      </p:sp>
      <p:sp>
        <p:nvSpPr>
          <p:cNvPr id="1347595" name="Text Box 11"/>
          <p:cNvSpPr txBox="1">
            <a:spLocks noChangeArrowheads="1"/>
          </p:cNvSpPr>
          <p:nvPr/>
        </p:nvSpPr>
        <p:spPr bwMode="auto">
          <a:xfrm>
            <a:off x="-76200" y="4038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7596" name="Text Box 12"/>
          <p:cNvSpPr txBox="1">
            <a:spLocks noChangeArrowheads="1"/>
          </p:cNvSpPr>
          <p:nvPr/>
        </p:nvSpPr>
        <p:spPr bwMode="auto">
          <a:xfrm>
            <a:off x="2286000" y="3200400"/>
            <a:ext cx="2135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Milwaukee_brewers (0)</a:t>
            </a:r>
          </a:p>
        </p:txBody>
      </p:sp>
      <p:sp>
        <p:nvSpPr>
          <p:cNvPr id="1347597" name="Text Box 13"/>
          <p:cNvSpPr txBox="1">
            <a:spLocks noChangeArrowheads="1"/>
          </p:cNvSpPr>
          <p:nvPr/>
        </p:nvSpPr>
        <p:spPr bwMode="auto">
          <a:xfrm>
            <a:off x="914400" y="4572000"/>
            <a:ext cx="2182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Cardinals_full_name (0)</a:t>
            </a:r>
          </a:p>
        </p:txBody>
      </p:sp>
      <p:sp>
        <p:nvSpPr>
          <p:cNvPr id="1347598" name="Text Box 14"/>
          <p:cNvSpPr txBox="1">
            <a:spLocks noChangeArrowheads="1"/>
          </p:cNvSpPr>
          <p:nvPr/>
        </p:nvSpPr>
        <p:spPr bwMode="auto">
          <a:xfrm>
            <a:off x="3886200" y="4191000"/>
            <a:ext cx="229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Milwaukee Brewers</a:t>
            </a:r>
            <a:r>
              <a:rPr lang="ja-JP" altLang="en-US" sz="1600">
                <a:latin typeface="Arial"/>
                <a:cs typeface="+mn-cs"/>
              </a:rPr>
              <a:t>”</a:t>
            </a:r>
            <a:r>
              <a:rPr lang="en-US" sz="1600">
                <a:cs typeface="+mn-cs"/>
              </a:rPr>
              <a:t> (0)</a:t>
            </a:r>
          </a:p>
        </p:txBody>
      </p:sp>
      <p:sp>
        <p:nvSpPr>
          <p:cNvPr id="1347599" name="Text Box 15"/>
          <p:cNvSpPr txBox="1">
            <a:spLocks noChangeArrowheads="1"/>
          </p:cNvSpPr>
          <p:nvPr/>
        </p:nvSpPr>
        <p:spPr bwMode="auto">
          <a:xfrm>
            <a:off x="2514600" y="4191000"/>
            <a:ext cx="1331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Brewers</a:t>
            </a:r>
            <a:r>
              <a:rPr lang="ja-JP" altLang="en-US" sz="1600">
                <a:latin typeface="Arial"/>
                <a:cs typeface="+mn-cs"/>
              </a:rPr>
              <a:t>”</a:t>
            </a:r>
            <a:r>
              <a:rPr lang="en-US" sz="1600">
                <a:cs typeface="+mn-cs"/>
              </a:rPr>
              <a:t> (0)</a:t>
            </a:r>
          </a:p>
        </p:txBody>
      </p:sp>
      <p:sp>
        <p:nvSpPr>
          <p:cNvPr id="1347600" name="Text Box 16"/>
          <p:cNvSpPr txBox="1">
            <a:spLocks noChangeArrowheads="1"/>
          </p:cNvSpPr>
          <p:nvPr/>
        </p:nvSpPr>
        <p:spPr bwMode="auto">
          <a:xfrm>
            <a:off x="533400" y="5181600"/>
            <a:ext cx="892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Saint (0)</a:t>
            </a:r>
          </a:p>
        </p:txBody>
      </p:sp>
      <p:sp>
        <p:nvSpPr>
          <p:cNvPr id="1347601" name="Text Box 17"/>
          <p:cNvSpPr txBox="1">
            <a:spLocks noChangeArrowheads="1"/>
          </p:cNvSpPr>
          <p:nvPr/>
        </p:nvSpPr>
        <p:spPr bwMode="auto">
          <a:xfrm>
            <a:off x="1676400" y="5181600"/>
            <a:ext cx="111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Louis</a:t>
            </a:r>
            <a:r>
              <a:rPr lang="ja-JP" altLang="en-US" sz="1600">
                <a:latin typeface="Arial"/>
                <a:cs typeface="+mn-cs"/>
              </a:rPr>
              <a:t>”</a:t>
            </a:r>
            <a:r>
              <a:rPr lang="en-US" sz="1600">
                <a:cs typeface="+mn-cs"/>
              </a:rPr>
              <a:t> (0)</a:t>
            </a:r>
          </a:p>
        </p:txBody>
      </p:sp>
      <p:sp>
        <p:nvSpPr>
          <p:cNvPr id="1347602" name="Text Box 18"/>
          <p:cNvSpPr txBox="1">
            <a:spLocks noChangeArrowheads="1"/>
          </p:cNvSpPr>
          <p:nvPr/>
        </p:nvSpPr>
        <p:spPr bwMode="auto">
          <a:xfrm>
            <a:off x="1295400" y="6172200"/>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Saint</a:t>
            </a:r>
            <a:r>
              <a:rPr lang="ja-JP" altLang="en-US" sz="1600">
                <a:latin typeface="Arial"/>
                <a:cs typeface="+mn-cs"/>
              </a:rPr>
              <a:t>”</a:t>
            </a:r>
            <a:r>
              <a:rPr lang="en-US" sz="1600">
                <a:cs typeface="+mn-cs"/>
              </a:rPr>
              <a:t> (0)</a:t>
            </a:r>
          </a:p>
        </p:txBody>
      </p:sp>
      <p:sp>
        <p:nvSpPr>
          <p:cNvPr id="1347603" name="Text Box 19"/>
          <p:cNvSpPr txBox="1">
            <a:spLocks noChangeArrowheads="1"/>
          </p:cNvSpPr>
          <p:nvPr/>
        </p:nvSpPr>
        <p:spPr bwMode="auto">
          <a:xfrm>
            <a:off x="0" y="6172200"/>
            <a:ext cx="874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St.</a:t>
            </a:r>
            <a:r>
              <a:rPr lang="ja-JP" altLang="en-US" sz="1600">
                <a:latin typeface="Arial"/>
                <a:cs typeface="+mn-cs"/>
              </a:rPr>
              <a:t>”</a:t>
            </a:r>
            <a:r>
              <a:rPr lang="en-US" sz="1600">
                <a:cs typeface="+mn-cs"/>
              </a:rPr>
              <a:t> (0)</a:t>
            </a:r>
          </a:p>
        </p:txBody>
      </p:sp>
      <p:sp>
        <p:nvSpPr>
          <p:cNvPr id="1347604" name="Text Box 20"/>
          <p:cNvSpPr txBox="1">
            <a:spLocks noChangeArrowheads="1"/>
          </p:cNvSpPr>
          <p:nvPr/>
        </p:nvSpPr>
        <p:spPr bwMode="auto">
          <a:xfrm>
            <a:off x="2819400" y="5181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7605" name="Text Box 21"/>
          <p:cNvSpPr txBox="1">
            <a:spLocks noChangeArrowheads="1"/>
          </p:cNvSpPr>
          <p:nvPr/>
        </p:nvSpPr>
        <p:spPr bwMode="auto">
          <a:xfrm>
            <a:off x="5867400" y="5791200"/>
            <a:ext cx="1474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baseball</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7606" name="Text Box 22"/>
          <p:cNvSpPr txBox="1">
            <a:spLocks noChangeArrowheads="1"/>
          </p:cNvSpPr>
          <p:nvPr/>
        </p:nvSpPr>
        <p:spPr bwMode="auto">
          <a:xfrm>
            <a:off x="7162800" y="5791200"/>
            <a:ext cx="194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championship</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7607" name="Text Box 23"/>
          <p:cNvSpPr txBox="1">
            <a:spLocks noChangeArrowheads="1"/>
          </p:cNvSpPr>
          <p:nvPr/>
        </p:nvSpPr>
        <p:spPr bwMode="auto">
          <a:xfrm>
            <a:off x="4267200" y="5791200"/>
            <a:ext cx="111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ball</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7608" name="Line 24"/>
          <p:cNvSpPr>
            <a:spLocks noChangeShapeType="1"/>
          </p:cNvSpPr>
          <p:nvPr/>
        </p:nvSpPr>
        <p:spPr bwMode="auto">
          <a:xfrm flipH="1">
            <a:off x="2209800" y="1828800"/>
            <a:ext cx="2362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09" name="Line 25"/>
          <p:cNvSpPr>
            <a:spLocks noChangeShapeType="1"/>
          </p:cNvSpPr>
          <p:nvPr/>
        </p:nvSpPr>
        <p:spPr bwMode="auto">
          <a:xfrm>
            <a:off x="4572000" y="18288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10" name="Line 26"/>
          <p:cNvSpPr>
            <a:spLocks noChangeShapeType="1"/>
          </p:cNvSpPr>
          <p:nvPr/>
        </p:nvSpPr>
        <p:spPr bwMode="auto">
          <a:xfrm flipH="1">
            <a:off x="914400" y="2743200"/>
            <a:ext cx="1066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11" name="Line 27"/>
          <p:cNvSpPr>
            <a:spLocks noChangeShapeType="1"/>
          </p:cNvSpPr>
          <p:nvPr/>
        </p:nvSpPr>
        <p:spPr bwMode="auto">
          <a:xfrm>
            <a:off x="1981200" y="2743200"/>
            <a:ext cx="1219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12" name="Line 28"/>
          <p:cNvSpPr>
            <a:spLocks noChangeShapeType="1"/>
          </p:cNvSpPr>
          <p:nvPr/>
        </p:nvSpPr>
        <p:spPr bwMode="auto">
          <a:xfrm flipH="1">
            <a:off x="457200" y="35052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13" name="Line 29"/>
          <p:cNvSpPr>
            <a:spLocks noChangeShapeType="1"/>
          </p:cNvSpPr>
          <p:nvPr/>
        </p:nvSpPr>
        <p:spPr bwMode="auto">
          <a:xfrm>
            <a:off x="838200" y="3505200"/>
            <a:ext cx="11430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14" name="Line 30"/>
          <p:cNvSpPr>
            <a:spLocks noChangeShapeType="1"/>
          </p:cNvSpPr>
          <p:nvPr/>
        </p:nvSpPr>
        <p:spPr bwMode="auto">
          <a:xfrm flipH="1">
            <a:off x="990600" y="4876800"/>
            <a:ext cx="914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15" name="Line 31"/>
          <p:cNvSpPr>
            <a:spLocks noChangeShapeType="1"/>
          </p:cNvSpPr>
          <p:nvPr/>
        </p:nvSpPr>
        <p:spPr bwMode="auto">
          <a:xfrm>
            <a:off x="1905000" y="48768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16" name="Line 32"/>
          <p:cNvSpPr>
            <a:spLocks noChangeShapeType="1"/>
          </p:cNvSpPr>
          <p:nvPr/>
        </p:nvSpPr>
        <p:spPr bwMode="auto">
          <a:xfrm>
            <a:off x="1905000" y="4876800"/>
            <a:ext cx="1524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17" name="Line 33"/>
          <p:cNvSpPr>
            <a:spLocks noChangeShapeType="1"/>
          </p:cNvSpPr>
          <p:nvPr/>
        </p:nvSpPr>
        <p:spPr bwMode="auto">
          <a:xfrm flipH="1">
            <a:off x="304800" y="5486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18" name="Line 34"/>
          <p:cNvSpPr>
            <a:spLocks noChangeShapeType="1"/>
          </p:cNvSpPr>
          <p:nvPr/>
        </p:nvSpPr>
        <p:spPr bwMode="auto">
          <a:xfrm>
            <a:off x="838200" y="5486400"/>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19" name="Line 35"/>
          <p:cNvSpPr>
            <a:spLocks noChangeShapeType="1"/>
          </p:cNvSpPr>
          <p:nvPr/>
        </p:nvSpPr>
        <p:spPr bwMode="auto">
          <a:xfrm flipH="1">
            <a:off x="3048000" y="35052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20" name="Line 36"/>
          <p:cNvSpPr>
            <a:spLocks noChangeShapeType="1"/>
          </p:cNvSpPr>
          <p:nvPr/>
        </p:nvSpPr>
        <p:spPr bwMode="auto">
          <a:xfrm>
            <a:off x="3276600" y="3505200"/>
            <a:ext cx="1676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21" name="Line 37"/>
          <p:cNvSpPr>
            <a:spLocks noChangeShapeType="1"/>
          </p:cNvSpPr>
          <p:nvPr/>
        </p:nvSpPr>
        <p:spPr bwMode="auto">
          <a:xfrm flipH="1">
            <a:off x="5638800" y="26670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22" name="Line 38"/>
          <p:cNvSpPr>
            <a:spLocks noChangeShapeType="1"/>
          </p:cNvSpPr>
          <p:nvPr/>
        </p:nvSpPr>
        <p:spPr bwMode="auto">
          <a:xfrm>
            <a:off x="6248400" y="26670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23" name="Line 39"/>
          <p:cNvSpPr>
            <a:spLocks noChangeShapeType="1"/>
          </p:cNvSpPr>
          <p:nvPr/>
        </p:nvSpPr>
        <p:spPr bwMode="auto">
          <a:xfrm flipH="1">
            <a:off x="5867400" y="3505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24" name="Line 40"/>
          <p:cNvSpPr>
            <a:spLocks noChangeShapeType="1"/>
          </p:cNvSpPr>
          <p:nvPr/>
        </p:nvSpPr>
        <p:spPr bwMode="auto">
          <a:xfrm>
            <a:off x="8077200" y="35052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25" name="Line 41"/>
          <p:cNvSpPr>
            <a:spLocks noChangeShapeType="1"/>
          </p:cNvSpPr>
          <p:nvPr/>
        </p:nvSpPr>
        <p:spPr bwMode="auto">
          <a:xfrm>
            <a:off x="8077200" y="4648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26" name="Line 42"/>
          <p:cNvSpPr>
            <a:spLocks noChangeShapeType="1"/>
          </p:cNvSpPr>
          <p:nvPr/>
        </p:nvSpPr>
        <p:spPr bwMode="auto">
          <a:xfrm flipH="1">
            <a:off x="4648200" y="5105400"/>
            <a:ext cx="990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27" name="Line 43"/>
          <p:cNvSpPr>
            <a:spLocks noChangeShapeType="1"/>
          </p:cNvSpPr>
          <p:nvPr/>
        </p:nvSpPr>
        <p:spPr bwMode="auto">
          <a:xfrm>
            <a:off x="5638800" y="5105400"/>
            <a:ext cx="762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28" name="Text Box 44"/>
          <p:cNvSpPr txBox="1">
            <a:spLocks noChangeArrowheads="1"/>
          </p:cNvSpPr>
          <p:nvPr/>
        </p:nvSpPr>
        <p:spPr bwMode="auto">
          <a:xfrm>
            <a:off x="152400" y="5638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7629" name="Text Box 45"/>
          <p:cNvSpPr txBox="1">
            <a:spLocks noChangeArrowheads="1"/>
          </p:cNvSpPr>
          <p:nvPr/>
        </p:nvSpPr>
        <p:spPr bwMode="auto">
          <a:xfrm>
            <a:off x="1371600" y="3733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7630" name="Text Box 46"/>
          <p:cNvSpPr txBox="1">
            <a:spLocks noChangeArrowheads="1"/>
          </p:cNvSpPr>
          <p:nvPr/>
        </p:nvSpPr>
        <p:spPr bwMode="auto">
          <a:xfrm>
            <a:off x="1524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7631" name="Text Box 47"/>
          <p:cNvSpPr txBox="1">
            <a:spLocks noChangeArrowheads="1"/>
          </p:cNvSpPr>
          <p:nvPr/>
        </p:nvSpPr>
        <p:spPr bwMode="auto">
          <a:xfrm>
            <a:off x="41148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7632" name="Text Box 48"/>
          <p:cNvSpPr txBox="1">
            <a:spLocks noChangeArrowheads="1"/>
          </p:cNvSpPr>
          <p:nvPr/>
        </p:nvSpPr>
        <p:spPr bwMode="auto">
          <a:xfrm>
            <a:off x="27432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7633" name="Text Box 49"/>
          <p:cNvSpPr txBox="1">
            <a:spLocks noChangeArrowheads="1"/>
          </p:cNvSpPr>
          <p:nvPr/>
        </p:nvSpPr>
        <p:spPr bwMode="auto">
          <a:xfrm>
            <a:off x="7010400" y="26670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7634" name="Text Box 50"/>
          <p:cNvSpPr txBox="1">
            <a:spLocks noChangeArrowheads="1"/>
          </p:cNvSpPr>
          <p:nvPr/>
        </p:nvSpPr>
        <p:spPr bwMode="auto">
          <a:xfrm>
            <a:off x="4800600" y="5181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7635" name="Text Box 51"/>
          <p:cNvSpPr txBox="1">
            <a:spLocks noChangeArrowheads="1"/>
          </p:cNvSpPr>
          <p:nvPr/>
        </p:nvSpPr>
        <p:spPr bwMode="auto">
          <a:xfrm>
            <a:off x="8077200" y="50292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7636" name="Freeform 52"/>
          <p:cNvSpPr>
            <a:spLocks/>
          </p:cNvSpPr>
          <p:nvPr/>
        </p:nvSpPr>
        <p:spPr bwMode="auto">
          <a:xfrm>
            <a:off x="1739900" y="4929188"/>
            <a:ext cx="390525" cy="157162"/>
          </a:xfrm>
          <a:custGeom>
            <a:avLst/>
            <a:gdLst>
              <a:gd name="T0" fmla="*/ 0 w 246"/>
              <a:gd name="T1" fmla="*/ 21 h 99"/>
              <a:gd name="T2" fmla="*/ 49 w 246"/>
              <a:gd name="T3" fmla="*/ 77 h 99"/>
              <a:gd name="T4" fmla="*/ 91 w 246"/>
              <a:gd name="T5" fmla="*/ 91 h 99"/>
              <a:gd name="T6" fmla="*/ 112 w 246"/>
              <a:gd name="T7" fmla="*/ 98 h 99"/>
              <a:gd name="T8" fmla="*/ 182 w 246"/>
              <a:gd name="T9" fmla="*/ 84 h 99"/>
              <a:gd name="T10" fmla="*/ 232 w 246"/>
              <a:gd name="T11" fmla="*/ 35 h 99"/>
              <a:gd name="T12" fmla="*/ 246 w 24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246" h="99">
                <a:moveTo>
                  <a:pt x="0" y="21"/>
                </a:moveTo>
                <a:cubicBezTo>
                  <a:pt x="8" y="46"/>
                  <a:pt x="23" y="66"/>
                  <a:pt x="49" y="77"/>
                </a:cubicBezTo>
                <a:cubicBezTo>
                  <a:pt x="62" y="83"/>
                  <a:pt x="77" y="86"/>
                  <a:pt x="91" y="91"/>
                </a:cubicBezTo>
                <a:cubicBezTo>
                  <a:pt x="98" y="93"/>
                  <a:pt x="112" y="98"/>
                  <a:pt x="112" y="98"/>
                </a:cubicBezTo>
                <a:cubicBezTo>
                  <a:pt x="136" y="95"/>
                  <a:pt x="163" y="99"/>
                  <a:pt x="182" y="84"/>
                </a:cubicBezTo>
                <a:cubicBezTo>
                  <a:pt x="201" y="69"/>
                  <a:pt x="206" y="52"/>
                  <a:pt x="232" y="35"/>
                </a:cubicBezTo>
                <a:cubicBezTo>
                  <a:pt x="241" y="9"/>
                  <a:pt x="236" y="21"/>
                  <a:pt x="24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7637" name="Freeform 53"/>
          <p:cNvSpPr>
            <a:spLocks/>
          </p:cNvSpPr>
          <p:nvPr/>
        </p:nvSpPr>
        <p:spPr bwMode="auto">
          <a:xfrm>
            <a:off x="7805738" y="3646488"/>
            <a:ext cx="257175" cy="144462"/>
          </a:xfrm>
          <a:custGeom>
            <a:avLst/>
            <a:gdLst>
              <a:gd name="T0" fmla="*/ 0 w 162"/>
              <a:gd name="T1" fmla="*/ 0 h 91"/>
              <a:gd name="T2" fmla="*/ 162 w 162"/>
              <a:gd name="T3" fmla="*/ 91 h 91"/>
            </a:gdLst>
            <a:ahLst/>
            <a:cxnLst>
              <a:cxn ang="0">
                <a:pos x="T0" y="T1"/>
              </a:cxn>
              <a:cxn ang="0">
                <a:pos x="T2" y="T3"/>
              </a:cxn>
            </a:cxnLst>
            <a:rect l="0" t="0" r="r" b="b"/>
            <a:pathLst>
              <a:path w="162" h="91">
                <a:moveTo>
                  <a:pt x="0" y="0"/>
                </a:moveTo>
                <a:cubicBezTo>
                  <a:pt x="25" y="75"/>
                  <a:pt x="93" y="91"/>
                  <a:pt x="162" y="9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Tree>
    <p:extLst>
      <p:ext uri="{BB962C8B-B14F-4D97-AF65-F5344CB8AC3E}">
        <p14:creationId xmlns:p14="http://schemas.microsoft.com/office/powerpoint/2010/main" val="2144000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2"/>
          <p:cNvSpPr>
            <a:spLocks noGrp="1"/>
          </p:cNvSpPr>
          <p:nvPr>
            <p:ph type="dt" sz="quarter" idx="10"/>
          </p:nvPr>
        </p:nvSpPr>
        <p:spPr/>
        <p:txBody>
          <a:bodyPr/>
          <a:lstStyle/>
          <a:p>
            <a:pPr>
              <a:defRPr/>
            </a:pPr>
            <a:r>
              <a:rPr lang="en-US" smtClean="0"/>
              <a:t>IS 240 – Spring 2013</a:t>
            </a:r>
            <a:endParaRPr lang="en-US"/>
          </a:p>
        </p:txBody>
      </p:sp>
      <p:sp>
        <p:nvSpPr>
          <p:cNvPr id="1348610" name="Rectangle 2"/>
          <p:cNvSpPr>
            <a:spLocks noGrp="1" noChangeArrowheads="1"/>
          </p:cNvSpPr>
          <p:nvPr>
            <p:ph type="title"/>
          </p:nvPr>
        </p:nvSpPr>
        <p:spPr/>
        <p:txBody>
          <a:bodyPr/>
          <a:lstStyle/>
          <a:p>
            <a:pPr eaLnBrk="1" hangingPunct="1">
              <a:defRPr/>
            </a:pPr>
            <a:r>
              <a:rPr lang="en-US" smtClean="0">
                <a:cs typeface="+mj-cs"/>
              </a:rPr>
              <a:t>Rule Evaluation Tree</a:t>
            </a:r>
          </a:p>
        </p:txBody>
      </p:sp>
      <p:sp>
        <p:nvSpPr>
          <p:cNvPr id="1348611" name="Text Box 3"/>
          <p:cNvSpPr txBox="1">
            <a:spLocks noChangeArrowheads="1"/>
          </p:cNvSpPr>
          <p:nvPr/>
        </p:nvSpPr>
        <p:spPr bwMode="auto">
          <a:xfrm>
            <a:off x="3886200" y="1524000"/>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World_Series (0)</a:t>
            </a:r>
          </a:p>
        </p:txBody>
      </p:sp>
      <p:sp>
        <p:nvSpPr>
          <p:cNvPr id="1348612" name="Text Box 4"/>
          <p:cNvSpPr txBox="1">
            <a:spLocks noChangeArrowheads="1"/>
          </p:cNvSpPr>
          <p:nvPr/>
        </p:nvSpPr>
        <p:spPr bwMode="auto">
          <a:xfrm>
            <a:off x="5867400" y="2362200"/>
            <a:ext cx="1201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Event </a:t>
            </a:r>
            <a:r>
              <a:rPr lang="en-US" sz="1600">
                <a:solidFill>
                  <a:srgbClr val="FF3300"/>
                </a:solidFill>
                <a:cs typeface="+mn-cs"/>
              </a:rPr>
              <a:t>(0.63)</a:t>
            </a:r>
          </a:p>
        </p:txBody>
      </p:sp>
      <p:sp>
        <p:nvSpPr>
          <p:cNvPr id="1348613" name="Text Box 5"/>
          <p:cNvSpPr txBox="1">
            <a:spLocks noChangeArrowheads="1"/>
          </p:cNvSpPr>
          <p:nvPr/>
        </p:nvSpPr>
        <p:spPr bwMode="auto">
          <a:xfrm>
            <a:off x="4953000" y="32004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World Series</a:t>
            </a:r>
            <a:r>
              <a:rPr lang="ja-JP" altLang="en-US" sz="1600">
                <a:latin typeface="Arial"/>
                <a:cs typeface="+mn-cs"/>
              </a:rPr>
              <a:t>”</a:t>
            </a:r>
            <a:endParaRPr lang="en-US" sz="1600">
              <a:cs typeface="+mn-cs"/>
            </a:endParaRPr>
          </a:p>
        </p:txBody>
      </p:sp>
      <p:sp>
        <p:nvSpPr>
          <p:cNvPr id="1348614" name="Text Box 6"/>
          <p:cNvSpPr txBox="1">
            <a:spLocks noChangeArrowheads="1"/>
          </p:cNvSpPr>
          <p:nvPr/>
        </p:nvSpPr>
        <p:spPr bwMode="auto">
          <a:xfrm>
            <a:off x="6553200" y="3200400"/>
            <a:ext cx="257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Baseball_championship </a:t>
            </a:r>
            <a:r>
              <a:rPr lang="en-US" sz="1600">
                <a:solidFill>
                  <a:srgbClr val="FF3300"/>
                </a:solidFill>
                <a:cs typeface="+mn-cs"/>
              </a:rPr>
              <a:t>(0.7)</a:t>
            </a:r>
          </a:p>
        </p:txBody>
      </p:sp>
      <p:sp>
        <p:nvSpPr>
          <p:cNvPr id="1348615" name="Text Box 7"/>
          <p:cNvSpPr txBox="1">
            <a:spLocks noChangeArrowheads="1"/>
          </p:cNvSpPr>
          <p:nvPr/>
        </p:nvSpPr>
        <p:spPr bwMode="auto">
          <a:xfrm>
            <a:off x="5257800" y="4800600"/>
            <a:ext cx="1327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 </a:t>
            </a:r>
            <a:r>
              <a:rPr lang="en-US" sz="1600">
                <a:solidFill>
                  <a:srgbClr val="FF3300"/>
                </a:solidFill>
                <a:cs typeface="+mn-cs"/>
              </a:rPr>
              <a:t>(1.0)</a:t>
            </a:r>
          </a:p>
        </p:txBody>
      </p:sp>
      <p:sp>
        <p:nvSpPr>
          <p:cNvPr id="1348616" name="Text Box 8"/>
          <p:cNvSpPr txBox="1">
            <a:spLocks noChangeArrowheads="1"/>
          </p:cNvSpPr>
          <p:nvPr/>
        </p:nvSpPr>
        <p:spPr bwMode="auto">
          <a:xfrm>
            <a:off x="7315200" y="4343400"/>
            <a:ext cx="181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Championship </a:t>
            </a:r>
            <a:r>
              <a:rPr lang="en-US" sz="1600">
                <a:solidFill>
                  <a:srgbClr val="FF3300"/>
                </a:solidFill>
                <a:cs typeface="+mn-cs"/>
              </a:rPr>
              <a:t>(0.7)</a:t>
            </a:r>
          </a:p>
        </p:txBody>
      </p:sp>
      <p:sp>
        <p:nvSpPr>
          <p:cNvPr id="1348617" name="Text Box 9"/>
          <p:cNvSpPr txBox="1">
            <a:spLocks noChangeArrowheads="1"/>
          </p:cNvSpPr>
          <p:nvPr/>
        </p:nvSpPr>
        <p:spPr bwMode="auto">
          <a:xfrm>
            <a:off x="0" y="3200400"/>
            <a:ext cx="2141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St._Louis_Cardinals (0)</a:t>
            </a:r>
          </a:p>
        </p:txBody>
      </p:sp>
      <p:sp>
        <p:nvSpPr>
          <p:cNvPr id="1348618" name="Text Box 10"/>
          <p:cNvSpPr txBox="1">
            <a:spLocks noChangeArrowheads="1"/>
          </p:cNvSpPr>
          <p:nvPr/>
        </p:nvSpPr>
        <p:spPr bwMode="auto">
          <a:xfrm>
            <a:off x="1676400" y="2438400"/>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Team (0)</a:t>
            </a:r>
          </a:p>
        </p:txBody>
      </p:sp>
      <p:sp>
        <p:nvSpPr>
          <p:cNvPr id="1348619" name="Text Box 11"/>
          <p:cNvSpPr txBox="1">
            <a:spLocks noChangeArrowheads="1"/>
          </p:cNvSpPr>
          <p:nvPr/>
        </p:nvSpPr>
        <p:spPr bwMode="auto">
          <a:xfrm>
            <a:off x="-76200" y="4038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8620" name="Text Box 12"/>
          <p:cNvSpPr txBox="1">
            <a:spLocks noChangeArrowheads="1"/>
          </p:cNvSpPr>
          <p:nvPr/>
        </p:nvSpPr>
        <p:spPr bwMode="auto">
          <a:xfrm>
            <a:off x="2286000" y="3200400"/>
            <a:ext cx="2135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Milwaukee_brewers (0)</a:t>
            </a:r>
          </a:p>
        </p:txBody>
      </p:sp>
      <p:sp>
        <p:nvSpPr>
          <p:cNvPr id="1348621" name="Text Box 13"/>
          <p:cNvSpPr txBox="1">
            <a:spLocks noChangeArrowheads="1"/>
          </p:cNvSpPr>
          <p:nvPr/>
        </p:nvSpPr>
        <p:spPr bwMode="auto">
          <a:xfrm>
            <a:off x="914400" y="4572000"/>
            <a:ext cx="2182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Cardinals_full_name (0)</a:t>
            </a:r>
          </a:p>
        </p:txBody>
      </p:sp>
      <p:sp>
        <p:nvSpPr>
          <p:cNvPr id="1348622" name="Text Box 14"/>
          <p:cNvSpPr txBox="1">
            <a:spLocks noChangeArrowheads="1"/>
          </p:cNvSpPr>
          <p:nvPr/>
        </p:nvSpPr>
        <p:spPr bwMode="auto">
          <a:xfrm>
            <a:off x="3886200" y="4191000"/>
            <a:ext cx="229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Milwaukee Brewers</a:t>
            </a:r>
            <a:r>
              <a:rPr lang="ja-JP" altLang="en-US" sz="1600">
                <a:latin typeface="Arial"/>
                <a:cs typeface="+mn-cs"/>
              </a:rPr>
              <a:t>”</a:t>
            </a:r>
            <a:r>
              <a:rPr lang="en-US" sz="1600">
                <a:cs typeface="+mn-cs"/>
              </a:rPr>
              <a:t> (0)</a:t>
            </a:r>
          </a:p>
        </p:txBody>
      </p:sp>
      <p:sp>
        <p:nvSpPr>
          <p:cNvPr id="1348623" name="Text Box 15"/>
          <p:cNvSpPr txBox="1">
            <a:spLocks noChangeArrowheads="1"/>
          </p:cNvSpPr>
          <p:nvPr/>
        </p:nvSpPr>
        <p:spPr bwMode="auto">
          <a:xfrm>
            <a:off x="2514600" y="4191000"/>
            <a:ext cx="1331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Brewers</a:t>
            </a:r>
            <a:r>
              <a:rPr lang="ja-JP" altLang="en-US" sz="1600">
                <a:latin typeface="Arial"/>
                <a:cs typeface="+mn-cs"/>
              </a:rPr>
              <a:t>”</a:t>
            </a:r>
            <a:r>
              <a:rPr lang="en-US" sz="1600">
                <a:cs typeface="+mn-cs"/>
              </a:rPr>
              <a:t> (0)</a:t>
            </a:r>
          </a:p>
        </p:txBody>
      </p:sp>
      <p:sp>
        <p:nvSpPr>
          <p:cNvPr id="1348624" name="Text Box 16"/>
          <p:cNvSpPr txBox="1">
            <a:spLocks noChangeArrowheads="1"/>
          </p:cNvSpPr>
          <p:nvPr/>
        </p:nvSpPr>
        <p:spPr bwMode="auto">
          <a:xfrm>
            <a:off x="533400" y="5181600"/>
            <a:ext cx="892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Saint (0)</a:t>
            </a:r>
          </a:p>
        </p:txBody>
      </p:sp>
      <p:sp>
        <p:nvSpPr>
          <p:cNvPr id="1348625" name="Text Box 17"/>
          <p:cNvSpPr txBox="1">
            <a:spLocks noChangeArrowheads="1"/>
          </p:cNvSpPr>
          <p:nvPr/>
        </p:nvSpPr>
        <p:spPr bwMode="auto">
          <a:xfrm>
            <a:off x="1676400" y="5181600"/>
            <a:ext cx="111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Louis</a:t>
            </a:r>
            <a:r>
              <a:rPr lang="ja-JP" altLang="en-US" sz="1600">
                <a:latin typeface="Arial"/>
                <a:cs typeface="+mn-cs"/>
              </a:rPr>
              <a:t>”</a:t>
            </a:r>
            <a:r>
              <a:rPr lang="en-US" sz="1600">
                <a:cs typeface="+mn-cs"/>
              </a:rPr>
              <a:t> (0)</a:t>
            </a:r>
          </a:p>
        </p:txBody>
      </p:sp>
      <p:sp>
        <p:nvSpPr>
          <p:cNvPr id="1348626" name="Text Box 18"/>
          <p:cNvSpPr txBox="1">
            <a:spLocks noChangeArrowheads="1"/>
          </p:cNvSpPr>
          <p:nvPr/>
        </p:nvSpPr>
        <p:spPr bwMode="auto">
          <a:xfrm>
            <a:off x="1295400" y="6172200"/>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Saint</a:t>
            </a:r>
            <a:r>
              <a:rPr lang="ja-JP" altLang="en-US" sz="1600">
                <a:latin typeface="Arial"/>
                <a:cs typeface="+mn-cs"/>
              </a:rPr>
              <a:t>”</a:t>
            </a:r>
            <a:r>
              <a:rPr lang="en-US" sz="1600">
                <a:cs typeface="+mn-cs"/>
              </a:rPr>
              <a:t> (0)</a:t>
            </a:r>
          </a:p>
        </p:txBody>
      </p:sp>
      <p:sp>
        <p:nvSpPr>
          <p:cNvPr id="1348627" name="Text Box 19"/>
          <p:cNvSpPr txBox="1">
            <a:spLocks noChangeArrowheads="1"/>
          </p:cNvSpPr>
          <p:nvPr/>
        </p:nvSpPr>
        <p:spPr bwMode="auto">
          <a:xfrm>
            <a:off x="0" y="6172200"/>
            <a:ext cx="874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St.</a:t>
            </a:r>
            <a:r>
              <a:rPr lang="ja-JP" altLang="en-US" sz="1600">
                <a:latin typeface="Arial"/>
                <a:cs typeface="+mn-cs"/>
              </a:rPr>
              <a:t>”</a:t>
            </a:r>
            <a:r>
              <a:rPr lang="en-US" sz="1600">
                <a:cs typeface="+mn-cs"/>
              </a:rPr>
              <a:t> (0)</a:t>
            </a:r>
          </a:p>
        </p:txBody>
      </p:sp>
      <p:sp>
        <p:nvSpPr>
          <p:cNvPr id="1348628" name="Text Box 20"/>
          <p:cNvSpPr txBox="1">
            <a:spLocks noChangeArrowheads="1"/>
          </p:cNvSpPr>
          <p:nvPr/>
        </p:nvSpPr>
        <p:spPr bwMode="auto">
          <a:xfrm>
            <a:off x="2819400" y="5181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8629" name="Text Box 21"/>
          <p:cNvSpPr txBox="1">
            <a:spLocks noChangeArrowheads="1"/>
          </p:cNvSpPr>
          <p:nvPr/>
        </p:nvSpPr>
        <p:spPr bwMode="auto">
          <a:xfrm>
            <a:off x="5867400" y="5791200"/>
            <a:ext cx="1474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baseball</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8630" name="Text Box 22"/>
          <p:cNvSpPr txBox="1">
            <a:spLocks noChangeArrowheads="1"/>
          </p:cNvSpPr>
          <p:nvPr/>
        </p:nvSpPr>
        <p:spPr bwMode="auto">
          <a:xfrm>
            <a:off x="7162800" y="5791200"/>
            <a:ext cx="194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championship</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8631" name="Text Box 23"/>
          <p:cNvSpPr txBox="1">
            <a:spLocks noChangeArrowheads="1"/>
          </p:cNvSpPr>
          <p:nvPr/>
        </p:nvSpPr>
        <p:spPr bwMode="auto">
          <a:xfrm>
            <a:off x="4267200" y="5791200"/>
            <a:ext cx="111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ball</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8632" name="Line 24"/>
          <p:cNvSpPr>
            <a:spLocks noChangeShapeType="1"/>
          </p:cNvSpPr>
          <p:nvPr/>
        </p:nvSpPr>
        <p:spPr bwMode="auto">
          <a:xfrm flipH="1">
            <a:off x="2209800" y="1828800"/>
            <a:ext cx="2362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33" name="Line 25"/>
          <p:cNvSpPr>
            <a:spLocks noChangeShapeType="1"/>
          </p:cNvSpPr>
          <p:nvPr/>
        </p:nvSpPr>
        <p:spPr bwMode="auto">
          <a:xfrm>
            <a:off x="4572000" y="18288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34" name="Line 26"/>
          <p:cNvSpPr>
            <a:spLocks noChangeShapeType="1"/>
          </p:cNvSpPr>
          <p:nvPr/>
        </p:nvSpPr>
        <p:spPr bwMode="auto">
          <a:xfrm flipH="1">
            <a:off x="914400" y="2743200"/>
            <a:ext cx="1066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35" name="Line 27"/>
          <p:cNvSpPr>
            <a:spLocks noChangeShapeType="1"/>
          </p:cNvSpPr>
          <p:nvPr/>
        </p:nvSpPr>
        <p:spPr bwMode="auto">
          <a:xfrm>
            <a:off x="1981200" y="2743200"/>
            <a:ext cx="1219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36" name="Line 28"/>
          <p:cNvSpPr>
            <a:spLocks noChangeShapeType="1"/>
          </p:cNvSpPr>
          <p:nvPr/>
        </p:nvSpPr>
        <p:spPr bwMode="auto">
          <a:xfrm flipH="1">
            <a:off x="457200" y="35052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37" name="Line 29"/>
          <p:cNvSpPr>
            <a:spLocks noChangeShapeType="1"/>
          </p:cNvSpPr>
          <p:nvPr/>
        </p:nvSpPr>
        <p:spPr bwMode="auto">
          <a:xfrm>
            <a:off x="838200" y="3505200"/>
            <a:ext cx="11430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38" name="Line 30"/>
          <p:cNvSpPr>
            <a:spLocks noChangeShapeType="1"/>
          </p:cNvSpPr>
          <p:nvPr/>
        </p:nvSpPr>
        <p:spPr bwMode="auto">
          <a:xfrm flipH="1">
            <a:off x="990600" y="4876800"/>
            <a:ext cx="914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39" name="Line 31"/>
          <p:cNvSpPr>
            <a:spLocks noChangeShapeType="1"/>
          </p:cNvSpPr>
          <p:nvPr/>
        </p:nvSpPr>
        <p:spPr bwMode="auto">
          <a:xfrm>
            <a:off x="1905000" y="48768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40" name="Line 32"/>
          <p:cNvSpPr>
            <a:spLocks noChangeShapeType="1"/>
          </p:cNvSpPr>
          <p:nvPr/>
        </p:nvSpPr>
        <p:spPr bwMode="auto">
          <a:xfrm>
            <a:off x="1905000" y="4876800"/>
            <a:ext cx="1524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41" name="Line 33"/>
          <p:cNvSpPr>
            <a:spLocks noChangeShapeType="1"/>
          </p:cNvSpPr>
          <p:nvPr/>
        </p:nvSpPr>
        <p:spPr bwMode="auto">
          <a:xfrm flipH="1">
            <a:off x="304800" y="5486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42" name="Line 34"/>
          <p:cNvSpPr>
            <a:spLocks noChangeShapeType="1"/>
          </p:cNvSpPr>
          <p:nvPr/>
        </p:nvSpPr>
        <p:spPr bwMode="auto">
          <a:xfrm>
            <a:off x="838200" y="5486400"/>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43" name="Line 35"/>
          <p:cNvSpPr>
            <a:spLocks noChangeShapeType="1"/>
          </p:cNvSpPr>
          <p:nvPr/>
        </p:nvSpPr>
        <p:spPr bwMode="auto">
          <a:xfrm flipH="1">
            <a:off x="3048000" y="35052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44" name="Line 36"/>
          <p:cNvSpPr>
            <a:spLocks noChangeShapeType="1"/>
          </p:cNvSpPr>
          <p:nvPr/>
        </p:nvSpPr>
        <p:spPr bwMode="auto">
          <a:xfrm>
            <a:off x="3276600" y="3505200"/>
            <a:ext cx="1676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45" name="Line 37"/>
          <p:cNvSpPr>
            <a:spLocks noChangeShapeType="1"/>
          </p:cNvSpPr>
          <p:nvPr/>
        </p:nvSpPr>
        <p:spPr bwMode="auto">
          <a:xfrm flipH="1">
            <a:off x="5638800" y="26670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46" name="Line 38"/>
          <p:cNvSpPr>
            <a:spLocks noChangeShapeType="1"/>
          </p:cNvSpPr>
          <p:nvPr/>
        </p:nvSpPr>
        <p:spPr bwMode="auto">
          <a:xfrm>
            <a:off x="6248400" y="26670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47" name="Line 39"/>
          <p:cNvSpPr>
            <a:spLocks noChangeShapeType="1"/>
          </p:cNvSpPr>
          <p:nvPr/>
        </p:nvSpPr>
        <p:spPr bwMode="auto">
          <a:xfrm flipH="1">
            <a:off x="5867400" y="3505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48" name="Line 40"/>
          <p:cNvSpPr>
            <a:spLocks noChangeShapeType="1"/>
          </p:cNvSpPr>
          <p:nvPr/>
        </p:nvSpPr>
        <p:spPr bwMode="auto">
          <a:xfrm>
            <a:off x="8077200" y="35052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49" name="Line 41"/>
          <p:cNvSpPr>
            <a:spLocks noChangeShapeType="1"/>
          </p:cNvSpPr>
          <p:nvPr/>
        </p:nvSpPr>
        <p:spPr bwMode="auto">
          <a:xfrm>
            <a:off x="8077200" y="4648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50" name="Line 42"/>
          <p:cNvSpPr>
            <a:spLocks noChangeShapeType="1"/>
          </p:cNvSpPr>
          <p:nvPr/>
        </p:nvSpPr>
        <p:spPr bwMode="auto">
          <a:xfrm flipH="1">
            <a:off x="4648200" y="5105400"/>
            <a:ext cx="990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51" name="Line 43"/>
          <p:cNvSpPr>
            <a:spLocks noChangeShapeType="1"/>
          </p:cNvSpPr>
          <p:nvPr/>
        </p:nvSpPr>
        <p:spPr bwMode="auto">
          <a:xfrm>
            <a:off x="5638800" y="5105400"/>
            <a:ext cx="762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52" name="Text Box 44"/>
          <p:cNvSpPr txBox="1">
            <a:spLocks noChangeArrowheads="1"/>
          </p:cNvSpPr>
          <p:nvPr/>
        </p:nvSpPr>
        <p:spPr bwMode="auto">
          <a:xfrm>
            <a:off x="152400" y="5638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8653" name="Text Box 45"/>
          <p:cNvSpPr txBox="1">
            <a:spLocks noChangeArrowheads="1"/>
          </p:cNvSpPr>
          <p:nvPr/>
        </p:nvSpPr>
        <p:spPr bwMode="auto">
          <a:xfrm>
            <a:off x="1371600" y="3733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8654" name="Text Box 46"/>
          <p:cNvSpPr txBox="1">
            <a:spLocks noChangeArrowheads="1"/>
          </p:cNvSpPr>
          <p:nvPr/>
        </p:nvSpPr>
        <p:spPr bwMode="auto">
          <a:xfrm>
            <a:off x="1524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8655" name="Text Box 47"/>
          <p:cNvSpPr txBox="1">
            <a:spLocks noChangeArrowheads="1"/>
          </p:cNvSpPr>
          <p:nvPr/>
        </p:nvSpPr>
        <p:spPr bwMode="auto">
          <a:xfrm>
            <a:off x="41148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8656" name="Text Box 48"/>
          <p:cNvSpPr txBox="1">
            <a:spLocks noChangeArrowheads="1"/>
          </p:cNvSpPr>
          <p:nvPr/>
        </p:nvSpPr>
        <p:spPr bwMode="auto">
          <a:xfrm>
            <a:off x="27432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8657" name="Text Box 49"/>
          <p:cNvSpPr txBox="1">
            <a:spLocks noChangeArrowheads="1"/>
          </p:cNvSpPr>
          <p:nvPr/>
        </p:nvSpPr>
        <p:spPr bwMode="auto">
          <a:xfrm>
            <a:off x="7010400" y="26670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8658" name="Text Box 50"/>
          <p:cNvSpPr txBox="1">
            <a:spLocks noChangeArrowheads="1"/>
          </p:cNvSpPr>
          <p:nvPr/>
        </p:nvSpPr>
        <p:spPr bwMode="auto">
          <a:xfrm>
            <a:off x="4800600" y="5181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8659" name="Text Box 51"/>
          <p:cNvSpPr txBox="1">
            <a:spLocks noChangeArrowheads="1"/>
          </p:cNvSpPr>
          <p:nvPr/>
        </p:nvSpPr>
        <p:spPr bwMode="auto">
          <a:xfrm>
            <a:off x="8077200" y="50292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8660" name="Freeform 52"/>
          <p:cNvSpPr>
            <a:spLocks/>
          </p:cNvSpPr>
          <p:nvPr/>
        </p:nvSpPr>
        <p:spPr bwMode="auto">
          <a:xfrm>
            <a:off x="1739900" y="4929188"/>
            <a:ext cx="390525" cy="157162"/>
          </a:xfrm>
          <a:custGeom>
            <a:avLst/>
            <a:gdLst>
              <a:gd name="T0" fmla="*/ 0 w 246"/>
              <a:gd name="T1" fmla="*/ 21 h 99"/>
              <a:gd name="T2" fmla="*/ 49 w 246"/>
              <a:gd name="T3" fmla="*/ 77 h 99"/>
              <a:gd name="T4" fmla="*/ 91 w 246"/>
              <a:gd name="T5" fmla="*/ 91 h 99"/>
              <a:gd name="T6" fmla="*/ 112 w 246"/>
              <a:gd name="T7" fmla="*/ 98 h 99"/>
              <a:gd name="T8" fmla="*/ 182 w 246"/>
              <a:gd name="T9" fmla="*/ 84 h 99"/>
              <a:gd name="T10" fmla="*/ 232 w 246"/>
              <a:gd name="T11" fmla="*/ 35 h 99"/>
              <a:gd name="T12" fmla="*/ 246 w 24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246" h="99">
                <a:moveTo>
                  <a:pt x="0" y="21"/>
                </a:moveTo>
                <a:cubicBezTo>
                  <a:pt x="8" y="46"/>
                  <a:pt x="23" y="66"/>
                  <a:pt x="49" y="77"/>
                </a:cubicBezTo>
                <a:cubicBezTo>
                  <a:pt x="62" y="83"/>
                  <a:pt x="77" y="86"/>
                  <a:pt x="91" y="91"/>
                </a:cubicBezTo>
                <a:cubicBezTo>
                  <a:pt x="98" y="93"/>
                  <a:pt x="112" y="98"/>
                  <a:pt x="112" y="98"/>
                </a:cubicBezTo>
                <a:cubicBezTo>
                  <a:pt x="136" y="95"/>
                  <a:pt x="163" y="99"/>
                  <a:pt x="182" y="84"/>
                </a:cubicBezTo>
                <a:cubicBezTo>
                  <a:pt x="201" y="69"/>
                  <a:pt x="206" y="52"/>
                  <a:pt x="232" y="35"/>
                </a:cubicBezTo>
                <a:cubicBezTo>
                  <a:pt x="241" y="9"/>
                  <a:pt x="236" y="21"/>
                  <a:pt x="24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8661" name="Freeform 53"/>
          <p:cNvSpPr>
            <a:spLocks/>
          </p:cNvSpPr>
          <p:nvPr/>
        </p:nvSpPr>
        <p:spPr bwMode="auto">
          <a:xfrm>
            <a:off x="7805738" y="3646488"/>
            <a:ext cx="257175" cy="144462"/>
          </a:xfrm>
          <a:custGeom>
            <a:avLst/>
            <a:gdLst>
              <a:gd name="T0" fmla="*/ 0 w 162"/>
              <a:gd name="T1" fmla="*/ 0 h 91"/>
              <a:gd name="T2" fmla="*/ 162 w 162"/>
              <a:gd name="T3" fmla="*/ 91 h 91"/>
            </a:gdLst>
            <a:ahLst/>
            <a:cxnLst>
              <a:cxn ang="0">
                <a:pos x="T0" y="T1"/>
              </a:cxn>
              <a:cxn ang="0">
                <a:pos x="T2" y="T3"/>
              </a:cxn>
            </a:cxnLst>
            <a:rect l="0" t="0" r="r" b="b"/>
            <a:pathLst>
              <a:path w="162" h="91">
                <a:moveTo>
                  <a:pt x="0" y="0"/>
                </a:moveTo>
                <a:cubicBezTo>
                  <a:pt x="25" y="75"/>
                  <a:pt x="93" y="91"/>
                  <a:pt x="162" y="9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Tree>
    <p:extLst>
      <p:ext uri="{BB962C8B-B14F-4D97-AF65-F5344CB8AC3E}">
        <p14:creationId xmlns:p14="http://schemas.microsoft.com/office/powerpoint/2010/main" val="429015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2"/>
          <p:cNvSpPr>
            <a:spLocks noGrp="1"/>
          </p:cNvSpPr>
          <p:nvPr>
            <p:ph type="dt" sz="quarter" idx="10"/>
          </p:nvPr>
        </p:nvSpPr>
        <p:spPr/>
        <p:txBody>
          <a:bodyPr/>
          <a:lstStyle/>
          <a:p>
            <a:pPr>
              <a:defRPr/>
            </a:pPr>
            <a:r>
              <a:rPr lang="en-US" smtClean="0"/>
              <a:t>IS 240 – Spring 2013</a:t>
            </a:r>
            <a:endParaRPr lang="en-US"/>
          </a:p>
        </p:txBody>
      </p:sp>
      <p:sp>
        <p:nvSpPr>
          <p:cNvPr id="1349634" name="Rectangle 2"/>
          <p:cNvSpPr>
            <a:spLocks noGrp="1" noChangeArrowheads="1"/>
          </p:cNvSpPr>
          <p:nvPr>
            <p:ph type="title"/>
          </p:nvPr>
        </p:nvSpPr>
        <p:spPr/>
        <p:txBody>
          <a:bodyPr/>
          <a:lstStyle/>
          <a:p>
            <a:pPr eaLnBrk="1" hangingPunct="1">
              <a:defRPr/>
            </a:pPr>
            <a:r>
              <a:rPr lang="en-US" smtClean="0">
                <a:cs typeface="+mj-cs"/>
              </a:rPr>
              <a:t>Rule Evaluation Tree</a:t>
            </a:r>
          </a:p>
        </p:txBody>
      </p:sp>
      <p:sp>
        <p:nvSpPr>
          <p:cNvPr id="1349635" name="Text Box 3"/>
          <p:cNvSpPr txBox="1">
            <a:spLocks noChangeArrowheads="1"/>
          </p:cNvSpPr>
          <p:nvPr/>
        </p:nvSpPr>
        <p:spPr bwMode="auto">
          <a:xfrm>
            <a:off x="3886200" y="1524000"/>
            <a:ext cx="184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World_Series </a:t>
            </a:r>
            <a:r>
              <a:rPr lang="en-US" sz="1600">
                <a:solidFill>
                  <a:srgbClr val="FF3300"/>
                </a:solidFill>
                <a:cs typeface="+mn-cs"/>
              </a:rPr>
              <a:t>(0.63)</a:t>
            </a:r>
          </a:p>
        </p:txBody>
      </p:sp>
      <p:sp>
        <p:nvSpPr>
          <p:cNvPr id="1349636" name="Text Box 4"/>
          <p:cNvSpPr txBox="1">
            <a:spLocks noChangeArrowheads="1"/>
          </p:cNvSpPr>
          <p:nvPr/>
        </p:nvSpPr>
        <p:spPr bwMode="auto">
          <a:xfrm>
            <a:off x="5867400" y="2362200"/>
            <a:ext cx="1201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Event </a:t>
            </a:r>
            <a:r>
              <a:rPr lang="en-US" sz="1600">
                <a:solidFill>
                  <a:srgbClr val="FF3300"/>
                </a:solidFill>
                <a:cs typeface="+mn-cs"/>
              </a:rPr>
              <a:t>(0.63)</a:t>
            </a:r>
          </a:p>
        </p:txBody>
      </p:sp>
      <p:sp>
        <p:nvSpPr>
          <p:cNvPr id="1349637" name="Text Box 5"/>
          <p:cNvSpPr txBox="1">
            <a:spLocks noChangeArrowheads="1"/>
          </p:cNvSpPr>
          <p:nvPr/>
        </p:nvSpPr>
        <p:spPr bwMode="auto">
          <a:xfrm>
            <a:off x="4953000" y="32004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World Series</a:t>
            </a:r>
            <a:r>
              <a:rPr lang="ja-JP" altLang="en-US" sz="1600">
                <a:latin typeface="Arial"/>
                <a:cs typeface="+mn-cs"/>
              </a:rPr>
              <a:t>”</a:t>
            </a:r>
            <a:endParaRPr lang="en-US" sz="1600">
              <a:cs typeface="+mn-cs"/>
            </a:endParaRPr>
          </a:p>
        </p:txBody>
      </p:sp>
      <p:sp>
        <p:nvSpPr>
          <p:cNvPr id="1349638" name="Text Box 6"/>
          <p:cNvSpPr txBox="1">
            <a:spLocks noChangeArrowheads="1"/>
          </p:cNvSpPr>
          <p:nvPr/>
        </p:nvSpPr>
        <p:spPr bwMode="auto">
          <a:xfrm>
            <a:off x="6553200" y="3200400"/>
            <a:ext cx="257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Baseball_championship </a:t>
            </a:r>
            <a:r>
              <a:rPr lang="en-US" sz="1600">
                <a:solidFill>
                  <a:srgbClr val="FF3300"/>
                </a:solidFill>
                <a:cs typeface="+mn-cs"/>
              </a:rPr>
              <a:t>(0.7)</a:t>
            </a:r>
          </a:p>
        </p:txBody>
      </p:sp>
      <p:sp>
        <p:nvSpPr>
          <p:cNvPr id="1349639" name="Text Box 7"/>
          <p:cNvSpPr txBox="1">
            <a:spLocks noChangeArrowheads="1"/>
          </p:cNvSpPr>
          <p:nvPr/>
        </p:nvSpPr>
        <p:spPr bwMode="auto">
          <a:xfrm>
            <a:off x="5257800" y="4800600"/>
            <a:ext cx="1327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Baseball </a:t>
            </a:r>
            <a:r>
              <a:rPr lang="en-US" sz="1600">
                <a:solidFill>
                  <a:srgbClr val="FF3300"/>
                </a:solidFill>
                <a:cs typeface="+mn-cs"/>
              </a:rPr>
              <a:t>(1.0)</a:t>
            </a:r>
          </a:p>
        </p:txBody>
      </p:sp>
      <p:sp>
        <p:nvSpPr>
          <p:cNvPr id="1349640" name="Text Box 8"/>
          <p:cNvSpPr txBox="1">
            <a:spLocks noChangeArrowheads="1"/>
          </p:cNvSpPr>
          <p:nvPr/>
        </p:nvSpPr>
        <p:spPr bwMode="auto">
          <a:xfrm>
            <a:off x="7315200" y="4343400"/>
            <a:ext cx="181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Championship </a:t>
            </a:r>
            <a:r>
              <a:rPr lang="en-US" sz="1600">
                <a:solidFill>
                  <a:srgbClr val="FF3300"/>
                </a:solidFill>
                <a:cs typeface="+mn-cs"/>
              </a:rPr>
              <a:t>(0.7)</a:t>
            </a:r>
          </a:p>
        </p:txBody>
      </p:sp>
      <p:sp>
        <p:nvSpPr>
          <p:cNvPr id="1349641" name="Text Box 9"/>
          <p:cNvSpPr txBox="1">
            <a:spLocks noChangeArrowheads="1"/>
          </p:cNvSpPr>
          <p:nvPr/>
        </p:nvSpPr>
        <p:spPr bwMode="auto">
          <a:xfrm>
            <a:off x="0" y="3200400"/>
            <a:ext cx="2141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St._Louis_Cardinals (0)</a:t>
            </a:r>
          </a:p>
        </p:txBody>
      </p:sp>
      <p:sp>
        <p:nvSpPr>
          <p:cNvPr id="1349642" name="Text Box 10"/>
          <p:cNvSpPr txBox="1">
            <a:spLocks noChangeArrowheads="1"/>
          </p:cNvSpPr>
          <p:nvPr/>
        </p:nvSpPr>
        <p:spPr bwMode="auto">
          <a:xfrm>
            <a:off x="1676400" y="2438400"/>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Team (0)</a:t>
            </a:r>
          </a:p>
        </p:txBody>
      </p:sp>
      <p:sp>
        <p:nvSpPr>
          <p:cNvPr id="1349643" name="Text Box 11"/>
          <p:cNvSpPr txBox="1">
            <a:spLocks noChangeArrowheads="1"/>
          </p:cNvSpPr>
          <p:nvPr/>
        </p:nvSpPr>
        <p:spPr bwMode="auto">
          <a:xfrm>
            <a:off x="-76200" y="4038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9644" name="Text Box 12"/>
          <p:cNvSpPr txBox="1">
            <a:spLocks noChangeArrowheads="1"/>
          </p:cNvSpPr>
          <p:nvPr/>
        </p:nvSpPr>
        <p:spPr bwMode="auto">
          <a:xfrm>
            <a:off x="2286000" y="3200400"/>
            <a:ext cx="2135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Milwaukee_brewers (0)</a:t>
            </a:r>
          </a:p>
        </p:txBody>
      </p:sp>
      <p:sp>
        <p:nvSpPr>
          <p:cNvPr id="1349645" name="Text Box 13"/>
          <p:cNvSpPr txBox="1">
            <a:spLocks noChangeArrowheads="1"/>
          </p:cNvSpPr>
          <p:nvPr/>
        </p:nvSpPr>
        <p:spPr bwMode="auto">
          <a:xfrm>
            <a:off x="914400" y="4572000"/>
            <a:ext cx="2182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Cardinals_full_name (0)</a:t>
            </a:r>
          </a:p>
        </p:txBody>
      </p:sp>
      <p:sp>
        <p:nvSpPr>
          <p:cNvPr id="1349646" name="Text Box 14"/>
          <p:cNvSpPr txBox="1">
            <a:spLocks noChangeArrowheads="1"/>
          </p:cNvSpPr>
          <p:nvPr/>
        </p:nvSpPr>
        <p:spPr bwMode="auto">
          <a:xfrm>
            <a:off x="3886200" y="4191000"/>
            <a:ext cx="229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Milwaukee Brewers</a:t>
            </a:r>
            <a:r>
              <a:rPr lang="ja-JP" altLang="en-US" sz="1600">
                <a:latin typeface="Arial"/>
                <a:cs typeface="+mn-cs"/>
              </a:rPr>
              <a:t>”</a:t>
            </a:r>
            <a:r>
              <a:rPr lang="en-US" sz="1600">
                <a:cs typeface="+mn-cs"/>
              </a:rPr>
              <a:t> (0)</a:t>
            </a:r>
          </a:p>
        </p:txBody>
      </p:sp>
      <p:sp>
        <p:nvSpPr>
          <p:cNvPr id="1349647" name="Text Box 15"/>
          <p:cNvSpPr txBox="1">
            <a:spLocks noChangeArrowheads="1"/>
          </p:cNvSpPr>
          <p:nvPr/>
        </p:nvSpPr>
        <p:spPr bwMode="auto">
          <a:xfrm>
            <a:off x="2514600" y="4191000"/>
            <a:ext cx="1331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Brewers</a:t>
            </a:r>
            <a:r>
              <a:rPr lang="ja-JP" altLang="en-US" sz="1600">
                <a:latin typeface="Arial"/>
                <a:cs typeface="+mn-cs"/>
              </a:rPr>
              <a:t>”</a:t>
            </a:r>
            <a:r>
              <a:rPr lang="en-US" sz="1600">
                <a:cs typeface="+mn-cs"/>
              </a:rPr>
              <a:t> (0)</a:t>
            </a:r>
          </a:p>
        </p:txBody>
      </p:sp>
      <p:sp>
        <p:nvSpPr>
          <p:cNvPr id="1349648" name="Text Box 16"/>
          <p:cNvSpPr txBox="1">
            <a:spLocks noChangeArrowheads="1"/>
          </p:cNvSpPr>
          <p:nvPr/>
        </p:nvSpPr>
        <p:spPr bwMode="auto">
          <a:xfrm>
            <a:off x="533400" y="5181600"/>
            <a:ext cx="892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cs typeface="+mn-cs"/>
              </a:rPr>
              <a:t>Saint (0)</a:t>
            </a:r>
          </a:p>
        </p:txBody>
      </p:sp>
      <p:sp>
        <p:nvSpPr>
          <p:cNvPr id="1349649" name="Text Box 17"/>
          <p:cNvSpPr txBox="1">
            <a:spLocks noChangeArrowheads="1"/>
          </p:cNvSpPr>
          <p:nvPr/>
        </p:nvSpPr>
        <p:spPr bwMode="auto">
          <a:xfrm>
            <a:off x="1676400" y="5181600"/>
            <a:ext cx="111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Louis</a:t>
            </a:r>
            <a:r>
              <a:rPr lang="ja-JP" altLang="en-US" sz="1600">
                <a:latin typeface="Arial"/>
                <a:cs typeface="+mn-cs"/>
              </a:rPr>
              <a:t>”</a:t>
            </a:r>
            <a:r>
              <a:rPr lang="en-US" sz="1600">
                <a:cs typeface="+mn-cs"/>
              </a:rPr>
              <a:t> (0)</a:t>
            </a:r>
          </a:p>
        </p:txBody>
      </p:sp>
      <p:sp>
        <p:nvSpPr>
          <p:cNvPr id="1349650" name="Text Box 18"/>
          <p:cNvSpPr txBox="1">
            <a:spLocks noChangeArrowheads="1"/>
          </p:cNvSpPr>
          <p:nvPr/>
        </p:nvSpPr>
        <p:spPr bwMode="auto">
          <a:xfrm>
            <a:off x="1295400" y="6172200"/>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Saint</a:t>
            </a:r>
            <a:r>
              <a:rPr lang="ja-JP" altLang="en-US" sz="1600">
                <a:latin typeface="Arial"/>
                <a:cs typeface="+mn-cs"/>
              </a:rPr>
              <a:t>”</a:t>
            </a:r>
            <a:r>
              <a:rPr lang="en-US" sz="1600">
                <a:cs typeface="+mn-cs"/>
              </a:rPr>
              <a:t> (0)</a:t>
            </a:r>
          </a:p>
        </p:txBody>
      </p:sp>
      <p:sp>
        <p:nvSpPr>
          <p:cNvPr id="1349651" name="Text Box 19"/>
          <p:cNvSpPr txBox="1">
            <a:spLocks noChangeArrowheads="1"/>
          </p:cNvSpPr>
          <p:nvPr/>
        </p:nvSpPr>
        <p:spPr bwMode="auto">
          <a:xfrm>
            <a:off x="0" y="6172200"/>
            <a:ext cx="874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St.</a:t>
            </a:r>
            <a:r>
              <a:rPr lang="ja-JP" altLang="en-US" sz="1600">
                <a:latin typeface="Arial"/>
                <a:cs typeface="+mn-cs"/>
              </a:rPr>
              <a:t>”</a:t>
            </a:r>
            <a:r>
              <a:rPr lang="en-US" sz="1600">
                <a:cs typeface="+mn-cs"/>
              </a:rPr>
              <a:t> (0)</a:t>
            </a:r>
          </a:p>
        </p:txBody>
      </p:sp>
      <p:sp>
        <p:nvSpPr>
          <p:cNvPr id="1349652" name="Text Box 20"/>
          <p:cNvSpPr txBox="1">
            <a:spLocks noChangeArrowheads="1"/>
          </p:cNvSpPr>
          <p:nvPr/>
        </p:nvSpPr>
        <p:spPr bwMode="auto">
          <a:xfrm>
            <a:off x="2819400" y="5181600"/>
            <a:ext cx="143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Cardinals</a:t>
            </a:r>
            <a:r>
              <a:rPr lang="ja-JP" altLang="en-US" sz="1600">
                <a:latin typeface="Arial"/>
                <a:cs typeface="+mn-cs"/>
              </a:rPr>
              <a:t>”</a:t>
            </a:r>
            <a:r>
              <a:rPr lang="en-US" sz="1600">
                <a:cs typeface="+mn-cs"/>
              </a:rPr>
              <a:t> (0)</a:t>
            </a:r>
          </a:p>
        </p:txBody>
      </p:sp>
      <p:sp>
        <p:nvSpPr>
          <p:cNvPr id="1349653" name="Text Box 21"/>
          <p:cNvSpPr txBox="1">
            <a:spLocks noChangeArrowheads="1"/>
          </p:cNvSpPr>
          <p:nvPr/>
        </p:nvSpPr>
        <p:spPr bwMode="auto">
          <a:xfrm>
            <a:off x="5867400" y="5791200"/>
            <a:ext cx="1474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baseball</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9654" name="Text Box 22"/>
          <p:cNvSpPr txBox="1">
            <a:spLocks noChangeArrowheads="1"/>
          </p:cNvSpPr>
          <p:nvPr/>
        </p:nvSpPr>
        <p:spPr bwMode="auto">
          <a:xfrm>
            <a:off x="7162800" y="5791200"/>
            <a:ext cx="194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championship</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9655" name="Text Box 23"/>
          <p:cNvSpPr txBox="1">
            <a:spLocks noChangeArrowheads="1"/>
          </p:cNvSpPr>
          <p:nvPr/>
        </p:nvSpPr>
        <p:spPr bwMode="auto">
          <a:xfrm>
            <a:off x="4267200" y="5791200"/>
            <a:ext cx="111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ja-JP" altLang="en-US" sz="1600">
                <a:latin typeface="Arial"/>
                <a:cs typeface="+mn-cs"/>
              </a:rPr>
              <a:t>“</a:t>
            </a:r>
            <a:r>
              <a:rPr lang="en-US" sz="1600">
                <a:cs typeface="+mn-cs"/>
              </a:rPr>
              <a:t>ball</a:t>
            </a:r>
            <a:r>
              <a:rPr lang="ja-JP" altLang="en-US" sz="1600">
                <a:latin typeface="Arial"/>
                <a:cs typeface="+mn-cs"/>
              </a:rPr>
              <a:t>”</a:t>
            </a:r>
            <a:r>
              <a:rPr lang="en-US" sz="1600">
                <a:cs typeface="+mn-cs"/>
              </a:rPr>
              <a:t> </a:t>
            </a:r>
            <a:r>
              <a:rPr lang="en-US" sz="1600">
                <a:solidFill>
                  <a:srgbClr val="FF3300"/>
                </a:solidFill>
                <a:cs typeface="+mn-cs"/>
              </a:rPr>
              <a:t>(1.0)</a:t>
            </a:r>
          </a:p>
        </p:txBody>
      </p:sp>
      <p:sp>
        <p:nvSpPr>
          <p:cNvPr id="1349656" name="Line 24"/>
          <p:cNvSpPr>
            <a:spLocks noChangeShapeType="1"/>
          </p:cNvSpPr>
          <p:nvPr/>
        </p:nvSpPr>
        <p:spPr bwMode="auto">
          <a:xfrm flipH="1">
            <a:off x="2209800" y="1828800"/>
            <a:ext cx="2362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57" name="Line 25"/>
          <p:cNvSpPr>
            <a:spLocks noChangeShapeType="1"/>
          </p:cNvSpPr>
          <p:nvPr/>
        </p:nvSpPr>
        <p:spPr bwMode="auto">
          <a:xfrm>
            <a:off x="4572000" y="18288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58" name="Line 26"/>
          <p:cNvSpPr>
            <a:spLocks noChangeShapeType="1"/>
          </p:cNvSpPr>
          <p:nvPr/>
        </p:nvSpPr>
        <p:spPr bwMode="auto">
          <a:xfrm flipH="1">
            <a:off x="914400" y="2743200"/>
            <a:ext cx="1066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59" name="Line 27"/>
          <p:cNvSpPr>
            <a:spLocks noChangeShapeType="1"/>
          </p:cNvSpPr>
          <p:nvPr/>
        </p:nvSpPr>
        <p:spPr bwMode="auto">
          <a:xfrm>
            <a:off x="1981200" y="2743200"/>
            <a:ext cx="1219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60" name="Line 28"/>
          <p:cNvSpPr>
            <a:spLocks noChangeShapeType="1"/>
          </p:cNvSpPr>
          <p:nvPr/>
        </p:nvSpPr>
        <p:spPr bwMode="auto">
          <a:xfrm flipH="1">
            <a:off x="457200" y="35052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61" name="Line 29"/>
          <p:cNvSpPr>
            <a:spLocks noChangeShapeType="1"/>
          </p:cNvSpPr>
          <p:nvPr/>
        </p:nvSpPr>
        <p:spPr bwMode="auto">
          <a:xfrm>
            <a:off x="838200" y="3505200"/>
            <a:ext cx="11430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62" name="Line 30"/>
          <p:cNvSpPr>
            <a:spLocks noChangeShapeType="1"/>
          </p:cNvSpPr>
          <p:nvPr/>
        </p:nvSpPr>
        <p:spPr bwMode="auto">
          <a:xfrm flipH="1">
            <a:off x="990600" y="4876800"/>
            <a:ext cx="914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63" name="Line 31"/>
          <p:cNvSpPr>
            <a:spLocks noChangeShapeType="1"/>
          </p:cNvSpPr>
          <p:nvPr/>
        </p:nvSpPr>
        <p:spPr bwMode="auto">
          <a:xfrm>
            <a:off x="1905000" y="48768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64" name="Line 32"/>
          <p:cNvSpPr>
            <a:spLocks noChangeShapeType="1"/>
          </p:cNvSpPr>
          <p:nvPr/>
        </p:nvSpPr>
        <p:spPr bwMode="auto">
          <a:xfrm>
            <a:off x="1905000" y="4876800"/>
            <a:ext cx="1524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65" name="Line 33"/>
          <p:cNvSpPr>
            <a:spLocks noChangeShapeType="1"/>
          </p:cNvSpPr>
          <p:nvPr/>
        </p:nvSpPr>
        <p:spPr bwMode="auto">
          <a:xfrm flipH="1">
            <a:off x="304800" y="5486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66" name="Line 34"/>
          <p:cNvSpPr>
            <a:spLocks noChangeShapeType="1"/>
          </p:cNvSpPr>
          <p:nvPr/>
        </p:nvSpPr>
        <p:spPr bwMode="auto">
          <a:xfrm>
            <a:off x="838200" y="5486400"/>
            <a:ext cx="838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67" name="Line 35"/>
          <p:cNvSpPr>
            <a:spLocks noChangeShapeType="1"/>
          </p:cNvSpPr>
          <p:nvPr/>
        </p:nvSpPr>
        <p:spPr bwMode="auto">
          <a:xfrm flipH="1">
            <a:off x="3048000" y="35052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68" name="Line 36"/>
          <p:cNvSpPr>
            <a:spLocks noChangeShapeType="1"/>
          </p:cNvSpPr>
          <p:nvPr/>
        </p:nvSpPr>
        <p:spPr bwMode="auto">
          <a:xfrm>
            <a:off x="3276600" y="3505200"/>
            <a:ext cx="1676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69" name="Line 37"/>
          <p:cNvSpPr>
            <a:spLocks noChangeShapeType="1"/>
          </p:cNvSpPr>
          <p:nvPr/>
        </p:nvSpPr>
        <p:spPr bwMode="auto">
          <a:xfrm flipH="1">
            <a:off x="5638800" y="26670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70" name="Line 38"/>
          <p:cNvSpPr>
            <a:spLocks noChangeShapeType="1"/>
          </p:cNvSpPr>
          <p:nvPr/>
        </p:nvSpPr>
        <p:spPr bwMode="auto">
          <a:xfrm>
            <a:off x="6248400" y="26670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71" name="Line 39"/>
          <p:cNvSpPr>
            <a:spLocks noChangeShapeType="1"/>
          </p:cNvSpPr>
          <p:nvPr/>
        </p:nvSpPr>
        <p:spPr bwMode="auto">
          <a:xfrm flipH="1">
            <a:off x="5867400" y="3505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72" name="Line 40"/>
          <p:cNvSpPr>
            <a:spLocks noChangeShapeType="1"/>
          </p:cNvSpPr>
          <p:nvPr/>
        </p:nvSpPr>
        <p:spPr bwMode="auto">
          <a:xfrm>
            <a:off x="8077200" y="35052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73" name="Line 41"/>
          <p:cNvSpPr>
            <a:spLocks noChangeShapeType="1"/>
          </p:cNvSpPr>
          <p:nvPr/>
        </p:nvSpPr>
        <p:spPr bwMode="auto">
          <a:xfrm>
            <a:off x="8077200" y="4648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74" name="Line 42"/>
          <p:cNvSpPr>
            <a:spLocks noChangeShapeType="1"/>
          </p:cNvSpPr>
          <p:nvPr/>
        </p:nvSpPr>
        <p:spPr bwMode="auto">
          <a:xfrm flipH="1">
            <a:off x="4648200" y="5105400"/>
            <a:ext cx="990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75" name="Line 43"/>
          <p:cNvSpPr>
            <a:spLocks noChangeShapeType="1"/>
          </p:cNvSpPr>
          <p:nvPr/>
        </p:nvSpPr>
        <p:spPr bwMode="auto">
          <a:xfrm>
            <a:off x="5638800" y="5105400"/>
            <a:ext cx="762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76" name="Text Box 44"/>
          <p:cNvSpPr txBox="1">
            <a:spLocks noChangeArrowheads="1"/>
          </p:cNvSpPr>
          <p:nvPr/>
        </p:nvSpPr>
        <p:spPr bwMode="auto">
          <a:xfrm>
            <a:off x="152400" y="5638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9677" name="Text Box 45"/>
          <p:cNvSpPr txBox="1">
            <a:spLocks noChangeArrowheads="1"/>
          </p:cNvSpPr>
          <p:nvPr/>
        </p:nvSpPr>
        <p:spPr bwMode="auto">
          <a:xfrm>
            <a:off x="1371600" y="3733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9678" name="Text Box 46"/>
          <p:cNvSpPr txBox="1">
            <a:spLocks noChangeArrowheads="1"/>
          </p:cNvSpPr>
          <p:nvPr/>
        </p:nvSpPr>
        <p:spPr bwMode="auto">
          <a:xfrm>
            <a:off x="1524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9679" name="Text Box 47"/>
          <p:cNvSpPr txBox="1">
            <a:spLocks noChangeArrowheads="1"/>
          </p:cNvSpPr>
          <p:nvPr/>
        </p:nvSpPr>
        <p:spPr bwMode="auto">
          <a:xfrm>
            <a:off x="41148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9680" name="Text Box 48"/>
          <p:cNvSpPr txBox="1">
            <a:spLocks noChangeArrowheads="1"/>
          </p:cNvSpPr>
          <p:nvPr/>
        </p:nvSpPr>
        <p:spPr bwMode="auto">
          <a:xfrm>
            <a:off x="2743200" y="3657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9681" name="Text Box 49"/>
          <p:cNvSpPr txBox="1">
            <a:spLocks noChangeArrowheads="1"/>
          </p:cNvSpPr>
          <p:nvPr/>
        </p:nvSpPr>
        <p:spPr bwMode="auto">
          <a:xfrm>
            <a:off x="7010400" y="26670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0.9</a:t>
            </a:r>
          </a:p>
        </p:txBody>
      </p:sp>
      <p:sp>
        <p:nvSpPr>
          <p:cNvPr id="1349682" name="Text Box 50"/>
          <p:cNvSpPr txBox="1">
            <a:spLocks noChangeArrowheads="1"/>
          </p:cNvSpPr>
          <p:nvPr/>
        </p:nvSpPr>
        <p:spPr bwMode="auto">
          <a:xfrm>
            <a:off x="4800600" y="5181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0.5</a:t>
            </a:r>
          </a:p>
        </p:txBody>
      </p:sp>
      <p:sp>
        <p:nvSpPr>
          <p:cNvPr id="1349683" name="Text Box 51"/>
          <p:cNvSpPr txBox="1">
            <a:spLocks noChangeArrowheads="1"/>
          </p:cNvSpPr>
          <p:nvPr/>
        </p:nvSpPr>
        <p:spPr bwMode="auto">
          <a:xfrm>
            <a:off x="8077200" y="50292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chemeClr val="accent2"/>
                </a:solidFill>
                <a:cs typeface="+mn-cs"/>
              </a:rPr>
              <a:t>0.7</a:t>
            </a:r>
          </a:p>
        </p:txBody>
      </p:sp>
      <p:sp>
        <p:nvSpPr>
          <p:cNvPr id="1349684" name="Freeform 52"/>
          <p:cNvSpPr>
            <a:spLocks/>
          </p:cNvSpPr>
          <p:nvPr/>
        </p:nvSpPr>
        <p:spPr bwMode="auto">
          <a:xfrm>
            <a:off x="1739900" y="4929188"/>
            <a:ext cx="390525" cy="157162"/>
          </a:xfrm>
          <a:custGeom>
            <a:avLst/>
            <a:gdLst>
              <a:gd name="T0" fmla="*/ 0 w 246"/>
              <a:gd name="T1" fmla="*/ 21 h 99"/>
              <a:gd name="T2" fmla="*/ 49 w 246"/>
              <a:gd name="T3" fmla="*/ 77 h 99"/>
              <a:gd name="T4" fmla="*/ 91 w 246"/>
              <a:gd name="T5" fmla="*/ 91 h 99"/>
              <a:gd name="T6" fmla="*/ 112 w 246"/>
              <a:gd name="T7" fmla="*/ 98 h 99"/>
              <a:gd name="T8" fmla="*/ 182 w 246"/>
              <a:gd name="T9" fmla="*/ 84 h 99"/>
              <a:gd name="T10" fmla="*/ 232 w 246"/>
              <a:gd name="T11" fmla="*/ 35 h 99"/>
              <a:gd name="T12" fmla="*/ 246 w 24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246" h="99">
                <a:moveTo>
                  <a:pt x="0" y="21"/>
                </a:moveTo>
                <a:cubicBezTo>
                  <a:pt x="8" y="46"/>
                  <a:pt x="23" y="66"/>
                  <a:pt x="49" y="77"/>
                </a:cubicBezTo>
                <a:cubicBezTo>
                  <a:pt x="62" y="83"/>
                  <a:pt x="77" y="86"/>
                  <a:pt x="91" y="91"/>
                </a:cubicBezTo>
                <a:cubicBezTo>
                  <a:pt x="98" y="93"/>
                  <a:pt x="112" y="98"/>
                  <a:pt x="112" y="98"/>
                </a:cubicBezTo>
                <a:cubicBezTo>
                  <a:pt x="136" y="95"/>
                  <a:pt x="163" y="99"/>
                  <a:pt x="182" y="84"/>
                </a:cubicBezTo>
                <a:cubicBezTo>
                  <a:pt x="201" y="69"/>
                  <a:pt x="206" y="52"/>
                  <a:pt x="232" y="35"/>
                </a:cubicBezTo>
                <a:cubicBezTo>
                  <a:pt x="241" y="9"/>
                  <a:pt x="236" y="21"/>
                  <a:pt x="24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9685" name="Freeform 53"/>
          <p:cNvSpPr>
            <a:spLocks/>
          </p:cNvSpPr>
          <p:nvPr/>
        </p:nvSpPr>
        <p:spPr bwMode="auto">
          <a:xfrm>
            <a:off x="7805738" y="3646488"/>
            <a:ext cx="257175" cy="144462"/>
          </a:xfrm>
          <a:custGeom>
            <a:avLst/>
            <a:gdLst>
              <a:gd name="T0" fmla="*/ 0 w 162"/>
              <a:gd name="T1" fmla="*/ 0 h 91"/>
              <a:gd name="T2" fmla="*/ 162 w 162"/>
              <a:gd name="T3" fmla="*/ 91 h 91"/>
            </a:gdLst>
            <a:ahLst/>
            <a:cxnLst>
              <a:cxn ang="0">
                <a:pos x="T0" y="T1"/>
              </a:cxn>
              <a:cxn ang="0">
                <a:pos x="T2" y="T3"/>
              </a:cxn>
            </a:cxnLst>
            <a:rect l="0" t="0" r="r" b="b"/>
            <a:pathLst>
              <a:path w="162" h="91">
                <a:moveTo>
                  <a:pt x="0" y="0"/>
                </a:moveTo>
                <a:cubicBezTo>
                  <a:pt x="25" y="75"/>
                  <a:pt x="93" y="91"/>
                  <a:pt x="162" y="9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Tree>
    <p:extLst>
      <p:ext uri="{BB962C8B-B14F-4D97-AF65-F5344CB8AC3E}">
        <p14:creationId xmlns:p14="http://schemas.microsoft.com/office/powerpoint/2010/main" val="1882961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2"/>
          <p:cNvSpPr>
            <a:spLocks noGrp="1"/>
          </p:cNvSpPr>
          <p:nvPr>
            <p:ph type="dt" sz="quarter" idx="10"/>
          </p:nvPr>
        </p:nvSpPr>
        <p:spPr/>
        <p:txBody>
          <a:bodyPr/>
          <a:lstStyle/>
          <a:p>
            <a:pPr>
              <a:defRPr/>
            </a:pPr>
            <a:r>
              <a:rPr lang="en-US" smtClean="0"/>
              <a:t>IS 240 – Spring 2013</a:t>
            </a:r>
            <a:endParaRPr lang="en-US"/>
          </a:p>
        </p:txBody>
      </p:sp>
      <p:sp>
        <p:nvSpPr>
          <p:cNvPr id="1350658" name="Rectangle 2"/>
          <p:cNvSpPr>
            <a:spLocks noGrp="1" noChangeArrowheads="1"/>
          </p:cNvSpPr>
          <p:nvPr>
            <p:ph type="title"/>
          </p:nvPr>
        </p:nvSpPr>
        <p:spPr/>
        <p:txBody>
          <a:bodyPr/>
          <a:lstStyle/>
          <a:p>
            <a:pPr eaLnBrk="1" hangingPunct="1">
              <a:defRPr/>
            </a:pPr>
            <a:r>
              <a:rPr lang="en-US" smtClean="0">
                <a:cs typeface="+mj-cs"/>
              </a:rPr>
              <a:t>RUBRIC Terrorism Query</a:t>
            </a:r>
          </a:p>
        </p:txBody>
      </p:sp>
      <p:sp>
        <p:nvSpPr>
          <p:cNvPr id="1350659" name="Text Box 3"/>
          <p:cNvSpPr txBox="1">
            <a:spLocks noChangeArrowheads="1"/>
          </p:cNvSpPr>
          <p:nvPr/>
        </p:nvSpPr>
        <p:spPr bwMode="auto">
          <a:xfrm>
            <a:off x="3641725" y="1641475"/>
            <a:ext cx="1401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Terrorism</a:t>
            </a:r>
          </a:p>
        </p:txBody>
      </p:sp>
      <p:sp>
        <p:nvSpPr>
          <p:cNvPr id="1350660" name="Text Box 4"/>
          <p:cNvSpPr txBox="1">
            <a:spLocks noChangeArrowheads="1"/>
          </p:cNvSpPr>
          <p:nvPr/>
        </p:nvSpPr>
        <p:spPr bwMode="auto">
          <a:xfrm>
            <a:off x="974725" y="2784475"/>
            <a:ext cx="89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Event</a:t>
            </a:r>
          </a:p>
        </p:txBody>
      </p:sp>
      <p:sp>
        <p:nvSpPr>
          <p:cNvPr id="1350661" name="Text Box 5"/>
          <p:cNvSpPr txBox="1">
            <a:spLocks noChangeArrowheads="1"/>
          </p:cNvSpPr>
          <p:nvPr/>
        </p:nvSpPr>
        <p:spPr bwMode="auto">
          <a:xfrm>
            <a:off x="4648200" y="2819400"/>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Actor</a:t>
            </a:r>
          </a:p>
        </p:txBody>
      </p:sp>
      <p:sp>
        <p:nvSpPr>
          <p:cNvPr id="1350662" name="Text Box 6"/>
          <p:cNvSpPr txBox="1">
            <a:spLocks noChangeArrowheads="1"/>
          </p:cNvSpPr>
          <p:nvPr/>
        </p:nvSpPr>
        <p:spPr bwMode="auto">
          <a:xfrm>
            <a:off x="5791200" y="2819400"/>
            <a:ext cx="87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effect</a:t>
            </a:r>
          </a:p>
        </p:txBody>
      </p:sp>
      <p:sp>
        <p:nvSpPr>
          <p:cNvPr id="1350663" name="Text Box 7"/>
          <p:cNvSpPr txBox="1">
            <a:spLocks noChangeArrowheads="1"/>
          </p:cNvSpPr>
          <p:nvPr/>
        </p:nvSpPr>
        <p:spPr bwMode="auto">
          <a:xfrm>
            <a:off x="7086600" y="2286000"/>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Reason</a:t>
            </a:r>
          </a:p>
        </p:txBody>
      </p:sp>
      <p:sp>
        <p:nvSpPr>
          <p:cNvPr id="1350664" name="Text Box 8"/>
          <p:cNvSpPr txBox="1">
            <a:spLocks noChangeArrowheads="1"/>
          </p:cNvSpPr>
          <p:nvPr/>
        </p:nvSpPr>
        <p:spPr bwMode="auto">
          <a:xfrm>
            <a:off x="212725" y="4079875"/>
            <a:ext cx="1333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Takeover</a:t>
            </a:r>
          </a:p>
        </p:txBody>
      </p:sp>
      <p:sp>
        <p:nvSpPr>
          <p:cNvPr id="1350665" name="Text Box 9"/>
          <p:cNvSpPr txBox="1">
            <a:spLocks noChangeArrowheads="1"/>
          </p:cNvSpPr>
          <p:nvPr/>
        </p:nvSpPr>
        <p:spPr bwMode="auto">
          <a:xfrm>
            <a:off x="1676400" y="4114800"/>
            <a:ext cx="1122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Killing </a:t>
            </a:r>
          </a:p>
        </p:txBody>
      </p:sp>
      <p:sp>
        <p:nvSpPr>
          <p:cNvPr id="1350666" name="Text Box 10"/>
          <p:cNvSpPr txBox="1">
            <a:spLocks noChangeArrowheads="1"/>
          </p:cNvSpPr>
          <p:nvPr/>
        </p:nvSpPr>
        <p:spPr bwMode="auto">
          <a:xfrm>
            <a:off x="2895600" y="4495800"/>
            <a:ext cx="131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Bombing</a:t>
            </a:r>
          </a:p>
        </p:txBody>
      </p:sp>
      <p:sp>
        <p:nvSpPr>
          <p:cNvPr id="1350667" name="Text Box 11"/>
          <p:cNvSpPr txBox="1">
            <a:spLocks noChangeArrowheads="1"/>
          </p:cNvSpPr>
          <p:nvPr/>
        </p:nvSpPr>
        <p:spPr bwMode="auto">
          <a:xfrm>
            <a:off x="2971800" y="3352800"/>
            <a:ext cx="1435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Encounter</a:t>
            </a:r>
          </a:p>
        </p:txBody>
      </p:sp>
      <p:sp>
        <p:nvSpPr>
          <p:cNvPr id="1350668" name="Text Box 12"/>
          <p:cNvSpPr txBox="1">
            <a:spLocks noChangeArrowheads="1"/>
          </p:cNvSpPr>
          <p:nvPr/>
        </p:nvSpPr>
        <p:spPr bwMode="auto">
          <a:xfrm>
            <a:off x="2590800" y="5029200"/>
            <a:ext cx="104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Device</a:t>
            </a:r>
          </a:p>
        </p:txBody>
      </p:sp>
      <p:sp>
        <p:nvSpPr>
          <p:cNvPr id="1350669" name="Text Box 13"/>
          <p:cNvSpPr txBox="1">
            <a:spLocks noChangeArrowheads="1"/>
          </p:cNvSpPr>
          <p:nvPr/>
        </p:nvSpPr>
        <p:spPr bwMode="auto">
          <a:xfrm>
            <a:off x="3429000" y="5638800"/>
            <a:ext cx="141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Explosion</a:t>
            </a:r>
          </a:p>
        </p:txBody>
      </p:sp>
      <p:sp>
        <p:nvSpPr>
          <p:cNvPr id="1350670" name="Text Box 14"/>
          <p:cNvSpPr txBox="1">
            <a:spLocks noChangeArrowheads="1"/>
          </p:cNvSpPr>
          <p:nvPr/>
        </p:nvSpPr>
        <p:spPr bwMode="auto">
          <a:xfrm>
            <a:off x="228600" y="525780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Slaying</a:t>
            </a:r>
          </a:p>
        </p:txBody>
      </p:sp>
      <p:sp>
        <p:nvSpPr>
          <p:cNvPr id="1350671" name="Text Box 15"/>
          <p:cNvSpPr txBox="1">
            <a:spLocks noChangeArrowheads="1"/>
          </p:cNvSpPr>
          <p:nvPr/>
        </p:nvSpPr>
        <p:spPr bwMode="auto">
          <a:xfrm>
            <a:off x="1355725" y="5299075"/>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Shooting</a:t>
            </a:r>
          </a:p>
        </p:txBody>
      </p:sp>
      <p:sp>
        <p:nvSpPr>
          <p:cNvPr id="1350672" name="Line 16"/>
          <p:cNvSpPr>
            <a:spLocks noChangeShapeType="1"/>
          </p:cNvSpPr>
          <p:nvPr/>
        </p:nvSpPr>
        <p:spPr bwMode="auto">
          <a:xfrm flipH="1">
            <a:off x="1524000" y="1981200"/>
            <a:ext cx="2819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73" name="Line 17"/>
          <p:cNvSpPr>
            <a:spLocks noChangeShapeType="1"/>
          </p:cNvSpPr>
          <p:nvPr/>
        </p:nvSpPr>
        <p:spPr bwMode="auto">
          <a:xfrm>
            <a:off x="4343400" y="1981200"/>
            <a:ext cx="685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74" name="Line 18"/>
          <p:cNvSpPr>
            <a:spLocks noChangeShapeType="1"/>
          </p:cNvSpPr>
          <p:nvPr/>
        </p:nvSpPr>
        <p:spPr bwMode="auto">
          <a:xfrm>
            <a:off x="4343400" y="1981200"/>
            <a:ext cx="19050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75" name="Line 19"/>
          <p:cNvSpPr>
            <a:spLocks noChangeShapeType="1"/>
          </p:cNvSpPr>
          <p:nvPr/>
        </p:nvSpPr>
        <p:spPr bwMode="auto">
          <a:xfrm>
            <a:off x="4343400" y="1981200"/>
            <a:ext cx="3276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76" name="Line 20"/>
          <p:cNvSpPr>
            <a:spLocks noChangeShapeType="1"/>
          </p:cNvSpPr>
          <p:nvPr/>
        </p:nvSpPr>
        <p:spPr bwMode="auto">
          <a:xfrm flipH="1">
            <a:off x="838200" y="3200400"/>
            <a:ext cx="6096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77" name="Line 21"/>
          <p:cNvSpPr>
            <a:spLocks noChangeShapeType="1"/>
          </p:cNvSpPr>
          <p:nvPr/>
        </p:nvSpPr>
        <p:spPr bwMode="auto">
          <a:xfrm>
            <a:off x="1447800" y="3200400"/>
            <a:ext cx="685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78" name="Line 22"/>
          <p:cNvSpPr>
            <a:spLocks noChangeShapeType="1"/>
          </p:cNvSpPr>
          <p:nvPr/>
        </p:nvSpPr>
        <p:spPr bwMode="auto">
          <a:xfrm>
            <a:off x="1447800" y="3200400"/>
            <a:ext cx="22098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79" name="Line 23"/>
          <p:cNvSpPr>
            <a:spLocks noChangeShapeType="1"/>
          </p:cNvSpPr>
          <p:nvPr/>
        </p:nvSpPr>
        <p:spPr bwMode="auto">
          <a:xfrm>
            <a:off x="1447800" y="3200400"/>
            <a:ext cx="2209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80" name="Line 24"/>
          <p:cNvSpPr>
            <a:spLocks noChangeShapeType="1"/>
          </p:cNvSpPr>
          <p:nvPr/>
        </p:nvSpPr>
        <p:spPr bwMode="auto">
          <a:xfrm flipH="1">
            <a:off x="762000" y="4495800"/>
            <a:ext cx="1371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81" name="Line 25"/>
          <p:cNvSpPr>
            <a:spLocks noChangeShapeType="1"/>
          </p:cNvSpPr>
          <p:nvPr/>
        </p:nvSpPr>
        <p:spPr bwMode="auto">
          <a:xfrm flipH="1">
            <a:off x="2057400" y="4495800"/>
            <a:ext cx="762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82" name="Line 26"/>
          <p:cNvSpPr>
            <a:spLocks noChangeShapeType="1"/>
          </p:cNvSpPr>
          <p:nvPr/>
        </p:nvSpPr>
        <p:spPr bwMode="auto">
          <a:xfrm flipH="1">
            <a:off x="3124200" y="4876800"/>
            <a:ext cx="457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83" name="Line 27"/>
          <p:cNvSpPr>
            <a:spLocks noChangeShapeType="1"/>
          </p:cNvSpPr>
          <p:nvPr/>
        </p:nvSpPr>
        <p:spPr bwMode="auto">
          <a:xfrm>
            <a:off x="3581400" y="4876800"/>
            <a:ext cx="457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84" name="Text Box 28"/>
          <p:cNvSpPr txBox="1">
            <a:spLocks noChangeArrowheads="1"/>
          </p:cNvSpPr>
          <p:nvPr/>
        </p:nvSpPr>
        <p:spPr bwMode="auto">
          <a:xfrm>
            <a:off x="4860925" y="3698875"/>
            <a:ext cx="1181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Specific</a:t>
            </a:r>
          </a:p>
          <a:p>
            <a:pPr algn="l" eaLnBrk="0" hangingPunct="0">
              <a:defRPr/>
            </a:pPr>
            <a:r>
              <a:rPr lang="en-US" sz="2400">
                <a:cs typeface="+mn-cs"/>
              </a:rPr>
              <a:t>actor</a:t>
            </a:r>
          </a:p>
        </p:txBody>
      </p:sp>
      <p:sp>
        <p:nvSpPr>
          <p:cNvPr id="1350685" name="Text Box 29"/>
          <p:cNvSpPr txBox="1">
            <a:spLocks noChangeArrowheads="1"/>
          </p:cNvSpPr>
          <p:nvPr/>
        </p:nvSpPr>
        <p:spPr bwMode="auto">
          <a:xfrm>
            <a:off x="6096000" y="3733800"/>
            <a:ext cx="1147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General</a:t>
            </a:r>
          </a:p>
          <a:p>
            <a:pPr algn="l" eaLnBrk="0" hangingPunct="0">
              <a:defRPr/>
            </a:pPr>
            <a:r>
              <a:rPr lang="en-US" sz="2400">
                <a:cs typeface="+mn-cs"/>
              </a:rPr>
              <a:t>actor</a:t>
            </a:r>
          </a:p>
        </p:txBody>
      </p:sp>
      <p:sp>
        <p:nvSpPr>
          <p:cNvPr id="1350686" name="Line 30"/>
          <p:cNvSpPr>
            <a:spLocks noChangeShapeType="1"/>
          </p:cNvSpPr>
          <p:nvPr/>
        </p:nvSpPr>
        <p:spPr bwMode="auto">
          <a:xfrm>
            <a:off x="5029200" y="3200400"/>
            <a:ext cx="152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87" name="Line 31"/>
          <p:cNvSpPr>
            <a:spLocks noChangeShapeType="1"/>
          </p:cNvSpPr>
          <p:nvPr/>
        </p:nvSpPr>
        <p:spPr bwMode="auto">
          <a:xfrm>
            <a:off x="5029200" y="3200400"/>
            <a:ext cx="1600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88" name="Text Box 32"/>
          <p:cNvSpPr txBox="1">
            <a:spLocks noChangeArrowheads="1"/>
          </p:cNvSpPr>
          <p:nvPr/>
        </p:nvSpPr>
        <p:spPr bwMode="auto">
          <a:xfrm>
            <a:off x="2193925" y="209867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0.7</a:t>
            </a:r>
          </a:p>
        </p:txBody>
      </p:sp>
      <p:sp>
        <p:nvSpPr>
          <p:cNvPr id="1350689" name="Text Box 33"/>
          <p:cNvSpPr txBox="1">
            <a:spLocks noChangeArrowheads="1"/>
          </p:cNvSpPr>
          <p:nvPr/>
        </p:nvSpPr>
        <p:spPr bwMode="auto">
          <a:xfrm>
            <a:off x="4251325" y="217487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0.2</a:t>
            </a:r>
          </a:p>
        </p:txBody>
      </p:sp>
      <p:sp>
        <p:nvSpPr>
          <p:cNvPr id="1350690" name="Text Box 34"/>
          <p:cNvSpPr txBox="1">
            <a:spLocks noChangeArrowheads="1"/>
          </p:cNvSpPr>
          <p:nvPr/>
        </p:nvSpPr>
        <p:spPr bwMode="auto">
          <a:xfrm>
            <a:off x="5089525" y="225107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0.3</a:t>
            </a:r>
          </a:p>
        </p:txBody>
      </p:sp>
      <p:sp>
        <p:nvSpPr>
          <p:cNvPr id="1350691" name="Text Box 35"/>
          <p:cNvSpPr txBox="1">
            <a:spLocks noChangeArrowheads="1"/>
          </p:cNvSpPr>
          <p:nvPr/>
        </p:nvSpPr>
        <p:spPr bwMode="auto">
          <a:xfrm>
            <a:off x="6308725" y="187007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0.1</a:t>
            </a:r>
          </a:p>
        </p:txBody>
      </p:sp>
      <p:sp>
        <p:nvSpPr>
          <p:cNvPr id="1350692" name="Text Box 36"/>
          <p:cNvSpPr txBox="1">
            <a:spLocks noChangeArrowheads="1"/>
          </p:cNvSpPr>
          <p:nvPr/>
        </p:nvSpPr>
        <p:spPr bwMode="auto">
          <a:xfrm>
            <a:off x="2651125" y="468947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0.8</a:t>
            </a:r>
          </a:p>
        </p:txBody>
      </p:sp>
      <p:sp>
        <p:nvSpPr>
          <p:cNvPr id="1350693" name="Text Box 37"/>
          <p:cNvSpPr txBox="1">
            <a:spLocks noChangeArrowheads="1"/>
          </p:cNvSpPr>
          <p:nvPr/>
        </p:nvSpPr>
        <p:spPr bwMode="auto">
          <a:xfrm>
            <a:off x="3886200" y="5029200"/>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0.6</a:t>
            </a:r>
          </a:p>
        </p:txBody>
      </p:sp>
      <p:sp>
        <p:nvSpPr>
          <p:cNvPr id="1350694" name="Text Box 38"/>
          <p:cNvSpPr txBox="1">
            <a:spLocks noChangeArrowheads="1"/>
          </p:cNvSpPr>
          <p:nvPr/>
        </p:nvSpPr>
        <p:spPr bwMode="auto">
          <a:xfrm>
            <a:off x="5318125" y="4613275"/>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Kidnapping</a:t>
            </a:r>
          </a:p>
        </p:txBody>
      </p:sp>
      <p:sp>
        <p:nvSpPr>
          <p:cNvPr id="1350695" name="Text Box 39"/>
          <p:cNvSpPr txBox="1">
            <a:spLocks noChangeArrowheads="1"/>
          </p:cNvSpPr>
          <p:nvPr/>
        </p:nvSpPr>
        <p:spPr bwMode="auto">
          <a:xfrm>
            <a:off x="6553200" y="5181600"/>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ransom</a:t>
            </a:r>
          </a:p>
        </p:txBody>
      </p:sp>
      <p:sp>
        <p:nvSpPr>
          <p:cNvPr id="1350696" name="Text Box 40"/>
          <p:cNvSpPr txBox="1">
            <a:spLocks noChangeArrowheads="1"/>
          </p:cNvSpPr>
          <p:nvPr/>
        </p:nvSpPr>
        <p:spPr bwMode="auto">
          <a:xfrm>
            <a:off x="5486400" y="5638800"/>
            <a:ext cx="10810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Kidnap</a:t>
            </a:r>
          </a:p>
          <a:p>
            <a:pPr algn="l" eaLnBrk="0" hangingPunct="0">
              <a:defRPr/>
            </a:pPr>
            <a:r>
              <a:rPr lang="en-US" sz="2400">
                <a:cs typeface="+mn-cs"/>
              </a:rPr>
              <a:t>event</a:t>
            </a:r>
          </a:p>
        </p:txBody>
      </p:sp>
      <p:sp>
        <p:nvSpPr>
          <p:cNvPr id="1350697" name="Line 41"/>
          <p:cNvSpPr>
            <a:spLocks noChangeShapeType="1"/>
          </p:cNvSpPr>
          <p:nvPr/>
        </p:nvSpPr>
        <p:spPr bwMode="auto">
          <a:xfrm>
            <a:off x="1447800" y="3200400"/>
            <a:ext cx="46482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98" name="Line 42"/>
          <p:cNvSpPr>
            <a:spLocks noChangeShapeType="1"/>
          </p:cNvSpPr>
          <p:nvPr/>
        </p:nvSpPr>
        <p:spPr bwMode="auto">
          <a:xfrm>
            <a:off x="5943600" y="49530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699" name="Line 43"/>
          <p:cNvSpPr>
            <a:spLocks noChangeShapeType="1"/>
          </p:cNvSpPr>
          <p:nvPr/>
        </p:nvSpPr>
        <p:spPr bwMode="auto">
          <a:xfrm flipH="1">
            <a:off x="5943600" y="5410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50700" name="Text Box 44"/>
          <p:cNvSpPr txBox="1">
            <a:spLocks noChangeArrowheads="1"/>
          </p:cNvSpPr>
          <p:nvPr/>
        </p:nvSpPr>
        <p:spPr bwMode="auto">
          <a:xfrm>
            <a:off x="6003925" y="499427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0.7</a:t>
            </a:r>
          </a:p>
        </p:txBody>
      </p:sp>
      <p:sp>
        <p:nvSpPr>
          <p:cNvPr id="1350701" name="Text Box 45"/>
          <p:cNvSpPr txBox="1">
            <a:spLocks noChangeArrowheads="1"/>
          </p:cNvSpPr>
          <p:nvPr/>
        </p:nvSpPr>
        <p:spPr bwMode="auto">
          <a:xfrm>
            <a:off x="5334000" y="5334000"/>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a:cs typeface="+mn-cs"/>
              </a:rPr>
              <a:t>0.5</a:t>
            </a:r>
          </a:p>
        </p:txBody>
      </p:sp>
    </p:spTree>
    <p:extLst>
      <p:ext uri="{BB962C8B-B14F-4D97-AF65-F5344CB8AC3E}">
        <p14:creationId xmlns:p14="http://schemas.microsoft.com/office/powerpoint/2010/main" val="3394160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595394" name="Rectangle 2"/>
          <p:cNvSpPr>
            <a:spLocks noGrp="1" noChangeArrowheads="1"/>
          </p:cNvSpPr>
          <p:nvPr>
            <p:ph type="title"/>
          </p:nvPr>
        </p:nvSpPr>
        <p:spPr/>
        <p:txBody>
          <a:bodyPr/>
          <a:lstStyle/>
          <a:p>
            <a:r>
              <a:rPr lang="en-US"/>
              <a:t>Today</a:t>
            </a:r>
          </a:p>
        </p:txBody>
      </p:sp>
      <p:sp>
        <p:nvSpPr>
          <p:cNvPr id="1595395" name="Rectangle 3"/>
          <p:cNvSpPr>
            <a:spLocks noGrp="1" noChangeArrowheads="1"/>
          </p:cNvSpPr>
          <p:nvPr>
            <p:ph type="body" idx="1"/>
          </p:nvPr>
        </p:nvSpPr>
        <p:spPr/>
        <p:txBody>
          <a:bodyPr/>
          <a:lstStyle/>
          <a:p>
            <a:r>
              <a:rPr lang="en-US">
                <a:solidFill>
                  <a:srgbClr val="CCCCCC"/>
                </a:solidFill>
              </a:rPr>
              <a:t>Review </a:t>
            </a:r>
          </a:p>
          <a:p>
            <a:pPr lvl="1"/>
            <a:r>
              <a:rPr lang="en-US">
                <a:solidFill>
                  <a:srgbClr val="CCCCCC"/>
                </a:solidFill>
              </a:rPr>
              <a:t>IR Models</a:t>
            </a:r>
          </a:p>
          <a:p>
            <a:pPr lvl="1"/>
            <a:r>
              <a:rPr lang="en-US">
                <a:solidFill>
                  <a:srgbClr val="CCCCCC"/>
                </a:solidFill>
              </a:rPr>
              <a:t>The Boolean Model</a:t>
            </a:r>
          </a:p>
          <a:p>
            <a:pPr lvl="1"/>
            <a:r>
              <a:rPr lang="en-US">
                <a:solidFill>
                  <a:srgbClr val="CCCCCC"/>
                </a:solidFill>
              </a:rPr>
              <a:t>Boolean implementation issues</a:t>
            </a:r>
          </a:p>
          <a:p>
            <a:pPr lvl="1"/>
            <a:r>
              <a:rPr lang="en-US">
                <a:solidFill>
                  <a:srgbClr val="CCCCCC"/>
                </a:solidFill>
              </a:rPr>
              <a:t>Extended Boolean Approaches</a:t>
            </a:r>
          </a:p>
          <a:p>
            <a:r>
              <a:rPr lang="en-US"/>
              <a:t>Vector Representation</a:t>
            </a:r>
          </a:p>
          <a:p>
            <a:r>
              <a:rPr lang="en-US">
                <a:solidFill>
                  <a:srgbClr val="CCCCCC"/>
                </a:solidFill>
              </a:rPr>
              <a:t>Term Weights</a:t>
            </a:r>
          </a:p>
          <a:p>
            <a:r>
              <a:rPr lang="en-US">
                <a:solidFill>
                  <a:srgbClr val="CCCCCC"/>
                </a:solidFill>
              </a:rPr>
              <a:t>Vector Matching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589250" name="Rectangle 2"/>
          <p:cNvSpPr>
            <a:spLocks noGrp="1" noChangeArrowheads="1"/>
          </p:cNvSpPr>
          <p:nvPr>
            <p:ph type="title"/>
          </p:nvPr>
        </p:nvSpPr>
        <p:spPr/>
        <p:txBody>
          <a:bodyPr/>
          <a:lstStyle/>
          <a:p>
            <a:r>
              <a:rPr lang="en-US"/>
              <a:t>Non-Boolean IR</a:t>
            </a:r>
          </a:p>
        </p:txBody>
      </p:sp>
      <p:sp>
        <p:nvSpPr>
          <p:cNvPr id="1589251" name="Rectangle 3"/>
          <p:cNvSpPr>
            <a:spLocks noGrp="1" noChangeArrowheads="1"/>
          </p:cNvSpPr>
          <p:nvPr>
            <p:ph type="body" idx="1"/>
          </p:nvPr>
        </p:nvSpPr>
        <p:spPr/>
        <p:txBody>
          <a:bodyPr/>
          <a:lstStyle/>
          <a:p>
            <a:r>
              <a:rPr lang="en-US"/>
              <a:t>Need to measure some </a:t>
            </a:r>
            <a:r>
              <a:rPr lang="en-US" i="1"/>
              <a:t>similarity</a:t>
            </a:r>
            <a:r>
              <a:rPr lang="en-US"/>
              <a:t> between the query and the document</a:t>
            </a:r>
          </a:p>
          <a:p>
            <a:r>
              <a:rPr lang="en-US"/>
              <a:t>The basic notion is that documents that are somehow similar to a query, are likely to be relevant responses for that query</a:t>
            </a:r>
          </a:p>
          <a:p>
            <a:r>
              <a:rPr lang="en-US"/>
              <a:t>We will revisit this notion again and see how the </a:t>
            </a:r>
            <a:r>
              <a:rPr lang="en-US" i="1"/>
              <a:t>Language Modelling </a:t>
            </a:r>
            <a:r>
              <a:rPr lang="en-US"/>
              <a:t>approach to IR has taken it to a new level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IS 240 – Spring 2013</a:t>
            </a:r>
            <a:endParaRPr lang="en-US"/>
          </a:p>
        </p:txBody>
      </p:sp>
      <p:sp>
        <p:nvSpPr>
          <p:cNvPr id="1591298" name="Rectangle 2"/>
          <p:cNvSpPr>
            <a:spLocks noGrp="1" noChangeArrowheads="1"/>
          </p:cNvSpPr>
          <p:nvPr>
            <p:ph type="title"/>
          </p:nvPr>
        </p:nvSpPr>
        <p:spPr/>
        <p:txBody>
          <a:bodyPr/>
          <a:lstStyle/>
          <a:p>
            <a:r>
              <a:rPr lang="en-US" sz="3600"/>
              <a:t>Similarity Measures (Set-based)</a:t>
            </a:r>
          </a:p>
        </p:txBody>
      </p:sp>
      <p:graphicFrame>
        <p:nvGraphicFramePr>
          <p:cNvPr id="1591299" name="Object 3"/>
          <p:cNvGraphicFramePr>
            <a:graphicFrameLocks noChangeAspect="1"/>
          </p:cNvGraphicFramePr>
          <p:nvPr/>
        </p:nvGraphicFramePr>
        <p:xfrm>
          <a:off x="609600" y="1828800"/>
          <a:ext cx="2035175" cy="4464050"/>
        </p:xfrm>
        <a:graphic>
          <a:graphicData uri="http://schemas.openxmlformats.org/presentationml/2006/ole">
            <mc:AlternateContent xmlns:mc="http://schemas.openxmlformats.org/markup-compatibility/2006">
              <mc:Choice xmlns:v="urn:schemas-microsoft-com:vml" Requires="v">
                <p:oleObj spid="_x0000_s1591316" name="Equation" r:id="rId4" imgW="914797" imgH="2006996" progId="Equation.3">
                  <p:embed/>
                </p:oleObj>
              </mc:Choice>
              <mc:Fallback>
                <p:oleObj name="Equation" r:id="rId4" imgW="914797" imgH="20069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28800"/>
                        <a:ext cx="2035175"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91300" name="Text Box 4"/>
          <p:cNvSpPr txBox="1">
            <a:spLocks noChangeArrowheads="1"/>
          </p:cNvSpPr>
          <p:nvPr/>
        </p:nvSpPr>
        <p:spPr bwMode="auto">
          <a:xfrm>
            <a:off x="2895600" y="1752600"/>
            <a:ext cx="6018213"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Simple matching (coordination level match)</a:t>
            </a:r>
          </a:p>
          <a:p>
            <a:pPr algn="l" eaLnBrk="0" hangingPunct="0"/>
            <a:endParaRPr lang="en-US" sz="2400">
              <a:latin typeface="Arial" charset="0"/>
            </a:endParaRPr>
          </a:p>
          <a:p>
            <a:pPr algn="l" eaLnBrk="0" hangingPunct="0"/>
            <a:r>
              <a:rPr lang="en-US" sz="2400">
                <a:latin typeface="Arial" charset="0"/>
              </a:rPr>
              <a:t>Dice</a:t>
            </a:r>
            <a:r>
              <a:rPr lang="ja-JP" altLang="en-US" sz="2400">
                <a:latin typeface="Arial"/>
              </a:rPr>
              <a:t>’</a:t>
            </a:r>
            <a:r>
              <a:rPr lang="en-US" sz="2400">
                <a:latin typeface="Arial" charset="0"/>
              </a:rPr>
              <a:t>s Coefficient</a:t>
            </a:r>
          </a:p>
          <a:p>
            <a:pPr algn="l" eaLnBrk="0" hangingPunct="0"/>
            <a:endParaRPr lang="en-US" sz="2400">
              <a:latin typeface="Arial" charset="0"/>
            </a:endParaRPr>
          </a:p>
          <a:p>
            <a:pPr algn="l" eaLnBrk="0" hangingPunct="0"/>
            <a:endParaRPr lang="en-US" sz="2400">
              <a:latin typeface="Arial" charset="0"/>
            </a:endParaRPr>
          </a:p>
          <a:p>
            <a:pPr algn="l" eaLnBrk="0" hangingPunct="0"/>
            <a:r>
              <a:rPr lang="en-US" sz="2400">
                <a:latin typeface="Arial" charset="0"/>
              </a:rPr>
              <a:t>Jaccard</a:t>
            </a:r>
            <a:r>
              <a:rPr lang="ja-JP" altLang="en-US" sz="2400">
                <a:latin typeface="Arial"/>
              </a:rPr>
              <a:t>’</a:t>
            </a:r>
            <a:r>
              <a:rPr lang="en-US" sz="2400">
                <a:latin typeface="Arial" charset="0"/>
              </a:rPr>
              <a:t>s Coefficient</a:t>
            </a:r>
          </a:p>
          <a:p>
            <a:pPr algn="l" eaLnBrk="0" hangingPunct="0"/>
            <a:endParaRPr lang="en-US" sz="2400">
              <a:latin typeface="Arial" charset="0"/>
            </a:endParaRPr>
          </a:p>
          <a:p>
            <a:pPr algn="l" eaLnBrk="0" hangingPunct="0">
              <a:lnSpc>
                <a:spcPct val="90000"/>
              </a:lnSpc>
            </a:pPr>
            <a:endParaRPr lang="en-US" sz="2400">
              <a:latin typeface="Arial" charset="0"/>
            </a:endParaRPr>
          </a:p>
          <a:p>
            <a:pPr algn="l" eaLnBrk="0" hangingPunct="0">
              <a:lnSpc>
                <a:spcPct val="90000"/>
              </a:lnSpc>
            </a:pPr>
            <a:r>
              <a:rPr lang="en-US" sz="2400">
                <a:latin typeface="Arial" charset="0"/>
              </a:rPr>
              <a:t>Cosine Coefficient</a:t>
            </a:r>
          </a:p>
          <a:p>
            <a:pPr algn="l" eaLnBrk="0" hangingPunct="0">
              <a:lnSpc>
                <a:spcPct val="90000"/>
              </a:lnSpc>
            </a:pPr>
            <a:endParaRPr lang="en-US" sz="2400">
              <a:latin typeface="Arial" charset="0"/>
            </a:endParaRPr>
          </a:p>
          <a:p>
            <a:pPr algn="l" eaLnBrk="0" hangingPunct="0">
              <a:lnSpc>
                <a:spcPct val="90000"/>
              </a:lnSpc>
            </a:pPr>
            <a:endParaRPr lang="en-US" sz="2400">
              <a:latin typeface="Arial" charset="0"/>
            </a:endParaRPr>
          </a:p>
          <a:p>
            <a:pPr algn="l" eaLnBrk="0" hangingPunct="0">
              <a:lnSpc>
                <a:spcPct val="90000"/>
              </a:lnSpc>
            </a:pPr>
            <a:r>
              <a:rPr lang="en-US" sz="2400">
                <a:latin typeface="Arial" charset="0"/>
              </a:rPr>
              <a:t>Overlap Coefficient</a:t>
            </a:r>
          </a:p>
        </p:txBody>
      </p:sp>
      <p:sp>
        <p:nvSpPr>
          <p:cNvPr id="1591301" name="Text Box 5"/>
          <p:cNvSpPr txBox="1">
            <a:spLocks noChangeArrowheads="1"/>
          </p:cNvSpPr>
          <p:nvPr/>
        </p:nvSpPr>
        <p:spPr bwMode="auto">
          <a:xfrm>
            <a:off x="3070225" y="2963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endParaRPr lang="en-US" sz="2400"/>
          </a:p>
        </p:txBody>
      </p:sp>
      <p:sp>
        <p:nvSpPr>
          <p:cNvPr id="1591302" name="Text Box 6"/>
          <p:cNvSpPr txBox="1">
            <a:spLocks noChangeArrowheads="1"/>
          </p:cNvSpPr>
          <p:nvPr/>
        </p:nvSpPr>
        <p:spPr bwMode="auto">
          <a:xfrm>
            <a:off x="906463" y="889000"/>
            <a:ext cx="72723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latin typeface="Arial" charset="0"/>
              </a:rPr>
              <a:t>Assuming that Q and D are the sets of terms associated with a </a:t>
            </a:r>
            <a:br>
              <a:rPr lang="en-US" sz="2000">
                <a:latin typeface="Arial" charset="0"/>
              </a:rPr>
            </a:br>
            <a:r>
              <a:rPr lang="en-US" sz="2000">
                <a:latin typeface="Arial" charset="0"/>
              </a:rPr>
              <a:t>Query and Document: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509378" name="Rectangle 2"/>
          <p:cNvSpPr>
            <a:spLocks noGrp="1" noChangeArrowheads="1"/>
          </p:cNvSpPr>
          <p:nvPr>
            <p:ph type="title"/>
          </p:nvPr>
        </p:nvSpPr>
        <p:spPr/>
        <p:txBody>
          <a:bodyPr/>
          <a:lstStyle/>
          <a:p>
            <a:r>
              <a:rPr lang="en-US"/>
              <a:t>Document Vectors</a:t>
            </a:r>
          </a:p>
        </p:txBody>
      </p:sp>
      <p:sp>
        <p:nvSpPr>
          <p:cNvPr id="1509379" name="Rectangle 3"/>
          <p:cNvSpPr>
            <a:spLocks noGrp="1" noChangeArrowheads="1"/>
          </p:cNvSpPr>
          <p:nvPr>
            <p:ph type="body" idx="1"/>
          </p:nvPr>
        </p:nvSpPr>
        <p:spPr/>
        <p:txBody>
          <a:bodyPr/>
          <a:lstStyle/>
          <a:p>
            <a:r>
              <a:rPr lang="en-US" dirty="0"/>
              <a:t>Documents are represented as </a:t>
            </a:r>
            <a:r>
              <a:rPr lang="ja-JP" altLang="en-US" dirty="0">
                <a:latin typeface="Arial"/>
              </a:rPr>
              <a:t>“</a:t>
            </a:r>
            <a:r>
              <a:rPr lang="en-US" dirty="0"/>
              <a:t>bags of words</a:t>
            </a:r>
            <a:r>
              <a:rPr lang="ja-JP" altLang="en-US" dirty="0">
                <a:latin typeface="Arial"/>
              </a:rPr>
              <a:t>”</a:t>
            </a:r>
            <a:endParaRPr lang="en-US" dirty="0"/>
          </a:p>
          <a:p>
            <a:r>
              <a:rPr lang="en-US" dirty="0"/>
              <a:t>Represented as </a:t>
            </a:r>
            <a:r>
              <a:rPr lang="en-US" i="1" dirty="0"/>
              <a:t>vectors</a:t>
            </a:r>
            <a:r>
              <a:rPr lang="en-US" dirty="0"/>
              <a:t> when used computationally</a:t>
            </a:r>
          </a:p>
          <a:p>
            <a:pPr lvl="1"/>
            <a:r>
              <a:rPr lang="en-US" dirty="0"/>
              <a:t>A vector is like an array of floating point</a:t>
            </a:r>
          </a:p>
          <a:p>
            <a:pPr lvl="1"/>
            <a:r>
              <a:rPr lang="en-US" dirty="0"/>
              <a:t>Has direction and magnitude</a:t>
            </a:r>
          </a:p>
          <a:p>
            <a:pPr lvl="1"/>
            <a:r>
              <a:rPr lang="en-US" dirty="0"/>
              <a:t>Each vector holds a place for </a:t>
            </a:r>
            <a:r>
              <a:rPr lang="en-US" i="1" dirty="0"/>
              <a:t>every term</a:t>
            </a:r>
            <a:r>
              <a:rPr lang="en-US" dirty="0"/>
              <a:t> in the collection</a:t>
            </a:r>
          </a:p>
          <a:p>
            <a:pPr lvl="1"/>
            <a:r>
              <a:rPr lang="en-US" dirty="0"/>
              <a:t>Therefore, most vectors are sparse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511426" name="Rectangle 2"/>
          <p:cNvSpPr>
            <a:spLocks noGrp="1" noChangeArrowheads="1"/>
          </p:cNvSpPr>
          <p:nvPr>
            <p:ph type="title"/>
          </p:nvPr>
        </p:nvSpPr>
        <p:spPr/>
        <p:txBody>
          <a:bodyPr/>
          <a:lstStyle/>
          <a:p>
            <a:r>
              <a:rPr lang="en-US"/>
              <a:t>Vector Space Model</a:t>
            </a:r>
          </a:p>
        </p:txBody>
      </p:sp>
      <p:sp>
        <p:nvSpPr>
          <p:cNvPr id="1511427" name="Rectangle 3"/>
          <p:cNvSpPr>
            <a:spLocks noGrp="1" noChangeArrowheads="1"/>
          </p:cNvSpPr>
          <p:nvPr>
            <p:ph type="body" idx="1"/>
          </p:nvPr>
        </p:nvSpPr>
        <p:spPr/>
        <p:txBody>
          <a:bodyPr/>
          <a:lstStyle/>
          <a:p>
            <a:pPr>
              <a:lnSpc>
                <a:spcPct val="90000"/>
              </a:lnSpc>
            </a:pPr>
            <a:r>
              <a:rPr lang="en-US" sz="2800"/>
              <a:t>Documents are represented as vectors in </a:t>
            </a:r>
            <a:r>
              <a:rPr lang="ja-JP" altLang="en-US" sz="2800">
                <a:latin typeface="Arial"/>
              </a:rPr>
              <a:t>“</a:t>
            </a:r>
            <a:r>
              <a:rPr lang="en-US" sz="2800"/>
              <a:t>term space</a:t>
            </a:r>
            <a:r>
              <a:rPr lang="ja-JP" altLang="en-US" sz="2800">
                <a:latin typeface="Arial"/>
              </a:rPr>
              <a:t>”</a:t>
            </a:r>
            <a:endParaRPr lang="en-US" sz="2800"/>
          </a:p>
          <a:p>
            <a:pPr lvl="1">
              <a:lnSpc>
                <a:spcPct val="90000"/>
              </a:lnSpc>
            </a:pPr>
            <a:r>
              <a:rPr lang="en-US" sz="2400"/>
              <a:t>Terms are usually </a:t>
            </a:r>
            <a:r>
              <a:rPr lang="en-US" sz="2400" i="1"/>
              <a:t>stems</a:t>
            </a:r>
          </a:p>
          <a:p>
            <a:pPr lvl="1">
              <a:lnSpc>
                <a:spcPct val="90000"/>
              </a:lnSpc>
            </a:pPr>
            <a:r>
              <a:rPr lang="en-US" sz="2400"/>
              <a:t>Documents represented by binary or weighted vectors of terms</a:t>
            </a:r>
          </a:p>
          <a:p>
            <a:pPr>
              <a:lnSpc>
                <a:spcPct val="90000"/>
              </a:lnSpc>
            </a:pPr>
            <a:r>
              <a:rPr lang="en-US" sz="2800"/>
              <a:t>Queries represented </a:t>
            </a:r>
            <a:r>
              <a:rPr lang="en-US" sz="2800" u="sng"/>
              <a:t>the same as documents</a:t>
            </a:r>
          </a:p>
          <a:p>
            <a:pPr>
              <a:lnSpc>
                <a:spcPct val="90000"/>
              </a:lnSpc>
            </a:pPr>
            <a:r>
              <a:rPr lang="en-US" sz="2800"/>
              <a:t>Query and Document weights are based on length and direction of their vector</a:t>
            </a:r>
          </a:p>
          <a:p>
            <a:pPr>
              <a:lnSpc>
                <a:spcPct val="90000"/>
              </a:lnSpc>
            </a:pPr>
            <a:r>
              <a:rPr lang="en-US" sz="2800"/>
              <a:t>A vector distance measure between the query and documents is used to rank retrieved documents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354754" name="Rectangle 2"/>
          <p:cNvSpPr>
            <a:spLocks noGrp="1" noChangeArrowheads="1"/>
          </p:cNvSpPr>
          <p:nvPr>
            <p:ph type="title"/>
          </p:nvPr>
        </p:nvSpPr>
        <p:spPr/>
        <p:txBody>
          <a:bodyPr/>
          <a:lstStyle/>
          <a:p>
            <a:r>
              <a:rPr lang="en-US"/>
              <a:t>IR Models</a:t>
            </a:r>
          </a:p>
        </p:txBody>
      </p:sp>
      <p:sp>
        <p:nvSpPr>
          <p:cNvPr id="1354755" name="Rectangle 3"/>
          <p:cNvSpPr>
            <a:spLocks noGrp="1" noChangeArrowheads="1"/>
          </p:cNvSpPr>
          <p:nvPr>
            <p:ph type="body" idx="1"/>
          </p:nvPr>
        </p:nvSpPr>
        <p:spPr/>
        <p:txBody>
          <a:bodyPr/>
          <a:lstStyle/>
          <a:p>
            <a:r>
              <a:rPr lang="en-US"/>
              <a:t>Set Theoretic Models</a:t>
            </a:r>
          </a:p>
          <a:p>
            <a:pPr lvl="1"/>
            <a:r>
              <a:rPr lang="en-US"/>
              <a:t>Boolean</a:t>
            </a:r>
          </a:p>
          <a:p>
            <a:pPr lvl="1"/>
            <a:r>
              <a:rPr lang="en-US"/>
              <a:t>Fuzzy</a:t>
            </a:r>
          </a:p>
          <a:p>
            <a:pPr lvl="1"/>
            <a:r>
              <a:rPr lang="en-US"/>
              <a:t>Extended Boolean</a:t>
            </a:r>
          </a:p>
          <a:p>
            <a:r>
              <a:rPr lang="en-US"/>
              <a:t>Vector Models (Algebraic)</a:t>
            </a:r>
          </a:p>
          <a:p>
            <a:r>
              <a:rPr lang="en-US"/>
              <a:t>Probabilistic Models (probabilistic)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513474" name="Rectangle 2"/>
          <p:cNvSpPr>
            <a:spLocks noGrp="1" noChangeArrowheads="1"/>
          </p:cNvSpPr>
          <p:nvPr>
            <p:ph type="title"/>
          </p:nvPr>
        </p:nvSpPr>
        <p:spPr/>
        <p:txBody>
          <a:bodyPr/>
          <a:lstStyle/>
          <a:p>
            <a:r>
              <a:rPr lang="en-US"/>
              <a:t>Vector Representation</a:t>
            </a:r>
          </a:p>
        </p:txBody>
      </p:sp>
      <p:sp>
        <p:nvSpPr>
          <p:cNvPr id="1513475" name="Rectangle 3"/>
          <p:cNvSpPr>
            <a:spLocks noGrp="1" noChangeArrowheads="1"/>
          </p:cNvSpPr>
          <p:nvPr>
            <p:ph type="body" idx="1"/>
          </p:nvPr>
        </p:nvSpPr>
        <p:spPr/>
        <p:txBody>
          <a:bodyPr/>
          <a:lstStyle/>
          <a:p>
            <a:r>
              <a:rPr lang="en-US" dirty="0"/>
              <a:t>Documents and Queries are represented as vectors</a:t>
            </a:r>
          </a:p>
          <a:p>
            <a:r>
              <a:rPr lang="en-US" dirty="0"/>
              <a:t>Position 1 corresponds to term 1, position 2 to term 2, position t to term t</a:t>
            </a:r>
          </a:p>
          <a:p>
            <a:r>
              <a:rPr lang="en-US" dirty="0"/>
              <a:t>The weight of the term </a:t>
            </a:r>
            <a:r>
              <a:rPr lang="en-US" dirty="0" smtClean="0"/>
              <a:t>in the document or query is </a:t>
            </a:r>
            <a:r>
              <a:rPr lang="en-US" dirty="0"/>
              <a:t>stored in each position</a:t>
            </a:r>
          </a:p>
        </p:txBody>
      </p:sp>
      <p:graphicFrame>
        <p:nvGraphicFramePr>
          <p:cNvPr id="1513476" name="Object 4"/>
          <p:cNvGraphicFramePr>
            <a:graphicFrameLocks noChangeAspect="1"/>
          </p:cNvGraphicFramePr>
          <p:nvPr/>
        </p:nvGraphicFramePr>
        <p:xfrm>
          <a:off x="2438400" y="4495800"/>
          <a:ext cx="4554538" cy="1744663"/>
        </p:xfrm>
        <a:graphic>
          <a:graphicData uri="http://schemas.openxmlformats.org/presentationml/2006/ole">
            <mc:AlternateContent xmlns:mc="http://schemas.openxmlformats.org/markup-compatibility/2006">
              <mc:Choice xmlns:v="urn:schemas-microsoft-com:vml" Requires="v">
                <p:oleObj spid="_x0000_s1513490" name="Equation" r:id="rId4" imgW="1791096" imgH="686197" progId="Equation.3">
                  <p:embed/>
                </p:oleObj>
              </mc:Choice>
              <mc:Fallback>
                <p:oleObj name="Equation" r:id="rId4" imgW="1791096" imgH="6861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495800"/>
                        <a:ext cx="4554538" cy="174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a:t>
            </a:r>
            <a:endParaRPr lang="en-US"/>
          </a:p>
        </p:txBody>
      </p:sp>
      <p:sp>
        <p:nvSpPr>
          <p:cNvPr id="1515522" name="Rectangle 2"/>
          <p:cNvSpPr>
            <a:spLocks noGrp="1" noChangeArrowheads="1"/>
          </p:cNvSpPr>
          <p:nvPr>
            <p:ph type="title"/>
          </p:nvPr>
        </p:nvSpPr>
        <p:spPr/>
        <p:txBody>
          <a:bodyPr/>
          <a:lstStyle/>
          <a:p>
            <a:r>
              <a:rPr lang="en-US"/>
              <a:t>Document Vectors + Frequency </a:t>
            </a:r>
          </a:p>
        </p:txBody>
      </p:sp>
      <p:graphicFrame>
        <p:nvGraphicFramePr>
          <p:cNvPr id="1515523" name="Object 3"/>
          <p:cNvGraphicFramePr>
            <a:graphicFrameLocks noChangeAspect="1"/>
          </p:cNvGraphicFramePr>
          <p:nvPr/>
        </p:nvGraphicFramePr>
        <p:xfrm>
          <a:off x="228600" y="1576388"/>
          <a:ext cx="8763000" cy="4208462"/>
        </p:xfrm>
        <a:graphic>
          <a:graphicData uri="http://schemas.openxmlformats.org/presentationml/2006/ole">
            <mc:AlternateContent xmlns:mc="http://schemas.openxmlformats.org/markup-compatibility/2006">
              <mc:Choice xmlns:v="urn:schemas-microsoft-com:vml" Requires="v">
                <p:oleObj spid="_x0000_s1515538" name="Worksheet" r:id="rId4" imgW="6294120" imgH="1536192" progId="Excel.Sheet.8">
                  <p:embed/>
                </p:oleObj>
              </mc:Choice>
              <mc:Fallback>
                <p:oleObj name="Worksheet" r:id="rId4" imgW="6294120" imgH="153619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76388"/>
                        <a:ext cx="8763000" cy="420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15524" name="Rectangle 4"/>
          <p:cNvSpPr>
            <a:spLocks noChangeArrowheads="1"/>
          </p:cNvSpPr>
          <p:nvPr/>
        </p:nvSpPr>
        <p:spPr bwMode="auto">
          <a:xfrm>
            <a:off x="457200" y="2362200"/>
            <a:ext cx="8534400" cy="37338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ja-JP" altLang="en-US" sz="2400">
                <a:latin typeface="Arial"/>
              </a:rPr>
              <a:t>“</a:t>
            </a:r>
            <a:r>
              <a:rPr lang="en-US" sz="2400">
                <a:latin typeface="Arial" charset="0"/>
              </a:rPr>
              <a:t>Nova</a:t>
            </a:r>
            <a:r>
              <a:rPr lang="ja-JP" altLang="en-US" sz="2400">
                <a:latin typeface="Arial"/>
              </a:rPr>
              <a:t>”</a:t>
            </a:r>
            <a:r>
              <a:rPr lang="en-US" sz="2400">
                <a:latin typeface="Arial" charset="0"/>
              </a:rPr>
              <a:t> occurs 10 times in text A</a:t>
            </a:r>
          </a:p>
          <a:p>
            <a:pPr eaLnBrk="0" hangingPunct="0"/>
            <a:r>
              <a:rPr lang="ja-JP" altLang="en-US" sz="2400">
                <a:latin typeface="Arial"/>
              </a:rPr>
              <a:t>“</a:t>
            </a:r>
            <a:r>
              <a:rPr lang="en-US" sz="2400">
                <a:latin typeface="Arial" charset="0"/>
              </a:rPr>
              <a:t>Galaxy</a:t>
            </a:r>
            <a:r>
              <a:rPr lang="ja-JP" altLang="en-US" sz="2400">
                <a:latin typeface="Arial"/>
              </a:rPr>
              <a:t>”</a:t>
            </a:r>
            <a:r>
              <a:rPr lang="en-US" sz="2400">
                <a:latin typeface="Arial" charset="0"/>
              </a:rPr>
              <a:t> occurs 5 times in text A</a:t>
            </a:r>
          </a:p>
          <a:p>
            <a:pPr eaLnBrk="0" hangingPunct="0"/>
            <a:r>
              <a:rPr lang="ja-JP" altLang="en-US" sz="2400">
                <a:latin typeface="Arial"/>
              </a:rPr>
              <a:t>“</a:t>
            </a:r>
            <a:r>
              <a:rPr lang="en-US" sz="2400">
                <a:latin typeface="Arial" charset="0"/>
              </a:rPr>
              <a:t>Heat</a:t>
            </a:r>
            <a:r>
              <a:rPr lang="ja-JP" altLang="en-US" sz="2400">
                <a:latin typeface="Arial"/>
              </a:rPr>
              <a:t>”</a:t>
            </a:r>
            <a:r>
              <a:rPr lang="en-US" sz="2400">
                <a:latin typeface="Arial" charset="0"/>
              </a:rPr>
              <a:t> occurs 3 times in text A</a:t>
            </a:r>
          </a:p>
          <a:p>
            <a:pPr eaLnBrk="0" hangingPunct="0"/>
            <a:r>
              <a:rPr lang="en-US" sz="2400">
                <a:latin typeface="Arial" charset="0"/>
              </a:rPr>
              <a:t>(Blank means 0 occurrences.)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a:t>
            </a:r>
            <a:endParaRPr lang="en-US"/>
          </a:p>
        </p:txBody>
      </p:sp>
      <p:sp>
        <p:nvSpPr>
          <p:cNvPr id="1517570" name="Rectangle 2"/>
          <p:cNvSpPr>
            <a:spLocks noGrp="1" noChangeArrowheads="1"/>
          </p:cNvSpPr>
          <p:nvPr>
            <p:ph type="title"/>
          </p:nvPr>
        </p:nvSpPr>
        <p:spPr/>
        <p:txBody>
          <a:bodyPr/>
          <a:lstStyle/>
          <a:p>
            <a:r>
              <a:rPr lang="en-US"/>
              <a:t>Document Vectors + Frequency</a:t>
            </a:r>
          </a:p>
        </p:txBody>
      </p:sp>
      <p:graphicFrame>
        <p:nvGraphicFramePr>
          <p:cNvPr id="1517571" name="Object 3"/>
          <p:cNvGraphicFramePr>
            <a:graphicFrameLocks noChangeAspect="1"/>
          </p:cNvGraphicFramePr>
          <p:nvPr/>
        </p:nvGraphicFramePr>
        <p:xfrm>
          <a:off x="152400" y="1676400"/>
          <a:ext cx="8763000" cy="4451350"/>
        </p:xfrm>
        <a:graphic>
          <a:graphicData uri="http://schemas.openxmlformats.org/presentationml/2006/ole">
            <mc:AlternateContent xmlns:mc="http://schemas.openxmlformats.org/markup-compatibility/2006">
              <mc:Choice xmlns:v="urn:schemas-microsoft-com:vml" Requires="v">
                <p:oleObj spid="_x0000_s1517586" name="Worksheet" r:id="rId4" imgW="6294120" imgH="1536192" progId="Excel.Sheet.8">
                  <p:embed/>
                </p:oleObj>
              </mc:Choice>
              <mc:Fallback>
                <p:oleObj name="Worksheet" r:id="rId4" imgW="6294120" imgH="153619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76400"/>
                        <a:ext cx="8763000" cy="445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17572" name="Rectangle 4"/>
          <p:cNvSpPr>
            <a:spLocks noChangeArrowheads="1"/>
          </p:cNvSpPr>
          <p:nvPr/>
        </p:nvSpPr>
        <p:spPr bwMode="auto">
          <a:xfrm>
            <a:off x="609600" y="2133600"/>
            <a:ext cx="8305800" cy="35052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ja-JP" altLang="en-US" sz="2400">
                <a:latin typeface="Arial"/>
              </a:rPr>
              <a:t>“</a:t>
            </a:r>
            <a:r>
              <a:rPr lang="en-US" sz="2400">
                <a:latin typeface="Arial" charset="0"/>
              </a:rPr>
              <a:t>Hollywood</a:t>
            </a:r>
            <a:r>
              <a:rPr lang="ja-JP" altLang="en-US" sz="2400">
                <a:latin typeface="Arial"/>
              </a:rPr>
              <a:t>”</a:t>
            </a:r>
            <a:r>
              <a:rPr lang="en-US" sz="2400">
                <a:latin typeface="Arial" charset="0"/>
              </a:rPr>
              <a:t> occurs 7 times in text I</a:t>
            </a:r>
          </a:p>
          <a:p>
            <a:pPr eaLnBrk="0" hangingPunct="0"/>
            <a:r>
              <a:rPr lang="ja-JP" altLang="en-US" sz="2400">
                <a:latin typeface="Arial"/>
              </a:rPr>
              <a:t>“</a:t>
            </a:r>
            <a:r>
              <a:rPr lang="en-US" sz="2400">
                <a:latin typeface="Arial" charset="0"/>
              </a:rPr>
              <a:t>Film</a:t>
            </a:r>
            <a:r>
              <a:rPr lang="ja-JP" altLang="en-US" sz="2400">
                <a:latin typeface="Arial"/>
              </a:rPr>
              <a:t>”</a:t>
            </a:r>
            <a:r>
              <a:rPr lang="en-US" sz="2400">
                <a:latin typeface="Arial" charset="0"/>
              </a:rPr>
              <a:t> occurs 5 times in text I</a:t>
            </a:r>
          </a:p>
          <a:p>
            <a:pPr eaLnBrk="0" hangingPunct="0"/>
            <a:r>
              <a:rPr lang="ja-JP" altLang="en-US" sz="2400">
                <a:latin typeface="Arial"/>
              </a:rPr>
              <a:t>“</a:t>
            </a:r>
            <a:r>
              <a:rPr lang="en-US" sz="2400">
                <a:latin typeface="Arial" charset="0"/>
              </a:rPr>
              <a:t>Diet</a:t>
            </a:r>
            <a:r>
              <a:rPr lang="ja-JP" altLang="en-US" sz="2400">
                <a:latin typeface="Arial"/>
              </a:rPr>
              <a:t>”</a:t>
            </a:r>
            <a:r>
              <a:rPr lang="en-US" sz="2400">
                <a:latin typeface="Arial" charset="0"/>
              </a:rPr>
              <a:t> occurs 1 time in text I</a:t>
            </a:r>
          </a:p>
          <a:p>
            <a:pPr eaLnBrk="0" hangingPunct="0"/>
            <a:r>
              <a:rPr lang="ja-JP" altLang="en-US" sz="2400">
                <a:latin typeface="Arial"/>
              </a:rPr>
              <a:t>“</a:t>
            </a:r>
            <a:r>
              <a:rPr lang="en-US" sz="2400">
                <a:latin typeface="Arial" charset="0"/>
              </a:rPr>
              <a:t>Fur</a:t>
            </a:r>
            <a:r>
              <a:rPr lang="ja-JP" altLang="en-US" sz="2400">
                <a:latin typeface="Arial"/>
              </a:rPr>
              <a:t>”</a:t>
            </a:r>
            <a:r>
              <a:rPr lang="en-US" sz="2400">
                <a:latin typeface="Arial" charset="0"/>
              </a:rPr>
              <a:t> occurs 3 times in text 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519618" name="Rectangle 2"/>
          <p:cNvSpPr>
            <a:spLocks noGrp="1" noChangeArrowheads="1"/>
          </p:cNvSpPr>
          <p:nvPr>
            <p:ph type="title"/>
          </p:nvPr>
        </p:nvSpPr>
        <p:spPr/>
        <p:txBody>
          <a:bodyPr/>
          <a:lstStyle/>
          <a:p>
            <a:r>
              <a:rPr lang="en-US"/>
              <a:t>Document Vectors + Frequency </a:t>
            </a:r>
          </a:p>
        </p:txBody>
      </p:sp>
      <p:graphicFrame>
        <p:nvGraphicFramePr>
          <p:cNvPr id="1519619" name="Object 3"/>
          <p:cNvGraphicFramePr>
            <a:graphicFrameLocks noChangeAspect="1"/>
          </p:cNvGraphicFramePr>
          <p:nvPr/>
        </p:nvGraphicFramePr>
        <p:xfrm>
          <a:off x="304800" y="1576388"/>
          <a:ext cx="8534400" cy="4208462"/>
        </p:xfrm>
        <a:graphic>
          <a:graphicData uri="http://schemas.openxmlformats.org/presentationml/2006/ole">
            <mc:AlternateContent xmlns:mc="http://schemas.openxmlformats.org/markup-compatibility/2006">
              <mc:Choice xmlns:v="urn:schemas-microsoft-com:vml" Requires="v">
                <p:oleObj spid="_x0000_s1519633" name="Worksheet" r:id="rId4" imgW="6294120" imgH="1536192" progId="Excel.Sheet.8">
                  <p:embed/>
                </p:oleObj>
              </mc:Choice>
              <mc:Fallback>
                <p:oleObj name="Worksheet" r:id="rId4" imgW="6294120" imgH="153619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76388"/>
                        <a:ext cx="8534400" cy="420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r>
              <a:rPr lang="en-US" smtClean="0"/>
              <a:t>IS 240 – Spring 2013</a:t>
            </a:r>
            <a:endParaRPr lang="en-US"/>
          </a:p>
        </p:txBody>
      </p:sp>
      <p:sp>
        <p:nvSpPr>
          <p:cNvPr id="1521666" name="Rectangle 2"/>
          <p:cNvSpPr>
            <a:spLocks noGrp="1" noChangeArrowheads="1"/>
          </p:cNvSpPr>
          <p:nvPr>
            <p:ph type="title"/>
          </p:nvPr>
        </p:nvSpPr>
        <p:spPr/>
        <p:txBody>
          <a:bodyPr/>
          <a:lstStyle/>
          <a:p>
            <a:r>
              <a:rPr lang="en-US"/>
              <a:t>We Can Plot the Vectors</a:t>
            </a:r>
          </a:p>
        </p:txBody>
      </p:sp>
      <p:grpSp>
        <p:nvGrpSpPr>
          <p:cNvPr id="1521667" name="Group 3"/>
          <p:cNvGrpSpPr>
            <a:grpSpLocks/>
          </p:cNvGrpSpPr>
          <p:nvPr/>
        </p:nvGrpSpPr>
        <p:grpSpPr bwMode="auto">
          <a:xfrm>
            <a:off x="1143000" y="1217613"/>
            <a:ext cx="7616825" cy="4724400"/>
            <a:chOff x="182" y="1081"/>
            <a:chExt cx="4798" cy="2976"/>
          </a:xfrm>
        </p:grpSpPr>
        <p:sp>
          <p:nvSpPr>
            <p:cNvPr id="1521668" name="Line 4"/>
            <p:cNvSpPr>
              <a:spLocks noChangeShapeType="1"/>
            </p:cNvSpPr>
            <p:nvPr/>
          </p:nvSpPr>
          <p:spPr bwMode="auto">
            <a:xfrm>
              <a:off x="768" y="1488"/>
              <a:ext cx="0" cy="22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1669" name="Line 5"/>
            <p:cNvSpPr>
              <a:spLocks noChangeShapeType="1"/>
            </p:cNvSpPr>
            <p:nvPr/>
          </p:nvSpPr>
          <p:spPr bwMode="auto">
            <a:xfrm>
              <a:off x="768" y="3744"/>
              <a:ext cx="29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1670" name="Text Box 6"/>
            <p:cNvSpPr txBox="1">
              <a:spLocks noChangeArrowheads="1"/>
            </p:cNvSpPr>
            <p:nvPr/>
          </p:nvSpPr>
          <p:spPr bwMode="auto">
            <a:xfrm>
              <a:off x="182" y="1081"/>
              <a:ext cx="468" cy="288"/>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Star</a:t>
              </a:r>
            </a:p>
          </p:txBody>
        </p:sp>
        <p:sp>
          <p:nvSpPr>
            <p:cNvPr id="1521671" name="Text Box 7"/>
            <p:cNvSpPr txBox="1">
              <a:spLocks noChangeArrowheads="1"/>
            </p:cNvSpPr>
            <p:nvPr/>
          </p:nvSpPr>
          <p:spPr bwMode="auto">
            <a:xfrm>
              <a:off x="3686" y="3769"/>
              <a:ext cx="458" cy="288"/>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Diet</a:t>
              </a:r>
            </a:p>
          </p:txBody>
        </p:sp>
        <p:sp>
          <p:nvSpPr>
            <p:cNvPr id="1521672" name="Line 8"/>
            <p:cNvSpPr>
              <a:spLocks noChangeShapeType="1"/>
            </p:cNvSpPr>
            <p:nvPr/>
          </p:nvSpPr>
          <p:spPr bwMode="auto">
            <a:xfrm flipV="1">
              <a:off x="768" y="2304"/>
              <a:ext cx="240" cy="13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1673" name="Line 9"/>
            <p:cNvSpPr>
              <a:spLocks noChangeShapeType="1"/>
            </p:cNvSpPr>
            <p:nvPr/>
          </p:nvSpPr>
          <p:spPr bwMode="auto">
            <a:xfrm flipV="1">
              <a:off x="768" y="3552"/>
              <a:ext cx="2160" cy="1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1674" name="Line 10"/>
            <p:cNvSpPr>
              <a:spLocks noChangeShapeType="1"/>
            </p:cNvSpPr>
            <p:nvPr/>
          </p:nvSpPr>
          <p:spPr bwMode="auto">
            <a:xfrm flipV="1">
              <a:off x="768" y="2208"/>
              <a:ext cx="2160" cy="15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1675" name="Text Box 11"/>
            <p:cNvSpPr txBox="1">
              <a:spLocks noChangeArrowheads="1"/>
            </p:cNvSpPr>
            <p:nvPr/>
          </p:nvSpPr>
          <p:spPr bwMode="auto">
            <a:xfrm>
              <a:off x="912" y="2013"/>
              <a:ext cx="1484" cy="231"/>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atin typeface="Arial" charset="0"/>
                </a:rPr>
                <a:t>Doc about astronomy</a:t>
              </a:r>
            </a:p>
          </p:txBody>
        </p:sp>
        <p:sp>
          <p:nvSpPr>
            <p:cNvPr id="1521676" name="Text Box 12"/>
            <p:cNvSpPr txBox="1">
              <a:spLocks noChangeArrowheads="1"/>
            </p:cNvSpPr>
            <p:nvPr/>
          </p:nvSpPr>
          <p:spPr bwMode="auto">
            <a:xfrm>
              <a:off x="2640" y="1871"/>
              <a:ext cx="1548" cy="231"/>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atin typeface="Arial" charset="0"/>
                </a:rPr>
                <a:t>Doc about movie stars</a:t>
              </a:r>
            </a:p>
          </p:txBody>
        </p:sp>
        <p:sp>
          <p:nvSpPr>
            <p:cNvPr id="1521677" name="Text Box 13"/>
            <p:cNvSpPr txBox="1">
              <a:spLocks noChangeArrowheads="1"/>
            </p:cNvSpPr>
            <p:nvPr/>
          </p:nvSpPr>
          <p:spPr bwMode="auto">
            <a:xfrm>
              <a:off x="3024" y="3311"/>
              <a:ext cx="1956" cy="231"/>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atin typeface="Arial" charset="0"/>
                </a:rPr>
                <a:t>Doc about mammal behavior</a:t>
              </a:r>
            </a:p>
          </p:txBody>
        </p:sp>
      </p:grpSp>
    </p:spTree>
  </p:cSld>
  <p:clrMapOvr>
    <a:masterClrMapping/>
  </p:clrMapOvr>
  <p:transition xmlns:p14="http://schemas.microsoft.com/office/powerpoint/2010/main" spd="med">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r>
              <a:rPr lang="en-US" smtClean="0"/>
              <a:t>IS 240 – Spring 2013</a:t>
            </a:r>
            <a:endParaRPr lang="en-US"/>
          </a:p>
        </p:txBody>
      </p:sp>
      <p:sp>
        <p:nvSpPr>
          <p:cNvPr id="1523714" name="Rectangle 2"/>
          <p:cNvSpPr>
            <a:spLocks noGrp="1" noChangeArrowheads="1"/>
          </p:cNvSpPr>
          <p:nvPr>
            <p:ph type="title"/>
          </p:nvPr>
        </p:nvSpPr>
        <p:spPr/>
        <p:txBody>
          <a:bodyPr/>
          <a:lstStyle/>
          <a:p>
            <a:r>
              <a:rPr lang="en-US"/>
              <a:t>Documents in 3D Space</a:t>
            </a:r>
          </a:p>
        </p:txBody>
      </p:sp>
      <p:sp>
        <p:nvSpPr>
          <p:cNvPr id="1523715" name="Text Box 3"/>
          <p:cNvSpPr txBox="1">
            <a:spLocks noChangeArrowheads="1"/>
          </p:cNvSpPr>
          <p:nvPr/>
        </p:nvSpPr>
        <p:spPr bwMode="auto">
          <a:xfrm>
            <a:off x="762000" y="5029200"/>
            <a:ext cx="7823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latin typeface="Arial" charset="0"/>
              </a:rPr>
              <a:t>Primary assumption of the Vector Space Model: </a:t>
            </a:r>
          </a:p>
          <a:p>
            <a:pPr algn="l" eaLnBrk="0" hangingPunct="0"/>
            <a:r>
              <a:rPr lang="en-US" sz="2800">
                <a:latin typeface="Arial" charset="0"/>
              </a:rPr>
              <a:t>Documents that are </a:t>
            </a:r>
            <a:r>
              <a:rPr lang="ja-JP" altLang="en-US" sz="2800">
                <a:latin typeface="Arial"/>
              </a:rPr>
              <a:t>“</a:t>
            </a:r>
            <a:r>
              <a:rPr lang="en-US" sz="2800">
                <a:latin typeface="Arial" charset="0"/>
              </a:rPr>
              <a:t>close together</a:t>
            </a:r>
            <a:r>
              <a:rPr lang="ja-JP" altLang="en-US" sz="2800">
                <a:latin typeface="Arial"/>
              </a:rPr>
              <a:t>”</a:t>
            </a:r>
            <a:r>
              <a:rPr lang="en-US" sz="2800">
                <a:latin typeface="Arial" charset="0"/>
              </a:rPr>
              <a:t> in space </a:t>
            </a:r>
          </a:p>
          <a:p>
            <a:pPr algn="l" eaLnBrk="0" hangingPunct="0"/>
            <a:r>
              <a:rPr lang="en-US" sz="2800">
                <a:latin typeface="Arial" charset="0"/>
              </a:rPr>
              <a:t>are similar in meaning</a:t>
            </a:r>
          </a:p>
        </p:txBody>
      </p:sp>
      <p:pic>
        <p:nvPicPr>
          <p:cNvPr id="1523716" name="Picture 4" descr="RR-v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6096000" cy="4021138"/>
          </a:xfrm>
          <a:prstGeom prst="rect">
            <a:avLst/>
          </a:prstGeom>
          <a:noFill/>
          <a:extLst>
            <a:ext uri="{909E8E84-426E-40dd-AFC4-6F175D3DCCD1}">
              <a14:hiddenFill xmlns:a14="http://schemas.microsoft.com/office/drawing/2010/main">
                <a:solidFill>
                  <a:srgbClr val="FFFFFF"/>
                </a:solidFill>
              </a14:hiddenFill>
            </a:ext>
          </a:extLst>
        </p:spPr>
      </p:pic>
      <p:sp>
        <p:nvSpPr>
          <p:cNvPr id="1523717" name="Line 5"/>
          <p:cNvSpPr>
            <a:spLocks noChangeShapeType="1"/>
          </p:cNvSpPr>
          <p:nvPr/>
        </p:nvSpPr>
        <p:spPr bwMode="auto">
          <a:xfrm flipV="1">
            <a:off x="2667000" y="1600200"/>
            <a:ext cx="381000" cy="16764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3718" name="Line 6"/>
          <p:cNvSpPr>
            <a:spLocks noChangeShapeType="1"/>
          </p:cNvSpPr>
          <p:nvPr/>
        </p:nvSpPr>
        <p:spPr bwMode="auto">
          <a:xfrm flipV="1">
            <a:off x="2667000" y="2362200"/>
            <a:ext cx="838200" cy="9144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3719" name="Line 7"/>
          <p:cNvSpPr>
            <a:spLocks noChangeShapeType="1"/>
          </p:cNvSpPr>
          <p:nvPr/>
        </p:nvSpPr>
        <p:spPr bwMode="auto">
          <a:xfrm flipV="1">
            <a:off x="2667000" y="2971800"/>
            <a:ext cx="2819400" cy="3048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3720" name="Line 8"/>
          <p:cNvSpPr>
            <a:spLocks noChangeShapeType="1"/>
          </p:cNvSpPr>
          <p:nvPr/>
        </p:nvSpPr>
        <p:spPr bwMode="auto">
          <a:xfrm>
            <a:off x="2667000" y="3276600"/>
            <a:ext cx="2209800" cy="2286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3721" name="Line 9"/>
          <p:cNvSpPr>
            <a:spLocks noChangeShapeType="1"/>
          </p:cNvSpPr>
          <p:nvPr/>
        </p:nvSpPr>
        <p:spPr bwMode="auto">
          <a:xfrm>
            <a:off x="2667000" y="3352800"/>
            <a:ext cx="1676400" cy="4572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3722" name="Line 10"/>
          <p:cNvSpPr>
            <a:spLocks noChangeShapeType="1"/>
          </p:cNvSpPr>
          <p:nvPr/>
        </p:nvSpPr>
        <p:spPr bwMode="auto">
          <a:xfrm>
            <a:off x="2667000" y="3276600"/>
            <a:ext cx="228600" cy="3810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
          <p:cNvSpPr>
            <a:spLocks noGrp="1"/>
          </p:cNvSpPr>
          <p:nvPr>
            <p:ph type="dt" sz="half" idx="10"/>
          </p:nvPr>
        </p:nvSpPr>
        <p:spPr/>
        <p:txBody>
          <a:bodyPr/>
          <a:lstStyle/>
          <a:p>
            <a:r>
              <a:rPr lang="en-US" smtClean="0"/>
              <a:t>IS 240 – Spring 2013</a:t>
            </a:r>
            <a:endParaRPr lang="en-US"/>
          </a:p>
        </p:txBody>
      </p:sp>
      <p:sp>
        <p:nvSpPr>
          <p:cNvPr id="1525762" name="Rectangle 2"/>
          <p:cNvSpPr>
            <a:spLocks noGrp="1" noChangeArrowheads="1"/>
          </p:cNvSpPr>
          <p:nvPr>
            <p:ph type="title"/>
          </p:nvPr>
        </p:nvSpPr>
        <p:spPr/>
        <p:txBody>
          <a:bodyPr/>
          <a:lstStyle/>
          <a:p>
            <a:r>
              <a:rPr lang="en-US" sz="3000"/>
              <a:t>Vector Space Documents and Queries</a:t>
            </a:r>
          </a:p>
        </p:txBody>
      </p:sp>
      <p:graphicFrame>
        <p:nvGraphicFramePr>
          <p:cNvPr id="1525763" name="Object 3"/>
          <p:cNvGraphicFramePr>
            <a:graphicFrameLocks noChangeAspect="1"/>
          </p:cNvGraphicFramePr>
          <p:nvPr/>
        </p:nvGraphicFramePr>
        <p:xfrm>
          <a:off x="457200" y="1219200"/>
          <a:ext cx="4243388" cy="4343400"/>
        </p:xfrm>
        <a:graphic>
          <a:graphicData uri="http://schemas.openxmlformats.org/presentationml/2006/ole">
            <mc:AlternateContent xmlns:mc="http://schemas.openxmlformats.org/markup-compatibility/2006">
              <mc:Choice xmlns:v="urn:schemas-microsoft-com:vml" Requires="v">
                <p:oleObj spid="_x0000_s1525796" name="Worksheet" r:id="rId4" imgW="3367889" imgH="3223034" progId="Excel.Sheet.8">
                  <p:embed/>
                </p:oleObj>
              </mc:Choice>
              <mc:Fallback>
                <p:oleObj name="Worksheet" r:id="rId4" imgW="3367889" imgH="322303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4243388"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525764" name="Group 4"/>
          <p:cNvGrpSpPr>
            <a:grpSpLocks/>
          </p:cNvGrpSpPr>
          <p:nvPr/>
        </p:nvGrpSpPr>
        <p:grpSpPr bwMode="auto">
          <a:xfrm>
            <a:off x="4953557" y="1179095"/>
            <a:ext cx="4056105" cy="4154905"/>
            <a:chOff x="3422" y="1344"/>
            <a:chExt cx="1947" cy="1776"/>
          </a:xfrm>
        </p:grpSpPr>
        <p:sp>
          <p:nvSpPr>
            <p:cNvPr id="1525765" name="Oval 5"/>
            <p:cNvSpPr>
              <a:spLocks noChangeArrowheads="1"/>
            </p:cNvSpPr>
            <p:nvPr/>
          </p:nvSpPr>
          <p:spPr bwMode="auto">
            <a:xfrm>
              <a:off x="3552" y="1392"/>
              <a:ext cx="1152" cy="1152"/>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766" name="Oval 6"/>
            <p:cNvSpPr>
              <a:spLocks noChangeArrowheads="1"/>
            </p:cNvSpPr>
            <p:nvPr/>
          </p:nvSpPr>
          <p:spPr bwMode="auto">
            <a:xfrm>
              <a:off x="3888" y="1968"/>
              <a:ext cx="1152" cy="1152"/>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solidFill>
                  <a:schemeClr val="accent1"/>
                </a:solidFill>
              </a:endParaRPr>
            </a:p>
          </p:txBody>
        </p:sp>
        <p:sp>
          <p:nvSpPr>
            <p:cNvPr id="1525767" name="Oval 7"/>
            <p:cNvSpPr>
              <a:spLocks noChangeArrowheads="1"/>
            </p:cNvSpPr>
            <p:nvPr/>
          </p:nvSpPr>
          <p:spPr bwMode="auto">
            <a:xfrm>
              <a:off x="4176" y="1344"/>
              <a:ext cx="1152" cy="1152"/>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solidFill>
                  <a:schemeClr val="accent2"/>
                </a:solidFill>
              </a:endParaRPr>
            </a:p>
          </p:txBody>
        </p:sp>
        <p:sp>
          <p:nvSpPr>
            <p:cNvPr id="1525768" name="Text Box 8"/>
            <p:cNvSpPr txBox="1">
              <a:spLocks noChangeArrowheads="1"/>
            </p:cNvSpPr>
            <p:nvPr/>
          </p:nvSpPr>
          <p:spPr bwMode="auto">
            <a:xfrm>
              <a:off x="4320" y="1632"/>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1</a:t>
              </a:r>
              <a:endParaRPr lang="en-US" sz="2400"/>
            </a:p>
          </p:txBody>
        </p:sp>
        <p:sp>
          <p:nvSpPr>
            <p:cNvPr id="1525769" name="Text Box 9"/>
            <p:cNvSpPr txBox="1">
              <a:spLocks noChangeArrowheads="1"/>
            </p:cNvSpPr>
            <p:nvPr/>
          </p:nvSpPr>
          <p:spPr bwMode="auto">
            <a:xfrm>
              <a:off x="4800" y="1536"/>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2</a:t>
              </a:r>
              <a:endParaRPr lang="en-US" sz="2400"/>
            </a:p>
          </p:txBody>
        </p:sp>
        <p:sp>
          <p:nvSpPr>
            <p:cNvPr id="1525770" name="Text Box 10"/>
            <p:cNvSpPr txBox="1">
              <a:spLocks noChangeArrowheads="1"/>
            </p:cNvSpPr>
            <p:nvPr/>
          </p:nvSpPr>
          <p:spPr bwMode="auto">
            <a:xfrm>
              <a:off x="4032" y="2160"/>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3</a:t>
              </a:r>
              <a:endParaRPr lang="en-US" sz="2400"/>
            </a:p>
          </p:txBody>
        </p:sp>
        <p:sp>
          <p:nvSpPr>
            <p:cNvPr id="1525771" name="Text Box 11"/>
            <p:cNvSpPr txBox="1">
              <a:spLocks noChangeArrowheads="1"/>
            </p:cNvSpPr>
            <p:nvPr/>
          </p:nvSpPr>
          <p:spPr bwMode="auto">
            <a:xfrm>
              <a:off x="4944" y="1824"/>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4</a:t>
              </a:r>
              <a:endParaRPr lang="en-US" sz="2400"/>
            </a:p>
          </p:txBody>
        </p:sp>
        <p:sp>
          <p:nvSpPr>
            <p:cNvPr id="1525772" name="Text Box 12"/>
            <p:cNvSpPr txBox="1">
              <a:spLocks noChangeArrowheads="1"/>
            </p:cNvSpPr>
            <p:nvPr/>
          </p:nvSpPr>
          <p:spPr bwMode="auto">
            <a:xfrm>
              <a:off x="4320" y="2016"/>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5</a:t>
              </a:r>
              <a:endParaRPr lang="en-US" sz="2400"/>
            </a:p>
          </p:txBody>
        </p:sp>
        <p:sp>
          <p:nvSpPr>
            <p:cNvPr id="1525773" name="Text Box 13"/>
            <p:cNvSpPr txBox="1">
              <a:spLocks noChangeArrowheads="1"/>
            </p:cNvSpPr>
            <p:nvPr/>
          </p:nvSpPr>
          <p:spPr bwMode="auto">
            <a:xfrm>
              <a:off x="4704" y="2208"/>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6</a:t>
              </a:r>
              <a:endParaRPr lang="en-US" sz="2400"/>
            </a:p>
          </p:txBody>
        </p:sp>
        <p:sp>
          <p:nvSpPr>
            <p:cNvPr id="1525774" name="Text Box 14"/>
            <p:cNvSpPr txBox="1">
              <a:spLocks noChangeArrowheads="1"/>
            </p:cNvSpPr>
            <p:nvPr/>
          </p:nvSpPr>
          <p:spPr bwMode="auto">
            <a:xfrm>
              <a:off x="4176" y="2736"/>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7</a:t>
              </a:r>
              <a:endParaRPr lang="en-US" sz="2400"/>
            </a:p>
          </p:txBody>
        </p:sp>
        <p:sp>
          <p:nvSpPr>
            <p:cNvPr id="1525775" name="Text Box 15"/>
            <p:cNvSpPr txBox="1">
              <a:spLocks noChangeArrowheads="1"/>
            </p:cNvSpPr>
            <p:nvPr/>
          </p:nvSpPr>
          <p:spPr bwMode="auto">
            <a:xfrm>
              <a:off x="4560" y="2640"/>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8</a:t>
              </a:r>
              <a:endParaRPr lang="en-US" sz="2400"/>
            </a:p>
          </p:txBody>
        </p:sp>
        <p:sp>
          <p:nvSpPr>
            <p:cNvPr id="1525776" name="Text Box 16"/>
            <p:cNvSpPr txBox="1">
              <a:spLocks noChangeArrowheads="1"/>
            </p:cNvSpPr>
            <p:nvPr/>
          </p:nvSpPr>
          <p:spPr bwMode="auto">
            <a:xfrm>
              <a:off x="3744" y="1584"/>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9</a:t>
              </a:r>
              <a:endParaRPr lang="en-US" sz="2400"/>
            </a:p>
          </p:txBody>
        </p:sp>
        <p:sp>
          <p:nvSpPr>
            <p:cNvPr id="1525777" name="Text Box 17"/>
            <p:cNvSpPr txBox="1">
              <a:spLocks noChangeArrowheads="1"/>
            </p:cNvSpPr>
            <p:nvPr/>
          </p:nvSpPr>
          <p:spPr bwMode="auto">
            <a:xfrm>
              <a:off x="3936" y="2304"/>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10</a:t>
              </a:r>
              <a:endParaRPr lang="en-US" sz="2400"/>
            </a:p>
          </p:txBody>
        </p:sp>
        <p:sp>
          <p:nvSpPr>
            <p:cNvPr id="1525778" name="Text Box 18"/>
            <p:cNvSpPr txBox="1">
              <a:spLocks noChangeArrowheads="1"/>
            </p:cNvSpPr>
            <p:nvPr/>
          </p:nvSpPr>
          <p:spPr bwMode="auto">
            <a:xfrm>
              <a:off x="3696" y="1920"/>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a:t>D</a:t>
              </a:r>
              <a:r>
                <a:rPr lang="en-US" sz="1600" b="1" baseline="-25000"/>
                <a:t>11</a:t>
              </a:r>
              <a:endParaRPr lang="en-US" sz="2400"/>
            </a:p>
          </p:txBody>
        </p:sp>
        <p:sp>
          <p:nvSpPr>
            <p:cNvPr id="1525779" name="Text Box 19"/>
            <p:cNvSpPr txBox="1">
              <a:spLocks noChangeArrowheads="1"/>
            </p:cNvSpPr>
            <p:nvPr/>
          </p:nvSpPr>
          <p:spPr bwMode="auto">
            <a:xfrm>
              <a:off x="5040" y="2688"/>
              <a:ext cx="1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dirty="0">
                  <a:solidFill>
                    <a:srgbClr val="008000"/>
                  </a:solidFill>
                </a:rPr>
                <a:t>t</a:t>
              </a:r>
              <a:r>
                <a:rPr lang="en-US" sz="1600" b="1" baseline="-25000" dirty="0">
                  <a:solidFill>
                    <a:srgbClr val="008000"/>
                  </a:solidFill>
                </a:rPr>
                <a:t>2</a:t>
              </a:r>
              <a:endParaRPr lang="en-US" sz="2400" dirty="0">
                <a:solidFill>
                  <a:srgbClr val="008000"/>
                </a:solidFill>
              </a:endParaRPr>
            </a:p>
          </p:txBody>
        </p:sp>
        <p:sp>
          <p:nvSpPr>
            <p:cNvPr id="1525780" name="Text Box 20"/>
            <p:cNvSpPr txBox="1">
              <a:spLocks noChangeArrowheads="1"/>
            </p:cNvSpPr>
            <p:nvPr/>
          </p:nvSpPr>
          <p:spPr bwMode="auto">
            <a:xfrm>
              <a:off x="3422" y="1491"/>
              <a:ext cx="1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dirty="0">
                  <a:solidFill>
                    <a:srgbClr val="FF3300"/>
                  </a:solidFill>
                </a:rPr>
                <a:t>t</a:t>
              </a:r>
              <a:r>
                <a:rPr lang="en-US" sz="1600" b="1" baseline="-25000" dirty="0">
                  <a:solidFill>
                    <a:srgbClr val="FF3300"/>
                  </a:solidFill>
                </a:rPr>
                <a:t>3</a:t>
              </a:r>
              <a:endParaRPr lang="en-US" sz="2400" dirty="0">
                <a:solidFill>
                  <a:srgbClr val="FF3300"/>
                </a:solidFill>
              </a:endParaRPr>
            </a:p>
          </p:txBody>
        </p:sp>
        <p:sp>
          <p:nvSpPr>
            <p:cNvPr id="1525781" name="Text Box 21"/>
            <p:cNvSpPr txBox="1">
              <a:spLocks noChangeArrowheads="1"/>
            </p:cNvSpPr>
            <p:nvPr/>
          </p:nvSpPr>
          <p:spPr bwMode="auto">
            <a:xfrm>
              <a:off x="5214" y="1426"/>
              <a:ext cx="1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b="1" dirty="0">
                  <a:solidFill>
                    <a:schemeClr val="accent2"/>
                  </a:solidFill>
                </a:rPr>
                <a:t>t</a:t>
              </a:r>
              <a:r>
                <a:rPr lang="en-US" sz="1600" b="1" baseline="-25000" dirty="0">
                  <a:solidFill>
                    <a:schemeClr val="accent2"/>
                  </a:solidFill>
                </a:rPr>
                <a:t>1</a:t>
              </a:r>
              <a:endParaRPr lang="en-US" sz="2400" dirty="0"/>
            </a:p>
          </p:txBody>
        </p:sp>
      </p:grpSp>
      <p:sp>
        <p:nvSpPr>
          <p:cNvPr id="1525782" name="Text Box 22"/>
          <p:cNvSpPr txBox="1">
            <a:spLocks noChangeArrowheads="1"/>
          </p:cNvSpPr>
          <p:nvPr/>
        </p:nvSpPr>
        <p:spPr bwMode="auto">
          <a:xfrm>
            <a:off x="5105400" y="5638800"/>
            <a:ext cx="3881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accent2"/>
                </a:solidFill>
                <a:latin typeface="Arial" charset="0"/>
              </a:rPr>
              <a:t>Boolean term combinations</a:t>
            </a:r>
          </a:p>
        </p:txBody>
      </p:sp>
      <p:sp>
        <p:nvSpPr>
          <p:cNvPr id="1525783" name="Text Box 23"/>
          <p:cNvSpPr txBox="1">
            <a:spLocks noChangeArrowheads="1"/>
          </p:cNvSpPr>
          <p:nvPr/>
        </p:nvSpPr>
        <p:spPr bwMode="auto">
          <a:xfrm>
            <a:off x="517525" y="5602288"/>
            <a:ext cx="4522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accent2"/>
                </a:solidFill>
                <a:latin typeface="Arial" charset="0"/>
              </a:rPr>
              <a:t>Q is a query – also represented </a:t>
            </a:r>
          </a:p>
          <a:p>
            <a:pPr algn="l" eaLnBrk="0" hangingPunct="0"/>
            <a:r>
              <a:rPr lang="en-US" sz="2400">
                <a:solidFill>
                  <a:schemeClr val="accent2"/>
                </a:solidFill>
                <a:latin typeface="Arial" charset="0"/>
              </a:rPr>
              <a:t>as a vector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IS 240 – Spring 2013</a:t>
            </a:r>
            <a:endParaRPr lang="en-US"/>
          </a:p>
        </p:txBody>
      </p:sp>
      <p:sp>
        <p:nvSpPr>
          <p:cNvPr id="1527810" name="Rectangle 2"/>
          <p:cNvSpPr>
            <a:spLocks noGrp="1" noChangeArrowheads="1"/>
          </p:cNvSpPr>
          <p:nvPr>
            <p:ph type="title"/>
          </p:nvPr>
        </p:nvSpPr>
        <p:spPr/>
        <p:txBody>
          <a:bodyPr/>
          <a:lstStyle/>
          <a:p>
            <a:r>
              <a:rPr lang="en-US"/>
              <a:t>Documents in Vector Space</a:t>
            </a:r>
          </a:p>
        </p:txBody>
      </p:sp>
      <p:sp>
        <p:nvSpPr>
          <p:cNvPr id="1527811" name="AutoShape 3"/>
          <p:cNvSpPr>
            <a:spLocks noChangeArrowheads="1"/>
          </p:cNvSpPr>
          <p:nvPr/>
        </p:nvSpPr>
        <p:spPr bwMode="auto">
          <a:xfrm>
            <a:off x="1762125" y="1792288"/>
            <a:ext cx="5484813" cy="4041775"/>
          </a:xfrm>
          <a:prstGeom prst="cube">
            <a:avLst>
              <a:gd name="adj" fmla="val 25000"/>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7812" name="Line 4"/>
          <p:cNvSpPr>
            <a:spLocks noChangeShapeType="1"/>
          </p:cNvSpPr>
          <p:nvPr/>
        </p:nvSpPr>
        <p:spPr bwMode="auto">
          <a:xfrm flipH="1">
            <a:off x="1331913" y="4797425"/>
            <a:ext cx="1504950" cy="134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7813" name="Line 5"/>
          <p:cNvSpPr>
            <a:spLocks noChangeShapeType="1"/>
          </p:cNvSpPr>
          <p:nvPr/>
        </p:nvSpPr>
        <p:spPr bwMode="auto">
          <a:xfrm>
            <a:off x="2836863" y="4797425"/>
            <a:ext cx="46259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7814" name="Line 6"/>
          <p:cNvSpPr>
            <a:spLocks noChangeShapeType="1"/>
          </p:cNvSpPr>
          <p:nvPr/>
        </p:nvSpPr>
        <p:spPr bwMode="auto">
          <a:xfrm flipV="1">
            <a:off x="2836863" y="1481138"/>
            <a:ext cx="0" cy="33162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7815" name="Line 7"/>
          <p:cNvSpPr>
            <a:spLocks noChangeShapeType="1"/>
          </p:cNvSpPr>
          <p:nvPr/>
        </p:nvSpPr>
        <p:spPr bwMode="auto">
          <a:xfrm flipV="1">
            <a:off x="2836863" y="1689100"/>
            <a:ext cx="4625975" cy="31083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7816" name="Line 8"/>
          <p:cNvSpPr>
            <a:spLocks noChangeShapeType="1"/>
          </p:cNvSpPr>
          <p:nvPr/>
        </p:nvSpPr>
        <p:spPr bwMode="auto">
          <a:xfrm flipH="1" flipV="1">
            <a:off x="1546225" y="2517775"/>
            <a:ext cx="1290638" cy="22796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7817" name="Line 9"/>
          <p:cNvSpPr>
            <a:spLocks noChangeShapeType="1"/>
          </p:cNvSpPr>
          <p:nvPr/>
        </p:nvSpPr>
        <p:spPr bwMode="auto">
          <a:xfrm>
            <a:off x="2836863" y="4797425"/>
            <a:ext cx="3871912" cy="12430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7818" name="Line 10"/>
          <p:cNvSpPr>
            <a:spLocks noChangeShapeType="1"/>
          </p:cNvSpPr>
          <p:nvPr/>
        </p:nvSpPr>
        <p:spPr bwMode="auto">
          <a:xfrm flipV="1">
            <a:off x="2836863" y="2620963"/>
            <a:ext cx="3657600" cy="21764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7819" name="Text Box 11"/>
          <p:cNvSpPr txBox="1">
            <a:spLocks noChangeArrowheads="1"/>
          </p:cNvSpPr>
          <p:nvPr/>
        </p:nvSpPr>
        <p:spPr bwMode="auto">
          <a:xfrm>
            <a:off x="7677150" y="4694238"/>
            <a:ext cx="354242" cy="40011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dirty="0">
                <a:solidFill>
                  <a:srgbClr val="0000FF"/>
                </a:solidFill>
              </a:rPr>
              <a:t>t</a:t>
            </a:r>
            <a:r>
              <a:rPr lang="en-US" sz="2000" baseline="-25000" dirty="0">
                <a:solidFill>
                  <a:srgbClr val="0000FF"/>
                </a:solidFill>
              </a:rPr>
              <a:t>1</a:t>
            </a:r>
            <a:endParaRPr lang="en-US" sz="2400" dirty="0">
              <a:solidFill>
                <a:srgbClr val="0000FF"/>
              </a:solidFill>
            </a:endParaRPr>
          </a:p>
        </p:txBody>
      </p:sp>
      <p:sp>
        <p:nvSpPr>
          <p:cNvPr id="1527820" name="Text Box 12"/>
          <p:cNvSpPr txBox="1">
            <a:spLocks noChangeArrowheads="1"/>
          </p:cNvSpPr>
          <p:nvPr/>
        </p:nvSpPr>
        <p:spPr bwMode="auto">
          <a:xfrm>
            <a:off x="685800" y="5937250"/>
            <a:ext cx="354242" cy="400110"/>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dirty="0">
                <a:solidFill>
                  <a:srgbClr val="008000"/>
                </a:solidFill>
              </a:rPr>
              <a:t>t</a:t>
            </a:r>
            <a:r>
              <a:rPr lang="en-US" sz="2000" baseline="-25000" dirty="0">
                <a:solidFill>
                  <a:srgbClr val="008000"/>
                </a:solidFill>
              </a:rPr>
              <a:t>2</a:t>
            </a:r>
            <a:endParaRPr lang="en-US" sz="2400" dirty="0">
              <a:solidFill>
                <a:srgbClr val="008000"/>
              </a:solidFill>
            </a:endParaRPr>
          </a:p>
        </p:txBody>
      </p:sp>
      <p:sp>
        <p:nvSpPr>
          <p:cNvPr id="1527821" name="Text Box 13"/>
          <p:cNvSpPr txBox="1">
            <a:spLocks noChangeArrowheads="1"/>
          </p:cNvSpPr>
          <p:nvPr/>
        </p:nvSpPr>
        <p:spPr bwMode="auto">
          <a:xfrm>
            <a:off x="3052763" y="1066800"/>
            <a:ext cx="354242" cy="40011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dirty="0">
                <a:solidFill>
                  <a:srgbClr val="FF0000"/>
                </a:solidFill>
              </a:rPr>
              <a:t>t</a:t>
            </a:r>
            <a:r>
              <a:rPr lang="en-US" sz="2000" baseline="-25000" dirty="0">
                <a:solidFill>
                  <a:srgbClr val="FF0000"/>
                </a:solidFill>
              </a:rPr>
              <a:t>3</a:t>
            </a:r>
            <a:endParaRPr lang="en-US" sz="2400" dirty="0">
              <a:solidFill>
                <a:srgbClr val="FF0000"/>
              </a:solidFill>
            </a:endParaRPr>
          </a:p>
        </p:txBody>
      </p:sp>
      <p:sp>
        <p:nvSpPr>
          <p:cNvPr id="1527822" name="Text Box 14"/>
          <p:cNvSpPr txBox="1">
            <a:spLocks noChangeArrowheads="1"/>
          </p:cNvSpPr>
          <p:nvPr/>
        </p:nvSpPr>
        <p:spPr bwMode="auto">
          <a:xfrm>
            <a:off x="6494463" y="1481138"/>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1</a:t>
            </a:r>
            <a:endParaRPr lang="en-US" sz="2400"/>
          </a:p>
        </p:txBody>
      </p:sp>
      <p:sp>
        <p:nvSpPr>
          <p:cNvPr id="1527823" name="Text Box 15"/>
          <p:cNvSpPr txBox="1">
            <a:spLocks noChangeArrowheads="1"/>
          </p:cNvSpPr>
          <p:nvPr/>
        </p:nvSpPr>
        <p:spPr bwMode="auto">
          <a:xfrm>
            <a:off x="6602413" y="4278313"/>
            <a:ext cx="425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2</a:t>
            </a:r>
            <a:endParaRPr lang="en-US" sz="2400"/>
          </a:p>
        </p:txBody>
      </p:sp>
      <p:sp>
        <p:nvSpPr>
          <p:cNvPr id="1527824" name="Text Box 16"/>
          <p:cNvSpPr txBox="1">
            <a:spLocks noChangeArrowheads="1"/>
          </p:cNvSpPr>
          <p:nvPr/>
        </p:nvSpPr>
        <p:spPr bwMode="auto">
          <a:xfrm>
            <a:off x="1331913" y="334645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10</a:t>
            </a:r>
            <a:endParaRPr lang="en-US" sz="2400"/>
          </a:p>
        </p:txBody>
      </p:sp>
      <p:sp>
        <p:nvSpPr>
          <p:cNvPr id="1527825" name="Text Box 17"/>
          <p:cNvSpPr txBox="1">
            <a:spLocks noChangeArrowheads="1"/>
          </p:cNvSpPr>
          <p:nvPr/>
        </p:nvSpPr>
        <p:spPr bwMode="auto">
          <a:xfrm>
            <a:off x="1331913" y="30353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3</a:t>
            </a:r>
            <a:endParaRPr lang="en-US" sz="2400"/>
          </a:p>
        </p:txBody>
      </p:sp>
      <p:sp>
        <p:nvSpPr>
          <p:cNvPr id="1527826" name="Text Box 18"/>
          <p:cNvSpPr txBox="1">
            <a:spLocks noChangeArrowheads="1"/>
          </p:cNvSpPr>
          <p:nvPr/>
        </p:nvSpPr>
        <p:spPr bwMode="auto">
          <a:xfrm>
            <a:off x="2836863" y="1792288"/>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9</a:t>
            </a:r>
            <a:endParaRPr lang="en-US" sz="2400"/>
          </a:p>
        </p:txBody>
      </p:sp>
      <p:sp>
        <p:nvSpPr>
          <p:cNvPr id="1527827" name="Text Box 19"/>
          <p:cNvSpPr txBox="1">
            <a:spLocks noChangeArrowheads="1"/>
          </p:cNvSpPr>
          <p:nvPr/>
        </p:nvSpPr>
        <p:spPr bwMode="auto">
          <a:xfrm>
            <a:off x="6172200" y="4278313"/>
            <a:ext cx="425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4</a:t>
            </a:r>
            <a:endParaRPr lang="en-US" sz="2400"/>
          </a:p>
        </p:txBody>
      </p:sp>
      <p:sp>
        <p:nvSpPr>
          <p:cNvPr id="1527828" name="Text Box 20"/>
          <p:cNvSpPr txBox="1">
            <a:spLocks noChangeArrowheads="1"/>
          </p:cNvSpPr>
          <p:nvPr/>
        </p:nvSpPr>
        <p:spPr bwMode="auto">
          <a:xfrm>
            <a:off x="1868488" y="5418138"/>
            <a:ext cx="4270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7</a:t>
            </a:r>
            <a:endParaRPr lang="en-US" sz="2400"/>
          </a:p>
        </p:txBody>
      </p:sp>
      <p:sp>
        <p:nvSpPr>
          <p:cNvPr id="1527829" name="Text Box 21"/>
          <p:cNvSpPr txBox="1">
            <a:spLocks noChangeArrowheads="1"/>
          </p:cNvSpPr>
          <p:nvPr/>
        </p:nvSpPr>
        <p:spPr bwMode="auto">
          <a:xfrm>
            <a:off x="1868488" y="5834063"/>
            <a:ext cx="427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8</a:t>
            </a:r>
            <a:endParaRPr lang="en-US" sz="2400"/>
          </a:p>
        </p:txBody>
      </p:sp>
      <p:sp>
        <p:nvSpPr>
          <p:cNvPr id="1527830" name="Text Box 22"/>
          <p:cNvSpPr txBox="1">
            <a:spLocks noChangeArrowheads="1"/>
          </p:cNvSpPr>
          <p:nvPr/>
        </p:nvSpPr>
        <p:spPr bwMode="auto">
          <a:xfrm>
            <a:off x="5634038" y="2932113"/>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5</a:t>
            </a:r>
            <a:endParaRPr lang="en-US" sz="2400"/>
          </a:p>
        </p:txBody>
      </p:sp>
      <p:sp>
        <p:nvSpPr>
          <p:cNvPr id="1527831" name="Text Box 23"/>
          <p:cNvSpPr txBox="1">
            <a:spLocks noChangeArrowheads="1"/>
          </p:cNvSpPr>
          <p:nvPr/>
        </p:nvSpPr>
        <p:spPr bwMode="auto">
          <a:xfrm>
            <a:off x="2836863" y="210343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11</a:t>
            </a:r>
            <a:endParaRPr lang="en-US" sz="2400"/>
          </a:p>
        </p:txBody>
      </p:sp>
      <p:sp>
        <p:nvSpPr>
          <p:cNvPr id="1527832" name="Text Box 24"/>
          <p:cNvSpPr txBox="1">
            <a:spLocks noChangeArrowheads="1"/>
          </p:cNvSpPr>
          <p:nvPr/>
        </p:nvSpPr>
        <p:spPr bwMode="auto">
          <a:xfrm>
            <a:off x="5634038" y="5729288"/>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b="1"/>
              <a:t>D</a:t>
            </a:r>
            <a:r>
              <a:rPr lang="en-US" b="1" baseline="-25000"/>
              <a:t>6</a:t>
            </a:r>
            <a:endParaRPr lang="en-U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400834" name="Rectangle 2"/>
          <p:cNvSpPr>
            <a:spLocks noGrp="1" noChangeArrowheads="1"/>
          </p:cNvSpPr>
          <p:nvPr>
            <p:ph type="title"/>
          </p:nvPr>
        </p:nvSpPr>
        <p:spPr/>
        <p:txBody>
          <a:bodyPr/>
          <a:lstStyle/>
          <a:p>
            <a:r>
              <a:rPr lang="en-US" sz="2800"/>
              <a:t>Document Space has High Dimensionality</a:t>
            </a:r>
          </a:p>
        </p:txBody>
      </p:sp>
      <p:sp>
        <p:nvSpPr>
          <p:cNvPr id="1400835" name="Rectangle 3"/>
          <p:cNvSpPr>
            <a:spLocks noGrp="1" noChangeArrowheads="1"/>
          </p:cNvSpPr>
          <p:nvPr>
            <p:ph type="body" idx="1"/>
          </p:nvPr>
        </p:nvSpPr>
        <p:spPr/>
        <p:txBody>
          <a:bodyPr/>
          <a:lstStyle/>
          <a:p>
            <a:pPr>
              <a:lnSpc>
                <a:spcPct val="90000"/>
              </a:lnSpc>
            </a:pPr>
            <a:r>
              <a:rPr lang="en-US" dirty="0"/>
              <a:t>What happens beyond  2 or 3 dimensions?</a:t>
            </a:r>
          </a:p>
          <a:p>
            <a:pPr>
              <a:lnSpc>
                <a:spcPct val="90000"/>
              </a:lnSpc>
            </a:pPr>
            <a:r>
              <a:rPr lang="en-US" dirty="0"/>
              <a:t>Similarity still has to do with how many tokens are shared in common.</a:t>
            </a:r>
          </a:p>
          <a:p>
            <a:pPr>
              <a:lnSpc>
                <a:spcPct val="90000"/>
              </a:lnSpc>
            </a:pPr>
            <a:r>
              <a:rPr lang="en-US" dirty="0"/>
              <a:t>More terms -&gt; harder to understand which subsets of words are shared among similar documents.</a:t>
            </a:r>
          </a:p>
          <a:p>
            <a:pPr>
              <a:lnSpc>
                <a:spcPct val="90000"/>
              </a:lnSpc>
            </a:pPr>
            <a:r>
              <a:rPr lang="en-US" dirty="0"/>
              <a:t>We will look in detail at ranking methods</a:t>
            </a:r>
          </a:p>
          <a:p>
            <a:pPr>
              <a:lnSpc>
                <a:spcPct val="90000"/>
              </a:lnSpc>
            </a:pPr>
            <a:r>
              <a:rPr lang="en-US" dirty="0"/>
              <a:t>Approaches to </a:t>
            </a:r>
            <a:r>
              <a:rPr lang="en-US" dirty="0" smtClean="0"/>
              <a:t>handling (reducing) </a:t>
            </a:r>
            <a:r>
              <a:rPr lang="en-US" dirty="0"/>
              <a:t>high dimensionality: Clustering and LSI (later)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597442" name="Rectangle 2"/>
          <p:cNvSpPr>
            <a:spLocks noGrp="1" noChangeArrowheads="1"/>
          </p:cNvSpPr>
          <p:nvPr>
            <p:ph type="title"/>
          </p:nvPr>
        </p:nvSpPr>
        <p:spPr/>
        <p:txBody>
          <a:bodyPr/>
          <a:lstStyle/>
          <a:p>
            <a:r>
              <a:rPr lang="en-US"/>
              <a:t>Today</a:t>
            </a:r>
          </a:p>
        </p:txBody>
      </p:sp>
      <p:sp>
        <p:nvSpPr>
          <p:cNvPr id="1597443" name="Rectangle 3"/>
          <p:cNvSpPr>
            <a:spLocks noGrp="1" noChangeArrowheads="1"/>
          </p:cNvSpPr>
          <p:nvPr>
            <p:ph type="body" idx="1"/>
          </p:nvPr>
        </p:nvSpPr>
        <p:spPr/>
        <p:txBody>
          <a:bodyPr/>
          <a:lstStyle/>
          <a:p>
            <a:r>
              <a:rPr lang="en-US">
                <a:solidFill>
                  <a:srgbClr val="CCCCCC"/>
                </a:solidFill>
              </a:rPr>
              <a:t>Review </a:t>
            </a:r>
          </a:p>
          <a:p>
            <a:pPr lvl="1"/>
            <a:r>
              <a:rPr lang="en-US">
                <a:solidFill>
                  <a:srgbClr val="CCCCCC"/>
                </a:solidFill>
              </a:rPr>
              <a:t>IR Models</a:t>
            </a:r>
          </a:p>
          <a:p>
            <a:pPr lvl="1"/>
            <a:r>
              <a:rPr lang="en-US">
                <a:solidFill>
                  <a:srgbClr val="CCCCCC"/>
                </a:solidFill>
              </a:rPr>
              <a:t>The Boolean Model</a:t>
            </a:r>
          </a:p>
          <a:p>
            <a:pPr lvl="1"/>
            <a:r>
              <a:rPr lang="en-US">
                <a:solidFill>
                  <a:srgbClr val="CCCCCC"/>
                </a:solidFill>
              </a:rPr>
              <a:t>Boolean implementation issues</a:t>
            </a:r>
          </a:p>
          <a:p>
            <a:pPr lvl="1"/>
            <a:r>
              <a:rPr lang="en-US">
                <a:solidFill>
                  <a:srgbClr val="CCCCCC"/>
                </a:solidFill>
              </a:rPr>
              <a:t>Extended Boolean Approaches</a:t>
            </a:r>
          </a:p>
          <a:p>
            <a:r>
              <a:rPr lang="en-US">
                <a:solidFill>
                  <a:srgbClr val="CCCCCC"/>
                </a:solidFill>
              </a:rPr>
              <a:t>Vector Representation</a:t>
            </a:r>
          </a:p>
          <a:p>
            <a:r>
              <a:rPr lang="en-US"/>
              <a:t>Term Weights</a:t>
            </a:r>
          </a:p>
          <a:p>
            <a:r>
              <a:rPr lang="en-US">
                <a:solidFill>
                  <a:srgbClr val="CCCCCC"/>
                </a:solidFill>
              </a:rPr>
              <a:t>Vector Matching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IS 240 – Spring 2013</a:t>
            </a:r>
            <a:endParaRPr lang="en-US"/>
          </a:p>
        </p:txBody>
      </p:sp>
      <p:sp>
        <p:nvSpPr>
          <p:cNvPr id="1355778" name="Rectangle 2"/>
          <p:cNvSpPr>
            <a:spLocks noChangeArrowheads="1"/>
          </p:cNvSpPr>
          <p:nvPr/>
        </p:nvSpPr>
        <p:spPr bwMode="auto">
          <a:xfrm>
            <a:off x="304800" y="1447800"/>
            <a:ext cx="2971800" cy="4038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5779" name="Rectangle 3"/>
          <p:cNvSpPr>
            <a:spLocks noGrp="1" noChangeArrowheads="1"/>
          </p:cNvSpPr>
          <p:nvPr>
            <p:ph type="title"/>
          </p:nvPr>
        </p:nvSpPr>
        <p:spPr/>
        <p:txBody>
          <a:bodyPr/>
          <a:lstStyle/>
          <a:p>
            <a:r>
              <a:rPr lang="en-US"/>
              <a:t>Boolean Logic</a:t>
            </a:r>
          </a:p>
        </p:txBody>
      </p:sp>
      <p:sp>
        <p:nvSpPr>
          <p:cNvPr id="1355780" name="Oval 4"/>
          <p:cNvSpPr>
            <a:spLocks noChangeArrowheads="1"/>
          </p:cNvSpPr>
          <p:nvPr/>
        </p:nvSpPr>
        <p:spPr bwMode="auto">
          <a:xfrm>
            <a:off x="4495800" y="2971800"/>
            <a:ext cx="1981200" cy="1981200"/>
          </a:xfrm>
          <a:prstGeom prst="ellipse">
            <a:avLst/>
          </a:prstGeom>
          <a:noFill/>
          <a:ln w="28575">
            <a:solidFill>
              <a:srgbClr val="FF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5781" name="Oval 5"/>
          <p:cNvSpPr>
            <a:spLocks noChangeArrowheads="1"/>
          </p:cNvSpPr>
          <p:nvPr/>
        </p:nvSpPr>
        <p:spPr bwMode="auto">
          <a:xfrm>
            <a:off x="5638800" y="2971800"/>
            <a:ext cx="1981200" cy="1981200"/>
          </a:xfrm>
          <a:prstGeom prst="ellipse">
            <a:avLst/>
          </a:prstGeom>
          <a:noFill/>
          <a:ln w="28575">
            <a:solidFill>
              <a:srgbClr val="00CC6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5782" name="Rectangle 6"/>
          <p:cNvSpPr>
            <a:spLocks noChangeArrowheads="1"/>
          </p:cNvSpPr>
          <p:nvPr/>
        </p:nvSpPr>
        <p:spPr bwMode="auto">
          <a:xfrm>
            <a:off x="3886200" y="2590800"/>
            <a:ext cx="4419600" cy="2819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5783" name="Text Box 7"/>
          <p:cNvSpPr txBox="1">
            <a:spLocks noChangeArrowheads="1"/>
          </p:cNvSpPr>
          <p:nvPr/>
        </p:nvSpPr>
        <p:spPr bwMode="auto">
          <a:xfrm>
            <a:off x="4953000" y="38862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accent1"/>
                </a:solidFill>
                <a:latin typeface="Arial" charset="0"/>
              </a:rPr>
              <a:t>A</a:t>
            </a:r>
          </a:p>
        </p:txBody>
      </p:sp>
      <p:sp>
        <p:nvSpPr>
          <p:cNvPr id="1355784" name="Text Box 8"/>
          <p:cNvSpPr txBox="1">
            <a:spLocks noChangeArrowheads="1"/>
          </p:cNvSpPr>
          <p:nvPr/>
        </p:nvSpPr>
        <p:spPr bwMode="auto">
          <a:xfrm>
            <a:off x="6858000" y="3810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00CC66"/>
                </a:solidFill>
                <a:latin typeface="Arial" charset="0"/>
              </a:rPr>
              <a:t>B</a:t>
            </a:r>
          </a:p>
        </p:txBody>
      </p:sp>
      <p:sp>
        <p:nvSpPr>
          <p:cNvPr id="1355785" name="Text Box 9"/>
          <p:cNvSpPr txBox="1">
            <a:spLocks noChangeArrowheads="1"/>
          </p:cNvSpPr>
          <p:nvPr/>
        </p:nvSpPr>
        <p:spPr bwMode="auto">
          <a:xfrm>
            <a:off x="822325" y="15636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en-US" sz="2400">
              <a:latin typeface="Arial" charset="0"/>
            </a:endParaRPr>
          </a:p>
        </p:txBody>
      </p:sp>
      <p:graphicFrame>
        <p:nvGraphicFramePr>
          <p:cNvPr id="1355786" name="Object 10"/>
          <p:cNvGraphicFramePr>
            <a:graphicFrameLocks noChangeAspect="1"/>
          </p:cNvGraphicFramePr>
          <p:nvPr/>
        </p:nvGraphicFramePr>
        <p:xfrm>
          <a:off x="381000" y="1600200"/>
          <a:ext cx="2684463" cy="3733800"/>
        </p:xfrm>
        <a:graphic>
          <a:graphicData uri="http://schemas.openxmlformats.org/presentationml/2006/ole">
            <mc:AlternateContent xmlns:mc="http://schemas.openxmlformats.org/markup-compatibility/2006">
              <mc:Choice xmlns:v="urn:schemas-microsoft-com:vml" Requires="v">
                <p:oleObj spid="_x0000_s1355800" name="Equation" r:id="rId4" imgW="1168797" imgH="1625996" progId="Equation.3">
                  <p:embed/>
                </p:oleObj>
              </mc:Choice>
              <mc:Fallback>
                <p:oleObj name="Equation" r:id="rId4" imgW="1168797" imgH="1625996"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00200"/>
                        <a:ext cx="2684463" cy="3733800"/>
                      </a:xfrm>
                      <a:prstGeom prst="rect">
                        <a:avLst/>
                      </a:prstGeom>
                      <a:noFill/>
                      <a:ln>
                        <a:noFill/>
                      </a:ln>
                      <a:effectLst/>
                      <a:extLst>
                        <a:ext uri="{909E8E84-426E-40dd-AFC4-6F175D3DCCD1}">
                          <a14:hiddenFill xmlns:a14="http://schemas.microsoft.com/office/drawing/2010/main">
                            <a:solidFill>
                              <a:srgbClr val="00CC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531906" name="Rectangle 2"/>
          <p:cNvSpPr>
            <a:spLocks noGrp="1" noChangeArrowheads="1"/>
          </p:cNvSpPr>
          <p:nvPr>
            <p:ph type="title"/>
          </p:nvPr>
        </p:nvSpPr>
        <p:spPr/>
        <p:txBody>
          <a:bodyPr/>
          <a:lstStyle/>
          <a:p>
            <a:r>
              <a:rPr lang="en-US"/>
              <a:t>Assigning Weights to Terms</a:t>
            </a:r>
          </a:p>
        </p:txBody>
      </p:sp>
      <p:sp>
        <p:nvSpPr>
          <p:cNvPr id="1531907" name="Rectangle 3"/>
          <p:cNvSpPr>
            <a:spLocks noGrp="1" noChangeArrowheads="1"/>
          </p:cNvSpPr>
          <p:nvPr>
            <p:ph type="body" idx="1"/>
          </p:nvPr>
        </p:nvSpPr>
        <p:spPr/>
        <p:txBody>
          <a:bodyPr/>
          <a:lstStyle/>
          <a:p>
            <a:r>
              <a:rPr lang="en-US"/>
              <a:t>Binary Weights</a:t>
            </a:r>
          </a:p>
          <a:p>
            <a:r>
              <a:rPr lang="en-US"/>
              <a:t>Raw term frequency</a:t>
            </a:r>
          </a:p>
          <a:p>
            <a:r>
              <a:rPr lang="en-US"/>
              <a:t>tf*idf</a:t>
            </a:r>
          </a:p>
          <a:p>
            <a:pPr lvl="1"/>
            <a:r>
              <a:rPr lang="en-US"/>
              <a:t>Recall the Zipf distribution</a:t>
            </a:r>
          </a:p>
          <a:p>
            <a:pPr lvl="1"/>
            <a:r>
              <a:rPr lang="en-US"/>
              <a:t>Want to weight terms highly if they are</a:t>
            </a:r>
          </a:p>
          <a:p>
            <a:pPr lvl="2"/>
            <a:r>
              <a:rPr lang="en-US"/>
              <a:t>Frequent in relevant documents … BUT</a:t>
            </a:r>
          </a:p>
          <a:p>
            <a:pPr lvl="2"/>
            <a:r>
              <a:rPr lang="en-US"/>
              <a:t>Infrequent in the collection as a whole</a:t>
            </a:r>
          </a:p>
          <a:p>
            <a:r>
              <a:rPr lang="en-US"/>
              <a:t>Automatically derived thesaurus terms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533954" name="Rectangle 2"/>
          <p:cNvSpPr>
            <a:spLocks noGrp="1" noChangeArrowheads="1"/>
          </p:cNvSpPr>
          <p:nvPr>
            <p:ph type="title"/>
          </p:nvPr>
        </p:nvSpPr>
        <p:spPr/>
        <p:txBody>
          <a:bodyPr/>
          <a:lstStyle/>
          <a:p>
            <a:r>
              <a:rPr lang="en-US"/>
              <a:t>Binary Weights</a:t>
            </a:r>
          </a:p>
        </p:txBody>
      </p:sp>
      <p:sp>
        <p:nvSpPr>
          <p:cNvPr id="1533955" name="Rectangle 3"/>
          <p:cNvSpPr>
            <a:spLocks noGrp="1" noChangeArrowheads="1"/>
          </p:cNvSpPr>
          <p:nvPr>
            <p:ph type="body" idx="1"/>
          </p:nvPr>
        </p:nvSpPr>
        <p:spPr/>
        <p:txBody>
          <a:bodyPr/>
          <a:lstStyle/>
          <a:p>
            <a:r>
              <a:rPr lang="en-US"/>
              <a:t>Only the presence (1) or absence (0) of a term is included in the vector</a:t>
            </a:r>
          </a:p>
          <a:p>
            <a:endParaRPr lang="en-US"/>
          </a:p>
        </p:txBody>
      </p:sp>
      <p:graphicFrame>
        <p:nvGraphicFramePr>
          <p:cNvPr id="1533956" name="Object 4"/>
          <p:cNvGraphicFramePr>
            <a:graphicFrameLocks noChangeAspect="1"/>
          </p:cNvGraphicFramePr>
          <p:nvPr/>
        </p:nvGraphicFramePr>
        <p:xfrm>
          <a:off x="2667000" y="2362200"/>
          <a:ext cx="3190875" cy="4038600"/>
        </p:xfrm>
        <a:graphic>
          <a:graphicData uri="http://schemas.openxmlformats.org/presentationml/2006/ole">
            <mc:AlternateContent xmlns:mc="http://schemas.openxmlformats.org/markup-compatibility/2006">
              <mc:Choice xmlns:v="urn:schemas-microsoft-com:vml" Requires="v">
                <p:oleObj spid="_x0000_s1680396" name="Worksheet" r:id="rId4" imgW="2335794" imgH="2761308" progId="Excel.Sheet.8">
                  <p:embed/>
                </p:oleObj>
              </mc:Choice>
              <mc:Fallback>
                <p:oleObj name="Worksheet" r:id="rId4" imgW="2335794" imgH="2761308"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362200"/>
                        <a:ext cx="3190875"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536002" name="Rectangle 2"/>
          <p:cNvSpPr>
            <a:spLocks noGrp="1" noChangeArrowheads="1"/>
          </p:cNvSpPr>
          <p:nvPr>
            <p:ph type="title"/>
          </p:nvPr>
        </p:nvSpPr>
        <p:spPr/>
        <p:txBody>
          <a:bodyPr/>
          <a:lstStyle/>
          <a:p>
            <a:r>
              <a:rPr lang="en-US"/>
              <a:t>Raw Term Weights</a:t>
            </a:r>
          </a:p>
        </p:txBody>
      </p:sp>
      <p:sp>
        <p:nvSpPr>
          <p:cNvPr id="1536003" name="Rectangle 3"/>
          <p:cNvSpPr>
            <a:spLocks noGrp="1" noChangeArrowheads="1"/>
          </p:cNvSpPr>
          <p:nvPr>
            <p:ph type="body" idx="1"/>
          </p:nvPr>
        </p:nvSpPr>
        <p:spPr/>
        <p:txBody>
          <a:bodyPr/>
          <a:lstStyle/>
          <a:p>
            <a:r>
              <a:rPr lang="en-US"/>
              <a:t>The frequency of occurrence for the term in each document is included in the vector</a:t>
            </a:r>
          </a:p>
        </p:txBody>
      </p:sp>
      <p:graphicFrame>
        <p:nvGraphicFramePr>
          <p:cNvPr id="1536004" name="Object 4"/>
          <p:cNvGraphicFramePr>
            <a:graphicFrameLocks noChangeAspect="1"/>
          </p:cNvGraphicFramePr>
          <p:nvPr/>
        </p:nvGraphicFramePr>
        <p:xfrm>
          <a:off x="2667000" y="2362200"/>
          <a:ext cx="3135313" cy="3962400"/>
        </p:xfrm>
        <a:graphic>
          <a:graphicData uri="http://schemas.openxmlformats.org/presentationml/2006/ole">
            <mc:AlternateContent xmlns:mc="http://schemas.openxmlformats.org/markup-compatibility/2006">
              <mc:Choice xmlns:v="urn:schemas-microsoft-com:vml" Requires="v">
                <p:oleObj spid="_x0000_s1681420" name="Worksheet" r:id="rId4" imgW="2335794" imgH="2761308" progId="Excel.Sheet.8">
                  <p:embed/>
                </p:oleObj>
              </mc:Choice>
              <mc:Fallback>
                <p:oleObj name="Worksheet" r:id="rId4" imgW="2335794" imgH="2761308"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362200"/>
                        <a:ext cx="3135313"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538050" name="Rectangle 2"/>
          <p:cNvSpPr>
            <a:spLocks noGrp="1" noChangeArrowheads="1"/>
          </p:cNvSpPr>
          <p:nvPr>
            <p:ph type="title"/>
          </p:nvPr>
        </p:nvSpPr>
        <p:spPr/>
        <p:txBody>
          <a:bodyPr/>
          <a:lstStyle/>
          <a:p>
            <a:r>
              <a:rPr lang="en-US"/>
              <a:t>Assigning Weights</a:t>
            </a:r>
          </a:p>
        </p:txBody>
      </p:sp>
      <p:sp>
        <p:nvSpPr>
          <p:cNvPr id="1538051" name="Rectangle 3"/>
          <p:cNvSpPr>
            <a:spLocks noGrp="1" noChangeArrowheads="1"/>
          </p:cNvSpPr>
          <p:nvPr>
            <p:ph type="body" idx="1"/>
          </p:nvPr>
        </p:nvSpPr>
        <p:spPr/>
        <p:txBody>
          <a:bodyPr/>
          <a:lstStyle/>
          <a:p>
            <a:r>
              <a:rPr lang="en-US"/>
              <a:t>tf*idf measure:</a:t>
            </a:r>
          </a:p>
          <a:p>
            <a:pPr lvl="1"/>
            <a:r>
              <a:rPr lang="en-US"/>
              <a:t>Term frequency (tf)</a:t>
            </a:r>
          </a:p>
          <a:p>
            <a:pPr lvl="1"/>
            <a:r>
              <a:rPr lang="en-US"/>
              <a:t>Inverse document frequency (idf)</a:t>
            </a:r>
          </a:p>
          <a:p>
            <a:pPr lvl="2"/>
            <a:r>
              <a:rPr lang="en-US"/>
              <a:t>A way to deal with some of the problems of the Zipf distribution</a:t>
            </a:r>
          </a:p>
          <a:p>
            <a:r>
              <a:rPr lang="en-US"/>
              <a:t>Goal: Assign a tf*idf weight to each term in each document</a:t>
            </a:r>
          </a:p>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540098" name="Rectangle 2"/>
          <p:cNvSpPr>
            <a:spLocks noGrp="1" noChangeArrowheads="1"/>
          </p:cNvSpPr>
          <p:nvPr>
            <p:ph type="title"/>
          </p:nvPr>
        </p:nvSpPr>
        <p:spPr/>
        <p:txBody>
          <a:bodyPr/>
          <a:lstStyle/>
          <a:p>
            <a:r>
              <a:rPr lang="en-US"/>
              <a:t>Simple tf*idf</a:t>
            </a:r>
          </a:p>
        </p:txBody>
      </p:sp>
      <p:graphicFrame>
        <p:nvGraphicFramePr>
          <p:cNvPr id="1540099" name="Object 3"/>
          <p:cNvGraphicFramePr>
            <a:graphicFrameLocks noChangeAspect="1"/>
          </p:cNvGraphicFramePr>
          <p:nvPr/>
        </p:nvGraphicFramePr>
        <p:xfrm>
          <a:off x="1066800" y="1066800"/>
          <a:ext cx="7315200" cy="1265238"/>
        </p:xfrm>
        <a:graphic>
          <a:graphicData uri="http://schemas.openxmlformats.org/presentationml/2006/ole">
            <mc:AlternateContent xmlns:mc="http://schemas.openxmlformats.org/markup-compatibility/2006">
              <mc:Choice xmlns:v="urn:schemas-microsoft-com:vml" Requires="v">
                <p:oleObj spid="_x0000_s1682455" name="Equation" r:id="rId4" imgW="1321196" imgH="228997" progId="Equation.3">
                  <p:embed/>
                </p:oleObj>
              </mc:Choice>
              <mc:Fallback>
                <p:oleObj name="Equation" r:id="rId4" imgW="1321196" imgH="2289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066800"/>
                        <a:ext cx="7315200" cy="126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40100" name="Object 4"/>
          <p:cNvGraphicFramePr>
            <a:graphicFrameLocks noChangeAspect="1"/>
          </p:cNvGraphicFramePr>
          <p:nvPr/>
        </p:nvGraphicFramePr>
        <p:xfrm>
          <a:off x="685800" y="2209800"/>
          <a:ext cx="8077200" cy="4486275"/>
        </p:xfrm>
        <a:graphic>
          <a:graphicData uri="http://schemas.openxmlformats.org/presentationml/2006/ole">
            <mc:AlternateContent xmlns:mc="http://schemas.openxmlformats.org/markup-compatibility/2006">
              <mc:Choice xmlns:v="urn:schemas-microsoft-com:vml" Requires="v">
                <p:oleObj spid="_x0000_s1682456" name="Equation" r:id="rId6" imgW="3099196" imgH="1740296" progId="Equation.3">
                  <p:embed/>
                </p:oleObj>
              </mc:Choice>
              <mc:Fallback>
                <p:oleObj name="Equation" r:id="rId6" imgW="3099196" imgH="1740296"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209800"/>
                        <a:ext cx="8077200"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a:t>
            </a:r>
            <a:endParaRPr lang="en-US"/>
          </a:p>
        </p:txBody>
      </p:sp>
      <p:sp>
        <p:nvSpPr>
          <p:cNvPr id="1542146" name="Rectangle 2"/>
          <p:cNvSpPr>
            <a:spLocks noGrp="1" noChangeArrowheads="1"/>
          </p:cNvSpPr>
          <p:nvPr>
            <p:ph type="title"/>
          </p:nvPr>
        </p:nvSpPr>
        <p:spPr/>
        <p:txBody>
          <a:bodyPr/>
          <a:lstStyle/>
          <a:p>
            <a:r>
              <a:rPr lang="en-US"/>
              <a:t>Inverse Document Frequency</a:t>
            </a:r>
          </a:p>
        </p:txBody>
      </p:sp>
      <p:sp>
        <p:nvSpPr>
          <p:cNvPr id="1542147" name="Rectangle 3"/>
          <p:cNvSpPr>
            <a:spLocks noGrp="1" noChangeArrowheads="1"/>
          </p:cNvSpPr>
          <p:nvPr>
            <p:ph type="body" idx="1"/>
          </p:nvPr>
        </p:nvSpPr>
        <p:spPr/>
        <p:txBody>
          <a:bodyPr/>
          <a:lstStyle/>
          <a:p>
            <a:r>
              <a:rPr lang="en-US"/>
              <a:t>IDF provides high values for rare words and low values for common words</a:t>
            </a:r>
          </a:p>
        </p:txBody>
      </p:sp>
      <p:graphicFrame>
        <p:nvGraphicFramePr>
          <p:cNvPr id="1542148" name="Object 4"/>
          <p:cNvGraphicFramePr>
            <a:graphicFrameLocks noChangeAspect="1"/>
          </p:cNvGraphicFramePr>
          <p:nvPr/>
        </p:nvGraphicFramePr>
        <p:xfrm>
          <a:off x="2971800" y="2362200"/>
          <a:ext cx="2884488" cy="4038600"/>
        </p:xfrm>
        <a:graphic>
          <a:graphicData uri="http://schemas.openxmlformats.org/presentationml/2006/ole">
            <mc:AlternateContent xmlns:mc="http://schemas.openxmlformats.org/markup-compatibility/2006">
              <mc:Choice xmlns:v="urn:schemas-microsoft-com:vml" Requires="v">
                <p:oleObj spid="_x0000_s1683468" name="Equation" r:id="rId4" imgW="1270396" imgH="1778396" progId="Equation.3">
                  <p:embed/>
                </p:oleObj>
              </mc:Choice>
              <mc:Fallback>
                <p:oleObj name="Equation" r:id="rId4" imgW="1270396" imgH="177839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362200"/>
                        <a:ext cx="2884488"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42149" name="Text Box 5"/>
          <p:cNvSpPr txBox="1">
            <a:spLocks noChangeArrowheads="1"/>
          </p:cNvSpPr>
          <p:nvPr/>
        </p:nvSpPr>
        <p:spPr bwMode="auto">
          <a:xfrm>
            <a:off x="609600" y="3200400"/>
            <a:ext cx="17684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400" dirty="0">
                <a:solidFill>
                  <a:srgbClr val="FF3300"/>
                </a:solidFill>
              </a:rPr>
              <a:t>For a collection</a:t>
            </a:r>
          </a:p>
          <a:p>
            <a:pPr algn="l" eaLnBrk="0" hangingPunct="0"/>
            <a:r>
              <a:rPr lang="en-US" sz="2400" dirty="0">
                <a:solidFill>
                  <a:srgbClr val="FF3300"/>
                </a:solidFill>
              </a:rPr>
              <a:t>of 10000 documents</a:t>
            </a:r>
          </a:p>
          <a:p>
            <a:pPr algn="l" eaLnBrk="0" hangingPunct="0"/>
            <a:r>
              <a:rPr lang="en-US" sz="2400" dirty="0">
                <a:solidFill>
                  <a:srgbClr val="FF3300"/>
                </a:solidFill>
              </a:rPr>
              <a:t>(N = 10000)</a:t>
            </a:r>
          </a:p>
        </p:txBody>
      </p:sp>
      <p:sp>
        <p:nvSpPr>
          <p:cNvPr id="7" name="Text Box 5"/>
          <p:cNvSpPr txBox="1">
            <a:spLocks noChangeArrowheads="1"/>
          </p:cNvSpPr>
          <p:nvPr/>
        </p:nvSpPr>
        <p:spPr bwMode="auto">
          <a:xfrm>
            <a:off x="6629400" y="3447871"/>
            <a:ext cx="2286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r>
              <a:rPr lang="en-US" i="1" dirty="0" smtClean="0">
                <a:solidFill>
                  <a:srgbClr val="FF3300"/>
                </a:solidFill>
              </a:rPr>
              <a:t>These are base 10 logs, but it is more common to use base 2 or base e</a:t>
            </a:r>
            <a:endParaRPr lang="en-US" i="1" dirty="0">
              <a:solidFill>
                <a:srgbClr val="FF33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r>
              <a:rPr lang="en-US" smtClean="0"/>
              <a:t>IS 240 – Spring 2013</a:t>
            </a:r>
            <a:endParaRPr lang="en-US"/>
          </a:p>
        </p:txBody>
      </p:sp>
      <p:sp>
        <p:nvSpPr>
          <p:cNvPr id="1599490" name="Rectangle 2"/>
          <p:cNvSpPr>
            <a:spLocks noGrp="1" noChangeArrowheads="1"/>
          </p:cNvSpPr>
          <p:nvPr>
            <p:ph type="title"/>
          </p:nvPr>
        </p:nvSpPr>
        <p:spPr/>
        <p:txBody>
          <a:bodyPr/>
          <a:lstStyle/>
          <a:p>
            <a:r>
              <a:rPr lang="en-US" sz="3200"/>
              <a:t>Word Frequency vs. Resolving Power</a:t>
            </a:r>
          </a:p>
        </p:txBody>
      </p:sp>
      <p:sp>
        <p:nvSpPr>
          <p:cNvPr id="1599491" name="Text Box 3"/>
          <p:cNvSpPr txBox="1">
            <a:spLocks noChangeArrowheads="1"/>
          </p:cNvSpPr>
          <p:nvPr/>
        </p:nvSpPr>
        <p:spPr bwMode="auto">
          <a:xfrm>
            <a:off x="441325" y="-952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en-US" sz="2800"/>
          </a:p>
        </p:txBody>
      </p:sp>
      <p:pic>
        <p:nvPicPr>
          <p:cNvPr id="1599492" name="Picture 4" descr="zipf-resol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1200"/>
            <a:ext cx="5181600" cy="4000500"/>
          </a:xfrm>
          <a:prstGeom prst="rect">
            <a:avLst/>
          </a:prstGeom>
          <a:noFill/>
          <a:extLst>
            <a:ext uri="{909E8E84-426E-40dd-AFC4-6F175D3DCCD1}">
              <a14:hiddenFill xmlns:a14="http://schemas.microsoft.com/office/drawing/2010/main">
                <a:solidFill>
                  <a:srgbClr val="FFFFFF"/>
                </a:solidFill>
              </a14:hiddenFill>
            </a:ext>
          </a:extLst>
        </p:spPr>
      </p:pic>
      <p:sp>
        <p:nvSpPr>
          <p:cNvPr id="1599493" name="Text Box 5"/>
          <p:cNvSpPr txBox="1">
            <a:spLocks noChangeArrowheads="1"/>
          </p:cNvSpPr>
          <p:nvPr/>
        </p:nvSpPr>
        <p:spPr bwMode="auto">
          <a:xfrm>
            <a:off x="762000" y="1524000"/>
            <a:ext cx="675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The most frequent words are not the most descriptive.</a:t>
            </a:r>
            <a:endParaRPr lang="en-US" sz="2800">
              <a:solidFill>
                <a:srgbClr val="FF3300"/>
              </a:solidFill>
            </a:endParaRPr>
          </a:p>
        </p:txBody>
      </p:sp>
      <p:sp>
        <p:nvSpPr>
          <p:cNvPr id="1599494" name="Text Box 6"/>
          <p:cNvSpPr txBox="1">
            <a:spLocks noChangeArrowheads="1"/>
          </p:cNvSpPr>
          <p:nvPr/>
        </p:nvSpPr>
        <p:spPr bwMode="auto">
          <a:xfrm>
            <a:off x="3200400" y="6096000"/>
            <a:ext cx="2501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(from van Rijsbergen 79)</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01538" name="Rectangle 2"/>
          <p:cNvSpPr>
            <a:spLocks noGrp="1" noChangeArrowheads="1"/>
          </p:cNvSpPr>
          <p:nvPr>
            <p:ph type="title"/>
          </p:nvPr>
        </p:nvSpPr>
        <p:spPr/>
        <p:txBody>
          <a:bodyPr/>
          <a:lstStyle/>
          <a:p>
            <a:r>
              <a:rPr lang="en-US"/>
              <a:t>tf x idf normalization</a:t>
            </a:r>
          </a:p>
        </p:txBody>
      </p:sp>
      <p:sp>
        <p:nvSpPr>
          <p:cNvPr id="1601539" name="Rectangle 3"/>
          <p:cNvSpPr>
            <a:spLocks noGrp="1" noChangeArrowheads="1"/>
          </p:cNvSpPr>
          <p:nvPr>
            <p:ph type="body" idx="1"/>
          </p:nvPr>
        </p:nvSpPr>
        <p:spPr/>
        <p:txBody>
          <a:bodyPr/>
          <a:lstStyle/>
          <a:p>
            <a:r>
              <a:rPr lang="en-US"/>
              <a:t>Normalize the term weights (so longer documents are not unfairly given more weight)</a:t>
            </a:r>
          </a:p>
          <a:p>
            <a:pPr lvl="1"/>
            <a:r>
              <a:rPr lang="en-US">
                <a:solidFill>
                  <a:srgbClr val="FF3300"/>
                </a:solidFill>
              </a:rPr>
              <a:t>normalize </a:t>
            </a:r>
            <a:r>
              <a:rPr lang="en-US"/>
              <a:t>usually means force all values to fall within a certain range, usually between 0 and 1, inclusive.</a:t>
            </a:r>
          </a:p>
        </p:txBody>
      </p:sp>
      <p:graphicFrame>
        <p:nvGraphicFramePr>
          <p:cNvPr id="1601540" name="Object 4"/>
          <p:cNvGraphicFramePr>
            <a:graphicFrameLocks noChangeAspect="1"/>
          </p:cNvGraphicFramePr>
          <p:nvPr/>
        </p:nvGraphicFramePr>
        <p:xfrm>
          <a:off x="1333500" y="4267200"/>
          <a:ext cx="6477000" cy="1679575"/>
        </p:xfrm>
        <a:graphic>
          <a:graphicData uri="http://schemas.openxmlformats.org/presentationml/2006/ole">
            <mc:AlternateContent xmlns:mc="http://schemas.openxmlformats.org/markup-compatibility/2006">
              <mc:Choice xmlns:v="urn:schemas-microsoft-com:vml" Requires="v">
                <p:oleObj spid="_x0000_s1684492" name="Equation" r:id="rId4" imgW="2006996" imgH="521097" progId="Equation.3">
                  <p:embed/>
                </p:oleObj>
              </mc:Choice>
              <mc:Fallback>
                <p:oleObj name="Equation" r:id="rId4" imgW="2006996" imgH="5210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4267200"/>
                        <a:ext cx="6477000" cy="167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03586" name="Rectangle 2"/>
          <p:cNvSpPr>
            <a:spLocks noGrp="1" noChangeArrowheads="1"/>
          </p:cNvSpPr>
          <p:nvPr>
            <p:ph type="title"/>
          </p:nvPr>
        </p:nvSpPr>
        <p:spPr/>
        <p:txBody>
          <a:bodyPr/>
          <a:lstStyle/>
          <a:p>
            <a:r>
              <a:rPr lang="en-US"/>
              <a:t>Vector space similarity</a:t>
            </a:r>
          </a:p>
        </p:txBody>
      </p:sp>
      <p:sp>
        <p:nvSpPr>
          <p:cNvPr id="1603587" name="Rectangle 3"/>
          <p:cNvSpPr>
            <a:spLocks noGrp="1" noChangeArrowheads="1"/>
          </p:cNvSpPr>
          <p:nvPr>
            <p:ph type="body" idx="1"/>
          </p:nvPr>
        </p:nvSpPr>
        <p:spPr>
          <a:xfrm>
            <a:off x="457200" y="1219200"/>
            <a:ext cx="8458200" cy="4953000"/>
          </a:xfrm>
        </p:spPr>
        <p:txBody>
          <a:bodyPr/>
          <a:lstStyle/>
          <a:p>
            <a:r>
              <a:rPr lang="en-US"/>
              <a:t>Use the weights to compare the documents</a:t>
            </a:r>
          </a:p>
        </p:txBody>
      </p:sp>
      <p:graphicFrame>
        <p:nvGraphicFramePr>
          <p:cNvPr id="1603588" name="Object 4"/>
          <p:cNvGraphicFramePr>
            <a:graphicFrameLocks noChangeAspect="1"/>
          </p:cNvGraphicFramePr>
          <p:nvPr/>
        </p:nvGraphicFramePr>
        <p:xfrm>
          <a:off x="533400" y="1981200"/>
          <a:ext cx="8066088" cy="2563813"/>
        </p:xfrm>
        <a:graphic>
          <a:graphicData uri="http://schemas.openxmlformats.org/presentationml/2006/ole">
            <mc:AlternateContent xmlns:mc="http://schemas.openxmlformats.org/markup-compatibility/2006">
              <mc:Choice xmlns:v="urn:schemas-microsoft-com:vml" Requires="v">
                <p:oleObj spid="_x0000_s1685516" name="Equation" r:id="rId4" imgW="3518296" imgH="1117997" progId="Equation.3">
                  <p:embed/>
                </p:oleObj>
              </mc:Choice>
              <mc:Fallback>
                <p:oleObj name="Equation" r:id="rId4" imgW="3518296" imgH="11179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1200"/>
                        <a:ext cx="8066088" cy="256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05634" name="Rectangle 2"/>
          <p:cNvSpPr>
            <a:spLocks noGrp="1" noChangeArrowheads="1"/>
          </p:cNvSpPr>
          <p:nvPr>
            <p:ph type="title"/>
          </p:nvPr>
        </p:nvSpPr>
        <p:spPr/>
        <p:txBody>
          <a:bodyPr/>
          <a:lstStyle/>
          <a:p>
            <a:r>
              <a:rPr lang="en-US" sz="3600"/>
              <a:t>Vector Space Similarity Measure</a:t>
            </a:r>
          </a:p>
        </p:txBody>
      </p:sp>
      <p:sp>
        <p:nvSpPr>
          <p:cNvPr id="1605635" name="Rectangle 3"/>
          <p:cNvSpPr>
            <a:spLocks noGrp="1" noChangeArrowheads="1"/>
          </p:cNvSpPr>
          <p:nvPr>
            <p:ph type="body" idx="1"/>
          </p:nvPr>
        </p:nvSpPr>
        <p:spPr/>
        <p:txBody>
          <a:bodyPr/>
          <a:lstStyle/>
          <a:p>
            <a:r>
              <a:rPr lang="en-US"/>
              <a:t>combine tf x idf into a measure</a:t>
            </a:r>
          </a:p>
        </p:txBody>
      </p:sp>
      <p:graphicFrame>
        <p:nvGraphicFramePr>
          <p:cNvPr id="1605636" name="Object 4"/>
          <p:cNvGraphicFramePr>
            <a:graphicFrameLocks noChangeAspect="1"/>
          </p:cNvGraphicFramePr>
          <p:nvPr/>
        </p:nvGraphicFramePr>
        <p:xfrm>
          <a:off x="652463" y="2057400"/>
          <a:ext cx="7689850" cy="4645025"/>
        </p:xfrm>
        <a:graphic>
          <a:graphicData uri="http://schemas.openxmlformats.org/presentationml/2006/ole">
            <mc:AlternateContent xmlns:mc="http://schemas.openxmlformats.org/markup-compatibility/2006">
              <mc:Choice xmlns:v="urn:schemas-microsoft-com:vml" Requires="v">
                <p:oleObj spid="_x0000_s1686540" name="Equation" r:id="rId4" imgW="3911996" imgH="2362596" progId="Equation.3">
                  <p:embed/>
                </p:oleObj>
              </mc:Choice>
              <mc:Fallback>
                <p:oleObj name="Equation" r:id="rId4" imgW="3911996" imgH="236259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3" y="2057400"/>
                        <a:ext cx="7689850"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IS 240 – Spring 2013</a:t>
            </a:r>
            <a:endParaRPr lang="en-US"/>
          </a:p>
        </p:txBody>
      </p:sp>
      <p:sp>
        <p:nvSpPr>
          <p:cNvPr id="1356802" name="Rectangle 2"/>
          <p:cNvSpPr>
            <a:spLocks noGrp="1" noChangeArrowheads="1"/>
          </p:cNvSpPr>
          <p:nvPr>
            <p:ph type="title"/>
          </p:nvPr>
        </p:nvSpPr>
        <p:spPr/>
        <p:txBody>
          <a:bodyPr/>
          <a:lstStyle/>
          <a:p>
            <a:r>
              <a:rPr lang="en-US"/>
              <a:t>Parse Result (Query Tree)</a:t>
            </a:r>
          </a:p>
        </p:txBody>
      </p:sp>
      <p:sp>
        <p:nvSpPr>
          <p:cNvPr id="1356803" name="Rectangle 3"/>
          <p:cNvSpPr>
            <a:spLocks noGrp="1" noChangeArrowheads="1"/>
          </p:cNvSpPr>
          <p:nvPr>
            <p:ph type="body" idx="1"/>
          </p:nvPr>
        </p:nvSpPr>
        <p:spPr>
          <a:xfrm>
            <a:off x="685800" y="1524000"/>
            <a:ext cx="7696200" cy="685800"/>
          </a:xfrm>
        </p:spPr>
        <p:txBody>
          <a:bodyPr/>
          <a:lstStyle/>
          <a:p>
            <a:r>
              <a:rPr lang="en-US"/>
              <a:t>Z39.50 queries…</a:t>
            </a:r>
          </a:p>
        </p:txBody>
      </p:sp>
      <p:sp>
        <p:nvSpPr>
          <p:cNvPr id="1356804" name="Rectangle 4"/>
          <p:cNvSpPr>
            <a:spLocks noChangeArrowheads="1"/>
          </p:cNvSpPr>
          <p:nvPr/>
        </p:nvSpPr>
        <p:spPr bwMode="auto">
          <a:xfrm>
            <a:off x="2590800" y="2286000"/>
            <a:ext cx="22098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Oper: AND</a:t>
            </a:r>
          </a:p>
          <a:p>
            <a:pPr eaLnBrk="0" hangingPunct="0"/>
            <a:endParaRPr lang="en-US" sz="2400"/>
          </a:p>
        </p:txBody>
      </p:sp>
      <p:sp>
        <p:nvSpPr>
          <p:cNvPr id="1356805" name="Text Box 5"/>
          <p:cNvSpPr txBox="1">
            <a:spLocks noChangeArrowheads="1"/>
          </p:cNvSpPr>
          <p:nvPr/>
        </p:nvSpPr>
        <p:spPr bwMode="auto">
          <a:xfrm>
            <a:off x="4937125" y="1946275"/>
            <a:ext cx="374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Title XXX and Subject YYY</a:t>
            </a:r>
          </a:p>
        </p:txBody>
      </p:sp>
      <p:sp>
        <p:nvSpPr>
          <p:cNvPr id="1356806" name="Rectangle 6"/>
          <p:cNvSpPr>
            <a:spLocks noChangeArrowheads="1"/>
          </p:cNvSpPr>
          <p:nvPr/>
        </p:nvSpPr>
        <p:spPr bwMode="auto">
          <a:xfrm>
            <a:off x="762000" y="4343400"/>
            <a:ext cx="22098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Operand:</a:t>
            </a:r>
          </a:p>
          <a:p>
            <a:pPr eaLnBrk="0" hangingPunct="0"/>
            <a:r>
              <a:rPr lang="en-US" sz="2400"/>
              <a:t>Index = Title</a:t>
            </a:r>
          </a:p>
          <a:p>
            <a:pPr eaLnBrk="0" hangingPunct="0"/>
            <a:r>
              <a:rPr lang="en-US" sz="2400"/>
              <a:t>Value = XXX</a:t>
            </a:r>
          </a:p>
          <a:p>
            <a:pPr eaLnBrk="0" hangingPunct="0"/>
            <a:endParaRPr lang="en-US" sz="2400"/>
          </a:p>
        </p:txBody>
      </p:sp>
      <p:sp>
        <p:nvSpPr>
          <p:cNvPr id="1356807" name="Rectangle 7"/>
          <p:cNvSpPr>
            <a:spLocks noChangeArrowheads="1"/>
          </p:cNvSpPr>
          <p:nvPr/>
        </p:nvSpPr>
        <p:spPr bwMode="auto">
          <a:xfrm>
            <a:off x="4800600" y="4267200"/>
            <a:ext cx="22098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Operand:</a:t>
            </a:r>
          </a:p>
          <a:p>
            <a:pPr eaLnBrk="0" hangingPunct="0"/>
            <a:r>
              <a:rPr lang="en-US" sz="2400"/>
              <a:t>Index = Subject</a:t>
            </a:r>
          </a:p>
          <a:p>
            <a:pPr eaLnBrk="0" hangingPunct="0"/>
            <a:r>
              <a:rPr lang="en-US" sz="2400"/>
              <a:t>Value = YYY</a:t>
            </a:r>
          </a:p>
          <a:p>
            <a:pPr eaLnBrk="0" hangingPunct="0"/>
            <a:endParaRPr lang="en-US" sz="2400"/>
          </a:p>
        </p:txBody>
      </p:sp>
      <p:cxnSp>
        <p:nvCxnSpPr>
          <p:cNvPr id="1356808" name="AutoShape 8"/>
          <p:cNvCxnSpPr>
            <a:cxnSpLocks noChangeShapeType="1"/>
            <a:stCxn id="1356804" idx="2"/>
            <a:endCxn id="1356806" idx="0"/>
          </p:cNvCxnSpPr>
          <p:nvPr/>
        </p:nvCxnSpPr>
        <p:spPr bwMode="auto">
          <a:xfrm rot="5400000">
            <a:off x="2400300" y="3048000"/>
            <a:ext cx="762000" cy="18288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56809" name="AutoShape 9"/>
          <p:cNvCxnSpPr>
            <a:cxnSpLocks noChangeShapeType="1"/>
            <a:stCxn id="1356804" idx="2"/>
            <a:endCxn id="1356807" idx="0"/>
          </p:cNvCxnSpPr>
          <p:nvPr/>
        </p:nvCxnSpPr>
        <p:spPr bwMode="auto">
          <a:xfrm rot="16200000" flipH="1">
            <a:off x="4457700" y="2819400"/>
            <a:ext cx="685800" cy="22098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56810" name="Text Box 10"/>
          <p:cNvSpPr txBox="1">
            <a:spLocks noChangeArrowheads="1"/>
          </p:cNvSpPr>
          <p:nvPr/>
        </p:nvSpPr>
        <p:spPr bwMode="auto">
          <a:xfrm>
            <a:off x="1965325" y="3546475"/>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left</a:t>
            </a:r>
          </a:p>
        </p:txBody>
      </p:sp>
      <p:sp>
        <p:nvSpPr>
          <p:cNvPr id="1356811" name="Text Box 11"/>
          <p:cNvSpPr txBox="1">
            <a:spLocks noChangeArrowheads="1"/>
          </p:cNvSpPr>
          <p:nvPr/>
        </p:nvSpPr>
        <p:spPr bwMode="auto">
          <a:xfrm>
            <a:off x="5089525" y="3470275"/>
            <a:ext cx="76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right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07682" name="Rectangle 2"/>
          <p:cNvSpPr>
            <a:spLocks noGrp="1" noChangeArrowheads="1"/>
          </p:cNvSpPr>
          <p:nvPr>
            <p:ph type="title"/>
          </p:nvPr>
        </p:nvSpPr>
        <p:spPr/>
        <p:txBody>
          <a:bodyPr/>
          <a:lstStyle/>
          <a:p>
            <a:r>
              <a:rPr lang="en-US"/>
              <a:t>Weighting schemes</a:t>
            </a:r>
          </a:p>
        </p:txBody>
      </p:sp>
      <p:sp>
        <p:nvSpPr>
          <p:cNvPr id="1607683" name="Rectangle 3"/>
          <p:cNvSpPr>
            <a:spLocks noGrp="1" noChangeArrowheads="1"/>
          </p:cNvSpPr>
          <p:nvPr>
            <p:ph type="body" idx="1"/>
          </p:nvPr>
        </p:nvSpPr>
        <p:spPr/>
        <p:txBody>
          <a:bodyPr/>
          <a:lstStyle/>
          <a:p>
            <a:r>
              <a:rPr lang="en-US"/>
              <a:t>We have seen something of</a:t>
            </a:r>
          </a:p>
          <a:p>
            <a:pPr lvl="1"/>
            <a:r>
              <a:rPr lang="en-US"/>
              <a:t>Binary</a:t>
            </a:r>
          </a:p>
          <a:p>
            <a:pPr lvl="1"/>
            <a:r>
              <a:rPr lang="en-US"/>
              <a:t>Raw term weights</a:t>
            </a:r>
          </a:p>
          <a:p>
            <a:pPr lvl="1"/>
            <a:r>
              <a:rPr lang="en-US"/>
              <a:t>TF*IDF</a:t>
            </a:r>
          </a:p>
          <a:p>
            <a:r>
              <a:rPr lang="en-US"/>
              <a:t>There are many other possibilities</a:t>
            </a:r>
          </a:p>
          <a:p>
            <a:pPr lvl="1"/>
            <a:r>
              <a:rPr lang="en-US"/>
              <a:t>IDF alone</a:t>
            </a:r>
          </a:p>
          <a:p>
            <a:pPr lvl="1"/>
            <a:r>
              <a:rPr lang="en-US"/>
              <a:t>Normalized term frequency</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09730" name="Rectangle 2"/>
          <p:cNvSpPr>
            <a:spLocks noGrp="1" noChangeArrowheads="1"/>
          </p:cNvSpPr>
          <p:nvPr>
            <p:ph type="title"/>
          </p:nvPr>
        </p:nvSpPr>
        <p:spPr/>
        <p:txBody>
          <a:bodyPr/>
          <a:lstStyle/>
          <a:p>
            <a:r>
              <a:rPr lang="en-US"/>
              <a:t>Term Weights in SMART</a:t>
            </a:r>
          </a:p>
        </p:txBody>
      </p:sp>
      <p:sp>
        <p:nvSpPr>
          <p:cNvPr id="1609731" name="Rectangle 3"/>
          <p:cNvSpPr>
            <a:spLocks noGrp="1" noChangeArrowheads="1"/>
          </p:cNvSpPr>
          <p:nvPr>
            <p:ph type="body" idx="1"/>
          </p:nvPr>
        </p:nvSpPr>
        <p:spPr/>
        <p:txBody>
          <a:bodyPr/>
          <a:lstStyle/>
          <a:p>
            <a:r>
              <a:rPr lang="en-US"/>
              <a:t>SMART is an experimental IR system developed by Gerard Salton (and continued by Chris Buckley) at Cornell. </a:t>
            </a:r>
          </a:p>
          <a:p>
            <a:r>
              <a:rPr lang="en-US"/>
              <a:t>Designed for laboratory experiments in IR </a:t>
            </a:r>
          </a:p>
          <a:p>
            <a:pPr lvl="1"/>
            <a:r>
              <a:rPr lang="en-US"/>
              <a:t>Easy to mix and match different weighting methods</a:t>
            </a:r>
          </a:p>
          <a:p>
            <a:pPr lvl="1"/>
            <a:r>
              <a:rPr lang="en-US"/>
              <a:t>Really </a:t>
            </a:r>
            <a:r>
              <a:rPr lang="en-US" b="1"/>
              <a:t>terrible</a:t>
            </a:r>
            <a:r>
              <a:rPr lang="en-US"/>
              <a:t> user interface</a:t>
            </a:r>
          </a:p>
          <a:p>
            <a:pPr lvl="1"/>
            <a:r>
              <a:rPr lang="en-US"/>
              <a:t>Intended for use by code hackers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11778" name="Rectangle 2"/>
          <p:cNvSpPr>
            <a:spLocks noGrp="1" noChangeArrowheads="1"/>
          </p:cNvSpPr>
          <p:nvPr>
            <p:ph type="title"/>
          </p:nvPr>
        </p:nvSpPr>
        <p:spPr/>
        <p:txBody>
          <a:bodyPr/>
          <a:lstStyle/>
          <a:p>
            <a:r>
              <a:rPr lang="en-US"/>
              <a:t>Term Weights in SMART</a:t>
            </a:r>
          </a:p>
        </p:txBody>
      </p:sp>
      <p:sp>
        <p:nvSpPr>
          <p:cNvPr id="1611779" name="Rectangle 3"/>
          <p:cNvSpPr>
            <a:spLocks noGrp="1" noChangeArrowheads="1"/>
          </p:cNvSpPr>
          <p:nvPr>
            <p:ph type="body" idx="1"/>
          </p:nvPr>
        </p:nvSpPr>
        <p:spPr/>
        <p:txBody>
          <a:bodyPr/>
          <a:lstStyle/>
          <a:p>
            <a:r>
              <a:rPr lang="en-US"/>
              <a:t>In SMART weights are decomposed into three factors:</a:t>
            </a:r>
          </a:p>
        </p:txBody>
      </p:sp>
      <p:graphicFrame>
        <p:nvGraphicFramePr>
          <p:cNvPr id="1611780" name="Object 4"/>
          <p:cNvGraphicFramePr>
            <a:graphicFrameLocks noChangeAspect="1"/>
          </p:cNvGraphicFramePr>
          <p:nvPr/>
        </p:nvGraphicFramePr>
        <p:xfrm>
          <a:off x="1371600" y="3124200"/>
          <a:ext cx="5657850" cy="1573213"/>
        </p:xfrm>
        <a:graphic>
          <a:graphicData uri="http://schemas.openxmlformats.org/presentationml/2006/ole">
            <mc:AlternateContent xmlns:mc="http://schemas.openxmlformats.org/markup-compatibility/2006">
              <mc:Choice xmlns:v="urn:schemas-microsoft-com:vml" Requires="v">
                <p:oleObj spid="_x0000_s1611794" name="Equation" r:id="rId4" imgW="1409485" imgH="393926" progId="Equation.3">
                  <p:embed/>
                </p:oleObj>
              </mc:Choice>
              <mc:Fallback>
                <p:oleObj name="Equation" r:id="rId4" imgW="1409485" imgH="39392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124200"/>
                        <a:ext cx="5657850" cy="157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13826" name="Rectangle 2"/>
          <p:cNvSpPr>
            <a:spLocks noGrp="1" noChangeArrowheads="1"/>
          </p:cNvSpPr>
          <p:nvPr>
            <p:ph type="title"/>
          </p:nvPr>
        </p:nvSpPr>
        <p:spPr/>
        <p:txBody>
          <a:bodyPr/>
          <a:lstStyle/>
          <a:p>
            <a:r>
              <a:rPr lang="en-US"/>
              <a:t>SMART Freq Components</a:t>
            </a:r>
          </a:p>
        </p:txBody>
      </p:sp>
      <p:graphicFrame>
        <p:nvGraphicFramePr>
          <p:cNvPr id="1613827" name="Object 3"/>
          <p:cNvGraphicFramePr>
            <a:graphicFrameLocks noChangeAspect="1"/>
          </p:cNvGraphicFramePr>
          <p:nvPr/>
        </p:nvGraphicFramePr>
        <p:xfrm>
          <a:off x="457200" y="1371600"/>
          <a:ext cx="6248400" cy="4470400"/>
        </p:xfrm>
        <a:graphic>
          <a:graphicData uri="http://schemas.openxmlformats.org/presentationml/2006/ole">
            <mc:AlternateContent xmlns:mc="http://schemas.openxmlformats.org/markup-compatibility/2006">
              <mc:Choice xmlns:v="urn:schemas-microsoft-com:vml" Requires="v">
                <p:oleObj spid="_x0000_s1688588" name="Equation" r:id="rId4" imgW="1879996" imgH="1346596" progId="Equation.3">
                  <p:embed/>
                </p:oleObj>
              </mc:Choice>
              <mc:Fallback>
                <p:oleObj name="Equation" r:id="rId4" imgW="1879996" imgH="13465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6248400" cy="4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13828" name="Text Box 4"/>
          <p:cNvSpPr txBox="1">
            <a:spLocks noChangeArrowheads="1"/>
          </p:cNvSpPr>
          <p:nvPr/>
        </p:nvSpPr>
        <p:spPr bwMode="auto">
          <a:xfrm>
            <a:off x="6781800" y="1524000"/>
            <a:ext cx="157162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b="1" i="1"/>
              <a:t>Binary</a:t>
            </a:r>
          </a:p>
          <a:p>
            <a:pPr algn="l" eaLnBrk="0" hangingPunct="0"/>
            <a:endParaRPr lang="en-US" sz="2400" b="1" i="1"/>
          </a:p>
          <a:p>
            <a:pPr algn="l" eaLnBrk="0" hangingPunct="0"/>
            <a:endParaRPr lang="en-US" sz="2400" b="1" i="1"/>
          </a:p>
          <a:p>
            <a:pPr algn="l" eaLnBrk="0" hangingPunct="0"/>
            <a:r>
              <a:rPr lang="en-US" sz="2400" b="1" i="1"/>
              <a:t>maxnorm</a:t>
            </a:r>
          </a:p>
          <a:p>
            <a:pPr algn="l" eaLnBrk="0" hangingPunct="0"/>
            <a:endParaRPr lang="en-US" sz="2400" b="1" i="1"/>
          </a:p>
          <a:p>
            <a:pPr algn="l" eaLnBrk="0" hangingPunct="0"/>
            <a:endParaRPr lang="en-US" sz="2400" b="1" i="1"/>
          </a:p>
          <a:p>
            <a:pPr algn="l" eaLnBrk="0" hangingPunct="0"/>
            <a:r>
              <a:rPr lang="en-US" sz="2400" b="1" i="1"/>
              <a:t>augmented</a:t>
            </a:r>
          </a:p>
          <a:p>
            <a:pPr algn="l" eaLnBrk="0" hangingPunct="0"/>
            <a:endParaRPr lang="en-US" sz="2400" b="1" i="1"/>
          </a:p>
          <a:p>
            <a:pPr algn="l" eaLnBrk="0" hangingPunct="0"/>
            <a:endParaRPr lang="en-US" sz="2400" b="1" i="1"/>
          </a:p>
          <a:p>
            <a:pPr algn="l" eaLnBrk="0" hangingPunct="0"/>
            <a:endParaRPr lang="en-US" sz="2400" b="1" i="1"/>
          </a:p>
          <a:p>
            <a:pPr algn="l" eaLnBrk="0" hangingPunct="0"/>
            <a:r>
              <a:rPr lang="en-US" sz="2400" b="1" i="1"/>
              <a:t>log</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15874" name="Rectangle 2"/>
          <p:cNvSpPr>
            <a:spLocks noGrp="1" noChangeArrowheads="1"/>
          </p:cNvSpPr>
          <p:nvPr>
            <p:ph type="title"/>
          </p:nvPr>
        </p:nvSpPr>
        <p:spPr/>
        <p:txBody>
          <a:bodyPr/>
          <a:lstStyle/>
          <a:p>
            <a:r>
              <a:rPr lang="en-US" sz="3600"/>
              <a:t>Collection Weighting in SMART</a:t>
            </a:r>
          </a:p>
        </p:txBody>
      </p:sp>
      <p:graphicFrame>
        <p:nvGraphicFramePr>
          <p:cNvPr id="1615875" name="Object 3"/>
          <p:cNvGraphicFramePr>
            <a:graphicFrameLocks noChangeAspect="1"/>
          </p:cNvGraphicFramePr>
          <p:nvPr/>
        </p:nvGraphicFramePr>
        <p:xfrm>
          <a:off x="685800" y="1295400"/>
          <a:ext cx="5105400" cy="4660900"/>
        </p:xfrm>
        <a:graphic>
          <a:graphicData uri="http://schemas.openxmlformats.org/presentationml/2006/ole">
            <mc:AlternateContent xmlns:mc="http://schemas.openxmlformats.org/markup-compatibility/2006">
              <mc:Choice xmlns:v="urn:schemas-microsoft-com:vml" Requires="v">
                <p:oleObj spid="_x0000_s1689612" name="Equation" r:id="rId4" imgW="1892696" imgH="1727596" progId="Equation.3">
                  <p:embed/>
                </p:oleObj>
              </mc:Choice>
              <mc:Fallback>
                <p:oleObj name="Equation" r:id="rId4" imgW="1892696" imgH="17275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95400"/>
                        <a:ext cx="5105400" cy="466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15876" name="Text Box 4"/>
          <p:cNvSpPr txBox="1">
            <a:spLocks noChangeArrowheads="1"/>
          </p:cNvSpPr>
          <p:nvPr/>
        </p:nvSpPr>
        <p:spPr bwMode="auto">
          <a:xfrm>
            <a:off x="6019800" y="1600200"/>
            <a:ext cx="18161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i="1"/>
              <a:t> Inverse</a:t>
            </a:r>
          </a:p>
          <a:p>
            <a:pPr algn="l" eaLnBrk="0" hangingPunct="0"/>
            <a:endParaRPr lang="en-US" sz="2400" i="1"/>
          </a:p>
          <a:p>
            <a:pPr algn="l" eaLnBrk="0" hangingPunct="0"/>
            <a:endParaRPr lang="en-US" sz="2400" i="1"/>
          </a:p>
          <a:p>
            <a:pPr algn="l" eaLnBrk="0" hangingPunct="0"/>
            <a:r>
              <a:rPr lang="en-US" sz="2400" i="1"/>
              <a:t> squared</a:t>
            </a:r>
          </a:p>
          <a:p>
            <a:pPr algn="l" eaLnBrk="0" hangingPunct="0"/>
            <a:endParaRPr lang="en-US" sz="2400" i="1"/>
          </a:p>
          <a:p>
            <a:pPr algn="l" eaLnBrk="0" hangingPunct="0"/>
            <a:endParaRPr lang="en-US" sz="2400" i="1"/>
          </a:p>
          <a:p>
            <a:pPr algn="l" eaLnBrk="0" hangingPunct="0"/>
            <a:endParaRPr lang="en-US" sz="2400" i="1"/>
          </a:p>
          <a:p>
            <a:pPr algn="l" eaLnBrk="0" hangingPunct="0"/>
            <a:r>
              <a:rPr lang="en-US" sz="2400" i="1"/>
              <a:t> probabilistic</a:t>
            </a:r>
          </a:p>
          <a:p>
            <a:pPr algn="l" eaLnBrk="0" hangingPunct="0"/>
            <a:endParaRPr lang="en-US" sz="2400" i="1"/>
          </a:p>
          <a:p>
            <a:pPr algn="l" eaLnBrk="0" hangingPunct="0"/>
            <a:endParaRPr lang="en-US" sz="2400" i="1"/>
          </a:p>
          <a:p>
            <a:pPr algn="l" eaLnBrk="0" hangingPunct="0"/>
            <a:r>
              <a:rPr lang="en-US" sz="2400" i="1"/>
              <a:t> frequency</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17922" name="Rectangle 2"/>
          <p:cNvSpPr>
            <a:spLocks noGrp="1" noChangeArrowheads="1"/>
          </p:cNvSpPr>
          <p:nvPr>
            <p:ph type="title"/>
          </p:nvPr>
        </p:nvSpPr>
        <p:spPr/>
        <p:txBody>
          <a:bodyPr/>
          <a:lstStyle/>
          <a:p>
            <a:r>
              <a:rPr lang="en-US" sz="3600"/>
              <a:t>Term Normalization in SMART</a:t>
            </a:r>
          </a:p>
        </p:txBody>
      </p:sp>
      <p:graphicFrame>
        <p:nvGraphicFramePr>
          <p:cNvPr id="1617923" name="Object 3"/>
          <p:cNvGraphicFramePr>
            <a:graphicFrameLocks noChangeAspect="1"/>
          </p:cNvGraphicFramePr>
          <p:nvPr/>
        </p:nvGraphicFramePr>
        <p:xfrm>
          <a:off x="914400" y="1352550"/>
          <a:ext cx="4191000" cy="4151313"/>
        </p:xfrm>
        <a:graphic>
          <a:graphicData uri="http://schemas.openxmlformats.org/presentationml/2006/ole">
            <mc:AlternateContent xmlns:mc="http://schemas.openxmlformats.org/markup-compatibility/2006">
              <mc:Choice xmlns:v="urn:schemas-microsoft-com:vml" Requires="v">
                <p:oleObj spid="_x0000_s1690637" name="Equation" r:id="rId4" imgW="1333896" imgH="1321196" progId="Equation.3">
                  <p:embed/>
                </p:oleObj>
              </mc:Choice>
              <mc:Fallback>
                <p:oleObj name="Equation" r:id="rId4" imgW="1333896" imgH="13211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52550"/>
                        <a:ext cx="4191000" cy="415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17924" name="Text Box 4"/>
          <p:cNvSpPr txBox="1">
            <a:spLocks noChangeArrowheads="1"/>
          </p:cNvSpPr>
          <p:nvPr/>
        </p:nvSpPr>
        <p:spPr bwMode="auto">
          <a:xfrm>
            <a:off x="6019800" y="1557338"/>
            <a:ext cx="10382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i="1"/>
              <a:t> sum</a:t>
            </a:r>
          </a:p>
          <a:p>
            <a:pPr algn="l" eaLnBrk="0" hangingPunct="0"/>
            <a:endParaRPr lang="en-US" sz="2400" i="1"/>
          </a:p>
          <a:p>
            <a:pPr algn="l" eaLnBrk="0" hangingPunct="0"/>
            <a:endParaRPr lang="en-US" sz="2400" i="1"/>
          </a:p>
          <a:p>
            <a:pPr algn="l" eaLnBrk="0" hangingPunct="0"/>
            <a:r>
              <a:rPr lang="en-US" sz="2400" i="1"/>
              <a:t> cosine</a:t>
            </a:r>
          </a:p>
          <a:p>
            <a:pPr algn="l" eaLnBrk="0" hangingPunct="0"/>
            <a:endParaRPr lang="en-US" sz="2400" i="1"/>
          </a:p>
          <a:p>
            <a:pPr algn="l" eaLnBrk="0" hangingPunct="0"/>
            <a:endParaRPr lang="en-US" sz="2400" i="1"/>
          </a:p>
          <a:p>
            <a:pPr algn="l" eaLnBrk="0" hangingPunct="0"/>
            <a:r>
              <a:rPr lang="en-US" sz="2400" i="1"/>
              <a:t> fourth</a:t>
            </a:r>
          </a:p>
          <a:p>
            <a:pPr algn="l" eaLnBrk="0" hangingPunct="0"/>
            <a:endParaRPr lang="en-US" sz="2400" i="1"/>
          </a:p>
          <a:p>
            <a:pPr algn="l" eaLnBrk="0" hangingPunct="0"/>
            <a:endParaRPr lang="en-US" sz="2400" i="1"/>
          </a:p>
          <a:p>
            <a:pPr algn="l" eaLnBrk="0" hangingPunct="0"/>
            <a:r>
              <a:rPr lang="en-US" sz="2400" i="1"/>
              <a:t> max</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19970" name="Rectangle 2"/>
          <p:cNvSpPr>
            <a:spLocks noGrp="1" noChangeArrowheads="1"/>
          </p:cNvSpPr>
          <p:nvPr>
            <p:ph type="title"/>
          </p:nvPr>
        </p:nvSpPr>
        <p:spPr/>
        <p:txBody>
          <a:bodyPr/>
          <a:lstStyle/>
          <a:p>
            <a:r>
              <a:rPr lang="en-US"/>
              <a:t>Lucene Algorithm</a:t>
            </a:r>
          </a:p>
        </p:txBody>
      </p:sp>
      <p:sp>
        <p:nvSpPr>
          <p:cNvPr id="1619971" name="Rectangle 3"/>
          <p:cNvSpPr>
            <a:spLocks noGrp="1" noChangeArrowheads="1"/>
          </p:cNvSpPr>
          <p:nvPr>
            <p:ph type="body" idx="1"/>
          </p:nvPr>
        </p:nvSpPr>
        <p:spPr/>
        <p:txBody>
          <a:bodyPr/>
          <a:lstStyle/>
          <a:p>
            <a:r>
              <a:rPr lang="en-US"/>
              <a:t>The open-source Lucene system is a vector based system that differs from SMART-like systems in the ways the TF*IDF measures are normalized</a:t>
            </a:r>
          </a:p>
        </p:txBody>
      </p:sp>
      <p:graphicFrame>
        <p:nvGraphicFramePr>
          <p:cNvPr id="1619972" name="Object 4"/>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691660" name="Equation" r:id="rId4" imgW="114548" imgH="216016" progId="Equation.3">
                  <p:embed/>
                </p:oleObj>
              </mc:Choice>
              <mc:Fallback>
                <p:oleObj name="Equation" r:id="rId4" imgW="114548" imgH="21601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t>IS 240 – Spring 2013</a:t>
            </a:r>
            <a:endParaRPr lang="en-US"/>
          </a:p>
        </p:txBody>
      </p:sp>
      <p:sp>
        <p:nvSpPr>
          <p:cNvPr id="1622018" name="Rectangle 2"/>
          <p:cNvSpPr>
            <a:spLocks noGrp="1" noChangeArrowheads="1"/>
          </p:cNvSpPr>
          <p:nvPr>
            <p:ph type="title"/>
          </p:nvPr>
        </p:nvSpPr>
        <p:spPr/>
        <p:txBody>
          <a:bodyPr/>
          <a:lstStyle/>
          <a:p>
            <a:r>
              <a:rPr lang="en-US"/>
              <a:t>Lucene</a:t>
            </a:r>
          </a:p>
        </p:txBody>
      </p:sp>
      <p:sp>
        <p:nvSpPr>
          <p:cNvPr id="1622019" name="Rectangle 3"/>
          <p:cNvSpPr>
            <a:spLocks noGrp="1" noChangeArrowheads="1"/>
          </p:cNvSpPr>
          <p:nvPr>
            <p:ph type="body" sz="half" idx="1"/>
          </p:nvPr>
        </p:nvSpPr>
        <p:spPr>
          <a:xfrm>
            <a:off x="457200" y="1219200"/>
            <a:ext cx="8458200" cy="4953000"/>
          </a:xfrm>
        </p:spPr>
        <p:txBody>
          <a:bodyPr/>
          <a:lstStyle/>
          <a:p>
            <a:pPr>
              <a:lnSpc>
                <a:spcPct val="90000"/>
              </a:lnSpc>
            </a:pPr>
            <a:r>
              <a:rPr lang="en-US" sz="2800"/>
              <a:t>The basic Lucene algorithm is:</a:t>
            </a:r>
          </a:p>
          <a:p>
            <a:pPr>
              <a:lnSpc>
                <a:spcPct val="90000"/>
              </a:lnSpc>
            </a:pPr>
            <a:endParaRPr lang="en-US" sz="2800"/>
          </a:p>
          <a:p>
            <a:pPr>
              <a:lnSpc>
                <a:spcPct val="90000"/>
              </a:lnSpc>
            </a:pPr>
            <a:endParaRPr lang="en-US" sz="2800"/>
          </a:p>
          <a:p>
            <a:pPr>
              <a:lnSpc>
                <a:spcPct val="90000"/>
              </a:lnSpc>
            </a:pPr>
            <a:endParaRPr lang="en-US" sz="2800"/>
          </a:p>
          <a:p>
            <a:pPr>
              <a:lnSpc>
                <a:spcPct val="90000"/>
              </a:lnSpc>
            </a:pPr>
            <a:r>
              <a:rPr lang="en-US" sz="2800"/>
              <a:t>Where                  is the length normalized query</a:t>
            </a:r>
          </a:p>
          <a:p>
            <a:pPr lvl="1">
              <a:lnSpc>
                <a:spcPct val="90000"/>
              </a:lnSpc>
            </a:pPr>
            <a:endParaRPr lang="en-US" sz="2400"/>
          </a:p>
          <a:p>
            <a:pPr lvl="1">
              <a:lnSpc>
                <a:spcPct val="90000"/>
              </a:lnSpc>
            </a:pPr>
            <a:r>
              <a:rPr lang="en-US" sz="2400"/>
              <a:t>and </a:t>
            </a:r>
            <a:r>
              <a:rPr lang="en-US" sz="2400" i="1"/>
              <a:t>norm</a:t>
            </a:r>
            <a:r>
              <a:rPr lang="en-US" sz="2400" i="1" baseline="-25000"/>
              <a:t>d,t</a:t>
            </a:r>
            <a:r>
              <a:rPr lang="en-US" sz="2400"/>
              <a:t> is the term normalization (square root of the number of tokens in the same document field as </a:t>
            </a:r>
            <a:r>
              <a:rPr lang="en-US" sz="2400" i="1"/>
              <a:t>t)</a:t>
            </a:r>
          </a:p>
          <a:p>
            <a:pPr lvl="1">
              <a:lnSpc>
                <a:spcPct val="90000"/>
              </a:lnSpc>
            </a:pPr>
            <a:r>
              <a:rPr lang="en-US" sz="2400" i="1"/>
              <a:t>overlap(q,d) </a:t>
            </a:r>
            <a:r>
              <a:rPr lang="en-US" sz="2400"/>
              <a:t>is the proportion of query terms matched in the document</a:t>
            </a:r>
          </a:p>
          <a:p>
            <a:pPr lvl="1">
              <a:lnSpc>
                <a:spcPct val="90000"/>
              </a:lnSpc>
            </a:pPr>
            <a:r>
              <a:rPr lang="en-US" sz="2400" i="1"/>
              <a:t>boost</a:t>
            </a:r>
            <a:r>
              <a:rPr lang="en-US" sz="2400" i="1" baseline="-25000"/>
              <a:t>t</a:t>
            </a:r>
            <a:r>
              <a:rPr lang="en-US" sz="2400" i="1"/>
              <a:t> </a:t>
            </a:r>
            <a:r>
              <a:rPr lang="en-US" sz="2400"/>
              <a:t>is a user specified term weight enhancement</a:t>
            </a:r>
            <a:endParaRPr lang="en-US" sz="2400" i="1"/>
          </a:p>
        </p:txBody>
      </p:sp>
      <p:graphicFrame>
        <p:nvGraphicFramePr>
          <p:cNvPr id="1622020" name="Object 4"/>
          <p:cNvGraphicFramePr>
            <a:graphicFrameLocks noGrp="1" noChangeAspect="1"/>
          </p:cNvGraphicFramePr>
          <p:nvPr>
            <p:ph sz="quarter" idx="2"/>
          </p:nvPr>
        </p:nvGraphicFramePr>
        <p:xfrm>
          <a:off x="304800" y="1752600"/>
          <a:ext cx="8610600" cy="1187450"/>
        </p:xfrm>
        <a:graphic>
          <a:graphicData uri="http://schemas.openxmlformats.org/presentationml/2006/ole">
            <mc:AlternateContent xmlns:mc="http://schemas.openxmlformats.org/markup-compatibility/2006">
              <mc:Choice xmlns:v="urn:schemas-microsoft-com:vml" Requires="v">
                <p:oleObj spid="_x0000_s1692695" name="Equation" r:id="rId4" imgW="3683396" imgH="508397" progId="Equation.3">
                  <p:embed/>
                </p:oleObj>
              </mc:Choice>
              <mc:Fallback>
                <p:oleObj name="Equation" r:id="rId4" imgW="3683396" imgH="5083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86106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1622021" name="Object 5"/>
          <p:cNvGraphicFramePr>
            <a:graphicFrameLocks noGrp="1" noChangeAspect="1"/>
          </p:cNvGraphicFramePr>
          <p:nvPr>
            <p:ph sz="quarter" idx="3"/>
          </p:nvPr>
        </p:nvGraphicFramePr>
        <p:xfrm>
          <a:off x="2133600" y="2971800"/>
          <a:ext cx="1295400" cy="1065213"/>
        </p:xfrm>
        <a:graphic>
          <a:graphicData uri="http://schemas.openxmlformats.org/presentationml/2006/ole">
            <mc:AlternateContent xmlns:mc="http://schemas.openxmlformats.org/markup-compatibility/2006">
              <mc:Choice xmlns:v="urn:schemas-microsoft-com:vml" Requires="v">
                <p:oleObj spid="_x0000_s1692696" name="Equation" r:id="rId6" imgW="571649" imgH="470093" progId="Equation.3">
                  <p:embed/>
                </p:oleObj>
              </mc:Choice>
              <mc:Fallback>
                <p:oleObj name="Equation" r:id="rId6" imgW="571649" imgH="470093"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2971800"/>
                        <a:ext cx="1295400"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24066" name="Rectangle 2"/>
          <p:cNvSpPr>
            <a:spLocks noGrp="1" noChangeArrowheads="1"/>
          </p:cNvSpPr>
          <p:nvPr>
            <p:ph type="title"/>
          </p:nvPr>
        </p:nvSpPr>
        <p:spPr/>
        <p:txBody>
          <a:bodyPr/>
          <a:lstStyle/>
          <a:p>
            <a:r>
              <a:rPr lang="en-US" sz="3600"/>
              <a:t>How To Process a Vector Query</a:t>
            </a:r>
          </a:p>
        </p:txBody>
      </p:sp>
      <p:sp>
        <p:nvSpPr>
          <p:cNvPr id="1624067" name="Rectangle 3"/>
          <p:cNvSpPr>
            <a:spLocks noGrp="1" noChangeArrowheads="1"/>
          </p:cNvSpPr>
          <p:nvPr>
            <p:ph type="body" idx="1"/>
          </p:nvPr>
        </p:nvSpPr>
        <p:spPr/>
        <p:txBody>
          <a:bodyPr/>
          <a:lstStyle/>
          <a:p>
            <a:r>
              <a:rPr lang="en-US"/>
              <a:t>Assume that the database contains an inverted file like the one we discussed earlier…</a:t>
            </a:r>
          </a:p>
          <a:p>
            <a:pPr lvl="1"/>
            <a:r>
              <a:rPr lang="en-US"/>
              <a:t>Why an inverted file?</a:t>
            </a:r>
          </a:p>
          <a:p>
            <a:pPr lvl="1"/>
            <a:r>
              <a:rPr lang="en-US"/>
              <a:t>Why not a REAL vector file?</a:t>
            </a:r>
          </a:p>
          <a:p>
            <a:r>
              <a:rPr lang="en-US"/>
              <a:t>What information should be stored about each document/term pair?</a:t>
            </a:r>
          </a:p>
          <a:p>
            <a:pPr lvl="1"/>
            <a:r>
              <a:rPr lang="en-US"/>
              <a:t>As we have seen SMART gives you choices about this…</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26114" name="Rectangle 2"/>
          <p:cNvSpPr>
            <a:spLocks noGrp="1" noChangeArrowheads="1"/>
          </p:cNvSpPr>
          <p:nvPr>
            <p:ph type="title"/>
          </p:nvPr>
        </p:nvSpPr>
        <p:spPr/>
        <p:txBody>
          <a:bodyPr/>
          <a:lstStyle/>
          <a:p>
            <a:r>
              <a:rPr lang="en-US"/>
              <a:t>Simple Example System</a:t>
            </a:r>
          </a:p>
        </p:txBody>
      </p:sp>
      <p:sp>
        <p:nvSpPr>
          <p:cNvPr id="1626115" name="Rectangle 3"/>
          <p:cNvSpPr>
            <a:spLocks noGrp="1" noChangeArrowheads="1"/>
          </p:cNvSpPr>
          <p:nvPr>
            <p:ph type="body" idx="1"/>
          </p:nvPr>
        </p:nvSpPr>
        <p:spPr/>
        <p:txBody>
          <a:bodyPr/>
          <a:lstStyle/>
          <a:p>
            <a:pPr>
              <a:lnSpc>
                <a:spcPct val="90000"/>
              </a:lnSpc>
            </a:pPr>
            <a:r>
              <a:rPr lang="en-US"/>
              <a:t>Collection frequency is stored in the dictionary</a:t>
            </a:r>
          </a:p>
          <a:p>
            <a:pPr>
              <a:lnSpc>
                <a:spcPct val="90000"/>
              </a:lnSpc>
            </a:pPr>
            <a:r>
              <a:rPr lang="en-US"/>
              <a:t>Raw term frequency is stored in the inverted file postings list</a:t>
            </a:r>
          </a:p>
          <a:p>
            <a:pPr>
              <a:lnSpc>
                <a:spcPct val="90000"/>
              </a:lnSpc>
            </a:pPr>
            <a:r>
              <a:rPr lang="en-US"/>
              <a:t>Formula for term ranking</a:t>
            </a:r>
          </a:p>
        </p:txBody>
      </p:sp>
      <p:graphicFrame>
        <p:nvGraphicFramePr>
          <p:cNvPr id="1626116" name="Object 4"/>
          <p:cNvGraphicFramePr>
            <a:graphicFrameLocks noChangeAspect="1"/>
          </p:cNvGraphicFramePr>
          <p:nvPr/>
        </p:nvGraphicFramePr>
        <p:xfrm>
          <a:off x="2476500" y="3733800"/>
          <a:ext cx="4191000" cy="2593975"/>
        </p:xfrm>
        <a:graphic>
          <a:graphicData uri="http://schemas.openxmlformats.org/presentationml/2006/ole">
            <mc:AlternateContent xmlns:mc="http://schemas.openxmlformats.org/markup-compatibility/2006">
              <mc:Choice xmlns:v="urn:schemas-microsoft-com:vml" Requires="v">
                <p:oleObj spid="_x0000_s1693709" name="Equation" r:id="rId4" imgW="1498996" imgH="927497" progId="Equation.3">
                  <p:embed/>
                </p:oleObj>
              </mc:Choice>
              <mc:Fallback>
                <p:oleObj name="Equation" r:id="rId4" imgW="1498996" imgH="9274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0" y="3733800"/>
                        <a:ext cx="4191000" cy="259397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IS 240 – Spring 2013</a:t>
            </a:r>
            <a:endParaRPr lang="en-US"/>
          </a:p>
        </p:txBody>
      </p:sp>
      <p:sp>
        <p:nvSpPr>
          <p:cNvPr id="1357826" name="Rectangle 2"/>
          <p:cNvSpPr>
            <a:spLocks noGrp="1" noChangeArrowheads="1"/>
          </p:cNvSpPr>
          <p:nvPr>
            <p:ph type="title"/>
          </p:nvPr>
        </p:nvSpPr>
        <p:spPr/>
        <p:txBody>
          <a:bodyPr/>
          <a:lstStyle/>
          <a:p>
            <a:r>
              <a:rPr lang="en-US"/>
              <a:t>Parse Results</a:t>
            </a:r>
          </a:p>
        </p:txBody>
      </p:sp>
      <p:sp>
        <p:nvSpPr>
          <p:cNvPr id="1357827" name="Rectangle 3"/>
          <p:cNvSpPr>
            <a:spLocks noGrp="1" noChangeArrowheads="1"/>
          </p:cNvSpPr>
          <p:nvPr>
            <p:ph type="body" idx="1"/>
          </p:nvPr>
        </p:nvSpPr>
        <p:spPr/>
        <p:txBody>
          <a:bodyPr/>
          <a:lstStyle/>
          <a:p>
            <a:r>
              <a:rPr lang="en-US"/>
              <a:t>Subject XXX and (title yyy and author zzz)</a:t>
            </a:r>
          </a:p>
          <a:p>
            <a:endParaRPr lang="en-US"/>
          </a:p>
          <a:p>
            <a:endParaRPr lang="en-US"/>
          </a:p>
        </p:txBody>
      </p:sp>
      <p:sp>
        <p:nvSpPr>
          <p:cNvPr id="1357828" name="Rectangle 4"/>
          <p:cNvSpPr>
            <a:spLocks noChangeArrowheads="1"/>
          </p:cNvSpPr>
          <p:nvPr/>
        </p:nvSpPr>
        <p:spPr bwMode="auto">
          <a:xfrm>
            <a:off x="3048000" y="2590800"/>
            <a:ext cx="1143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Op: AND</a:t>
            </a:r>
          </a:p>
        </p:txBody>
      </p:sp>
      <p:sp>
        <p:nvSpPr>
          <p:cNvPr id="1357829" name="Rectangle 5"/>
          <p:cNvSpPr>
            <a:spLocks noChangeArrowheads="1"/>
          </p:cNvSpPr>
          <p:nvPr/>
        </p:nvSpPr>
        <p:spPr bwMode="auto">
          <a:xfrm>
            <a:off x="4724400" y="3962400"/>
            <a:ext cx="1143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Op: AND</a:t>
            </a:r>
          </a:p>
        </p:txBody>
      </p:sp>
      <p:sp>
        <p:nvSpPr>
          <p:cNvPr id="1357830" name="Rectangle 6"/>
          <p:cNvSpPr>
            <a:spLocks noChangeArrowheads="1"/>
          </p:cNvSpPr>
          <p:nvPr/>
        </p:nvSpPr>
        <p:spPr bwMode="auto">
          <a:xfrm>
            <a:off x="1524000" y="3962400"/>
            <a:ext cx="1143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t>Oper:</a:t>
            </a:r>
          </a:p>
          <a:p>
            <a:pPr eaLnBrk="0" hangingPunct="0"/>
            <a:r>
              <a:rPr lang="en-US" sz="1400"/>
              <a:t>Index: Subject</a:t>
            </a:r>
          </a:p>
          <a:p>
            <a:pPr eaLnBrk="0" hangingPunct="0"/>
            <a:r>
              <a:rPr lang="en-US" sz="1400"/>
              <a:t>Value: XXX</a:t>
            </a:r>
          </a:p>
        </p:txBody>
      </p:sp>
      <p:sp>
        <p:nvSpPr>
          <p:cNvPr id="1357831" name="Rectangle 7"/>
          <p:cNvSpPr>
            <a:spLocks noChangeArrowheads="1"/>
          </p:cNvSpPr>
          <p:nvPr/>
        </p:nvSpPr>
        <p:spPr bwMode="auto">
          <a:xfrm>
            <a:off x="3581400" y="5257800"/>
            <a:ext cx="1143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t>Oper:</a:t>
            </a:r>
          </a:p>
          <a:p>
            <a:pPr eaLnBrk="0" hangingPunct="0"/>
            <a:r>
              <a:rPr lang="en-US" sz="1400"/>
              <a:t>Index: Title</a:t>
            </a:r>
          </a:p>
          <a:p>
            <a:pPr eaLnBrk="0" hangingPunct="0"/>
            <a:r>
              <a:rPr lang="en-US" sz="1400"/>
              <a:t>Value: YYY</a:t>
            </a:r>
          </a:p>
        </p:txBody>
      </p:sp>
      <p:sp>
        <p:nvSpPr>
          <p:cNvPr id="1357832" name="Rectangle 8"/>
          <p:cNvSpPr>
            <a:spLocks noChangeArrowheads="1"/>
          </p:cNvSpPr>
          <p:nvPr/>
        </p:nvSpPr>
        <p:spPr bwMode="auto">
          <a:xfrm>
            <a:off x="6019800" y="5257800"/>
            <a:ext cx="1143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t>Oper:</a:t>
            </a:r>
          </a:p>
          <a:p>
            <a:pPr eaLnBrk="0" hangingPunct="0"/>
            <a:r>
              <a:rPr lang="en-US" sz="1400"/>
              <a:t>Index: Author</a:t>
            </a:r>
          </a:p>
          <a:p>
            <a:pPr eaLnBrk="0" hangingPunct="0"/>
            <a:r>
              <a:rPr lang="en-US" sz="1400"/>
              <a:t>Value: ZZZ</a:t>
            </a:r>
          </a:p>
        </p:txBody>
      </p:sp>
      <p:cxnSp>
        <p:nvCxnSpPr>
          <p:cNvPr id="1357833" name="AutoShape 9"/>
          <p:cNvCxnSpPr>
            <a:cxnSpLocks noChangeShapeType="1"/>
            <a:stCxn id="1357828" idx="2"/>
            <a:endCxn id="1357830" idx="0"/>
          </p:cNvCxnSpPr>
          <p:nvPr/>
        </p:nvCxnSpPr>
        <p:spPr bwMode="auto">
          <a:xfrm rot="5400000">
            <a:off x="2514600" y="2857500"/>
            <a:ext cx="685800" cy="1524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57834" name="AutoShape 10"/>
          <p:cNvCxnSpPr>
            <a:cxnSpLocks noChangeShapeType="1"/>
            <a:stCxn id="1357828" idx="2"/>
            <a:endCxn id="1357829" idx="0"/>
          </p:cNvCxnSpPr>
          <p:nvPr/>
        </p:nvCxnSpPr>
        <p:spPr bwMode="auto">
          <a:xfrm rot="16200000" flipH="1">
            <a:off x="4114800" y="2781300"/>
            <a:ext cx="685800" cy="16764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57835" name="AutoShape 11"/>
          <p:cNvCxnSpPr>
            <a:cxnSpLocks noChangeShapeType="1"/>
            <a:stCxn id="1357829" idx="2"/>
            <a:endCxn id="1357831" idx="0"/>
          </p:cNvCxnSpPr>
          <p:nvPr/>
        </p:nvCxnSpPr>
        <p:spPr bwMode="auto">
          <a:xfrm rot="5400000">
            <a:off x="4419600" y="4381500"/>
            <a:ext cx="609600" cy="1143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57836" name="AutoShape 12"/>
          <p:cNvCxnSpPr>
            <a:cxnSpLocks noChangeShapeType="1"/>
            <a:stCxn id="1357829" idx="2"/>
            <a:endCxn id="1357832" idx="0"/>
          </p:cNvCxnSpPr>
          <p:nvPr/>
        </p:nvCxnSpPr>
        <p:spPr bwMode="auto">
          <a:xfrm rot="16200000" flipH="1">
            <a:off x="5638800" y="4305300"/>
            <a:ext cx="609600" cy="12954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28162" name="Rectangle 2"/>
          <p:cNvSpPr>
            <a:spLocks noGrp="1" noChangeArrowheads="1"/>
          </p:cNvSpPr>
          <p:nvPr>
            <p:ph type="title"/>
          </p:nvPr>
        </p:nvSpPr>
        <p:spPr/>
        <p:txBody>
          <a:bodyPr/>
          <a:lstStyle/>
          <a:p>
            <a:r>
              <a:rPr lang="en-US"/>
              <a:t>Processing a Query</a:t>
            </a:r>
          </a:p>
        </p:txBody>
      </p:sp>
      <p:sp>
        <p:nvSpPr>
          <p:cNvPr id="1628163" name="Rectangle 3"/>
          <p:cNvSpPr>
            <a:spLocks noGrp="1" noChangeArrowheads="1"/>
          </p:cNvSpPr>
          <p:nvPr>
            <p:ph type="body" idx="1"/>
          </p:nvPr>
        </p:nvSpPr>
        <p:spPr/>
        <p:txBody>
          <a:bodyPr/>
          <a:lstStyle/>
          <a:p>
            <a:pPr>
              <a:lnSpc>
                <a:spcPct val="90000"/>
              </a:lnSpc>
            </a:pPr>
            <a:r>
              <a:rPr lang="en-US"/>
              <a:t>For each term in the query</a:t>
            </a:r>
          </a:p>
          <a:p>
            <a:pPr lvl="1">
              <a:lnSpc>
                <a:spcPct val="90000"/>
              </a:lnSpc>
            </a:pPr>
            <a:r>
              <a:rPr lang="en-US"/>
              <a:t>Count number of times the term occurs – this is the tf for the query term</a:t>
            </a:r>
          </a:p>
          <a:p>
            <a:pPr lvl="1">
              <a:lnSpc>
                <a:spcPct val="90000"/>
              </a:lnSpc>
            </a:pPr>
            <a:r>
              <a:rPr lang="en-US"/>
              <a:t>Find the term in the inverted dictionary file and get:</a:t>
            </a:r>
          </a:p>
          <a:p>
            <a:pPr lvl="2">
              <a:lnSpc>
                <a:spcPct val="90000"/>
              </a:lnSpc>
            </a:pPr>
            <a:r>
              <a:rPr lang="en-US"/>
              <a:t>n</a:t>
            </a:r>
            <a:r>
              <a:rPr lang="en-US" baseline="-25000"/>
              <a:t>k </a:t>
            </a:r>
            <a:r>
              <a:rPr lang="en-US"/>
              <a:t>: the number of documents in the collection with this term</a:t>
            </a:r>
          </a:p>
          <a:p>
            <a:pPr lvl="2">
              <a:lnSpc>
                <a:spcPct val="90000"/>
              </a:lnSpc>
            </a:pPr>
            <a:r>
              <a:rPr lang="en-US"/>
              <a:t>Loc : the location of the postings list in the inverted file</a:t>
            </a:r>
          </a:p>
          <a:p>
            <a:pPr lvl="2">
              <a:lnSpc>
                <a:spcPct val="90000"/>
              </a:lnSpc>
            </a:pPr>
            <a:r>
              <a:rPr lang="en-US"/>
              <a:t>Calculate Query Weight: w</a:t>
            </a:r>
            <a:r>
              <a:rPr lang="en-US" baseline="-25000"/>
              <a:t>qk</a:t>
            </a:r>
            <a:r>
              <a:rPr lang="en-US"/>
              <a:t> </a:t>
            </a:r>
          </a:p>
          <a:p>
            <a:pPr lvl="2">
              <a:lnSpc>
                <a:spcPct val="90000"/>
              </a:lnSpc>
            </a:pPr>
            <a:r>
              <a:rPr lang="en-US"/>
              <a:t>Retrieve n</a:t>
            </a:r>
            <a:r>
              <a:rPr lang="en-US" baseline="-25000"/>
              <a:t>k</a:t>
            </a:r>
            <a:r>
              <a:rPr lang="en-US"/>
              <a:t> entries starting at Loc in the postings file</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30210" name="Rectangle 2"/>
          <p:cNvSpPr>
            <a:spLocks noGrp="1" noChangeArrowheads="1"/>
          </p:cNvSpPr>
          <p:nvPr>
            <p:ph type="title"/>
          </p:nvPr>
        </p:nvSpPr>
        <p:spPr/>
        <p:txBody>
          <a:bodyPr/>
          <a:lstStyle/>
          <a:p>
            <a:r>
              <a:rPr lang="en-US"/>
              <a:t>Processing a Query</a:t>
            </a:r>
          </a:p>
        </p:txBody>
      </p:sp>
      <p:sp>
        <p:nvSpPr>
          <p:cNvPr id="1630211" name="Rectangle 3"/>
          <p:cNvSpPr>
            <a:spLocks noGrp="1" noChangeArrowheads="1"/>
          </p:cNvSpPr>
          <p:nvPr>
            <p:ph type="body" idx="1"/>
          </p:nvPr>
        </p:nvSpPr>
        <p:spPr/>
        <p:txBody>
          <a:bodyPr/>
          <a:lstStyle/>
          <a:p>
            <a:r>
              <a:rPr lang="en-US"/>
              <a:t>Alternative strategies…</a:t>
            </a:r>
          </a:p>
          <a:p>
            <a:pPr lvl="1"/>
            <a:r>
              <a:rPr lang="en-US"/>
              <a:t>First retrieve all of the dictionary entries before getting any postings information</a:t>
            </a:r>
          </a:p>
          <a:p>
            <a:pPr lvl="2"/>
            <a:r>
              <a:rPr lang="en-US"/>
              <a:t>Why?</a:t>
            </a:r>
          </a:p>
          <a:p>
            <a:pPr lvl="1"/>
            <a:r>
              <a:rPr lang="en-US"/>
              <a:t>Just process each term in sequence</a:t>
            </a:r>
          </a:p>
          <a:p>
            <a:r>
              <a:rPr lang="en-US"/>
              <a:t>How can we tell </a:t>
            </a:r>
            <a:r>
              <a:rPr lang="en-US" i="1"/>
              <a:t>how many</a:t>
            </a:r>
            <a:r>
              <a:rPr lang="en-US"/>
              <a:t> results there will be? </a:t>
            </a:r>
          </a:p>
          <a:p>
            <a:pPr lvl="1"/>
            <a:r>
              <a:rPr lang="en-US"/>
              <a:t>It is possible to put a limitation on the number of items returned</a:t>
            </a:r>
          </a:p>
          <a:p>
            <a:pPr lvl="2"/>
            <a:r>
              <a:rPr lang="en-US"/>
              <a:t>How might this be done?</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32258" name="Rectangle 2"/>
          <p:cNvSpPr>
            <a:spLocks noGrp="1" noChangeArrowheads="1"/>
          </p:cNvSpPr>
          <p:nvPr>
            <p:ph type="title"/>
          </p:nvPr>
        </p:nvSpPr>
        <p:spPr/>
        <p:txBody>
          <a:bodyPr/>
          <a:lstStyle/>
          <a:p>
            <a:r>
              <a:rPr lang="en-US"/>
              <a:t>Processing a Query</a:t>
            </a:r>
          </a:p>
        </p:txBody>
      </p:sp>
      <p:sp>
        <p:nvSpPr>
          <p:cNvPr id="1632259" name="Rectangle 3"/>
          <p:cNvSpPr>
            <a:spLocks noGrp="1" noChangeArrowheads="1"/>
          </p:cNvSpPr>
          <p:nvPr>
            <p:ph type="body" idx="1"/>
          </p:nvPr>
        </p:nvSpPr>
        <p:spPr/>
        <p:txBody>
          <a:bodyPr/>
          <a:lstStyle/>
          <a:p>
            <a:r>
              <a:rPr lang="en-US" sz="2400"/>
              <a:t>Like Hashed Boolean OR:</a:t>
            </a:r>
          </a:p>
          <a:p>
            <a:pPr lvl="1"/>
            <a:r>
              <a:rPr lang="en-US" sz="2000"/>
              <a:t>Put each document ID from each postings list into hash table</a:t>
            </a:r>
          </a:p>
          <a:p>
            <a:pPr lvl="2"/>
            <a:r>
              <a:rPr lang="en-US" sz="1800"/>
              <a:t>If match increment counter (optional) </a:t>
            </a:r>
          </a:p>
          <a:p>
            <a:pPr lvl="3"/>
            <a:r>
              <a:rPr lang="en-US" sz="1600"/>
              <a:t>If first doc, set a WeightSUM variable to 0</a:t>
            </a:r>
          </a:p>
          <a:p>
            <a:pPr lvl="2"/>
            <a:r>
              <a:rPr lang="en-US" sz="1800"/>
              <a:t>Calculate Document weight w</a:t>
            </a:r>
            <a:r>
              <a:rPr lang="en-US" sz="1800" baseline="-25000"/>
              <a:t>ik</a:t>
            </a:r>
            <a:r>
              <a:rPr lang="en-US" sz="1800"/>
              <a:t> for the current term</a:t>
            </a:r>
          </a:p>
          <a:p>
            <a:pPr lvl="2"/>
            <a:r>
              <a:rPr lang="en-US" sz="1800"/>
              <a:t>Multiply Query weight and Document weight and add it to WeightSUM</a:t>
            </a:r>
          </a:p>
          <a:p>
            <a:pPr lvl="2"/>
            <a:endParaRPr lang="en-US" sz="1800"/>
          </a:p>
          <a:p>
            <a:r>
              <a:rPr lang="en-US" sz="2400"/>
              <a:t>Scan hash table contents and add to new list – including document ID and WeightSUM</a:t>
            </a:r>
          </a:p>
          <a:p>
            <a:r>
              <a:rPr lang="en-US" sz="2400"/>
              <a:t>Sort by WeightSUM and present in sorted order</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302530" name="Rectangle 2"/>
          <p:cNvSpPr>
            <a:spLocks noGrp="1" noChangeArrowheads="1"/>
          </p:cNvSpPr>
          <p:nvPr>
            <p:ph type="title"/>
          </p:nvPr>
        </p:nvSpPr>
        <p:spPr/>
        <p:txBody>
          <a:bodyPr/>
          <a:lstStyle/>
          <a:p>
            <a:r>
              <a:rPr lang="en-US"/>
              <a:t>Next time</a:t>
            </a:r>
          </a:p>
        </p:txBody>
      </p:sp>
      <p:sp>
        <p:nvSpPr>
          <p:cNvPr id="1302531" name="Rectangle 3"/>
          <p:cNvSpPr>
            <a:spLocks noGrp="1" noChangeArrowheads="1"/>
          </p:cNvSpPr>
          <p:nvPr>
            <p:ph type="body" idx="1"/>
          </p:nvPr>
        </p:nvSpPr>
        <p:spPr/>
        <p:txBody>
          <a:bodyPr/>
          <a:lstStyle/>
          <a:p>
            <a:r>
              <a:rPr lang="en-US"/>
              <a:t>More on Vector Space</a:t>
            </a:r>
          </a:p>
          <a:p>
            <a:r>
              <a:rPr lang="en-US"/>
              <a:t>Document Clustering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smtClean="0"/>
              <a:t>IS 240 – Spring 2013</a:t>
            </a:r>
            <a:endParaRPr lang="en-US"/>
          </a:p>
        </p:txBody>
      </p:sp>
      <p:sp>
        <p:nvSpPr>
          <p:cNvPr id="1358850" name="Rectangle 2"/>
          <p:cNvSpPr>
            <a:spLocks noGrp="1" noChangeArrowheads="1"/>
          </p:cNvSpPr>
          <p:nvPr>
            <p:ph type="title"/>
          </p:nvPr>
        </p:nvSpPr>
        <p:spPr/>
        <p:txBody>
          <a:bodyPr/>
          <a:lstStyle/>
          <a:p>
            <a:r>
              <a:rPr lang="en-US"/>
              <a:t>Boolean AND Algorithm</a:t>
            </a:r>
          </a:p>
        </p:txBody>
      </p:sp>
      <p:graphicFrame>
        <p:nvGraphicFramePr>
          <p:cNvPr id="1358851" name="Object 3"/>
          <p:cNvGraphicFramePr>
            <a:graphicFrameLocks noChangeAspect="1"/>
          </p:cNvGraphicFramePr>
          <p:nvPr/>
        </p:nvGraphicFramePr>
        <p:xfrm>
          <a:off x="1041400" y="2057400"/>
          <a:ext cx="698500" cy="3892550"/>
        </p:xfrm>
        <a:graphic>
          <a:graphicData uri="http://schemas.openxmlformats.org/presentationml/2006/ole">
            <mc:AlternateContent xmlns:mc="http://schemas.openxmlformats.org/markup-compatibility/2006">
              <mc:Choice xmlns:v="urn:schemas-microsoft-com:vml" Requires="v">
                <p:oleObj spid="_x0000_s1358893" name="Worksheet" r:id="rId4" imgW="597529" imgH="3277354" progId="Excel.Sheet.8">
                  <p:embed/>
                </p:oleObj>
              </mc:Choice>
              <mc:Fallback>
                <p:oleObj name="Worksheet" r:id="rId4" imgW="597529" imgH="32773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2057400"/>
                        <a:ext cx="698500" cy="389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58852" name="Object 4"/>
          <p:cNvGraphicFramePr>
            <a:graphicFrameLocks noChangeAspect="1"/>
          </p:cNvGraphicFramePr>
          <p:nvPr/>
        </p:nvGraphicFramePr>
        <p:xfrm>
          <a:off x="6019800" y="1905000"/>
          <a:ext cx="987425" cy="3886200"/>
        </p:xfrm>
        <a:graphic>
          <a:graphicData uri="http://schemas.openxmlformats.org/presentationml/2006/ole">
            <mc:AlternateContent xmlns:mc="http://schemas.openxmlformats.org/markup-compatibility/2006">
              <mc:Choice xmlns:v="urn:schemas-microsoft-com:vml" Requires="v">
                <p:oleObj spid="_x0000_s1358894" name="Worksheet" r:id="rId6" imgW="597529" imgH="2326740" progId="Excel.Sheet.8">
                  <p:embed/>
                </p:oleObj>
              </mc:Choice>
              <mc:Fallback>
                <p:oleObj name="Worksheet" r:id="rId6" imgW="597529" imgH="2326740" progId="Excel.Shee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905000"/>
                        <a:ext cx="987425"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58853" name="Object 5"/>
          <p:cNvGraphicFramePr>
            <a:graphicFrameLocks noChangeAspect="1"/>
          </p:cNvGraphicFramePr>
          <p:nvPr/>
        </p:nvGraphicFramePr>
        <p:xfrm>
          <a:off x="3810000" y="1600200"/>
          <a:ext cx="812800" cy="4724400"/>
        </p:xfrm>
        <a:graphic>
          <a:graphicData uri="http://schemas.openxmlformats.org/presentationml/2006/ole">
            <mc:AlternateContent xmlns:mc="http://schemas.openxmlformats.org/markup-compatibility/2006">
              <mc:Choice xmlns:v="urn:schemas-microsoft-com:vml" Requires="v">
                <p:oleObj spid="_x0000_s1358895" name="Worksheet" r:id="rId8" imgW="597529" imgH="4798337" progId="Excel.Sheet.8">
                  <p:embed/>
                </p:oleObj>
              </mc:Choice>
              <mc:Fallback>
                <p:oleObj name="Worksheet" r:id="rId8" imgW="597529" imgH="4798337" progId="Excel.Sheet.8">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1600200"/>
                        <a:ext cx="8128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58854" name="Text Box 6"/>
          <p:cNvSpPr txBox="1">
            <a:spLocks noChangeArrowheads="1"/>
          </p:cNvSpPr>
          <p:nvPr/>
        </p:nvSpPr>
        <p:spPr bwMode="auto">
          <a:xfrm>
            <a:off x="2362200" y="3505200"/>
            <a:ext cx="954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AND</a:t>
            </a:r>
          </a:p>
        </p:txBody>
      </p:sp>
      <p:sp>
        <p:nvSpPr>
          <p:cNvPr id="1358855" name="Text Box 7"/>
          <p:cNvSpPr txBox="1">
            <a:spLocks noChangeArrowheads="1"/>
          </p:cNvSpPr>
          <p:nvPr/>
        </p:nvSpPr>
        <p:spPr bwMode="auto">
          <a:xfrm>
            <a:off x="5105400" y="3330575"/>
            <a:ext cx="44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3600" b="1">
                <a:solidFill>
                  <a:srgbClr val="FF33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smtClean="0"/>
              <a:t>IS 240 – Spring 2013</a:t>
            </a:r>
            <a:endParaRPr lang="en-US"/>
          </a:p>
        </p:txBody>
      </p:sp>
      <p:sp>
        <p:nvSpPr>
          <p:cNvPr id="1359874" name="Rectangle 2"/>
          <p:cNvSpPr>
            <a:spLocks noGrp="1" noChangeArrowheads="1"/>
          </p:cNvSpPr>
          <p:nvPr>
            <p:ph type="title"/>
          </p:nvPr>
        </p:nvSpPr>
        <p:spPr/>
        <p:txBody>
          <a:bodyPr/>
          <a:lstStyle/>
          <a:p>
            <a:r>
              <a:rPr lang="en-US"/>
              <a:t>Boolean OR Algorithm</a:t>
            </a:r>
            <a:endParaRPr lang="en-US" sz="3600"/>
          </a:p>
        </p:txBody>
      </p:sp>
      <p:graphicFrame>
        <p:nvGraphicFramePr>
          <p:cNvPr id="1359875" name="Object 3"/>
          <p:cNvGraphicFramePr>
            <a:graphicFrameLocks noChangeAspect="1"/>
          </p:cNvGraphicFramePr>
          <p:nvPr/>
        </p:nvGraphicFramePr>
        <p:xfrm>
          <a:off x="1041400" y="2057400"/>
          <a:ext cx="698500" cy="3892550"/>
        </p:xfrm>
        <a:graphic>
          <a:graphicData uri="http://schemas.openxmlformats.org/presentationml/2006/ole">
            <mc:AlternateContent xmlns:mc="http://schemas.openxmlformats.org/markup-compatibility/2006">
              <mc:Choice xmlns:v="urn:schemas-microsoft-com:vml" Requires="v">
                <p:oleObj spid="_x0000_s1359917" name="Worksheet" r:id="rId4" imgW="597529" imgH="3277354" progId="Excel.Sheet.8">
                  <p:embed/>
                </p:oleObj>
              </mc:Choice>
              <mc:Fallback>
                <p:oleObj name="Worksheet" r:id="rId4" imgW="597529" imgH="32773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2057400"/>
                        <a:ext cx="698500" cy="389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59876" name="Object 4"/>
          <p:cNvGraphicFramePr>
            <a:graphicFrameLocks noChangeAspect="1"/>
          </p:cNvGraphicFramePr>
          <p:nvPr/>
        </p:nvGraphicFramePr>
        <p:xfrm>
          <a:off x="6400800" y="1447800"/>
          <a:ext cx="715963" cy="5257800"/>
        </p:xfrm>
        <a:graphic>
          <a:graphicData uri="http://schemas.openxmlformats.org/presentationml/2006/ole">
            <mc:AlternateContent xmlns:mc="http://schemas.openxmlformats.org/markup-compatibility/2006">
              <mc:Choice xmlns:v="urn:schemas-microsoft-com:vml" Requires="v">
                <p:oleObj spid="_x0000_s1359918" name="Worksheet" r:id="rId6" imgW="597529" imgH="4327557" progId="Excel.Sheet.8">
                  <p:embed/>
                </p:oleObj>
              </mc:Choice>
              <mc:Fallback>
                <p:oleObj name="Worksheet" r:id="rId6" imgW="597529" imgH="4327557" progId="Excel.Shee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447800"/>
                        <a:ext cx="715963"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59877" name="Object 5"/>
          <p:cNvGraphicFramePr>
            <a:graphicFrameLocks noChangeAspect="1"/>
          </p:cNvGraphicFramePr>
          <p:nvPr/>
        </p:nvGraphicFramePr>
        <p:xfrm>
          <a:off x="3810000" y="1600200"/>
          <a:ext cx="812800" cy="4724400"/>
        </p:xfrm>
        <a:graphic>
          <a:graphicData uri="http://schemas.openxmlformats.org/presentationml/2006/ole">
            <mc:AlternateContent xmlns:mc="http://schemas.openxmlformats.org/markup-compatibility/2006">
              <mc:Choice xmlns:v="urn:schemas-microsoft-com:vml" Requires="v">
                <p:oleObj spid="_x0000_s1359919" name="Worksheet" r:id="rId8" imgW="597529" imgH="4798337" progId="Excel.Sheet.8">
                  <p:embed/>
                </p:oleObj>
              </mc:Choice>
              <mc:Fallback>
                <p:oleObj name="Worksheet" r:id="rId8" imgW="597529" imgH="4798337" progId="Excel.Sheet.8">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1600200"/>
                        <a:ext cx="8128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59878" name="Text Box 6"/>
          <p:cNvSpPr txBox="1">
            <a:spLocks noChangeArrowheads="1"/>
          </p:cNvSpPr>
          <p:nvPr/>
        </p:nvSpPr>
        <p:spPr bwMode="auto">
          <a:xfrm>
            <a:off x="2362200" y="3505200"/>
            <a:ext cx="677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OR</a:t>
            </a:r>
          </a:p>
        </p:txBody>
      </p:sp>
      <p:sp>
        <p:nvSpPr>
          <p:cNvPr id="1359879" name="Text Box 7"/>
          <p:cNvSpPr txBox="1">
            <a:spLocks noChangeArrowheads="1"/>
          </p:cNvSpPr>
          <p:nvPr/>
        </p:nvSpPr>
        <p:spPr bwMode="auto">
          <a:xfrm>
            <a:off x="5105400" y="3330575"/>
            <a:ext cx="44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3600" b="1">
                <a:solidFill>
                  <a:srgbClr val="FF3300"/>
                </a:solidFill>
              </a:rPr>
              <a:t>=</a:t>
            </a:r>
          </a:p>
        </p:txBody>
      </p:sp>
    </p:spTree>
  </p:cSld>
  <p:clrMapOvr>
    <a:masterClrMapping/>
  </p:clrMapOvr>
</p:sld>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2861</TotalTime>
  <Words>3863</Words>
  <Application>Microsoft Macintosh PowerPoint</Application>
  <PresentationFormat>On-screen Show (4:3)</PresentationFormat>
  <Paragraphs>786</Paragraphs>
  <Slides>73</Slides>
  <Notes>73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Lecture_template</vt:lpstr>
      <vt:lpstr>Equation</vt:lpstr>
      <vt:lpstr>Worksheet</vt:lpstr>
      <vt:lpstr>Lecture 6: Boolean to Vector</vt:lpstr>
      <vt:lpstr>Today</vt:lpstr>
      <vt:lpstr>Today</vt:lpstr>
      <vt:lpstr>IR Models</vt:lpstr>
      <vt:lpstr>Boolean Logic</vt:lpstr>
      <vt:lpstr>Parse Result (Query Tree)</vt:lpstr>
      <vt:lpstr>Parse Results</vt:lpstr>
      <vt:lpstr>Boolean AND Algorithm</vt:lpstr>
      <vt:lpstr>Boolean OR Algorithm</vt:lpstr>
      <vt:lpstr>Boolean AND NOTAlgorithm</vt:lpstr>
      <vt:lpstr>Boolean Summary</vt:lpstr>
      <vt:lpstr>Today</vt:lpstr>
      <vt:lpstr>Basic Concepts for Extended Boolean</vt:lpstr>
      <vt:lpstr>Basic Concepts for Extended Boolean</vt:lpstr>
      <vt:lpstr>Fuzzy Sets</vt:lpstr>
      <vt:lpstr>Fuzzy Sets</vt:lpstr>
      <vt:lpstr>Fuzzy Sets</vt:lpstr>
      <vt:lpstr>Fuzzy Sets</vt:lpstr>
      <vt:lpstr>Robertson’s Critique of Fuzzy Sets</vt:lpstr>
      <vt:lpstr>Robertson’s critique of Fuzzy</vt:lpstr>
      <vt:lpstr>Other Fuzzy Approaches</vt:lpstr>
      <vt:lpstr>Extended Boolean (P-Norm)</vt:lpstr>
      <vt:lpstr>Probabilistic Inclusion of Boolean</vt:lpstr>
      <vt:lpstr>Rubric – Extended Boolean</vt:lpstr>
      <vt:lpstr>RUBRIC Rules for Concepts &amp; Weights</vt:lpstr>
      <vt:lpstr>RUBRIC Rules for Concepts &amp; Weights</vt:lpstr>
      <vt:lpstr>RUBRIC combination methods</vt:lpstr>
      <vt:lpstr>Rule Evaluation Tree</vt:lpstr>
      <vt:lpstr>Rule Evaluation Tree</vt:lpstr>
      <vt:lpstr>Rule Evaluation Tree</vt:lpstr>
      <vt:lpstr>Rule Evaluation Tree</vt:lpstr>
      <vt:lpstr>Rule Evaluation Tree</vt:lpstr>
      <vt:lpstr>Rule Evaluation Tree</vt:lpstr>
      <vt:lpstr>RUBRIC Terrorism Query</vt:lpstr>
      <vt:lpstr>Today</vt:lpstr>
      <vt:lpstr>Non-Boolean IR</vt:lpstr>
      <vt:lpstr>Similarity Measures (Set-based)</vt:lpstr>
      <vt:lpstr>Document Vectors</vt:lpstr>
      <vt:lpstr>Vector Space Model</vt:lpstr>
      <vt:lpstr>Vector Representation</vt:lpstr>
      <vt:lpstr>Document Vectors + Frequency </vt:lpstr>
      <vt:lpstr>Document Vectors + Frequency</vt:lpstr>
      <vt:lpstr>Document Vectors + Frequency </vt:lpstr>
      <vt:lpstr>We Can Plot the Vectors</vt:lpstr>
      <vt:lpstr>Documents in 3D Space</vt:lpstr>
      <vt:lpstr>Vector Space Documents and Queries</vt:lpstr>
      <vt:lpstr>Documents in Vector Space</vt:lpstr>
      <vt:lpstr>Document Space has High Dimensionality</vt:lpstr>
      <vt:lpstr>Today</vt:lpstr>
      <vt:lpstr>Assigning Weights to Terms</vt:lpstr>
      <vt:lpstr>Binary Weights</vt:lpstr>
      <vt:lpstr>Raw Term Weights</vt:lpstr>
      <vt:lpstr>Assigning Weights</vt:lpstr>
      <vt:lpstr>Simple tf*idf</vt:lpstr>
      <vt:lpstr>Inverse Document Frequency</vt:lpstr>
      <vt:lpstr>Word Frequency vs. Resolving Power</vt:lpstr>
      <vt:lpstr>tf x idf normalization</vt:lpstr>
      <vt:lpstr>Vector space similarity</vt:lpstr>
      <vt:lpstr>Vector Space Similarity Measure</vt:lpstr>
      <vt:lpstr>Weighting schemes</vt:lpstr>
      <vt:lpstr>Term Weights in SMART</vt:lpstr>
      <vt:lpstr>Term Weights in SMART</vt:lpstr>
      <vt:lpstr>SMART Freq Components</vt:lpstr>
      <vt:lpstr>Collection Weighting in SMART</vt:lpstr>
      <vt:lpstr>Term Normalization in SMART</vt:lpstr>
      <vt:lpstr>Lucene Algorithm</vt:lpstr>
      <vt:lpstr>Lucene</vt:lpstr>
      <vt:lpstr>How To Process a Vector Query</vt:lpstr>
      <vt:lpstr>Simple Example System</vt:lpstr>
      <vt:lpstr>Processing a Query</vt:lpstr>
      <vt:lpstr>Processing a Query</vt:lpstr>
      <vt:lpstr>Processing a Query</vt:lpstr>
      <vt:lpstr>Next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283</cp:revision>
  <dcterms:created xsi:type="dcterms:W3CDTF">2002-09-03T03:52:45Z</dcterms:created>
  <dcterms:modified xsi:type="dcterms:W3CDTF">2013-02-06T17:59:28Z</dcterms:modified>
</cp:coreProperties>
</file>