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embeddings/oleObject1.bin" ContentType="application/vnd.openxmlformats-officedocument.oleObject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48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49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embeddings/oleObject8.bin" ContentType="application/vnd.openxmlformats-officedocument.oleObject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embeddings/oleObject9.bin" ContentType="application/vnd.openxmlformats-officedocument.oleObject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embeddings/oleObject10.bin" ContentType="application/vnd.openxmlformats-officedocument.oleObject"/>
  <Override PartName="/ppt/notesSlides/notesSlide69.xml" ContentType="application/vnd.openxmlformats-officedocument.presentationml.notesSlide+xml"/>
  <Override PartName="/ppt/embeddings/oleObject11.bin" ContentType="application/vnd.openxmlformats-officedocument.oleObject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5"/>
  </p:notesMasterIdLst>
  <p:handoutMasterIdLst>
    <p:handoutMasterId r:id="rId76"/>
  </p:handoutMasterIdLst>
  <p:sldIdLst>
    <p:sldId id="256" r:id="rId2"/>
    <p:sldId id="808" r:id="rId3"/>
    <p:sldId id="810" r:id="rId4"/>
    <p:sldId id="811" r:id="rId5"/>
    <p:sldId id="869" r:id="rId6"/>
    <p:sldId id="851" r:id="rId7"/>
    <p:sldId id="852" r:id="rId8"/>
    <p:sldId id="853" r:id="rId9"/>
    <p:sldId id="854" r:id="rId10"/>
    <p:sldId id="855" r:id="rId11"/>
    <p:sldId id="856" r:id="rId12"/>
    <p:sldId id="857" r:id="rId13"/>
    <p:sldId id="858" r:id="rId14"/>
    <p:sldId id="859" r:id="rId15"/>
    <p:sldId id="860" r:id="rId16"/>
    <p:sldId id="861" r:id="rId17"/>
    <p:sldId id="862" r:id="rId18"/>
    <p:sldId id="863" r:id="rId19"/>
    <p:sldId id="864" r:id="rId20"/>
    <p:sldId id="865" r:id="rId21"/>
    <p:sldId id="866" r:id="rId22"/>
    <p:sldId id="818" r:id="rId23"/>
    <p:sldId id="830" r:id="rId24"/>
    <p:sldId id="820" r:id="rId25"/>
    <p:sldId id="821" r:id="rId26"/>
    <p:sldId id="822" r:id="rId27"/>
    <p:sldId id="823" r:id="rId28"/>
    <p:sldId id="824" r:id="rId29"/>
    <p:sldId id="825" r:id="rId30"/>
    <p:sldId id="826" r:id="rId31"/>
    <p:sldId id="827" r:id="rId32"/>
    <p:sldId id="828" r:id="rId33"/>
    <p:sldId id="829" r:id="rId34"/>
    <p:sldId id="831" r:id="rId35"/>
    <p:sldId id="909" r:id="rId36"/>
    <p:sldId id="873" r:id="rId37"/>
    <p:sldId id="874" r:id="rId38"/>
    <p:sldId id="875" r:id="rId39"/>
    <p:sldId id="876" r:id="rId40"/>
    <p:sldId id="877" r:id="rId41"/>
    <p:sldId id="878" r:id="rId42"/>
    <p:sldId id="879" r:id="rId43"/>
    <p:sldId id="880" r:id="rId44"/>
    <p:sldId id="881" r:id="rId45"/>
    <p:sldId id="882" r:id="rId46"/>
    <p:sldId id="883" r:id="rId47"/>
    <p:sldId id="884" r:id="rId48"/>
    <p:sldId id="885" r:id="rId49"/>
    <p:sldId id="886" r:id="rId50"/>
    <p:sldId id="887" r:id="rId51"/>
    <p:sldId id="888" r:id="rId52"/>
    <p:sldId id="889" r:id="rId53"/>
    <p:sldId id="890" r:id="rId54"/>
    <p:sldId id="891" r:id="rId55"/>
    <p:sldId id="892" r:id="rId56"/>
    <p:sldId id="893" r:id="rId57"/>
    <p:sldId id="894" r:id="rId58"/>
    <p:sldId id="895" r:id="rId59"/>
    <p:sldId id="896" r:id="rId60"/>
    <p:sldId id="897" r:id="rId61"/>
    <p:sldId id="898" r:id="rId62"/>
    <p:sldId id="899" r:id="rId63"/>
    <p:sldId id="900" r:id="rId64"/>
    <p:sldId id="901" r:id="rId65"/>
    <p:sldId id="902" r:id="rId66"/>
    <p:sldId id="903" r:id="rId67"/>
    <p:sldId id="904" r:id="rId68"/>
    <p:sldId id="905" r:id="rId69"/>
    <p:sldId id="906" r:id="rId70"/>
    <p:sldId id="907" r:id="rId71"/>
    <p:sldId id="908" r:id="rId72"/>
    <p:sldId id="870" r:id="rId73"/>
    <p:sldId id="871" r:id="rId7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CC33"/>
    <a:srgbClr val="FF9900"/>
    <a:srgbClr val="FFFFF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6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74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heme" Target="theme/theme1.xml"/><Relationship Id="rId81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notesMaster" Target="notesMasters/notesMaster1.xml"/><Relationship Id="rId76" Type="http://schemas.openxmlformats.org/officeDocument/2006/relationships/handoutMaster" Target="handoutMasters/handoutMaster1.xml"/><Relationship Id="rId77" Type="http://schemas.openxmlformats.org/officeDocument/2006/relationships/printerSettings" Target="printerSettings/printerSettings1.bin"/><Relationship Id="rId78" Type="http://schemas.openxmlformats.org/officeDocument/2006/relationships/presProps" Target="presProps.xml"/><Relationship Id="rId79" Type="http://schemas.openxmlformats.org/officeDocument/2006/relationships/viewProps" Target="viewProp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Relationship Id="rId2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05200-2C33-A845-AAF2-2DE5E6494264}" type="datetimeFigureOut">
              <a:rPr lang="en-US" smtClean="0"/>
              <a:t>1/30/13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26843-31F9-AD46-8E7C-7B68B743D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844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440944-6AB0-DA42-9123-F050243335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795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60D0C0-694D-FC40-A9B7-9C79418C0286}" type="slidenum">
              <a:rPr lang="en-US"/>
              <a:pPr/>
              <a:t>1</a:t>
            </a:fld>
            <a:endParaRPr lang="en-US"/>
          </a:p>
        </p:txBody>
      </p:sp>
      <p:sp>
        <p:nvSpPr>
          <p:cNvPr id="12810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5898F-B738-434A-9657-139227B322E5}" type="slidenum">
              <a:rPr lang="en-US"/>
              <a:pPr/>
              <a:t>10</a:t>
            </a:fld>
            <a:endParaRPr lang="en-US"/>
          </a:p>
        </p:txBody>
      </p:sp>
      <p:sp>
        <p:nvSpPr>
          <p:cNvPr id="13352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BF135E-2560-9149-8E5F-4E48CDF15480}" type="slidenum">
              <a:rPr lang="en-US"/>
              <a:pPr/>
              <a:t>11</a:t>
            </a:fld>
            <a:endParaRPr lang="en-US"/>
          </a:p>
        </p:txBody>
      </p:sp>
      <p:sp>
        <p:nvSpPr>
          <p:cNvPr id="13373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13AD0D-B5C8-394A-9DDC-33B6A8732E53}" type="slidenum">
              <a:rPr lang="en-US"/>
              <a:pPr/>
              <a:t>12</a:t>
            </a:fld>
            <a:endParaRPr lang="en-US"/>
          </a:p>
        </p:txBody>
      </p:sp>
      <p:sp>
        <p:nvSpPr>
          <p:cNvPr id="13393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89F31F-2165-E44F-838D-CFE1C57E581F}" type="slidenum">
              <a:rPr lang="en-US"/>
              <a:pPr/>
              <a:t>13</a:t>
            </a:fld>
            <a:endParaRPr lang="en-US"/>
          </a:p>
        </p:txBody>
      </p:sp>
      <p:sp>
        <p:nvSpPr>
          <p:cNvPr id="13414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17B834-B7F3-AC4D-A0C3-B52E42FAC913}" type="slidenum">
              <a:rPr lang="en-US"/>
              <a:pPr/>
              <a:t>14</a:t>
            </a:fld>
            <a:endParaRPr lang="en-US"/>
          </a:p>
        </p:txBody>
      </p:sp>
      <p:sp>
        <p:nvSpPr>
          <p:cNvPr id="13434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8B5B29-F3A2-924D-B04A-4C0FBF985BFE}" type="slidenum">
              <a:rPr lang="en-US"/>
              <a:pPr/>
              <a:t>15</a:t>
            </a:fld>
            <a:endParaRPr lang="en-US"/>
          </a:p>
        </p:txBody>
      </p:sp>
      <p:sp>
        <p:nvSpPr>
          <p:cNvPr id="13455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F18F5-4756-1C48-BE20-131E2EAE3A85}" type="slidenum">
              <a:rPr lang="en-US"/>
              <a:pPr/>
              <a:t>16</a:t>
            </a:fld>
            <a:endParaRPr lang="en-US"/>
          </a:p>
        </p:txBody>
      </p:sp>
      <p:sp>
        <p:nvSpPr>
          <p:cNvPr id="13475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8E40FE-54AC-EA4E-B9D8-68A1407D8A85}" type="slidenum">
              <a:rPr lang="en-US"/>
              <a:pPr/>
              <a:t>17</a:t>
            </a:fld>
            <a:endParaRPr lang="en-US"/>
          </a:p>
        </p:txBody>
      </p:sp>
      <p:sp>
        <p:nvSpPr>
          <p:cNvPr id="13496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0ECAD5-B62A-7D4B-A839-B97981DB0527}" type="slidenum">
              <a:rPr lang="en-US"/>
              <a:pPr/>
              <a:t>18</a:t>
            </a:fld>
            <a:endParaRPr lang="en-US"/>
          </a:p>
        </p:txBody>
      </p:sp>
      <p:sp>
        <p:nvSpPr>
          <p:cNvPr id="1351682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516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772E9-334E-7443-BAAF-AA1810F10A70}" type="slidenum">
              <a:rPr lang="en-US"/>
              <a:pPr/>
              <a:t>19</a:t>
            </a:fld>
            <a:endParaRPr lang="en-US"/>
          </a:p>
        </p:txBody>
      </p:sp>
      <p:sp>
        <p:nvSpPr>
          <p:cNvPr id="1353730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537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2CB5EC-7E5C-9D46-8E03-B9EA744023B2}" type="slidenum">
              <a:rPr lang="en-US"/>
              <a:pPr/>
              <a:t>2</a:t>
            </a:fld>
            <a:endParaRPr lang="en-US"/>
          </a:p>
        </p:txBody>
      </p:sp>
      <p:sp>
        <p:nvSpPr>
          <p:cNvPr id="12820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6109F8-1AA7-EE4C-841D-144D4562AC18}" type="slidenum">
              <a:rPr lang="en-US"/>
              <a:pPr/>
              <a:t>20</a:t>
            </a:fld>
            <a:endParaRPr lang="en-US"/>
          </a:p>
        </p:txBody>
      </p:sp>
      <p:sp>
        <p:nvSpPr>
          <p:cNvPr id="1355778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557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CCD376-0669-5B40-B16B-60544AA3E45B}" type="slidenum">
              <a:rPr lang="en-US"/>
              <a:pPr/>
              <a:t>21</a:t>
            </a:fld>
            <a:endParaRPr lang="en-US"/>
          </a:p>
        </p:txBody>
      </p:sp>
      <p:sp>
        <p:nvSpPr>
          <p:cNvPr id="1357826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578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95202-D765-7142-BD1C-ECDF1F75194B}" type="slidenum">
              <a:rPr lang="en-US"/>
              <a:pPr/>
              <a:t>22</a:t>
            </a:fld>
            <a:endParaRPr lang="en-US"/>
          </a:p>
        </p:txBody>
      </p:sp>
      <p:sp>
        <p:nvSpPr>
          <p:cNvPr id="1304578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45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427D4B-FE16-4744-AC12-472574FE2879}" type="slidenum">
              <a:rPr lang="en-US"/>
              <a:pPr/>
              <a:t>23</a:t>
            </a:fld>
            <a:endParaRPr lang="en-US"/>
          </a:p>
        </p:txBody>
      </p:sp>
      <p:sp>
        <p:nvSpPr>
          <p:cNvPr id="1305602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56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78593-CA3F-BF40-BFD8-A1BE7F4606AA}" type="slidenum">
              <a:rPr lang="en-US"/>
              <a:pPr/>
              <a:t>24</a:t>
            </a:fld>
            <a:endParaRPr lang="en-US"/>
          </a:p>
        </p:txBody>
      </p:sp>
      <p:sp>
        <p:nvSpPr>
          <p:cNvPr id="13066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0D4D3B-A99E-7C40-9FA5-32C4DF334588}" type="slidenum">
              <a:rPr lang="en-US"/>
              <a:pPr/>
              <a:t>25</a:t>
            </a:fld>
            <a:endParaRPr lang="en-US"/>
          </a:p>
        </p:txBody>
      </p:sp>
      <p:sp>
        <p:nvSpPr>
          <p:cNvPr id="13076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58A1F-F29D-5C41-882D-ECAD0888DD3E}" type="slidenum">
              <a:rPr lang="en-US"/>
              <a:pPr/>
              <a:t>26</a:t>
            </a:fld>
            <a:endParaRPr lang="en-US"/>
          </a:p>
        </p:txBody>
      </p:sp>
      <p:sp>
        <p:nvSpPr>
          <p:cNvPr id="13086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12554F-2E5A-F440-9ED9-8EB4CD8725BD}" type="slidenum">
              <a:rPr lang="en-US"/>
              <a:pPr/>
              <a:t>27</a:t>
            </a:fld>
            <a:endParaRPr lang="en-US"/>
          </a:p>
        </p:txBody>
      </p:sp>
      <p:sp>
        <p:nvSpPr>
          <p:cNvPr id="13096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18289F-E971-2547-BEF0-CF7E2A016822}" type="slidenum">
              <a:rPr lang="en-US"/>
              <a:pPr/>
              <a:t>28</a:t>
            </a:fld>
            <a:endParaRPr lang="en-US"/>
          </a:p>
        </p:txBody>
      </p:sp>
      <p:sp>
        <p:nvSpPr>
          <p:cNvPr id="13107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5854F-CF15-AB4D-8C98-922B93E5E9FC}" type="slidenum">
              <a:rPr lang="en-US"/>
              <a:pPr/>
              <a:t>29</a:t>
            </a:fld>
            <a:endParaRPr lang="en-US"/>
          </a:p>
        </p:txBody>
      </p:sp>
      <p:sp>
        <p:nvSpPr>
          <p:cNvPr id="13117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7A775-D496-4341-A930-6D2B9CCF9572}" type="slidenum">
              <a:rPr lang="en-US"/>
              <a:pPr/>
              <a:t>3</a:t>
            </a:fld>
            <a:endParaRPr lang="en-US"/>
          </a:p>
        </p:txBody>
      </p:sp>
      <p:sp>
        <p:nvSpPr>
          <p:cNvPr id="12840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68854-753B-F745-85D3-EC97B842ABAE}" type="slidenum">
              <a:rPr lang="en-US"/>
              <a:pPr/>
              <a:t>30</a:t>
            </a:fld>
            <a:endParaRPr lang="en-US"/>
          </a:p>
        </p:txBody>
      </p:sp>
      <p:sp>
        <p:nvSpPr>
          <p:cNvPr id="13127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45404E-4830-9445-89EF-5F8F21E2E2C6}" type="slidenum">
              <a:rPr lang="en-US"/>
              <a:pPr/>
              <a:t>31</a:t>
            </a:fld>
            <a:endParaRPr lang="en-US"/>
          </a:p>
        </p:txBody>
      </p:sp>
      <p:sp>
        <p:nvSpPr>
          <p:cNvPr id="13137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5235B-BEE6-EA41-A403-D1224A2D8B7C}" type="slidenum">
              <a:rPr lang="en-US"/>
              <a:pPr/>
              <a:t>32</a:t>
            </a:fld>
            <a:endParaRPr lang="en-US"/>
          </a:p>
        </p:txBody>
      </p:sp>
      <p:sp>
        <p:nvSpPr>
          <p:cNvPr id="13148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4BB5A-4867-A049-A65A-6BBE60EDAE95}" type="slidenum">
              <a:rPr lang="en-US"/>
              <a:pPr/>
              <a:t>33</a:t>
            </a:fld>
            <a:endParaRPr lang="en-US"/>
          </a:p>
        </p:txBody>
      </p:sp>
      <p:sp>
        <p:nvSpPr>
          <p:cNvPr id="13158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D41378-3ECE-1F43-81F8-047E7CCAB66A}" type="slidenum">
              <a:rPr lang="en-US"/>
              <a:pPr/>
              <a:t>34</a:t>
            </a:fld>
            <a:endParaRPr lang="en-US"/>
          </a:p>
        </p:txBody>
      </p:sp>
      <p:sp>
        <p:nvSpPr>
          <p:cNvPr id="13168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3F8930-9A53-7545-83D6-D7E95B01EA04}" type="slidenum">
              <a:rPr lang="en-US"/>
              <a:pPr/>
              <a:t>35</a:t>
            </a:fld>
            <a:endParaRPr lang="en-US"/>
          </a:p>
        </p:txBody>
      </p:sp>
      <p:sp>
        <p:nvSpPr>
          <p:cNvPr id="1486850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868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10640A-46D6-4D43-A5F7-5826F9F2E772}" type="slidenum">
              <a:rPr lang="en-US"/>
              <a:pPr/>
              <a:t>36</a:t>
            </a:fld>
            <a:endParaRPr lang="en-US"/>
          </a:p>
        </p:txBody>
      </p:sp>
      <p:sp>
        <p:nvSpPr>
          <p:cNvPr id="14131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7F11FF-6B16-EB4D-8EB0-1357929FA511}" type="slidenum">
              <a:rPr lang="en-US"/>
              <a:pPr/>
              <a:t>37</a:t>
            </a:fld>
            <a:endParaRPr lang="en-US"/>
          </a:p>
        </p:txBody>
      </p:sp>
      <p:sp>
        <p:nvSpPr>
          <p:cNvPr id="14151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74AC2-0B66-A24F-A02E-6399F1F166E5}" type="slidenum">
              <a:rPr lang="en-US"/>
              <a:pPr/>
              <a:t>38</a:t>
            </a:fld>
            <a:endParaRPr lang="en-US"/>
          </a:p>
        </p:txBody>
      </p:sp>
      <p:sp>
        <p:nvSpPr>
          <p:cNvPr id="14172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74BF7C-704D-C542-9F8D-638472DAF8EC}" type="slidenum">
              <a:rPr lang="en-US"/>
              <a:pPr/>
              <a:t>39</a:t>
            </a:fld>
            <a:endParaRPr lang="en-US"/>
          </a:p>
        </p:txBody>
      </p:sp>
      <p:sp>
        <p:nvSpPr>
          <p:cNvPr id="14192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58CC2F-905C-5845-B77A-F4FA04EA4B48}" type="slidenum">
              <a:rPr lang="en-US"/>
              <a:pPr/>
              <a:t>4</a:t>
            </a:fld>
            <a:endParaRPr lang="en-US"/>
          </a:p>
        </p:txBody>
      </p:sp>
      <p:sp>
        <p:nvSpPr>
          <p:cNvPr id="12851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79B4C-35B6-AD4F-ABE5-916A84FD286B}" type="slidenum">
              <a:rPr lang="en-US"/>
              <a:pPr/>
              <a:t>40</a:t>
            </a:fld>
            <a:endParaRPr lang="en-US"/>
          </a:p>
        </p:txBody>
      </p:sp>
      <p:sp>
        <p:nvSpPr>
          <p:cNvPr id="14213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67FEB-2FF7-9440-BE2B-FDB4ADC5B86F}" type="slidenum">
              <a:rPr lang="en-US"/>
              <a:pPr/>
              <a:t>41</a:t>
            </a:fld>
            <a:endParaRPr lang="en-US"/>
          </a:p>
        </p:txBody>
      </p:sp>
      <p:sp>
        <p:nvSpPr>
          <p:cNvPr id="1423362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3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1971D4-3C40-8347-95DD-70525C2FC601}" type="slidenum">
              <a:rPr lang="en-US"/>
              <a:pPr/>
              <a:t>42</a:t>
            </a:fld>
            <a:endParaRPr lang="en-US"/>
          </a:p>
        </p:txBody>
      </p:sp>
      <p:sp>
        <p:nvSpPr>
          <p:cNvPr id="14254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D97FBE-5EAF-6448-BB87-456B5E5EA654}" type="slidenum">
              <a:rPr lang="en-US"/>
              <a:pPr/>
              <a:t>43</a:t>
            </a:fld>
            <a:endParaRPr lang="en-US"/>
          </a:p>
        </p:txBody>
      </p:sp>
      <p:sp>
        <p:nvSpPr>
          <p:cNvPr id="14274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9275C-0439-5348-ABF1-3E110B1447FF}" type="slidenum">
              <a:rPr lang="en-US"/>
              <a:pPr/>
              <a:t>44</a:t>
            </a:fld>
            <a:endParaRPr lang="en-US"/>
          </a:p>
        </p:txBody>
      </p:sp>
      <p:sp>
        <p:nvSpPr>
          <p:cNvPr id="14295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741EA-682A-4447-B978-DFCB8ACF700C}" type="slidenum">
              <a:rPr lang="en-US"/>
              <a:pPr/>
              <a:t>45</a:t>
            </a:fld>
            <a:endParaRPr lang="en-US"/>
          </a:p>
        </p:txBody>
      </p:sp>
      <p:sp>
        <p:nvSpPr>
          <p:cNvPr id="14315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85080A-D59F-2845-8F34-9A820780758B}" type="slidenum">
              <a:rPr lang="en-US"/>
              <a:pPr/>
              <a:t>46</a:t>
            </a:fld>
            <a:endParaRPr lang="en-US"/>
          </a:p>
        </p:txBody>
      </p:sp>
      <p:sp>
        <p:nvSpPr>
          <p:cNvPr id="14336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C2D4A-5FC8-064C-AA96-1EF2BC813184}" type="slidenum">
              <a:rPr lang="en-US"/>
              <a:pPr/>
              <a:t>47</a:t>
            </a:fld>
            <a:endParaRPr lang="en-US"/>
          </a:p>
        </p:txBody>
      </p:sp>
      <p:sp>
        <p:nvSpPr>
          <p:cNvPr id="14356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5CBC2-D0EC-DA4E-8569-17BEB38E4859}" type="slidenum">
              <a:rPr lang="en-US"/>
              <a:pPr/>
              <a:t>48</a:t>
            </a:fld>
            <a:endParaRPr lang="en-US"/>
          </a:p>
        </p:txBody>
      </p:sp>
      <p:sp>
        <p:nvSpPr>
          <p:cNvPr id="14376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DB4C04-969D-2D4C-B71B-E52CF8831E10}" type="slidenum">
              <a:rPr lang="en-US"/>
              <a:pPr/>
              <a:t>49</a:t>
            </a:fld>
            <a:endParaRPr lang="en-US"/>
          </a:p>
        </p:txBody>
      </p:sp>
      <p:sp>
        <p:nvSpPr>
          <p:cNvPr id="14397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08606-0277-5646-AE5F-D98A1AA84E9B}" type="slidenum">
              <a:rPr lang="en-US"/>
              <a:pPr/>
              <a:t>5</a:t>
            </a:fld>
            <a:endParaRPr lang="en-US"/>
          </a:p>
        </p:txBody>
      </p:sp>
      <p:sp>
        <p:nvSpPr>
          <p:cNvPr id="1363970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639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1CC44-1E48-CE42-92B0-8C77C7CFBFEB}" type="slidenum">
              <a:rPr lang="en-US"/>
              <a:pPr/>
              <a:t>50</a:t>
            </a:fld>
            <a:endParaRPr lang="en-US"/>
          </a:p>
        </p:txBody>
      </p:sp>
      <p:sp>
        <p:nvSpPr>
          <p:cNvPr id="14417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BCAA83-220A-EF47-876B-738B5BA03B13}" type="slidenum">
              <a:rPr lang="en-US"/>
              <a:pPr/>
              <a:t>51</a:t>
            </a:fld>
            <a:endParaRPr lang="en-US"/>
          </a:p>
        </p:txBody>
      </p:sp>
      <p:sp>
        <p:nvSpPr>
          <p:cNvPr id="14438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3557F-F5D0-6D45-B349-1C5365994DE6}" type="slidenum">
              <a:rPr lang="en-US"/>
              <a:pPr/>
              <a:t>52</a:t>
            </a:fld>
            <a:endParaRPr lang="en-US"/>
          </a:p>
        </p:txBody>
      </p:sp>
      <p:sp>
        <p:nvSpPr>
          <p:cNvPr id="14458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4F17A-821D-ED47-8CEC-7531330215BB}" type="slidenum">
              <a:rPr lang="en-US"/>
              <a:pPr/>
              <a:t>53</a:t>
            </a:fld>
            <a:endParaRPr lang="en-US"/>
          </a:p>
        </p:txBody>
      </p:sp>
      <p:sp>
        <p:nvSpPr>
          <p:cNvPr id="14479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07258-12FC-594A-A986-FA3FA3310121}" type="slidenum">
              <a:rPr lang="en-US"/>
              <a:pPr/>
              <a:t>54</a:t>
            </a:fld>
            <a:endParaRPr lang="en-US"/>
          </a:p>
        </p:txBody>
      </p:sp>
      <p:sp>
        <p:nvSpPr>
          <p:cNvPr id="14499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C04BC-ADD0-7C47-9431-77CFE523D4A7}" type="slidenum">
              <a:rPr lang="en-US"/>
              <a:pPr/>
              <a:t>55</a:t>
            </a:fld>
            <a:endParaRPr lang="en-US"/>
          </a:p>
        </p:txBody>
      </p:sp>
      <p:sp>
        <p:nvSpPr>
          <p:cNvPr id="14520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2367C-1D53-5349-828C-E1DBF248E3E0}" type="slidenum">
              <a:rPr lang="en-US"/>
              <a:pPr/>
              <a:t>56</a:t>
            </a:fld>
            <a:endParaRPr lang="en-US"/>
          </a:p>
        </p:txBody>
      </p:sp>
      <p:sp>
        <p:nvSpPr>
          <p:cNvPr id="14540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4C6126-96A5-0D40-BA56-34286651819E}" type="slidenum">
              <a:rPr lang="en-US"/>
              <a:pPr/>
              <a:t>57</a:t>
            </a:fld>
            <a:endParaRPr lang="en-US"/>
          </a:p>
        </p:txBody>
      </p:sp>
      <p:sp>
        <p:nvSpPr>
          <p:cNvPr id="14561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E3675-8A1D-1848-BED9-B3EF9E2A6FE7}" type="slidenum">
              <a:rPr lang="en-US"/>
              <a:pPr/>
              <a:t>58</a:t>
            </a:fld>
            <a:endParaRPr lang="en-US"/>
          </a:p>
        </p:txBody>
      </p:sp>
      <p:sp>
        <p:nvSpPr>
          <p:cNvPr id="14581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338CB-88DD-F348-B992-EB325C8C01B5}" type="slidenum">
              <a:rPr lang="en-US"/>
              <a:pPr/>
              <a:t>59</a:t>
            </a:fld>
            <a:endParaRPr lang="en-US"/>
          </a:p>
        </p:txBody>
      </p:sp>
      <p:sp>
        <p:nvSpPr>
          <p:cNvPr id="14602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6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7ED74-0813-C04E-ACB1-4403B9244B50}" type="slidenum">
              <a:rPr lang="en-US"/>
              <a:pPr/>
              <a:t>6</a:t>
            </a:fld>
            <a:endParaRPr lang="en-US"/>
          </a:p>
        </p:txBody>
      </p:sp>
      <p:sp>
        <p:nvSpPr>
          <p:cNvPr id="13271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2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CBDC1B-39E4-2F4B-A312-427538DFD6CD}" type="slidenum">
              <a:rPr lang="en-US"/>
              <a:pPr/>
              <a:t>60</a:t>
            </a:fld>
            <a:endParaRPr lang="en-US"/>
          </a:p>
        </p:txBody>
      </p:sp>
      <p:sp>
        <p:nvSpPr>
          <p:cNvPr id="14622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6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C2775-45C3-8F45-90DB-35C9C2C36B2E}" type="slidenum">
              <a:rPr lang="en-US"/>
              <a:pPr/>
              <a:t>61</a:t>
            </a:fld>
            <a:endParaRPr lang="en-US"/>
          </a:p>
        </p:txBody>
      </p:sp>
      <p:sp>
        <p:nvSpPr>
          <p:cNvPr id="14643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6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CB8C59-52F9-5E4D-9160-4866D345FD7D}" type="slidenum">
              <a:rPr lang="en-US"/>
              <a:pPr/>
              <a:t>62</a:t>
            </a:fld>
            <a:endParaRPr lang="en-US"/>
          </a:p>
        </p:txBody>
      </p:sp>
      <p:sp>
        <p:nvSpPr>
          <p:cNvPr id="14663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6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3B3375-DDE0-7640-92AB-1CE56A6D3377}" type="slidenum">
              <a:rPr lang="en-US"/>
              <a:pPr/>
              <a:t>63</a:t>
            </a:fld>
            <a:endParaRPr lang="en-US"/>
          </a:p>
        </p:txBody>
      </p:sp>
      <p:sp>
        <p:nvSpPr>
          <p:cNvPr id="14684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6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8FF27-56A8-8046-9CCC-36E29152298E}" type="slidenum">
              <a:rPr lang="en-US"/>
              <a:pPr/>
              <a:t>64</a:t>
            </a:fld>
            <a:endParaRPr lang="en-US"/>
          </a:p>
        </p:txBody>
      </p:sp>
      <p:sp>
        <p:nvSpPr>
          <p:cNvPr id="14704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7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25DFC-20F7-324F-8AB3-AA61FBB80230}" type="slidenum">
              <a:rPr lang="en-US"/>
              <a:pPr/>
              <a:t>65</a:t>
            </a:fld>
            <a:endParaRPr lang="en-US"/>
          </a:p>
        </p:txBody>
      </p:sp>
      <p:sp>
        <p:nvSpPr>
          <p:cNvPr id="14725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7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9AF5F-A19E-F342-96E9-7392459387BD}" type="slidenum">
              <a:rPr lang="en-US"/>
              <a:pPr/>
              <a:t>66</a:t>
            </a:fld>
            <a:endParaRPr lang="en-US"/>
          </a:p>
        </p:txBody>
      </p:sp>
      <p:sp>
        <p:nvSpPr>
          <p:cNvPr id="14745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7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89B9F-2E01-3A4A-8F3C-AEFFD084D297}" type="slidenum">
              <a:rPr lang="en-US"/>
              <a:pPr/>
              <a:t>67</a:t>
            </a:fld>
            <a:endParaRPr lang="en-US"/>
          </a:p>
        </p:txBody>
      </p:sp>
      <p:sp>
        <p:nvSpPr>
          <p:cNvPr id="14766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7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4CAC3-86CB-F34E-B2C0-09358637A2DF}" type="slidenum">
              <a:rPr lang="en-US"/>
              <a:pPr/>
              <a:t>68</a:t>
            </a:fld>
            <a:endParaRPr lang="en-US"/>
          </a:p>
        </p:txBody>
      </p:sp>
      <p:sp>
        <p:nvSpPr>
          <p:cNvPr id="14786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C7B242-2DB8-0E4B-B394-9F931E9A17FE}" type="slidenum">
              <a:rPr lang="en-US"/>
              <a:pPr/>
              <a:t>69</a:t>
            </a:fld>
            <a:endParaRPr lang="en-US"/>
          </a:p>
        </p:txBody>
      </p:sp>
      <p:sp>
        <p:nvSpPr>
          <p:cNvPr id="14807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8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AE1EFE-34FB-1E48-9E70-AF7C2CA0AB97}" type="slidenum">
              <a:rPr lang="en-US"/>
              <a:pPr/>
              <a:t>7</a:t>
            </a:fld>
            <a:endParaRPr lang="en-US"/>
          </a:p>
        </p:txBody>
      </p:sp>
      <p:sp>
        <p:nvSpPr>
          <p:cNvPr id="13291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0BA34A-0E53-054E-B237-CEAC0AAC9F34}" type="slidenum">
              <a:rPr lang="en-US"/>
              <a:pPr/>
              <a:t>70</a:t>
            </a:fld>
            <a:endParaRPr lang="en-US"/>
          </a:p>
        </p:txBody>
      </p:sp>
      <p:sp>
        <p:nvSpPr>
          <p:cNvPr id="14827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8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179AFB-48D6-3546-A61C-E16D7A1C8A3D}" type="slidenum">
              <a:rPr lang="en-US"/>
              <a:pPr/>
              <a:t>71</a:t>
            </a:fld>
            <a:endParaRPr lang="en-US"/>
          </a:p>
        </p:txBody>
      </p:sp>
      <p:sp>
        <p:nvSpPr>
          <p:cNvPr id="14848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8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CF5AF-C5D0-1C48-9E86-004B283BD512}" type="slidenum">
              <a:rPr lang="en-US"/>
              <a:pPr/>
              <a:t>72</a:t>
            </a:fld>
            <a:endParaRPr lang="en-US"/>
          </a:p>
        </p:txBody>
      </p:sp>
      <p:sp>
        <p:nvSpPr>
          <p:cNvPr id="13660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513ED-8695-7844-8C96-B212D4093D16}" type="slidenum">
              <a:rPr lang="en-US"/>
              <a:pPr/>
              <a:t>73</a:t>
            </a:fld>
            <a:endParaRPr lang="en-US"/>
          </a:p>
        </p:txBody>
      </p:sp>
      <p:sp>
        <p:nvSpPr>
          <p:cNvPr id="13680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6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A9BAA8-7BC2-9A49-8A5A-D7127B31C9CA}" type="slidenum">
              <a:rPr lang="en-US"/>
              <a:pPr/>
              <a:t>8</a:t>
            </a:fld>
            <a:endParaRPr lang="en-US"/>
          </a:p>
        </p:txBody>
      </p:sp>
      <p:sp>
        <p:nvSpPr>
          <p:cNvPr id="13312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06C06-23CD-084E-8771-2A1C661659BB}" type="slidenum">
              <a:rPr lang="en-US"/>
              <a:pPr/>
              <a:t>9</a:t>
            </a:fld>
            <a:endParaRPr lang="en-US"/>
          </a:p>
        </p:txBody>
      </p:sp>
      <p:sp>
        <p:nvSpPr>
          <p:cNvPr id="13332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10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79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6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7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4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2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4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3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8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2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jpe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1" name="Picture 7" descr="logo_smal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64"/>
          <a:stretch>
            <a:fillRect/>
          </a:stretch>
        </p:blipFill>
        <p:spPr bwMode="auto">
          <a:xfrm>
            <a:off x="3619500" y="6553200"/>
            <a:ext cx="1905000" cy="24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southhal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7818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l"/>
            <a:endParaRPr lang="en-US" sz="1000" b="1" dirty="0">
              <a:solidFill>
                <a:srgbClr val="FFFFFF"/>
              </a:solidFill>
              <a:latin typeface="Futura Md BT" charset="0"/>
            </a:endParaRPr>
          </a:p>
          <a:p>
            <a:pPr algn="r"/>
            <a:r>
              <a:rPr lang="en-US" sz="1000" b="1" dirty="0" smtClean="0">
                <a:solidFill>
                  <a:srgbClr val="FFFFFF"/>
                </a:solidFill>
                <a:latin typeface="Futura Md BT" charset="0"/>
              </a:rPr>
              <a:t>2013.01.30 </a:t>
            </a:r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- SLIDE </a:t>
            </a:r>
            <a:fld id="{C68419D2-6A87-D840-850B-52E5D7BC2416}" type="slidenum">
              <a:rPr lang="en-US" sz="1000" b="1">
                <a:solidFill>
                  <a:srgbClr val="FFFFFF"/>
                </a:solidFill>
                <a:latin typeface="Futura Md BT" charset="0"/>
              </a:rPr>
              <a:pPr algn="r"/>
              <a:t>‹#›</a:t>
            </a:fld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	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8229600" y="-1588"/>
            <a:ext cx="914400" cy="91440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48" name="Picture 24" descr="southhal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77000"/>
            <a:ext cx="1905000" cy="381000"/>
          </a:xfrm>
          <a:prstGeom prst="rect">
            <a:avLst/>
          </a:prstGeom>
          <a:solidFill>
            <a:schemeClr val="accent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9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10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1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1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13.e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1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15.e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1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17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8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9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8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20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9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21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498690" name="Rectangle 2"/>
          <p:cNvSpPr>
            <a:spLocks noChangeArrowheads="1"/>
          </p:cNvSpPr>
          <p:nvPr>
            <p:ph type="subTitle" idx="4294967295"/>
          </p:nvPr>
        </p:nvSpPr>
        <p:spPr>
          <a:xfrm>
            <a:off x="457200" y="3733800"/>
            <a:ext cx="8229600" cy="1752600"/>
          </a:xfrm>
          <a:noFill/>
          <a:ln/>
        </p:spPr>
        <p:txBody>
          <a:bodyPr lIns="92075" tIns="46038" rIns="92075" bIns="46038"/>
          <a:lstStyle/>
          <a:p>
            <a:pPr marL="0" indent="0" algn="ctr">
              <a:buFontTx/>
              <a:buNone/>
            </a:pPr>
            <a:r>
              <a:rPr lang="en-US" sz="2600" b="1"/>
              <a:t>Prof. Ray Larson </a:t>
            </a:r>
          </a:p>
          <a:p>
            <a:pPr marL="0" indent="0" algn="ctr">
              <a:buFontTx/>
              <a:buNone/>
            </a:pPr>
            <a:r>
              <a:rPr lang="en-US" sz="2600" b="1"/>
              <a:t>University of California, Berkeley</a:t>
            </a:r>
          </a:p>
          <a:p>
            <a:pPr marL="0" indent="0" algn="ctr">
              <a:buFontTx/>
              <a:buNone/>
            </a:pPr>
            <a:r>
              <a:rPr lang="en-US" sz="2600" b="1"/>
              <a:t>School of Information</a:t>
            </a:r>
          </a:p>
          <a:p>
            <a:pPr marL="0" indent="0" algn="ctr">
              <a:buFontTx/>
              <a:buNone/>
            </a:pPr>
            <a:endParaRPr lang="en-US" sz="2000"/>
          </a:p>
        </p:txBody>
      </p:sp>
      <p:sp>
        <p:nvSpPr>
          <p:cNvPr id="498691" name="Rectangle 3"/>
          <p:cNvSpPr>
            <a:spLocks noChangeArrowheads="1"/>
          </p:cNvSpPr>
          <p:nvPr/>
        </p:nvSpPr>
        <p:spPr bwMode="auto">
          <a:xfrm>
            <a:off x="533400" y="1371600"/>
            <a:ext cx="8077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endParaRPr lang="en-US" sz="4000" b="1"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4000" b="1">
                <a:latin typeface="Arial" charset="0"/>
              </a:rPr>
              <a:t>Principles of Information Retrieval</a:t>
            </a:r>
          </a:p>
        </p:txBody>
      </p:sp>
      <p:sp>
        <p:nvSpPr>
          <p:cNvPr id="49869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Lecture 3: IR System Elements (cont)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33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Saracevic</a:t>
            </a:r>
          </a:p>
        </p:txBody>
      </p:sp>
      <p:sp>
        <p:nvSpPr>
          <p:cNvPr id="133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Relevance is considered as a measure of effectiveness of the contact between a source and a destination in a communications process</a:t>
            </a:r>
          </a:p>
          <a:p>
            <a:pPr lvl="1">
              <a:lnSpc>
                <a:spcPct val="90000"/>
              </a:lnSpc>
            </a:pPr>
            <a:r>
              <a:rPr lang="en-US"/>
              <a:t>Systems view</a:t>
            </a:r>
          </a:p>
          <a:p>
            <a:pPr lvl="1">
              <a:lnSpc>
                <a:spcPct val="90000"/>
              </a:lnSpc>
            </a:pPr>
            <a:r>
              <a:rPr lang="en-US"/>
              <a:t>Destinations view</a:t>
            </a:r>
          </a:p>
          <a:p>
            <a:pPr lvl="1">
              <a:lnSpc>
                <a:spcPct val="90000"/>
              </a:lnSpc>
            </a:pPr>
            <a:r>
              <a:rPr lang="en-US"/>
              <a:t>Subject Literature view</a:t>
            </a:r>
          </a:p>
          <a:p>
            <a:pPr lvl="1">
              <a:lnSpc>
                <a:spcPct val="90000"/>
              </a:lnSpc>
            </a:pPr>
            <a:r>
              <a:rPr lang="en-US"/>
              <a:t>Subject Knowledge view</a:t>
            </a:r>
          </a:p>
          <a:p>
            <a:pPr lvl="1">
              <a:lnSpc>
                <a:spcPct val="90000"/>
              </a:lnSpc>
            </a:pPr>
            <a:r>
              <a:rPr lang="en-US"/>
              <a:t>Pertinence</a:t>
            </a:r>
          </a:p>
          <a:p>
            <a:pPr lvl="1">
              <a:lnSpc>
                <a:spcPct val="90000"/>
              </a:lnSpc>
            </a:pPr>
            <a:r>
              <a:rPr lang="en-US"/>
              <a:t>Pragmatic view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33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Define your own relevance</a:t>
            </a:r>
          </a:p>
        </p:txBody>
      </p:sp>
      <p:sp>
        <p:nvSpPr>
          <p:cNvPr id="133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Relevance is the (A) </a:t>
            </a:r>
            <a:r>
              <a:rPr lang="en-US" i="1"/>
              <a:t>gage of relevance</a:t>
            </a:r>
            <a:r>
              <a:rPr lang="en-US"/>
              <a:t> of an (B) </a:t>
            </a:r>
            <a:r>
              <a:rPr lang="en-US" i="1"/>
              <a:t>aspect of relevance </a:t>
            </a:r>
            <a:r>
              <a:rPr lang="en-US"/>
              <a:t>existing between an (C) </a:t>
            </a:r>
            <a:r>
              <a:rPr lang="en-US" i="1"/>
              <a:t>object judged </a:t>
            </a:r>
            <a:r>
              <a:rPr lang="en-US"/>
              <a:t>and a (D) </a:t>
            </a:r>
            <a:r>
              <a:rPr lang="en-US" i="1"/>
              <a:t>frame of reference </a:t>
            </a:r>
            <a:r>
              <a:rPr lang="en-US"/>
              <a:t>as judged by an (E) </a:t>
            </a:r>
            <a:r>
              <a:rPr lang="en-US" i="1"/>
              <a:t>assessor </a:t>
            </a:r>
          </a:p>
          <a:p>
            <a:endParaRPr lang="en-US" i="1"/>
          </a:p>
          <a:p>
            <a:r>
              <a:rPr lang="en-US" i="1"/>
              <a:t>Where…</a:t>
            </a:r>
            <a:endParaRPr lang="en-US"/>
          </a:p>
        </p:txBody>
      </p:sp>
      <p:sp>
        <p:nvSpPr>
          <p:cNvPr id="1336324" name="Text Box 4"/>
          <p:cNvSpPr txBox="1">
            <a:spLocks noChangeArrowheads="1"/>
          </p:cNvSpPr>
          <p:nvPr/>
        </p:nvSpPr>
        <p:spPr bwMode="auto">
          <a:xfrm>
            <a:off x="3124200" y="5791200"/>
            <a:ext cx="536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/>
              <a:t>From Saracevic, 1975 and Schamber 1990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33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Gages</a:t>
            </a:r>
          </a:p>
        </p:txBody>
      </p:sp>
      <p:sp>
        <p:nvSpPr>
          <p:cNvPr id="133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Measure </a:t>
            </a:r>
          </a:p>
          <a:p>
            <a:r>
              <a:rPr lang="en-US"/>
              <a:t>Degree</a:t>
            </a:r>
          </a:p>
          <a:p>
            <a:r>
              <a:rPr lang="en-US"/>
              <a:t>Extent</a:t>
            </a:r>
          </a:p>
          <a:p>
            <a:r>
              <a:rPr lang="en-US"/>
              <a:t>Judgement</a:t>
            </a:r>
          </a:p>
          <a:p>
            <a:r>
              <a:rPr lang="en-US"/>
              <a:t>Estimate</a:t>
            </a:r>
          </a:p>
          <a:p>
            <a:r>
              <a:rPr lang="en-US"/>
              <a:t>Appraisal</a:t>
            </a:r>
          </a:p>
          <a:p>
            <a:r>
              <a:rPr lang="en-US"/>
              <a:t>Relation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34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Aspect</a:t>
            </a:r>
          </a:p>
        </p:txBody>
      </p:sp>
      <p:sp>
        <p:nvSpPr>
          <p:cNvPr id="134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Utility</a:t>
            </a:r>
          </a:p>
          <a:p>
            <a:r>
              <a:rPr lang="en-US"/>
              <a:t>Matching</a:t>
            </a:r>
          </a:p>
          <a:p>
            <a:r>
              <a:rPr lang="en-US"/>
              <a:t>Informativeness</a:t>
            </a:r>
          </a:p>
          <a:p>
            <a:r>
              <a:rPr lang="en-US"/>
              <a:t>Satisfaction</a:t>
            </a:r>
          </a:p>
          <a:p>
            <a:r>
              <a:rPr lang="en-US"/>
              <a:t>Appropriateness</a:t>
            </a:r>
          </a:p>
          <a:p>
            <a:r>
              <a:rPr lang="en-US"/>
              <a:t>Usefulness</a:t>
            </a:r>
          </a:p>
          <a:p>
            <a:r>
              <a:rPr lang="en-US"/>
              <a:t>Correspondence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34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Object judged</a:t>
            </a:r>
          </a:p>
        </p:txBody>
      </p:sp>
      <p:sp>
        <p:nvSpPr>
          <p:cNvPr id="134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Document</a:t>
            </a:r>
          </a:p>
          <a:p>
            <a:r>
              <a:rPr lang="en-US"/>
              <a:t>Document representation</a:t>
            </a:r>
          </a:p>
          <a:p>
            <a:r>
              <a:rPr lang="en-US"/>
              <a:t>Reference</a:t>
            </a:r>
          </a:p>
          <a:p>
            <a:r>
              <a:rPr lang="en-US"/>
              <a:t>Textual form</a:t>
            </a:r>
          </a:p>
          <a:p>
            <a:r>
              <a:rPr lang="en-US"/>
              <a:t>Information provided</a:t>
            </a:r>
          </a:p>
          <a:p>
            <a:r>
              <a:rPr lang="en-US"/>
              <a:t>Fact</a:t>
            </a:r>
          </a:p>
          <a:p>
            <a:r>
              <a:rPr lang="en-US"/>
              <a:t>Article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34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Frame of reference</a:t>
            </a:r>
          </a:p>
        </p:txBody>
      </p:sp>
      <p:sp>
        <p:nvSpPr>
          <p:cNvPr id="134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Question</a:t>
            </a:r>
          </a:p>
          <a:p>
            <a:r>
              <a:rPr lang="en-US"/>
              <a:t>Question representation</a:t>
            </a:r>
          </a:p>
          <a:p>
            <a:r>
              <a:rPr lang="en-US"/>
              <a:t>Research stage</a:t>
            </a:r>
          </a:p>
          <a:p>
            <a:r>
              <a:rPr lang="en-US"/>
              <a:t>Information need</a:t>
            </a:r>
          </a:p>
          <a:p>
            <a:r>
              <a:rPr lang="en-US"/>
              <a:t>Information used</a:t>
            </a:r>
          </a:p>
          <a:p>
            <a:r>
              <a:rPr lang="en-US"/>
              <a:t>Point of view</a:t>
            </a:r>
          </a:p>
          <a:p>
            <a:r>
              <a:rPr lang="en-US"/>
              <a:t>request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34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Assessor</a:t>
            </a:r>
          </a:p>
        </p:txBody>
      </p:sp>
      <p:sp>
        <p:nvSpPr>
          <p:cNvPr id="134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Requester</a:t>
            </a:r>
          </a:p>
          <a:p>
            <a:r>
              <a:rPr lang="en-US"/>
              <a:t>Intermediary</a:t>
            </a:r>
          </a:p>
          <a:p>
            <a:r>
              <a:rPr lang="en-US"/>
              <a:t>Expert</a:t>
            </a:r>
          </a:p>
          <a:p>
            <a:r>
              <a:rPr lang="en-US"/>
              <a:t>User</a:t>
            </a:r>
          </a:p>
          <a:p>
            <a:r>
              <a:rPr lang="en-US"/>
              <a:t>Person</a:t>
            </a:r>
          </a:p>
          <a:p>
            <a:r>
              <a:rPr lang="en-US"/>
              <a:t>Judge</a:t>
            </a:r>
          </a:p>
          <a:p>
            <a:r>
              <a:rPr lang="en-US"/>
              <a:t>Information specialist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34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Schamber, Eisenberg and Nilan</a:t>
            </a:r>
          </a:p>
        </p:txBody>
      </p:sp>
      <p:sp>
        <p:nvSpPr>
          <p:cNvPr id="134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>
                <a:latin typeface="Arial"/>
              </a:rPr>
              <a:t>“</a:t>
            </a:r>
            <a:r>
              <a:rPr lang="en-US"/>
              <a:t>Relevance is the measure of retrieval performance in all information systems, including full-text, multimedia, question-answering, database management and knowledge-based systems.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r>
              <a:rPr lang="en-US"/>
              <a:t>Systems-oriented relevance: Topicality</a:t>
            </a:r>
          </a:p>
          <a:p>
            <a:r>
              <a:rPr lang="en-US"/>
              <a:t>User-Oriented relevance</a:t>
            </a:r>
          </a:p>
          <a:p>
            <a:r>
              <a:rPr lang="en-US"/>
              <a:t>Relevance as a multi-dimensional concept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3506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Schamber, et al. Conclusions</a:t>
            </a:r>
          </a:p>
        </p:txBody>
      </p:sp>
      <p:sp>
        <p:nvSpPr>
          <p:cNvPr id="13506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Relevance is a multidimensional concept whose meaning is largely dependent on users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 perceptions of information and their own information need situations</a:t>
            </a:r>
          </a:p>
          <a:p>
            <a:pPr>
              <a:lnSpc>
                <a:spcPct val="90000"/>
              </a:lnSpc>
            </a:pPr>
            <a:r>
              <a:rPr lang="en-US" sz="2800"/>
              <a:t>Relevance is a dynamic concept that depends on users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 judgements of the quality of the relationship between information and information need at a certain point in time.</a:t>
            </a:r>
          </a:p>
          <a:p>
            <a:pPr>
              <a:lnSpc>
                <a:spcPct val="90000"/>
              </a:lnSpc>
            </a:pPr>
            <a:r>
              <a:rPr lang="en-US" sz="2800"/>
              <a:t>Relevance is a complex but systematic and measureable concept if approached conceptually and operationally from the user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s perspective.</a:t>
            </a:r>
            <a:r>
              <a:rPr lang="ja-JP" altLang="en-US" sz="2800">
                <a:latin typeface="Arial"/>
              </a:rPr>
              <a:t>”</a:t>
            </a:r>
            <a:endParaRPr lang="en-US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352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Froelich</a:t>
            </a:r>
          </a:p>
        </p:txBody>
      </p:sp>
      <p:sp>
        <p:nvSpPr>
          <p:cNvPr id="1352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Centrality and inadequacy of Topicality as the basis for relevance</a:t>
            </a:r>
          </a:p>
          <a:p>
            <a:r>
              <a:rPr lang="en-US"/>
              <a:t>Suggestions for a synthesis of views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3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</a:t>
            </a:r>
          </a:p>
        </p:txBody>
      </p:sp>
      <p:sp>
        <p:nvSpPr>
          <p:cNvPr id="123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pPr lvl="1"/>
            <a:r>
              <a:rPr lang="en-US"/>
              <a:t>Central Concepts in IR</a:t>
            </a:r>
          </a:p>
          <a:p>
            <a:pPr lvl="2"/>
            <a:r>
              <a:rPr lang="en-US"/>
              <a:t>Documents</a:t>
            </a:r>
          </a:p>
          <a:p>
            <a:pPr lvl="2"/>
            <a:r>
              <a:rPr lang="en-US"/>
              <a:t>Queries</a:t>
            </a:r>
          </a:p>
          <a:p>
            <a:pPr lvl="2"/>
            <a:r>
              <a:rPr lang="en-US"/>
              <a:t>Collections</a:t>
            </a:r>
          </a:p>
          <a:p>
            <a:pPr lvl="2"/>
            <a:r>
              <a:rPr lang="en-US"/>
              <a:t>Evaluation</a:t>
            </a:r>
          </a:p>
          <a:p>
            <a:pPr lvl="2"/>
            <a:r>
              <a:rPr lang="en-US">
                <a:solidFill>
                  <a:srgbClr val="FF3300"/>
                </a:solidFill>
              </a:rPr>
              <a:t>Relevance</a:t>
            </a:r>
          </a:p>
          <a:p>
            <a:r>
              <a:rPr lang="en-US"/>
              <a:t>Elements of IR Systems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3547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Janes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View</a:t>
            </a:r>
          </a:p>
        </p:txBody>
      </p:sp>
      <p:grpSp>
        <p:nvGrpSpPr>
          <p:cNvPr id="1354755" name="Group 1027"/>
          <p:cNvGrpSpPr>
            <a:grpSpLocks/>
          </p:cNvGrpSpPr>
          <p:nvPr/>
        </p:nvGrpSpPr>
        <p:grpSpPr bwMode="auto">
          <a:xfrm>
            <a:off x="1524000" y="990600"/>
            <a:ext cx="6096000" cy="5181600"/>
            <a:chOff x="864" y="1056"/>
            <a:chExt cx="3840" cy="3264"/>
          </a:xfrm>
        </p:grpSpPr>
        <p:sp>
          <p:nvSpPr>
            <p:cNvPr id="1354756" name="Oval 1028"/>
            <p:cNvSpPr>
              <a:spLocks noChangeArrowheads="1"/>
            </p:cNvSpPr>
            <p:nvPr/>
          </p:nvSpPr>
          <p:spPr bwMode="auto">
            <a:xfrm>
              <a:off x="864" y="1440"/>
              <a:ext cx="1824" cy="1824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chemeClr val="accent2"/>
                  </a:solidFill>
                </a:rPr>
                <a:t>Topicality</a:t>
              </a:r>
            </a:p>
          </p:txBody>
        </p:sp>
        <p:sp>
          <p:nvSpPr>
            <p:cNvPr id="1354757" name="Oval 1029"/>
            <p:cNvSpPr>
              <a:spLocks noChangeArrowheads="1"/>
            </p:cNvSpPr>
            <p:nvPr/>
          </p:nvSpPr>
          <p:spPr bwMode="auto">
            <a:xfrm>
              <a:off x="912" y="2496"/>
              <a:ext cx="1824" cy="1824"/>
            </a:xfrm>
            <a:prstGeom prst="ellips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9900"/>
                  </a:solidFill>
                </a:rPr>
                <a:t>Pertinence</a:t>
              </a:r>
            </a:p>
          </p:txBody>
        </p:sp>
        <p:sp>
          <p:nvSpPr>
            <p:cNvPr id="1354758" name="Oval 1030"/>
            <p:cNvSpPr>
              <a:spLocks noChangeArrowheads="1"/>
            </p:cNvSpPr>
            <p:nvPr/>
          </p:nvSpPr>
          <p:spPr bwMode="auto">
            <a:xfrm>
              <a:off x="1776" y="1584"/>
              <a:ext cx="1824" cy="1824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3300"/>
                  </a:solidFill>
                </a:rPr>
                <a:t>Relevance</a:t>
              </a:r>
            </a:p>
          </p:txBody>
        </p:sp>
        <p:sp>
          <p:nvSpPr>
            <p:cNvPr id="1354759" name="Oval 1031"/>
            <p:cNvSpPr>
              <a:spLocks noChangeArrowheads="1"/>
            </p:cNvSpPr>
            <p:nvPr/>
          </p:nvSpPr>
          <p:spPr bwMode="auto">
            <a:xfrm>
              <a:off x="2880" y="1920"/>
              <a:ext cx="1824" cy="1824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chemeClr val="accent1"/>
                  </a:solidFill>
                </a:rPr>
                <a:t>Utility</a:t>
              </a:r>
            </a:p>
          </p:txBody>
        </p:sp>
        <p:sp>
          <p:nvSpPr>
            <p:cNvPr id="1354760" name="Oval 1032"/>
            <p:cNvSpPr>
              <a:spLocks noChangeArrowheads="1"/>
            </p:cNvSpPr>
            <p:nvPr/>
          </p:nvSpPr>
          <p:spPr bwMode="auto">
            <a:xfrm>
              <a:off x="2352" y="1056"/>
              <a:ext cx="1824" cy="1824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chemeClr val="bg2"/>
                  </a:solidFill>
                </a:rPr>
                <a:t>Satisfaction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3568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Operational Definition of Relevance </a:t>
            </a:r>
          </a:p>
        </p:txBody>
      </p:sp>
      <p:sp>
        <p:nvSpPr>
          <p:cNvPr id="13568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the point of view of IR evaluation (as typified in TREC and other IR evaluation efforts)</a:t>
            </a:r>
          </a:p>
          <a:p>
            <a:pPr lvl="1"/>
            <a:r>
              <a:rPr lang="en-US" b="1"/>
              <a:t>Relevance</a:t>
            </a:r>
            <a:r>
              <a:rPr lang="en-US"/>
              <a:t> is a term used for the relationship between a users information need and the contents of a document where the </a:t>
            </a:r>
            <a:r>
              <a:rPr lang="en-US" i="1"/>
              <a:t>user</a:t>
            </a:r>
            <a:r>
              <a:rPr lang="en-US"/>
              <a:t> determines whether or not the contents are responsive to his or her information need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4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IR Systems</a:t>
            </a:r>
          </a:p>
        </p:txBody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Elements of IR Systems</a:t>
            </a:r>
          </a:p>
          <a:p>
            <a:r>
              <a:rPr lang="en-US"/>
              <a:t>Overview – we will examine each of these in further detail later in the course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615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Needed?</a:t>
            </a:r>
          </a:p>
        </p:txBody>
      </p:sp>
      <p:sp>
        <p:nvSpPr>
          <p:cNvPr id="12615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software components are needed to construct an IR system?</a:t>
            </a:r>
          </a:p>
          <a:p>
            <a:endParaRPr lang="en-US"/>
          </a:p>
          <a:p>
            <a:r>
              <a:rPr lang="en-US"/>
              <a:t>One way to approach this question is to look at the information and data, and see what needs to be done to allow us to do IR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5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What, again, is the goal?</a:t>
            </a:r>
          </a:p>
        </p:txBody>
      </p:sp>
      <p:sp>
        <p:nvSpPr>
          <p:cNvPr id="125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Goal of IR is to retrieve </a:t>
            </a:r>
            <a:r>
              <a:rPr lang="en-US" sz="2800">
                <a:solidFill>
                  <a:srgbClr val="FF3300"/>
                </a:solidFill>
              </a:rPr>
              <a:t>all</a:t>
            </a:r>
            <a:r>
              <a:rPr lang="en-US" sz="2800"/>
              <a:t> and </a:t>
            </a:r>
            <a:r>
              <a:rPr lang="en-US" sz="2800">
                <a:solidFill>
                  <a:srgbClr val="FF3300"/>
                </a:solidFill>
              </a:rPr>
              <a:t>only</a:t>
            </a:r>
            <a:r>
              <a:rPr lang="en-US" sz="2800"/>
              <a:t> the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relevant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 documents in a collection for a particular user with a particular need for information</a:t>
            </a:r>
          </a:p>
          <a:p>
            <a:pPr lvl="1"/>
            <a:r>
              <a:rPr lang="en-US" sz="2400">
                <a:solidFill>
                  <a:srgbClr val="FF3300"/>
                </a:solidFill>
              </a:rPr>
              <a:t>Relevance</a:t>
            </a:r>
            <a:r>
              <a:rPr lang="en-US" sz="2400"/>
              <a:t> is a central concept in IR theory</a:t>
            </a:r>
          </a:p>
          <a:p>
            <a:r>
              <a:rPr lang="en-US" sz="2800">
                <a:solidFill>
                  <a:srgbClr val="FF3300"/>
                </a:solidFill>
              </a:rPr>
              <a:t>OR</a:t>
            </a:r>
          </a:p>
          <a:p>
            <a:pPr>
              <a:lnSpc>
                <a:spcPct val="80000"/>
              </a:lnSpc>
            </a:pPr>
            <a:r>
              <a:rPr lang="en-US" sz="2800"/>
              <a:t>The goal is to search large document collections (millions of documents) to retrieve small subsets relevant to the user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s information need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5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Collections of Documents…</a:t>
            </a:r>
          </a:p>
        </p:txBody>
      </p:sp>
      <p:sp>
        <p:nvSpPr>
          <p:cNvPr id="125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Documents</a:t>
            </a:r>
          </a:p>
          <a:p>
            <a:pPr lvl="1">
              <a:lnSpc>
                <a:spcPct val="90000"/>
              </a:lnSpc>
            </a:pPr>
            <a:r>
              <a:rPr lang="en-US"/>
              <a:t>A document is a representation of some aggregation of information, treated as a unit.</a:t>
            </a:r>
          </a:p>
          <a:p>
            <a:pPr>
              <a:lnSpc>
                <a:spcPct val="90000"/>
              </a:lnSpc>
            </a:pPr>
            <a:r>
              <a:rPr lang="en-US"/>
              <a:t>Collection</a:t>
            </a:r>
          </a:p>
          <a:p>
            <a:pPr lvl="1">
              <a:lnSpc>
                <a:spcPct val="90000"/>
              </a:lnSpc>
            </a:pPr>
            <a:r>
              <a:rPr lang="en-US"/>
              <a:t>A collection is some physical or logical aggregation of </a:t>
            </a:r>
            <a:r>
              <a:rPr lang="en-US" i="1"/>
              <a:t>documents</a:t>
            </a:r>
          </a:p>
          <a:p>
            <a:pPr>
              <a:lnSpc>
                <a:spcPct val="90000"/>
              </a:lnSpc>
            </a:pPr>
            <a:r>
              <a:rPr lang="en-US"/>
              <a:t>Let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take the simplest case, and say we are dealing with a computer file of plain ASCII text, where </a:t>
            </a:r>
            <a:r>
              <a:rPr lang="en-US" i="1"/>
              <a:t>each line</a:t>
            </a:r>
            <a:r>
              <a:rPr lang="en-US"/>
              <a:t> represents the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UNIT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or document.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52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How to search that collection?</a:t>
            </a:r>
          </a:p>
        </p:txBody>
      </p:sp>
      <p:sp>
        <p:nvSpPr>
          <p:cNvPr id="12523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Manually?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Cat, more</a:t>
            </a:r>
          </a:p>
          <a:p>
            <a:pPr>
              <a:lnSpc>
                <a:spcPct val="90000"/>
              </a:lnSpc>
            </a:pPr>
            <a:r>
              <a:rPr lang="en-US" sz="2800"/>
              <a:t>Scan for strings?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Grep</a:t>
            </a:r>
          </a:p>
          <a:p>
            <a:pPr>
              <a:lnSpc>
                <a:spcPct val="90000"/>
              </a:lnSpc>
            </a:pPr>
            <a:r>
              <a:rPr lang="en-US" sz="2800"/>
              <a:t>Extract individual words to search???</a:t>
            </a:r>
          </a:p>
          <a:p>
            <a:pPr lvl="1">
              <a:lnSpc>
                <a:spcPct val="90000"/>
              </a:lnSpc>
            </a:pPr>
            <a:r>
              <a:rPr lang="ja-JP" altLang="en-US" sz="2400">
                <a:latin typeface="Arial"/>
              </a:rPr>
              <a:t>“</a:t>
            </a:r>
            <a:r>
              <a:rPr lang="en-US" sz="2400"/>
              <a:t>tokenize</a:t>
            </a:r>
            <a:r>
              <a:rPr lang="ja-JP" altLang="en-US" sz="2400">
                <a:latin typeface="Arial"/>
              </a:rPr>
              <a:t>”</a:t>
            </a:r>
            <a:r>
              <a:rPr lang="en-US" sz="2400"/>
              <a:t> (a unix pipeline)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tr -sc </a:t>
            </a:r>
            <a:r>
              <a:rPr lang="ja-JP" altLang="en-US" sz="2000">
                <a:latin typeface="Arial"/>
              </a:rPr>
              <a:t>‘</a:t>
            </a:r>
            <a:r>
              <a:rPr lang="en-US" sz="2000"/>
              <a:t>:alnum: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 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\n*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 &lt; TEXTFILE | sort | uniq –c | sort -k 1,1nr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See </a:t>
            </a:r>
            <a:r>
              <a:rPr lang="ja-JP" altLang="en-US" sz="1800">
                <a:latin typeface="Arial"/>
              </a:rPr>
              <a:t>“</a:t>
            </a:r>
            <a:r>
              <a:rPr lang="en-US" sz="1800"/>
              <a:t>Unix for Poets</a:t>
            </a:r>
            <a:r>
              <a:rPr lang="ja-JP" altLang="en-US" sz="1800">
                <a:latin typeface="Arial"/>
              </a:rPr>
              <a:t>”</a:t>
            </a:r>
            <a:r>
              <a:rPr lang="en-US" sz="1800"/>
              <a:t> by Ken Church</a:t>
            </a:r>
          </a:p>
          <a:p>
            <a:pPr>
              <a:lnSpc>
                <a:spcPct val="90000"/>
              </a:lnSpc>
            </a:pPr>
            <a:r>
              <a:rPr lang="en-US" sz="2800"/>
              <a:t>Put it in a DBMS and use pattern matching there…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assuming the lines are smaller than the text size limits for the DBMS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5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VERY big files?</a:t>
            </a:r>
          </a:p>
        </p:txBody>
      </p:sp>
      <p:sp>
        <p:nvSpPr>
          <p:cNvPr id="125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Scanning becomes a problem</a:t>
            </a:r>
          </a:p>
          <a:p>
            <a:r>
              <a:rPr lang="en-US" dirty="0"/>
              <a:t>The nature of the problem starts to change as the scale of the collection increases</a:t>
            </a:r>
          </a:p>
          <a:p>
            <a:r>
              <a:rPr lang="en-US" dirty="0"/>
              <a:t>A variant of </a:t>
            </a:r>
            <a:r>
              <a:rPr lang="en-US" i="1" dirty="0"/>
              <a:t>Parkinson</a:t>
            </a:r>
            <a:r>
              <a:rPr lang="ja-JP" altLang="en-US" i="1" dirty="0">
                <a:latin typeface="Arial"/>
              </a:rPr>
              <a:t>’</a:t>
            </a:r>
            <a:r>
              <a:rPr lang="en-US" i="1" dirty="0"/>
              <a:t>s Law</a:t>
            </a:r>
            <a:r>
              <a:rPr lang="en-US" dirty="0"/>
              <a:t> that applies to databases is: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Data expands to fill the space available to store it </a:t>
            </a:r>
            <a:endParaRPr lang="en-US" dirty="0" smtClean="0">
              <a:solidFill>
                <a:srgbClr val="FF33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Currently this problem takes a new approach – use </a:t>
            </a:r>
            <a:r>
              <a:rPr lang="en-US" dirty="0" err="1">
                <a:solidFill>
                  <a:srgbClr val="000000"/>
                </a:solidFill>
              </a:rPr>
              <a:t>MapReduce</a:t>
            </a:r>
            <a:r>
              <a:rPr lang="en-US" dirty="0">
                <a:solidFill>
                  <a:srgbClr val="000000"/>
                </a:solidFill>
              </a:rPr>
              <a:t> (like </a:t>
            </a:r>
            <a:r>
              <a:rPr lang="en-US" dirty="0" err="1">
                <a:solidFill>
                  <a:srgbClr val="000000"/>
                </a:solidFill>
              </a:rPr>
              <a:t>Hadoop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5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IR Approach</a:t>
            </a:r>
          </a:p>
        </p:txBody>
      </p:sp>
      <p:sp>
        <p:nvSpPr>
          <p:cNvPr id="125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Extract the words (or tokens) along with references to the record they come from</a:t>
            </a:r>
          </a:p>
          <a:p>
            <a:pPr lvl="1"/>
            <a:r>
              <a:rPr lang="en-US"/>
              <a:t>I.e. build an inverted file of words or tokens – more later…</a:t>
            </a:r>
          </a:p>
          <a:p>
            <a:r>
              <a:rPr lang="en-US"/>
              <a:t>Is this enough?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 Processing Steps</a:t>
            </a:r>
          </a:p>
        </p:txBody>
      </p:sp>
      <p:pic>
        <p:nvPicPr>
          <p:cNvPr id="1255427" name="Picture 3" descr="logical-view-d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782763"/>
            <a:ext cx="8458200" cy="329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4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Collection</a:t>
            </a:r>
          </a:p>
        </p:txBody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collection is some physical or logical aggregation of </a:t>
            </a:r>
            <a:r>
              <a:rPr lang="en-US" i="1"/>
              <a:t>documents</a:t>
            </a:r>
          </a:p>
          <a:p>
            <a:pPr lvl="1"/>
            <a:r>
              <a:rPr lang="en-US"/>
              <a:t>A database</a:t>
            </a:r>
          </a:p>
          <a:p>
            <a:pPr lvl="1"/>
            <a:r>
              <a:rPr lang="en-US"/>
              <a:t>A Library</a:t>
            </a:r>
          </a:p>
          <a:p>
            <a:pPr lvl="1"/>
            <a:r>
              <a:rPr lang="en-US"/>
              <a:t>A index?</a:t>
            </a:r>
          </a:p>
          <a:p>
            <a:pPr lvl="1"/>
            <a:r>
              <a:rPr lang="en-US"/>
              <a:t>Others?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5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…</a:t>
            </a:r>
          </a:p>
        </p:txBody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structure information, POS info, etc.?</a:t>
            </a:r>
          </a:p>
          <a:p>
            <a:r>
              <a:rPr lang="en-US" sz="2800"/>
              <a:t>Where and how to store this information?</a:t>
            </a:r>
          </a:p>
          <a:p>
            <a:pPr lvl="1"/>
            <a:r>
              <a:rPr lang="en-US" sz="2400"/>
              <a:t>DBMS?</a:t>
            </a:r>
          </a:p>
          <a:p>
            <a:pPr lvl="1"/>
            <a:r>
              <a:rPr lang="en-US" sz="2400"/>
              <a:t>XML structured documents (e.g.: RDF triples)?</a:t>
            </a:r>
          </a:p>
          <a:p>
            <a:pPr lvl="1"/>
            <a:r>
              <a:rPr lang="en-US" sz="2400"/>
              <a:t>Special file structures</a:t>
            </a:r>
          </a:p>
          <a:p>
            <a:pPr lvl="2"/>
            <a:r>
              <a:rPr lang="en-US" sz="2000"/>
              <a:t>DBMS File types (ISAM, VSAM, B-Tree, etc.)</a:t>
            </a:r>
          </a:p>
          <a:p>
            <a:pPr lvl="2"/>
            <a:r>
              <a:rPr lang="en-US" sz="2000"/>
              <a:t>PAT trees</a:t>
            </a:r>
          </a:p>
          <a:p>
            <a:pPr lvl="2"/>
            <a:r>
              <a:rPr lang="en-US" sz="2000"/>
              <a:t>Hashed files (Minimal, Perfect and Both)</a:t>
            </a:r>
          </a:p>
          <a:p>
            <a:pPr lvl="2"/>
            <a:r>
              <a:rPr lang="en-US" sz="2000"/>
              <a:t>Inverted files</a:t>
            </a:r>
          </a:p>
          <a:p>
            <a:r>
              <a:rPr lang="en-US" sz="2800"/>
              <a:t>How to get it back out of the storage</a:t>
            </a:r>
          </a:p>
          <a:p>
            <a:pPr lvl="1"/>
            <a:r>
              <a:rPr lang="en-US" sz="2400"/>
              <a:t>And how to map to the original document location?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57511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an IR System</a:t>
            </a:r>
          </a:p>
        </p:txBody>
      </p:sp>
      <p:sp>
        <p:nvSpPr>
          <p:cNvPr id="1257475" name="Rectangle 3"/>
          <p:cNvSpPr>
            <a:spLocks noChangeArrowheads="1"/>
          </p:cNvSpPr>
          <p:nvPr/>
        </p:nvSpPr>
        <p:spPr bwMode="auto">
          <a:xfrm>
            <a:off x="152400" y="1143000"/>
            <a:ext cx="5826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Search</a:t>
            </a:r>
          </a:p>
          <a:p>
            <a:pPr algn="l" eaLnBrk="0" hangingPunct="0"/>
            <a:r>
              <a:rPr lang="en-US" sz="1000">
                <a:latin typeface="Arial" charset="0"/>
              </a:rPr>
              <a:t>Line</a:t>
            </a:r>
          </a:p>
        </p:txBody>
      </p:sp>
      <p:grpSp>
        <p:nvGrpSpPr>
          <p:cNvPr id="1257476" name="Group 4"/>
          <p:cNvGrpSpPr>
            <a:grpSpLocks/>
          </p:cNvGrpSpPr>
          <p:nvPr/>
        </p:nvGrpSpPr>
        <p:grpSpPr bwMode="auto">
          <a:xfrm>
            <a:off x="687388" y="1143000"/>
            <a:ext cx="8459787" cy="5029200"/>
            <a:chOff x="336" y="1052"/>
            <a:chExt cx="5329" cy="3168"/>
          </a:xfrm>
        </p:grpSpPr>
        <p:sp>
          <p:nvSpPr>
            <p:cNvPr id="1257477" name="AutoShape 5"/>
            <p:cNvSpPr>
              <a:spLocks noChangeArrowheads="1"/>
            </p:cNvSpPr>
            <p:nvPr/>
          </p:nvSpPr>
          <p:spPr bwMode="auto">
            <a:xfrm>
              <a:off x="484" y="1108"/>
              <a:ext cx="904" cy="280"/>
            </a:xfrm>
            <a:prstGeom prst="parallelogram">
              <a:avLst>
                <a:gd name="adj" fmla="val 80699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Interest profiles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&amp; Queries</a:t>
              </a:r>
            </a:p>
          </p:txBody>
        </p:sp>
        <p:sp>
          <p:nvSpPr>
            <p:cNvPr id="1257478" name="AutoShape 6"/>
            <p:cNvSpPr>
              <a:spLocks noChangeArrowheads="1"/>
            </p:cNvSpPr>
            <p:nvPr/>
          </p:nvSpPr>
          <p:spPr bwMode="auto">
            <a:xfrm>
              <a:off x="4276" y="1108"/>
              <a:ext cx="904" cy="280"/>
            </a:xfrm>
            <a:prstGeom prst="parallelogram">
              <a:avLst>
                <a:gd name="adj" fmla="val 80699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Documents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&amp; data</a:t>
              </a:r>
            </a:p>
          </p:txBody>
        </p:sp>
        <p:sp>
          <p:nvSpPr>
            <p:cNvPr id="1257479" name="AutoShape 7"/>
            <p:cNvSpPr>
              <a:spLocks noChangeArrowheads="1"/>
            </p:cNvSpPr>
            <p:nvPr/>
          </p:nvSpPr>
          <p:spPr bwMode="auto">
            <a:xfrm rot="-10800000" flipH="1" flipV="1">
              <a:off x="2116" y="1540"/>
              <a:ext cx="1432" cy="1096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Rules of the game =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Rules for subject indexing +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Thesaurus (which consists of</a:t>
              </a:r>
            </a:p>
            <a:p>
              <a:pPr eaLnBrk="0" hangingPunct="0"/>
              <a:endParaRPr lang="en-US" sz="1000">
                <a:latin typeface="Arial" charset="0"/>
              </a:endParaRPr>
            </a:p>
            <a:p>
              <a:pPr eaLnBrk="0" hangingPunct="0"/>
              <a:r>
                <a:rPr lang="en-US" sz="1000">
                  <a:latin typeface="Arial" charset="0"/>
                </a:rPr>
                <a:t>Lead-In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Vocabulary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and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Indexing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Language </a:t>
              </a:r>
            </a:p>
          </p:txBody>
        </p:sp>
        <p:sp>
          <p:nvSpPr>
            <p:cNvPr id="1257480" name="Rectangle 8"/>
            <p:cNvSpPr>
              <a:spLocks noChangeArrowheads="1"/>
            </p:cNvSpPr>
            <p:nvPr/>
          </p:nvSpPr>
          <p:spPr bwMode="auto">
            <a:xfrm>
              <a:off x="5271" y="1052"/>
              <a:ext cx="394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000">
                  <a:latin typeface="Arial" charset="0"/>
                </a:rPr>
                <a:t>Storage</a:t>
              </a:r>
            </a:p>
            <a:p>
              <a:pPr algn="l" eaLnBrk="0" hangingPunct="0"/>
              <a:r>
                <a:rPr lang="en-US" sz="1000">
                  <a:latin typeface="Arial" charset="0"/>
                </a:rPr>
                <a:t>Line</a:t>
              </a:r>
            </a:p>
          </p:txBody>
        </p:sp>
        <p:sp>
          <p:nvSpPr>
            <p:cNvPr id="1257481" name="Rectangle 9"/>
            <p:cNvSpPr>
              <a:spLocks noChangeArrowheads="1"/>
            </p:cNvSpPr>
            <p:nvPr/>
          </p:nvSpPr>
          <p:spPr bwMode="auto">
            <a:xfrm>
              <a:off x="2500" y="3844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Potentially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Relevant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Documents</a:t>
              </a:r>
            </a:p>
          </p:txBody>
        </p:sp>
        <p:sp>
          <p:nvSpPr>
            <p:cNvPr id="1257482" name="Rectangle 10"/>
            <p:cNvSpPr>
              <a:spLocks noChangeArrowheads="1"/>
            </p:cNvSpPr>
            <p:nvPr/>
          </p:nvSpPr>
          <p:spPr bwMode="auto">
            <a:xfrm>
              <a:off x="2452" y="3220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Comparison/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Matching</a:t>
              </a:r>
            </a:p>
          </p:txBody>
        </p:sp>
        <p:sp>
          <p:nvSpPr>
            <p:cNvPr id="1257483" name="Line 11"/>
            <p:cNvSpPr>
              <a:spLocks noChangeShapeType="1"/>
            </p:cNvSpPr>
            <p:nvPr/>
          </p:nvSpPr>
          <p:spPr bwMode="auto">
            <a:xfrm>
              <a:off x="340" y="1440"/>
              <a:ext cx="50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84" name="AutoShape 12"/>
            <p:cNvSpPr>
              <a:spLocks noChangeArrowheads="1"/>
            </p:cNvSpPr>
            <p:nvPr/>
          </p:nvSpPr>
          <p:spPr bwMode="auto">
            <a:xfrm>
              <a:off x="436" y="3172"/>
              <a:ext cx="856" cy="424"/>
            </a:xfrm>
            <a:prstGeom prst="parallelogram">
              <a:avLst>
                <a:gd name="adj" fmla="val 50462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Store1: Profiles/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Search requests</a:t>
              </a:r>
            </a:p>
          </p:txBody>
        </p:sp>
        <p:sp>
          <p:nvSpPr>
            <p:cNvPr id="1257485" name="AutoShape 13"/>
            <p:cNvSpPr>
              <a:spLocks noChangeArrowheads="1"/>
            </p:cNvSpPr>
            <p:nvPr/>
          </p:nvSpPr>
          <p:spPr bwMode="auto">
            <a:xfrm>
              <a:off x="4324" y="3172"/>
              <a:ext cx="856" cy="424"/>
            </a:xfrm>
            <a:prstGeom prst="parallelogram">
              <a:avLst>
                <a:gd name="adj" fmla="val 50462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Store2: Document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representations</a:t>
              </a:r>
            </a:p>
          </p:txBody>
        </p:sp>
        <p:sp>
          <p:nvSpPr>
            <p:cNvPr id="1257486" name="Line 14"/>
            <p:cNvSpPr>
              <a:spLocks noChangeShapeType="1"/>
            </p:cNvSpPr>
            <p:nvPr/>
          </p:nvSpPr>
          <p:spPr bwMode="auto">
            <a:xfrm flipH="1">
              <a:off x="1292" y="2064"/>
              <a:ext cx="9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87" name="Line 15"/>
            <p:cNvSpPr>
              <a:spLocks noChangeShapeType="1"/>
            </p:cNvSpPr>
            <p:nvPr/>
          </p:nvSpPr>
          <p:spPr bwMode="auto">
            <a:xfrm>
              <a:off x="3412" y="2064"/>
              <a:ext cx="9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88" name="Line 16"/>
            <p:cNvSpPr>
              <a:spLocks noChangeShapeType="1"/>
            </p:cNvSpPr>
            <p:nvPr/>
          </p:nvSpPr>
          <p:spPr bwMode="auto">
            <a:xfrm>
              <a:off x="336" y="1444"/>
              <a:ext cx="0" cy="2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89" name="Line 17"/>
            <p:cNvSpPr>
              <a:spLocks noChangeShapeType="1"/>
            </p:cNvSpPr>
            <p:nvPr/>
          </p:nvSpPr>
          <p:spPr bwMode="auto">
            <a:xfrm>
              <a:off x="340" y="3744"/>
              <a:ext cx="50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90" name="Line 18"/>
            <p:cNvSpPr>
              <a:spLocks noChangeShapeType="1"/>
            </p:cNvSpPr>
            <p:nvPr/>
          </p:nvSpPr>
          <p:spPr bwMode="auto">
            <a:xfrm flipV="1">
              <a:off x="5424" y="1436"/>
              <a:ext cx="0" cy="2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91" name="Line 19"/>
            <p:cNvSpPr>
              <a:spLocks noChangeShapeType="1"/>
            </p:cNvSpPr>
            <p:nvPr/>
          </p:nvSpPr>
          <p:spPr bwMode="auto">
            <a:xfrm>
              <a:off x="912" y="1396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92" name="Line 20"/>
            <p:cNvSpPr>
              <a:spLocks noChangeShapeType="1"/>
            </p:cNvSpPr>
            <p:nvPr/>
          </p:nvSpPr>
          <p:spPr bwMode="auto">
            <a:xfrm>
              <a:off x="4752" y="2068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93" name="Line 21"/>
            <p:cNvSpPr>
              <a:spLocks noChangeShapeType="1"/>
            </p:cNvSpPr>
            <p:nvPr/>
          </p:nvSpPr>
          <p:spPr bwMode="auto">
            <a:xfrm>
              <a:off x="4704" y="1396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94" name="Line 22"/>
            <p:cNvSpPr>
              <a:spLocks noChangeShapeType="1"/>
            </p:cNvSpPr>
            <p:nvPr/>
          </p:nvSpPr>
          <p:spPr bwMode="auto">
            <a:xfrm>
              <a:off x="912" y="2740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95" name="Line 23"/>
            <p:cNvSpPr>
              <a:spLocks noChangeShapeType="1"/>
            </p:cNvSpPr>
            <p:nvPr/>
          </p:nvSpPr>
          <p:spPr bwMode="auto">
            <a:xfrm>
              <a:off x="912" y="2020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96" name="Rectangle 24"/>
            <p:cNvSpPr>
              <a:spLocks noChangeArrowheads="1"/>
            </p:cNvSpPr>
            <p:nvPr/>
          </p:nvSpPr>
          <p:spPr bwMode="auto">
            <a:xfrm>
              <a:off x="4372" y="1828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Indexing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(Descriptive and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Subject)</a:t>
              </a:r>
            </a:p>
          </p:txBody>
        </p:sp>
        <p:sp>
          <p:nvSpPr>
            <p:cNvPr id="1257497" name="Rectangle 25"/>
            <p:cNvSpPr>
              <a:spLocks noChangeArrowheads="1"/>
            </p:cNvSpPr>
            <p:nvPr/>
          </p:nvSpPr>
          <p:spPr bwMode="auto">
            <a:xfrm>
              <a:off x="532" y="1828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Formulating query in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terms of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descriptors</a:t>
              </a:r>
            </a:p>
          </p:txBody>
        </p:sp>
        <p:sp>
          <p:nvSpPr>
            <p:cNvPr id="1257498" name="Rectangle 26"/>
            <p:cNvSpPr>
              <a:spLocks noChangeArrowheads="1"/>
            </p:cNvSpPr>
            <p:nvPr/>
          </p:nvSpPr>
          <p:spPr bwMode="auto">
            <a:xfrm>
              <a:off x="532" y="2452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Storage of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profiles</a:t>
              </a:r>
            </a:p>
          </p:txBody>
        </p:sp>
        <p:sp>
          <p:nvSpPr>
            <p:cNvPr id="1257499" name="Line 27"/>
            <p:cNvSpPr>
              <a:spLocks noChangeShapeType="1"/>
            </p:cNvSpPr>
            <p:nvPr/>
          </p:nvSpPr>
          <p:spPr bwMode="auto">
            <a:xfrm>
              <a:off x="2308" y="2016"/>
              <a:ext cx="10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0" name="Line 28"/>
            <p:cNvSpPr>
              <a:spLocks noChangeShapeType="1"/>
            </p:cNvSpPr>
            <p:nvPr/>
          </p:nvSpPr>
          <p:spPr bwMode="auto">
            <a:xfrm>
              <a:off x="2832" y="2644"/>
              <a:ext cx="0" cy="5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1" name="Line 29"/>
            <p:cNvSpPr>
              <a:spLocks noChangeShapeType="1"/>
            </p:cNvSpPr>
            <p:nvPr/>
          </p:nvSpPr>
          <p:spPr bwMode="auto">
            <a:xfrm flipH="1">
              <a:off x="1340" y="2644"/>
              <a:ext cx="1112" cy="5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2" name="Line 30"/>
            <p:cNvSpPr>
              <a:spLocks noChangeShapeType="1"/>
            </p:cNvSpPr>
            <p:nvPr/>
          </p:nvSpPr>
          <p:spPr bwMode="auto">
            <a:xfrm>
              <a:off x="3220" y="2644"/>
              <a:ext cx="1096" cy="5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3" name="Line 31"/>
            <p:cNvSpPr>
              <a:spLocks noChangeShapeType="1"/>
            </p:cNvSpPr>
            <p:nvPr/>
          </p:nvSpPr>
          <p:spPr bwMode="auto">
            <a:xfrm>
              <a:off x="4752" y="2740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4" name="Rectangle 32"/>
            <p:cNvSpPr>
              <a:spLocks noChangeArrowheads="1"/>
            </p:cNvSpPr>
            <p:nvPr/>
          </p:nvSpPr>
          <p:spPr bwMode="auto">
            <a:xfrm>
              <a:off x="4372" y="2500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Storage of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Documents</a:t>
              </a:r>
            </a:p>
          </p:txBody>
        </p:sp>
        <p:sp>
          <p:nvSpPr>
            <p:cNvPr id="1257505" name="Line 33"/>
            <p:cNvSpPr>
              <a:spLocks noChangeShapeType="1"/>
            </p:cNvSpPr>
            <p:nvPr/>
          </p:nvSpPr>
          <p:spPr bwMode="auto">
            <a:xfrm>
              <a:off x="1204" y="3408"/>
              <a:ext cx="1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6" name="Line 34"/>
            <p:cNvSpPr>
              <a:spLocks noChangeShapeType="1"/>
            </p:cNvSpPr>
            <p:nvPr/>
          </p:nvSpPr>
          <p:spPr bwMode="auto">
            <a:xfrm flipH="1">
              <a:off x="3212" y="3408"/>
              <a:ext cx="12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7" name="Line 35"/>
            <p:cNvSpPr>
              <a:spLocks noChangeShapeType="1"/>
            </p:cNvSpPr>
            <p:nvPr/>
          </p:nvSpPr>
          <p:spPr bwMode="auto">
            <a:xfrm>
              <a:off x="2832" y="3604"/>
              <a:ext cx="0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8" name="Rectangle 36"/>
            <p:cNvSpPr>
              <a:spLocks noChangeArrowheads="1"/>
            </p:cNvSpPr>
            <p:nvPr/>
          </p:nvSpPr>
          <p:spPr bwMode="auto">
            <a:xfrm>
              <a:off x="2055" y="1292"/>
              <a:ext cx="1599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000">
                  <a:latin typeface="Arial" charset="0"/>
                </a:rPr>
                <a:t>Information Storage and Retrieval System</a:t>
              </a:r>
            </a:p>
          </p:txBody>
        </p:sp>
      </p:grpSp>
      <p:sp>
        <p:nvSpPr>
          <p:cNvPr id="1257509" name="Rectangle 37"/>
          <p:cNvSpPr>
            <a:spLocks noChangeArrowheads="1"/>
          </p:cNvSpPr>
          <p:nvPr/>
        </p:nvSpPr>
        <p:spPr bwMode="auto">
          <a:xfrm>
            <a:off x="5929313" y="6188075"/>
            <a:ext cx="1479550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800" i="1">
                <a:latin typeface="Arial" charset="0"/>
              </a:rPr>
              <a:t>Adapted from Soergel,  p. 19</a:t>
            </a:r>
          </a:p>
        </p:txBody>
      </p:sp>
      <p:sp>
        <p:nvSpPr>
          <p:cNvPr id="1257510" name="Rectangle 38"/>
          <p:cNvSpPr>
            <a:spLocks noChangeArrowheads="1"/>
          </p:cNvSpPr>
          <p:nvPr/>
        </p:nvSpPr>
        <p:spPr bwMode="auto">
          <a:xfrm>
            <a:off x="6705600" y="990600"/>
            <a:ext cx="1828800" cy="32004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5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next?</a:t>
            </a:r>
          </a:p>
        </p:txBody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User queries</a:t>
            </a:r>
          </a:p>
          <a:p>
            <a:pPr lvl="1"/>
            <a:r>
              <a:rPr lang="en-US"/>
              <a:t>How do we handle them?</a:t>
            </a:r>
          </a:p>
          <a:p>
            <a:pPr lvl="1"/>
            <a:r>
              <a:rPr lang="en-US"/>
              <a:t>What sort of interface do we need?</a:t>
            </a:r>
          </a:p>
          <a:p>
            <a:pPr lvl="1"/>
            <a:r>
              <a:rPr lang="en-US"/>
              <a:t>What processing steps once a query is submitted?</a:t>
            </a:r>
          </a:p>
          <a:p>
            <a:r>
              <a:rPr lang="en-US"/>
              <a:t>Matching</a:t>
            </a:r>
          </a:p>
          <a:p>
            <a:pPr lvl="1"/>
            <a:r>
              <a:rPr lang="en-US"/>
              <a:t>How (and what) do we match?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5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From Baeza-Yates: Modern IR…</a:t>
            </a:r>
          </a:p>
        </p:txBody>
      </p:sp>
      <p:grpSp>
        <p:nvGrpSpPr>
          <p:cNvPr id="1259544" name="Group 24"/>
          <p:cNvGrpSpPr>
            <a:grpSpLocks/>
          </p:cNvGrpSpPr>
          <p:nvPr/>
        </p:nvGrpSpPr>
        <p:grpSpPr bwMode="auto">
          <a:xfrm>
            <a:off x="1066800" y="1143000"/>
            <a:ext cx="7772400" cy="4953000"/>
            <a:chOff x="720" y="1056"/>
            <a:chExt cx="4896" cy="3120"/>
          </a:xfrm>
        </p:grpSpPr>
        <p:sp>
          <p:nvSpPr>
            <p:cNvPr id="1259523" name="Rectangle 3"/>
            <p:cNvSpPr>
              <a:spLocks noChangeArrowheads="1"/>
            </p:cNvSpPr>
            <p:nvPr/>
          </p:nvSpPr>
          <p:spPr bwMode="auto">
            <a:xfrm>
              <a:off x="2400" y="1056"/>
              <a:ext cx="115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User Interface</a:t>
              </a:r>
            </a:p>
          </p:txBody>
        </p:sp>
        <p:sp>
          <p:nvSpPr>
            <p:cNvPr id="1259524" name="Rectangle 4"/>
            <p:cNvSpPr>
              <a:spLocks noChangeArrowheads="1"/>
            </p:cNvSpPr>
            <p:nvPr/>
          </p:nvSpPr>
          <p:spPr bwMode="auto">
            <a:xfrm>
              <a:off x="1104" y="1680"/>
              <a:ext cx="374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Text operations</a:t>
              </a:r>
            </a:p>
          </p:txBody>
        </p:sp>
        <p:sp>
          <p:nvSpPr>
            <p:cNvPr id="1259525" name="Rectangle 5"/>
            <p:cNvSpPr>
              <a:spLocks noChangeArrowheads="1"/>
            </p:cNvSpPr>
            <p:nvPr/>
          </p:nvSpPr>
          <p:spPr bwMode="auto">
            <a:xfrm>
              <a:off x="3264" y="2592"/>
              <a:ext cx="91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indexing</a:t>
              </a:r>
            </a:p>
          </p:txBody>
        </p:sp>
        <p:sp>
          <p:nvSpPr>
            <p:cNvPr id="1259526" name="Rectangle 6"/>
            <p:cNvSpPr>
              <a:spLocks noChangeArrowheads="1"/>
            </p:cNvSpPr>
            <p:nvPr/>
          </p:nvSpPr>
          <p:spPr bwMode="auto">
            <a:xfrm>
              <a:off x="4752" y="2496"/>
              <a:ext cx="864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DB Man.</a:t>
              </a:r>
            </a:p>
          </p:txBody>
        </p:sp>
        <p:sp>
          <p:nvSpPr>
            <p:cNvPr id="1259527" name="AutoShape 7"/>
            <p:cNvSpPr>
              <a:spLocks noChangeArrowheads="1"/>
            </p:cNvSpPr>
            <p:nvPr/>
          </p:nvSpPr>
          <p:spPr bwMode="auto">
            <a:xfrm>
              <a:off x="4848" y="3504"/>
              <a:ext cx="672" cy="672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Text </a:t>
              </a:r>
            </a:p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Db</a:t>
              </a:r>
            </a:p>
          </p:txBody>
        </p:sp>
        <p:sp>
          <p:nvSpPr>
            <p:cNvPr id="1259528" name="Oval 8"/>
            <p:cNvSpPr>
              <a:spLocks noChangeArrowheads="1"/>
            </p:cNvSpPr>
            <p:nvPr/>
          </p:nvSpPr>
          <p:spPr bwMode="auto">
            <a:xfrm>
              <a:off x="3312" y="3456"/>
              <a:ext cx="72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index</a:t>
              </a:r>
            </a:p>
          </p:txBody>
        </p:sp>
        <p:sp>
          <p:nvSpPr>
            <p:cNvPr id="1259529" name="Rectangle 9"/>
            <p:cNvSpPr>
              <a:spLocks noChangeArrowheads="1"/>
            </p:cNvSpPr>
            <p:nvPr/>
          </p:nvSpPr>
          <p:spPr bwMode="auto">
            <a:xfrm>
              <a:off x="720" y="2256"/>
              <a:ext cx="91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Query</a:t>
              </a:r>
            </a:p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operations</a:t>
              </a:r>
            </a:p>
          </p:txBody>
        </p:sp>
        <p:sp>
          <p:nvSpPr>
            <p:cNvPr id="1259530" name="Rectangle 10"/>
            <p:cNvSpPr>
              <a:spLocks noChangeArrowheads="1"/>
            </p:cNvSpPr>
            <p:nvPr/>
          </p:nvSpPr>
          <p:spPr bwMode="auto">
            <a:xfrm>
              <a:off x="768" y="3072"/>
              <a:ext cx="81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Searching</a:t>
              </a:r>
            </a:p>
          </p:txBody>
        </p:sp>
        <p:sp>
          <p:nvSpPr>
            <p:cNvPr id="1259531" name="Rectangle 11"/>
            <p:cNvSpPr>
              <a:spLocks noChangeArrowheads="1"/>
            </p:cNvSpPr>
            <p:nvPr/>
          </p:nvSpPr>
          <p:spPr bwMode="auto">
            <a:xfrm>
              <a:off x="720" y="3696"/>
              <a:ext cx="86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Ranking</a:t>
              </a:r>
            </a:p>
          </p:txBody>
        </p:sp>
        <p:cxnSp>
          <p:nvCxnSpPr>
            <p:cNvPr id="1259532" name="AutoShape 12"/>
            <p:cNvCxnSpPr>
              <a:cxnSpLocks noChangeShapeType="1"/>
              <a:stCxn id="1259531" idx="1"/>
              <a:endCxn id="1259523" idx="1"/>
            </p:cNvCxnSpPr>
            <p:nvPr/>
          </p:nvCxnSpPr>
          <p:spPr bwMode="auto">
            <a:xfrm rot="10800000" flipH="1">
              <a:off x="720" y="1224"/>
              <a:ext cx="1680" cy="2616"/>
            </a:xfrm>
            <a:prstGeom prst="bentConnector3">
              <a:avLst>
                <a:gd name="adj1" fmla="val -856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59533" name="AutoShape 13"/>
            <p:cNvCxnSpPr>
              <a:cxnSpLocks noChangeShapeType="1"/>
              <a:stCxn id="1259528" idx="2"/>
              <a:endCxn id="1259530" idx="3"/>
            </p:cNvCxnSpPr>
            <p:nvPr/>
          </p:nvCxnSpPr>
          <p:spPr bwMode="auto">
            <a:xfrm flipH="1" flipV="1">
              <a:off x="1584" y="3216"/>
              <a:ext cx="1728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59534" name="AutoShape 14"/>
            <p:cNvCxnSpPr>
              <a:cxnSpLocks noChangeShapeType="1"/>
              <a:stCxn id="1259526" idx="1"/>
              <a:endCxn id="1259525" idx="3"/>
            </p:cNvCxnSpPr>
            <p:nvPr/>
          </p:nvCxnSpPr>
          <p:spPr bwMode="auto">
            <a:xfrm flipH="1">
              <a:off x="4176" y="2784"/>
              <a:ext cx="576" cy="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59535" name="AutoShape 15"/>
            <p:cNvCxnSpPr>
              <a:cxnSpLocks noChangeShapeType="1"/>
              <a:stCxn id="1259525" idx="2"/>
              <a:endCxn id="1259528" idx="0"/>
            </p:cNvCxnSpPr>
            <p:nvPr/>
          </p:nvCxnSpPr>
          <p:spPr bwMode="auto">
            <a:xfrm flipH="1">
              <a:off x="3672" y="3024"/>
              <a:ext cx="48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59536" name="AutoShape 16"/>
            <p:cNvCxnSpPr>
              <a:cxnSpLocks noChangeShapeType="1"/>
              <a:stCxn id="1259527" idx="1"/>
              <a:endCxn id="1259526" idx="2"/>
            </p:cNvCxnSpPr>
            <p:nvPr/>
          </p:nvCxnSpPr>
          <p:spPr bwMode="auto">
            <a:xfrm flipV="1">
              <a:off x="5184" y="3072"/>
              <a:ext cx="0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59537" name="AutoShape 17"/>
            <p:cNvCxnSpPr>
              <a:cxnSpLocks noChangeShapeType="1"/>
              <a:stCxn id="1259523" idx="2"/>
              <a:endCxn id="1259524" idx="0"/>
            </p:cNvCxnSpPr>
            <p:nvPr/>
          </p:nvCxnSpPr>
          <p:spPr bwMode="auto">
            <a:xfrm rot="5400000">
              <a:off x="2832" y="1536"/>
              <a:ext cx="2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59538" name="AutoShape 18"/>
            <p:cNvCxnSpPr>
              <a:cxnSpLocks noChangeShapeType="1"/>
              <a:stCxn id="1259526" idx="0"/>
              <a:endCxn id="1259524" idx="3"/>
            </p:cNvCxnSpPr>
            <p:nvPr/>
          </p:nvCxnSpPr>
          <p:spPr bwMode="auto">
            <a:xfrm rot="5400000" flipH="1">
              <a:off x="4680" y="1992"/>
              <a:ext cx="672" cy="33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59539" name="AutoShape 19"/>
            <p:cNvCxnSpPr>
              <a:cxnSpLocks noChangeShapeType="1"/>
              <a:stCxn id="1259526" idx="0"/>
              <a:endCxn id="1259523" idx="3"/>
            </p:cNvCxnSpPr>
            <p:nvPr/>
          </p:nvCxnSpPr>
          <p:spPr bwMode="auto">
            <a:xfrm rot="5400000" flipH="1">
              <a:off x="3732" y="1044"/>
              <a:ext cx="1272" cy="163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59540" name="Line 20"/>
            <p:cNvSpPr>
              <a:spLocks noChangeShapeType="1"/>
            </p:cNvSpPr>
            <p:nvPr/>
          </p:nvSpPr>
          <p:spPr bwMode="auto">
            <a:xfrm>
              <a:off x="3648" y="196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541" name="Line 21"/>
            <p:cNvSpPr>
              <a:spLocks noChangeShapeType="1"/>
            </p:cNvSpPr>
            <p:nvPr/>
          </p:nvSpPr>
          <p:spPr bwMode="auto">
            <a:xfrm>
              <a:off x="1104" y="19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259542" name="AutoShape 22"/>
            <p:cNvCxnSpPr>
              <a:cxnSpLocks noChangeShapeType="1"/>
              <a:stCxn id="1259529" idx="2"/>
              <a:endCxn id="1259530" idx="0"/>
            </p:cNvCxnSpPr>
            <p:nvPr/>
          </p:nvCxnSpPr>
          <p:spPr bwMode="auto">
            <a:xfrm>
              <a:off x="1176" y="2688"/>
              <a:ext cx="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59543" name="AutoShape 23"/>
            <p:cNvCxnSpPr>
              <a:cxnSpLocks noChangeShapeType="1"/>
              <a:stCxn id="1259530" idx="2"/>
              <a:endCxn id="1259531" idx="0"/>
            </p:cNvCxnSpPr>
            <p:nvPr/>
          </p:nvCxnSpPr>
          <p:spPr bwMode="auto">
            <a:xfrm flipH="1">
              <a:off x="1152" y="3360"/>
              <a:ext cx="24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6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Processing</a:t>
            </a:r>
          </a:p>
        </p:txBody>
      </p:sp>
      <p:sp>
        <p:nvSpPr>
          <p:cNvPr id="126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 order to correctly match queries and documents they must go through the </a:t>
            </a:r>
            <a:r>
              <a:rPr lang="en-US" sz="2800" b="1"/>
              <a:t>same text processing steps as the documents did when they were stored</a:t>
            </a:r>
          </a:p>
          <a:p>
            <a:pPr>
              <a:lnSpc>
                <a:spcPct val="90000"/>
              </a:lnSpc>
            </a:pPr>
            <a:r>
              <a:rPr lang="en-US" sz="2800"/>
              <a:t>In effect, </a:t>
            </a:r>
            <a:r>
              <a:rPr lang="en-US" sz="2800" i="1"/>
              <a:t>the query is treated like it was a document</a:t>
            </a:r>
          </a:p>
          <a:p>
            <a:pPr>
              <a:lnSpc>
                <a:spcPct val="90000"/>
              </a:lnSpc>
            </a:pPr>
            <a:r>
              <a:rPr lang="en-US" sz="2800"/>
              <a:t>Exceptions (of course) include things like structured query languages that must be parsed to extract the </a:t>
            </a:r>
            <a:r>
              <a:rPr lang="en-US" sz="2800" i="1"/>
              <a:t>search terms</a:t>
            </a:r>
            <a:r>
              <a:rPr lang="en-US" sz="2800"/>
              <a:t> and </a:t>
            </a:r>
            <a:r>
              <a:rPr lang="en-US" sz="2800" i="1"/>
              <a:t>requested operations</a:t>
            </a:r>
            <a:r>
              <a:rPr lang="en-US" sz="2800"/>
              <a:t> from the query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search terms must still go through the same text processing steps as the document…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858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Query processing</a:t>
            </a:r>
          </a:p>
        </p:txBody>
      </p:sp>
      <p:sp>
        <p:nvSpPr>
          <p:cNvPr id="14858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Parsing and analysis of the query text (same as done for the document text)</a:t>
            </a:r>
          </a:p>
          <a:p>
            <a:pPr lvl="1"/>
            <a:r>
              <a:rPr lang="en-US"/>
              <a:t>Morphological Analysis</a:t>
            </a:r>
          </a:p>
          <a:p>
            <a:pPr lvl="1"/>
            <a:r>
              <a:rPr lang="en-US"/>
              <a:t>Statistical Analysis of text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1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Statistical Properties of Text</a:t>
            </a:r>
          </a:p>
        </p:txBody>
      </p:sp>
      <p:sp>
        <p:nvSpPr>
          <p:cNvPr id="141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Token occurrences in text are not uniformly distributed</a:t>
            </a:r>
          </a:p>
          <a:p>
            <a:r>
              <a:rPr lang="en-US" dirty="0"/>
              <a:t>They are also not normally distributed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They </a:t>
            </a:r>
            <a:r>
              <a:rPr lang="en-US" b="1" dirty="0"/>
              <a:t>do</a:t>
            </a:r>
            <a:r>
              <a:rPr lang="en-US" dirty="0"/>
              <a:t> exhibit a </a:t>
            </a:r>
            <a:r>
              <a:rPr lang="en-US" dirty="0" err="1"/>
              <a:t>Zipf</a:t>
            </a:r>
            <a:r>
              <a:rPr lang="en-US" dirty="0"/>
              <a:t> distribution</a:t>
            </a:r>
          </a:p>
          <a:p>
            <a:pPr lvl="1"/>
            <a:endParaRPr lang="en-US" dirty="0"/>
          </a:p>
        </p:txBody>
      </p:sp>
      <p:pic>
        <p:nvPicPr>
          <p:cNvPr id="1412100" name="Picture 4" descr="norm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95600"/>
            <a:ext cx="3810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1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Plotting Word Frequency by Rank</a:t>
            </a:r>
          </a:p>
        </p:txBody>
      </p:sp>
      <p:sp>
        <p:nvSpPr>
          <p:cNvPr id="141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Main idea: count</a:t>
            </a:r>
          </a:p>
          <a:p>
            <a:pPr lvl="1"/>
            <a:r>
              <a:rPr lang="en-US"/>
              <a:t>How many tokens occur 1 time  </a:t>
            </a:r>
          </a:p>
          <a:p>
            <a:pPr lvl="1"/>
            <a:r>
              <a:rPr lang="en-US"/>
              <a:t>How many tokens occur 2 times</a:t>
            </a:r>
          </a:p>
          <a:p>
            <a:pPr lvl="1"/>
            <a:r>
              <a:rPr lang="en-US"/>
              <a:t>How many tokens occur 3 times …</a:t>
            </a:r>
          </a:p>
          <a:p>
            <a:r>
              <a:rPr lang="en-US"/>
              <a:t>Now rank these according to how often they occur.  This is called the rank.</a:t>
            </a:r>
          </a:p>
        </p:txBody>
      </p:sp>
    </p:spTree>
  </p:cSld>
  <p:clrMapOvr>
    <a:masterClrMapping/>
  </p:clrMapOvr>
  <p:transition xmlns:p14="http://schemas.microsoft.com/office/powerpoint/2010/main" spd="med">
    <p:wip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1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Plotting Word Frequency by Rank</a:t>
            </a:r>
          </a:p>
        </p:txBody>
      </p:sp>
      <p:sp>
        <p:nvSpPr>
          <p:cNvPr id="141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Say for a text with 100 tokens</a:t>
            </a:r>
          </a:p>
          <a:p>
            <a:pPr>
              <a:lnSpc>
                <a:spcPct val="90000"/>
              </a:lnSpc>
            </a:pPr>
            <a:r>
              <a:rPr lang="en-US" sz="2800"/>
              <a:t>Count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 many tokens occur 1 time (50)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 many tokens occur 2 times (20) …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 many tokens occur 7 times (10) …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 many tokens occur 12 times (1)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 many tokens occur 14 times (1)</a:t>
            </a:r>
          </a:p>
          <a:p>
            <a:pPr>
              <a:lnSpc>
                <a:spcPct val="90000"/>
              </a:lnSpc>
            </a:pPr>
            <a:r>
              <a:rPr lang="en-US" sz="2800"/>
              <a:t>So things that occur the most often share the highest rank (rank 1).</a:t>
            </a:r>
          </a:p>
          <a:p>
            <a:pPr>
              <a:lnSpc>
                <a:spcPct val="90000"/>
              </a:lnSpc>
            </a:pPr>
            <a:r>
              <a:rPr lang="en-US" sz="2800"/>
              <a:t>Things that occur the fewest times have the lowest rank (rank n).</a:t>
            </a:r>
          </a:p>
        </p:txBody>
      </p:sp>
    </p:spTree>
  </p:cSld>
  <p:clrMapOvr>
    <a:masterClrMapping/>
  </p:clrMapOvr>
  <p:transition xmlns:p14="http://schemas.microsoft.com/office/powerpoint/2010/main" spd="med">
    <p:wip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1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Many similar distributions…</a:t>
            </a:r>
          </a:p>
        </p:txBody>
      </p:sp>
      <p:sp>
        <p:nvSpPr>
          <p:cNvPr id="141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Words in a text collection</a:t>
            </a:r>
          </a:p>
          <a:p>
            <a:r>
              <a:rPr lang="en-US"/>
              <a:t>Library book checkout patterns</a:t>
            </a:r>
          </a:p>
          <a:p>
            <a:r>
              <a:rPr lang="en-US"/>
              <a:t>Bradford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and Lotka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laws.</a:t>
            </a:r>
          </a:p>
          <a:p>
            <a:r>
              <a:rPr lang="en-US"/>
              <a:t>Incoming Web Page Requests (Nielsen)</a:t>
            </a:r>
          </a:p>
          <a:p>
            <a:r>
              <a:rPr lang="en-US"/>
              <a:t>Outgoing Web Page Requests (Cunha &amp; Crovella)</a:t>
            </a:r>
          </a:p>
          <a:p>
            <a:r>
              <a:rPr lang="en-US"/>
              <a:t>Document Size on Web (Cunha &amp; Crovella)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Queries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query is some expression of a user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information needs</a:t>
            </a:r>
          </a:p>
          <a:p>
            <a:r>
              <a:rPr lang="en-US"/>
              <a:t>Can take many forms</a:t>
            </a:r>
          </a:p>
          <a:p>
            <a:pPr lvl="1"/>
            <a:r>
              <a:rPr lang="en-US"/>
              <a:t>Natural language description of need</a:t>
            </a:r>
          </a:p>
          <a:p>
            <a:pPr lvl="1"/>
            <a:r>
              <a:rPr lang="en-US"/>
              <a:t>Formal query in a query language</a:t>
            </a:r>
          </a:p>
          <a:p>
            <a:r>
              <a:rPr lang="en-US"/>
              <a:t>Queries may not be </a:t>
            </a:r>
            <a:r>
              <a:rPr lang="en-US" i="1"/>
              <a:t>accurate</a:t>
            </a:r>
            <a:r>
              <a:rPr lang="en-US"/>
              <a:t> expressions of the information need</a:t>
            </a:r>
          </a:p>
          <a:p>
            <a:pPr lvl="1"/>
            <a:r>
              <a:rPr lang="en-US"/>
              <a:t>Differences between conversation with a person and formal query expression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Zipf Distribution</a:t>
            </a:r>
            <a:br>
              <a:rPr lang="en-US" sz="3200"/>
            </a:br>
            <a:r>
              <a:rPr lang="en-US" sz="3200"/>
              <a:t>(linear and log scale)</a:t>
            </a:r>
          </a:p>
        </p:txBody>
      </p:sp>
      <p:pic>
        <p:nvPicPr>
          <p:cNvPr id="1420291" name="Picture 3" descr="zipf_lin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3330575" cy="296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0292" name="Picture 4" descr="zipf_l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81200"/>
            <a:ext cx="3406775" cy="303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0293" name="Text Box 5"/>
          <p:cNvSpPr txBox="1">
            <a:spLocks noChangeArrowheads="1"/>
          </p:cNvSpPr>
          <p:nvPr/>
        </p:nvSpPr>
        <p:spPr bwMode="auto">
          <a:xfrm>
            <a:off x="288925" y="5299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endParaRPr lang="en-US" sz="2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2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Zipf Distribution</a:t>
            </a:r>
          </a:p>
        </p:txBody>
      </p:sp>
      <p:sp>
        <p:nvSpPr>
          <p:cNvPr id="142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product of the frequency of words (f) and their rank (r) is approximately constant</a:t>
            </a:r>
          </a:p>
          <a:p>
            <a:pPr lvl="1">
              <a:lnSpc>
                <a:spcPct val="90000"/>
              </a:lnSpc>
            </a:pPr>
            <a:r>
              <a:rPr lang="en-US"/>
              <a:t>Rank = order of words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frequency of occurrence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Another way to state this is with an approximately correct rule of thumb:</a:t>
            </a:r>
          </a:p>
          <a:p>
            <a:pPr lvl="1">
              <a:lnSpc>
                <a:spcPct val="90000"/>
              </a:lnSpc>
            </a:pPr>
            <a:r>
              <a:rPr lang="en-US"/>
              <a:t>Say the most common term occurs C times</a:t>
            </a:r>
          </a:p>
          <a:p>
            <a:pPr lvl="1">
              <a:lnSpc>
                <a:spcPct val="90000"/>
              </a:lnSpc>
            </a:pPr>
            <a:r>
              <a:rPr lang="en-US"/>
              <a:t>The second most common occurs C/2 times</a:t>
            </a:r>
          </a:p>
          <a:p>
            <a:pPr lvl="1">
              <a:lnSpc>
                <a:spcPct val="90000"/>
              </a:lnSpc>
            </a:pPr>
            <a:r>
              <a:rPr lang="en-US"/>
              <a:t>The third most common occurs C/3 times</a:t>
            </a:r>
          </a:p>
          <a:p>
            <a:pPr lvl="1">
              <a:lnSpc>
                <a:spcPct val="90000"/>
              </a:lnSpc>
            </a:pPr>
            <a:r>
              <a:rPr lang="en-US"/>
              <a:t>…</a:t>
            </a:r>
          </a:p>
        </p:txBody>
      </p:sp>
      <p:grpSp>
        <p:nvGrpSpPr>
          <p:cNvPr id="1422340" name="Group 4"/>
          <p:cNvGrpSpPr>
            <a:grpSpLocks/>
          </p:cNvGrpSpPr>
          <p:nvPr/>
        </p:nvGrpSpPr>
        <p:grpSpPr bwMode="auto">
          <a:xfrm>
            <a:off x="3581400" y="2590800"/>
            <a:ext cx="2057400" cy="1447800"/>
            <a:chOff x="1872" y="1824"/>
            <a:chExt cx="1296" cy="912"/>
          </a:xfrm>
        </p:grpSpPr>
        <p:sp>
          <p:nvSpPr>
            <p:cNvPr id="1422341" name="Rectangle 5"/>
            <p:cNvSpPr>
              <a:spLocks noChangeArrowheads="1"/>
            </p:cNvSpPr>
            <p:nvPr/>
          </p:nvSpPr>
          <p:spPr bwMode="auto">
            <a:xfrm>
              <a:off x="1872" y="1824"/>
              <a:ext cx="1296" cy="912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22342" name="Object 6"/>
            <p:cNvGraphicFramePr>
              <a:graphicFrameLocks noChangeAspect="1"/>
            </p:cNvGraphicFramePr>
            <p:nvPr/>
          </p:nvGraphicFramePr>
          <p:xfrm>
            <a:off x="2064" y="2016"/>
            <a:ext cx="912" cy="5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2350" name="Equation" r:id="rId4" imgW="736677" imgH="406620" progId="Equation.3">
                    <p:embed/>
                  </p:oleObj>
                </mc:Choice>
                <mc:Fallback>
                  <p:oleObj name="Equation" r:id="rId4" imgW="736677" imgH="40662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2016"/>
                          <a:ext cx="912" cy="574"/>
                        </a:xfrm>
                        <a:prstGeom prst="rect">
                          <a:avLst/>
                        </a:prstGeom>
                        <a:solidFill>
                          <a:srgbClr val="FFCC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2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Zipf Distribution</a:t>
            </a:r>
          </a:p>
        </p:txBody>
      </p:sp>
      <p:sp>
        <p:nvSpPr>
          <p:cNvPr id="142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/>
          </a:p>
          <a:p>
            <a:r>
              <a:rPr lang="en-US"/>
              <a:t>The Important Points:</a:t>
            </a:r>
          </a:p>
          <a:p>
            <a:pPr lvl="1"/>
            <a:r>
              <a:rPr lang="en-US"/>
              <a:t>a few elements occur very frequently</a:t>
            </a:r>
          </a:p>
          <a:p>
            <a:pPr lvl="1"/>
            <a:r>
              <a:rPr lang="en-US"/>
              <a:t>a medium number of elements have medium frequency</a:t>
            </a:r>
          </a:p>
          <a:p>
            <a:pPr lvl="1"/>
            <a:r>
              <a:rPr lang="en-US"/>
              <a:t>many elements occur very infrequently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26434" name="Rectangle 2"/>
          <p:cNvSpPr>
            <a:spLocks noChangeArrowheads="1"/>
          </p:cNvSpPr>
          <p:nvPr/>
        </p:nvSpPr>
        <p:spPr bwMode="auto">
          <a:xfrm>
            <a:off x="4495800" y="1447800"/>
            <a:ext cx="25908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/>
              <a:t>150      2       enhanc</a:t>
            </a:r>
          </a:p>
          <a:p>
            <a:pPr algn="l" eaLnBrk="0" hangingPunct="0"/>
            <a:r>
              <a:rPr lang="en-US"/>
              <a:t>151      2       energi</a:t>
            </a:r>
          </a:p>
          <a:p>
            <a:pPr algn="l" eaLnBrk="0" hangingPunct="0"/>
            <a:r>
              <a:rPr lang="en-US"/>
              <a:t>152      2       emphasi</a:t>
            </a:r>
          </a:p>
          <a:p>
            <a:pPr algn="l" eaLnBrk="0" hangingPunct="0"/>
            <a:r>
              <a:rPr lang="en-US"/>
              <a:t>153      2       detect</a:t>
            </a:r>
          </a:p>
          <a:p>
            <a:pPr algn="l" eaLnBrk="0" hangingPunct="0"/>
            <a:r>
              <a:rPr lang="en-US"/>
              <a:t>154      2       desir</a:t>
            </a:r>
          </a:p>
          <a:p>
            <a:pPr algn="l" eaLnBrk="0" hangingPunct="0"/>
            <a:r>
              <a:rPr lang="en-US"/>
              <a:t>155      2       date</a:t>
            </a:r>
          </a:p>
          <a:p>
            <a:pPr algn="l" eaLnBrk="0" hangingPunct="0"/>
            <a:r>
              <a:rPr lang="en-US"/>
              <a:t>156      2       critic</a:t>
            </a:r>
          </a:p>
          <a:p>
            <a:pPr algn="l" eaLnBrk="0" hangingPunct="0"/>
            <a:r>
              <a:rPr lang="en-US"/>
              <a:t>157      2       content</a:t>
            </a:r>
          </a:p>
          <a:p>
            <a:pPr algn="l" eaLnBrk="0" hangingPunct="0"/>
            <a:r>
              <a:rPr lang="en-US"/>
              <a:t>158      2       consider</a:t>
            </a:r>
          </a:p>
          <a:p>
            <a:pPr algn="l" eaLnBrk="0" hangingPunct="0"/>
            <a:r>
              <a:rPr lang="en-US"/>
              <a:t>159      2       concern</a:t>
            </a:r>
          </a:p>
          <a:p>
            <a:pPr algn="l" eaLnBrk="0" hangingPunct="0"/>
            <a:r>
              <a:rPr lang="en-US"/>
              <a:t>160      2       compon</a:t>
            </a:r>
          </a:p>
          <a:p>
            <a:pPr algn="l" eaLnBrk="0" hangingPunct="0"/>
            <a:r>
              <a:rPr lang="en-US"/>
              <a:t>161      2       compar</a:t>
            </a:r>
          </a:p>
          <a:p>
            <a:pPr algn="l" eaLnBrk="0" hangingPunct="0"/>
            <a:r>
              <a:rPr lang="en-US"/>
              <a:t>162      2       commerci</a:t>
            </a:r>
          </a:p>
          <a:p>
            <a:pPr algn="l" eaLnBrk="0" hangingPunct="0"/>
            <a:r>
              <a:rPr lang="en-US"/>
              <a:t>163      2       clause</a:t>
            </a:r>
          </a:p>
          <a:p>
            <a:pPr algn="l" eaLnBrk="0" hangingPunct="0"/>
            <a:r>
              <a:rPr lang="en-US"/>
              <a:t>164      2       aspect</a:t>
            </a:r>
          </a:p>
          <a:p>
            <a:pPr algn="l" eaLnBrk="0" hangingPunct="0"/>
            <a:r>
              <a:rPr lang="en-US"/>
              <a:t>165      2       area</a:t>
            </a:r>
          </a:p>
          <a:p>
            <a:pPr algn="l" eaLnBrk="0" hangingPunct="0"/>
            <a:r>
              <a:rPr lang="en-US"/>
              <a:t>166      2       aim</a:t>
            </a:r>
          </a:p>
          <a:p>
            <a:pPr algn="l" eaLnBrk="0" hangingPunct="0"/>
            <a:r>
              <a:rPr lang="en-US"/>
              <a:t>167      2       affect</a:t>
            </a:r>
          </a:p>
        </p:txBody>
      </p:sp>
      <p:sp>
        <p:nvSpPr>
          <p:cNvPr id="1426435" name="Rectangle 3"/>
          <p:cNvSpPr>
            <a:spLocks noChangeArrowheads="1"/>
          </p:cNvSpPr>
          <p:nvPr/>
        </p:nvSpPr>
        <p:spPr bwMode="auto">
          <a:xfrm>
            <a:off x="7620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eaLnBrk="0" hangingPunct="0"/>
            <a:endParaRPr lang="en-US" sz="3600">
              <a:solidFill>
                <a:schemeClr val="tx2"/>
              </a:solidFill>
              <a:latin typeface="Lucida Sans Unicode" charset="0"/>
            </a:endParaRPr>
          </a:p>
        </p:txBody>
      </p:sp>
      <p:sp>
        <p:nvSpPr>
          <p:cNvPr id="1426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Most and Least Frequent Terms</a:t>
            </a:r>
          </a:p>
        </p:txBody>
      </p:sp>
      <p:sp>
        <p:nvSpPr>
          <p:cNvPr id="1426437" name="Rectangle 5"/>
          <p:cNvSpPr>
            <a:spLocks noChangeArrowheads="1"/>
          </p:cNvSpPr>
          <p:nvPr/>
        </p:nvSpPr>
        <p:spPr bwMode="auto">
          <a:xfrm>
            <a:off x="1066800" y="1219200"/>
            <a:ext cx="2743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l" eaLnBrk="0" hangingPunct="0">
              <a:lnSpc>
                <a:spcPct val="80000"/>
              </a:lnSpc>
            </a:pPr>
            <a:r>
              <a:rPr lang="en-US" sz="2000"/>
              <a:t>Rank   Freq   Term</a:t>
            </a:r>
            <a:br>
              <a:rPr lang="en-US" sz="2000"/>
            </a:br>
            <a:r>
              <a:rPr lang="en-US" sz="2000"/>
              <a:t>1        37      system</a:t>
            </a:r>
            <a:br>
              <a:rPr lang="en-US" sz="2000"/>
            </a:br>
            <a:r>
              <a:rPr lang="en-US" sz="2000"/>
              <a:t>2        32      knowledg</a:t>
            </a:r>
            <a:br>
              <a:rPr lang="en-US" sz="2000"/>
            </a:br>
            <a:r>
              <a:rPr lang="en-US" sz="2000"/>
              <a:t>3        24      base</a:t>
            </a:r>
            <a:br>
              <a:rPr lang="en-US" sz="2000"/>
            </a:br>
            <a:r>
              <a:rPr lang="en-US" sz="2000"/>
              <a:t>4        20      problem</a:t>
            </a:r>
            <a:br>
              <a:rPr lang="en-US" sz="2000"/>
            </a:br>
            <a:r>
              <a:rPr lang="en-US" sz="2000"/>
              <a:t>5        18      abstract</a:t>
            </a:r>
            <a:br>
              <a:rPr lang="en-US" sz="2000"/>
            </a:br>
            <a:r>
              <a:rPr lang="en-US" sz="2000"/>
              <a:t>6        15      model</a:t>
            </a:r>
            <a:br>
              <a:rPr lang="en-US" sz="2000"/>
            </a:br>
            <a:r>
              <a:rPr lang="en-US" sz="2000"/>
              <a:t>7        15      languag</a:t>
            </a:r>
            <a:br>
              <a:rPr lang="en-US" sz="2000"/>
            </a:br>
            <a:r>
              <a:rPr lang="en-US" sz="2000"/>
              <a:t>8        15      implem</a:t>
            </a:r>
            <a:br>
              <a:rPr lang="en-US" sz="2000"/>
            </a:br>
            <a:r>
              <a:rPr lang="en-US" sz="2000"/>
              <a:t>9        13      reason</a:t>
            </a:r>
            <a:br>
              <a:rPr lang="en-US" sz="2000"/>
            </a:br>
            <a:r>
              <a:rPr lang="en-US" sz="2000"/>
              <a:t>10       13      inform</a:t>
            </a:r>
            <a:br>
              <a:rPr lang="en-US" sz="2000"/>
            </a:br>
            <a:r>
              <a:rPr lang="en-US" sz="2000"/>
              <a:t>11       11      expert</a:t>
            </a:r>
            <a:br>
              <a:rPr lang="en-US" sz="2000"/>
            </a:br>
            <a:r>
              <a:rPr lang="en-US" sz="2000"/>
              <a:t>12       11      analysi</a:t>
            </a:r>
            <a:br>
              <a:rPr lang="en-US" sz="2000"/>
            </a:br>
            <a:r>
              <a:rPr lang="en-US" sz="2000"/>
              <a:t>13       10      rule</a:t>
            </a:r>
            <a:br>
              <a:rPr lang="en-US" sz="2000"/>
            </a:br>
            <a:r>
              <a:rPr lang="en-US" sz="2000"/>
              <a:t>14       10      program</a:t>
            </a:r>
            <a:br>
              <a:rPr lang="en-US" sz="2000"/>
            </a:br>
            <a:r>
              <a:rPr lang="en-US" sz="2000"/>
              <a:t>15       10      oper</a:t>
            </a:r>
            <a:br>
              <a:rPr lang="en-US" sz="2000"/>
            </a:br>
            <a:r>
              <a:rPr lang="en-US" sz="2000"/>
              <a:t>16       10      evalu</a:t>
            </a:r>
            <a:br>
              <a:rPr lang="en-US" sz="2000"/>
            </a:br>
            <a:r>
              <a:rPr lang="en-US" sz="2000"/>
              <a:t>17       10      comput</a:t>
            </a:r>
            <a:br>
              <a:rPr lang="en-US" sz="2000"/>
            </a:br>
            <a:r>
              <a:rPr lang="en-US" sz="2000"/>
              <a:t>18       10      case</a:t>
            </a:r>
            <a:br>
              <a:rPr lang="en-US" sz="2000"/>
            </a:br>
            <a:r>
              <a:rPr lang="en-US" sz="2000"/>
              <a:t>19       9       gener</a:t>
            </a:r>
            <a:br>
              <a:rPr lang="en-US" sz="2000"/>
            </a:br>
            <a:r>
              <a:rPr lang="en-US" sz="2000"/>
              <a:t>20       9       form</a:t>
            </a:r>
          </a:p>
        </p:txBody>
      </p:sp>
    </p:spTree>
  </p:cSld>
  <p:clrMapOvr>
    <a:masterClrMapping/>
  </p:clrMapOvr>
  <p:transition xmlns:p14="http://schemas.microsoft.com/office/powerpoint/2010/main" spd="med">
    <p:wip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pic>
        <p:nvPicPr>
          <p:cNvPr id="1428482" name="Picture 2" descr="short-zip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990600"/>
            <a:ext cx="6515100" cy="555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8483" name="Rectangle 3"/>
          <p:cNvSpPr>
            <a:spLocks noChangeArrowheads="1"/>
          </p:cNvSpPr>
          <p:nvPr>
            <p:ph type="title"/>
          </p:nvPr>
        </p:nvSpPr>
        <p:spPr>
          <a:xfrm>
            <a:off x="0" y="3276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1800">
                <a:solidFill>
                  <a:schemeClr val="tx1"/>
                </a:solidFill>
              </a:rPr>
              <a:t>Rank  Freq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1        37      system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2        32      knowledg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3        24      base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4        20      problem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5        18      abstract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6        15      model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7        15      languag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8        15      implem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9        13      reason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10       13      inform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11       11      expert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12       11      analysi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13       10      rule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14       10      program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15       10      oper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16       10      evalu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17       10      comput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18       10      case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19       9       gener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20       9       form</a:t>
            </a:r>
          </a:p>
        </p:txBody>
      </p:sp>
      <p:sp>
        <p:nvSpPr>
          <p:cNvPr id="1428484" name="Rectangle 4"/>
          <p:cNvSpPr>
            <a:spLocks noChangeArrowheads="1"/>
          </p:cNvSpPr>
          <p:nvPr/>
        </p:nvSpPr>
        <p:spPr bwMode="auto">
          <a:xfrm>
            <a:off x="457200" y="152400"/>
            <a:ext cx="6886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3600">
                <a:solidFill>
                  <a:schemeClr val="bg1"/>
                </a:solidFill>
                <a:latin typeface="Lucida Sans Unicode" charset="0"/>
              </a:rPr>
              <a:t>The Corresponding Zipf Curve</a:t>
            </a:r>
          </a:p>
        </p:txBody>
      </p:sp>
    </p:spTree>
  </p:cSld>
  <p:clrMapOvr>
    <a:masterClrMapping/>
  </p:clrMapOvr>
  <p:transition xmlns:p14="http://schemas.microsoft.com/office/powerpoint/2010/main" spd="med">
    <p:wip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30530" name="Rectangle 2"/>
          <p:cNvSpPr>
            <a:spLocks noChangeArrowheads="1"/>
          </p:cNvSpPr>
          <p:nvPr/>
        </p:nvSpPr>
        <p:spPr bwMode="auto">
          <a:xfrm>
            <a:off x="381000" y="152400"/>
            <a:ext cx="7678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3600">
                <a:solidFill>
                  <a:schemeClr val="bg1"/>
                </a:solidFill>
                <a:latin typeface="Lucida Sans Unicode" charset="0"/>
              </a:rPr>
              <a:t>Zoom in on the Knee of the Curve</a:t>
            </a:r>
          </a:p>
        </p:txBody>
      </p:sp>
      <p:pic>
        <p:nvPicPr>
          <p:cNvPr id="1430531" name="Picture 3" descr="short-zipf-zo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66800"/>
            <a:ext cx="6411913" cy="556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0532" name="Rectangle 4"/>
          <p:cNvSpPr>
            <a:spLocks noChangeArrowheads="1"/>
          </p:cNvSpPr>
          <p:nvPr>
            <p:ph type="title"/>
          </p:nvPr>
        </p:nvSpPr>
        <p:spPr>
          <a:xfrm>
            <a:off x="228600" y="1143000"/>
            <a:ext cx="2514600" cy="5181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43     6     approach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44     5     work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45     5     variabl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46     5     theori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47     5     specif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48     5     softwar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49     5     requir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50     5     potenti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51     5     method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52     5     mean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53     5     inher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54     5     data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55     5     commit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56     5     applic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57     4     tool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58     4     technolog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59     4     techniqu</a:t>
            </a:r>
          </a:p>
        </p:txBody>
      </p:sp>
    </p:spTree>
  </p:cSld>
  <p:clrMapOvr>
    <a:masterClrMapping/>
  </p:clrMapOvr>
  <p:transition xmlns:p14="http://schemas.microsoft.com/office/powerpoint/2010/main" spd="med">
    <p:wip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3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Standard Collection</a:t>
            </a:r>
          </a:p>
        </p:txBody>
      </p:sp>
      <p:sp>
        <p:nvSpPr>
          <p:cNvPr id="1432579" name="Rectangle 3"/>
          <p:cNvSpPr>
            <a:spLocks noChangeArrowheads="1"/>
          </p:cNvSpPr>
          <p:nvPr/>
        </p:nvSpPr>
        <p:spPr bwMode="auto">
          <a:xfrm>
            <a:off x="762000" y="1676400"/>
            <a:ext cx="1343025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/>
              <a:t>8164 the</a:t>
            </a:r>
          </a:p>
          <a:p>
            <a:pPr algn="l" eaLnBrk="0" hangingPunct="0"/>
            <a:r>
              <a:rPr lang="en-US" sz="2400"/>
              <a:t>4771 of</a:t>
            </a:r>
          </a:p>
          <a:p>
            <a:pPr algn="l" eaLnBrk="0" hangingPunct="0"/>
            <a:r>
              <a:rPr lang="en-US" sz="2400"/>
              <a:t>4005 to</a:t>
            </a:r>
          </a:p>
          <a:p>
            <a:pPr algn="l" eaLnBrk="0" hangingPunct="0"/>
            <a:r>
              <a:rPr lang="en-US" sz="2400"/>
              <a:t>2834 a</a:t>
            </a:r>
          </a:p>
          <a:p>
            <a:pPr algn="l" eaLnBrk="0" hangingPunct="0"/>
            <a:r>
              <a:rPr lang="en-US" sz="2400"/>
              <a:t>2827 and</a:t>
            </a:r>
          </a:p>
          <a:p>
            <a:pPr algn="l" eaLnBrk="0" hangingPunct="0"/>
            <a:r>
              <a:rPr lang="en-US" sz="2400"/>
              <a:t>2802 in</a:t>
            </a:r>
          </a:p>
          <a:p>
            <a:pPr algn="l" eaLnBrk="0" hangingPunct="0"/>
            <a:r>
              <a:rPr lang="en-US" sz="2400"/>
              <a:t>1592 The</a:t>
            </a:r>
          </a:p>
          <a:p>
            <a:pPr algn="l" eaLnBrk="0" hangingPunct="0"/>
            <a:r>
              <a:rPr lang="en-US" sz="2400"/>
              <a:t>1370 for</a:t>
            </a:r>
          </a:p>
          <a:p>
            <a:pPr algn="l" eaLnBrk="0" hangingPunct="0"/>
            <a:r>
              <a:rPr lang="en-US" sz="2400"/>
              <a:t>1326 is</a:t>
            </a:r>
          </a:p>
          <a:p>
            <a:pPr algn="l" eaLnBrk="0" hangingPunct="0"/>
            <a:r>
              <a:rPr lang="en-US" sz="2400"/>
              <a:t>1324 s</a:t>
            </a:r>
          </a:p>
          <a:p>
            <a:pPr algn="l" eaLnBrk="0" hangingPunct="0"/>
            <a:r>
              <a:rPr lang="en-US" sz="2400"/>
              <a:t>1194 that</a:t>
            </a:r>
          </a:p>
          <a:p>
            <a:pPr algn="l" eaLnBrk="0" hangingPunct="0"/>
            <a:r>
              <a:rPr lang="en-US" sz="2400"/>
              <a:t> 973 by</a:t>
            </a:r>
          </a:p>
        </p:txBody>
      </p:sp>
      <p:sp>
        <p:nvSpPr>
          <p:cNvPr id="1432580" name="Rectangle 4"/>
          <p:cNvSpPr>
            <a:spLocks noChangeArrowheads="1"/>
          </p:cNvSpPr>
          <p:nvPr/>
        </p:nvSpPr>
        <p:spPr bwMode="auto">
          <a:xfrm>
            <a:off x="2286000" y="1676400"/>
            <a:ext cx="2335213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dirty="0"/>
              <a:t> 969 on</a:t>
            </a:r>
          </a:p>
          <a:p>
            <a:pPr algn="l" eaLnBrk="0" hangingPunct="0"/>
            <a:r>
              <a:rPr lang="en-US" sz="2400" dirty="0"/>
              <a:t> 915 FT</a:t>
            </a:r>
          </a:p>
          <a:p>
            <a:pPr algn="l" eaLnBrk="0" hangingPunct="0"/>
            <a:r>
              <a:rPr lang="en-US" sz="2400" dirty="0"/>
              <a:t> 883 </a:t>
            </a:r>
            <a:r>
              <a:rPr lang="en-US" sz="2400" dirty="0" err="1"/>
              <a:t>Mr</a:t>
            </a:r>
            <a:endParaRPr lang="en-US" sz="2400" dirty="0"/>
          </a:p>
          <a:p>
            <a:pPr algn="l" eaLnBrk="0" hangingPunct="0"/>
            <a:r>
              <a:rPr lang="en-US" sz="2400" dirty="0"/>
              <a:t> 860 was</a:t>
            </a:r>
          </a:p>
          <a:p>
            <a:pPr algn="l" eaLnBrk="0" hangingPunct="0"/>
            <a:r>
              <a:rPr lang="en-US" sz="2400" dirty="0"/>
              <a:t> 855 be</a:t>
            </a:r>
          </a:p>
          <a:p>
            <a:pPr algn="l" eaLnBrk="0" hangingPunct="0"/>
            <a:r>
              <a:rPr lang="en-US" sz="2400" dirty="0"/>
              <a:t> 849 Pounds</a:t>
            </a:r>
          </a:p>
          <a:p>
            <a:pPr algn="l" eaLnBrk="0" hangingPunct="0"/>
            <a:r>
              <a:rPr lang="en-US" sz="2400" dirty="0"/>
              <a:t> 798 TEXT</a:t>
            </a:r>
          </a:p>
          <a:p>
            <a:pPr algn="l" eaLnBrk="0" hangingPunct="0"/>
            <a:r>
              <a:rPr lang="en-US" sz="2400" dirty="0"/>
              <a:t> 798 PUB</a:t>
            </a:r>
          </a:p>
          <a:p>
            <a:pPr algn="l" eaLnBrk="0" hangingPunct="0"/>
            <a:r>
              <a:rPr lang="en-US" sz="2400" dirty="0"/>
              <a:t> 798 PROFILE</a:t>
            </a:r>
          </a:p>
          <a:p>
            <a:pPr algn="l" eaLnBrk="0" hangingPunct="0"/>
            <a:r>
              <a:rPr lang="en-US" sz="2400" dirty="0"/>
              <a:t> 798 PAGE</a:t>
            </a:r>
          </a:p>
          <a:p>
            <a:pPr algn="l" eaLnBrk="0" hangingPunct="0"/>
            <a:r>
              <a:rPr lang="en-US" sz="2400" dirty="0"/>
              <a:t> 798 HEADLINE</a:t>
            </a:r>
          </a:p>
          <a:p>
            <a:pPr algn="l" eaLnBrk="0" hangingPunct="0"/>
            <a:r>
              <a:rPr lang="en-US" sz="2400" dirty="0"/>
              <a:t> 798 DOCNO</a:t>
            </a:r>
          </a:p>
          <a:p>
            <a:pPr algn="l" eaLnBrk="0" hangingPunct="0"/>
            <a:r>
              <a:rPr lang="en-US" sz="2400" dirty="0"/>
              <a:t> </a:t>
            </a:r>
          </a:p>
        </p:txBody>
      </p:sp>
      <p:sp>
        <p:nvSpPr>
          <p:cNvPr id="1432581" name="Rectangle 5"/>
          <p:cNvSpPr>
            <a:spLocks noChangeArrowheads="1"/>
          </p:cNvSpPr>
          <p:nvPr/>
        </p:nvSpPr>
        <p:spPr bwMode="auto">
          <a:xfrm>
            <a:off x="4648200" y="1828800"/>
            <a:ext cx="2778125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/>
              <a:t>   1 ABC</a:t>
            </a:r>
          </a:p>
          <a:p>
            <a:pPr algn="l" eaLnBrk="0" hangingPunct="0"/>
            <a:r>
              <a:rPr lang="en-US" sz="2400"/>
              <a:t>   1 ABFT</a:t>
            </a:r>
          </a:p>
          <a:p>
            <a:pPr algn="l" eaLnBrk="0" hangingPunct="0"/>
            <a:r>
              <a:rPr lang="en-US" sz="2400"/>
              <a:t>   1 ABOUT</a:t>
            </a:r>
          </a:p>
          <a:p>
            <a:pPr algn="l" eaLnBrk="0" hangingPunct="0"/>
            <a:r>
              <a:rPr lang="en-US" sz="2400"/>
              <a:t>   1 ACFT</a:t>
            </a:r>
          </a:p>
          <a:p>
            <a:pPr algn="l" eaLnBrk="0" hangingPunct="0"/>
            <a:r>
              <a:rPr lang="en-US" sz="2400"/>
              <a:t>   1 ACI</a:t>
            </a:r>
          </a:p>
          <a:p>
            <a:pPr algn="l" eaLnBrk="0" hangingPunct="0"/>
            <a:r>
              <a:rPr lang="en-US" sz="2400"/>
              <a:t>   1 ACQUI</a:t>
            </a:r>
          </a:p>
          <a:p>
            <a:pPr algn="l" eaLnBrk="0" hangingPunct="0"/>
            <a:r>
              <a:rPr lang="en-US" sz="2400"/>
              <a:t>   1 ACQUISITIONS</a:t>
            </a:r>
          </a:p>
          <a:p>
            <a:pPr algn="l" eaLnBrk="0" hangingPunct="0"/>
            <a:r>
              <a:rPr lang="en-US" sz="2400"/>
              <a:t>   1 ACSIS</a:t>
            </a:r>
          </a:p>
          <a:p>
            <a:pPr algn="l" eaLnBrk="0" hangingPunct="0"/>
            <a:r>
              <a:rPr lang="en-US" sz="2400"/>
              <a:t>   1 ADFT</a:t>
            </a:r>
          </a:p>
          <a:p>
            <a:pPr algn="l" eaLnBrk="0" hangingPunct="0"/>
            <a:r>
              <a:rPr lang="en-US" sz="2400"/>
              <a:t>   1 ADVISERS</a:t>
            </a:r>
          </a:p>
          <a:p>
            <a:pPr algn="l" eaLnBrk="0" hangingPunct="0"/>
            <a:r>
              <a:rPr lang="en-US" sz="2400"/>
              <a:t>   1 AE</a:t>
            </a:r>
          </a:p>
          <a:p>
            <a:pPr algn="l" eaLnBrk="0" hangingPunct="0"/>
            <a:r>
              <a:rPr lang="en-US" sz="2400"/>
              <a:t>   </a:t>
            </a:r>
          </a:p>
        </p:txBody>
      </p:sp>
      <p:sp>
        <p:nvSpPr>
          <p:cNvPr id="1432582" name="Text Box 6"/>
          <p:cNvSpPr txBox="1">
            <a:spLocks noChangeArrowheads="1"/>
          </p:cNvSpPr>
          <p:nvPr/>
        </p:nvSpPr>
        <p:spPr bwMode="auto">
          <a:xfrm>
            <a:off x="609600" y="1143000"/>
            <a:ext cx="7970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800" dirty="0"/>
              <a:t>Government documents, 157734 tokens, 32259 unique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9052" y="6100825"/>
            <a:ext cx="3704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Note: No normalization or stop words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3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chemeClr val="bg1"/>
                </a:solidFill>
              </a:rPr>
              <a:t>Housing Listing Frequency Data</a:t>
            </a:r>
          </a:p>
        </p:txBody>
      </p:sp>
      <p:graphicFrame>
        <p:nvGraphicFramePr>
          <p:cNvPr id="1434627" name="Object 3"/>
          <p:cNvGraphicFramePr>
            <a:graphicFrameLocks noChangeAspect="1"/>
          </p:cNvGraphicFramePr>
          <p:nvPr>
            <p:ph type="chart" idx="4294967295"/>
          </p:nvPr>
        </p:nvGraphicFramePr>
        <p:xfrm>
          <a:off x="3297238" y="1746250"/>
          <a:ext cx="5233987" cy="467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44" name="Worksheet" r:id="rId4" imgW="4395216" imgH="3922776" progId="Excel.Sheet.8">
                  <p:embed/>
                </p:oleObj>
              </mc:Choice>
              <mc:Fallback>
                <p:oleObj name="Worksheet" r:id="rId4" imgW="4395216" imgH="3922776" progId="Excel.Sheet.8">
                  <p:embed/>
                  <p:pic>
                    <p:nvPicPr>
                      <p:cNvPr id="0" name="Object 3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1746250"/>
                        <a:ext cx="5233987" cy="467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28" name="Object 4"/>
          <p:cNvGraphicFramePr>
            <a:graphicFrameLocks noChangeAspect="1"/>
          </p:cNvGraphicFramePr>
          <p:nvPr/>
        </p:nvGraphicFramePr>
        <p:xfrm>
          <a:off x="914400" y="914400"/>
          <a:ext cx="15367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45" name="Worksheet" r:id="rId6" imgW="1176951" imgH="4065006" progId="Excel.Sheet.8">
                  <p:embed/>
                </p:oleObj>
              </mc:Choice>
              <mc:Fallback>
                <p:oleObj name="Worksheet" r:id="rId6" imgW="1176951" imgH="4065006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14400"/>
                        <a:ext cx="1536700" cy="54864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29" name="Text Box 5"/>
          <p:cNvSpPr txBox="1">
            <a:spLocks noChangeArrowheads="1"/>
          </p:cNvSpPr>
          <p:nvPr/>
        </p:nvSpPr>
        <p:spPr bwMode="auto">
          <a:xfrm>
            <a:off x="2667000" y="838200"/>
            <a:ext cx="52546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800"/>
              <a:t>6208 tokens, </a:t>
            </a:r>
          </a:p>
          <a:p>
            <a:pPr algn="l" eaLnBrk="0" hangingPunct="0"/>
            <a:r>
              <a:rPr lang="en-US" sz="2800"/>
              <a:t>1318 unique (very small collection)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3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Very frequent word stems (Cha-Cha Web Index of berkeley.edu domain)</a:t>
            </a:r>
          </a:p>
        </p:txBody>
      </p:sp>
      <p:graphicFrame>
        <p:nvGraphicFramePr>
          <p:cNvPr id="1436675" name="Object 3"/>
          <p:cNvGraphicFramePr>
            <a:graphicFrameLocks noChangeAspect="1"/>
          </p:cNvGraphicFramePr>
          <p:nvPr/>
        </p:nvGraphicFramePr>
        <p:xfrm>
          <a:off x="2286000" y="990600"/>
          <a:ext cx="1620838" cy="535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91" name="Worksheet" r:id="rId4" imgW="1176951" imgH="3621386" progId="Excel.Sheet.8">
                  <p:embed/>
                </p:oleObj>
              </mc:Choice>
              <mc:Fallback>
                <p:oleObj name="Worksheet" r:id="rId4" imgW="1176951" imgH="3621386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990600"/>
                        <a:ext cx="1620838" cy="535305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676" name="Object 4"/>
          <p:cNvGraphicFramePr>
            <a:graphicFrameLocks noChangeAspect="1"/>
          </p:cNvGraphicFramePr>
          <p:nvPr/>
        </p:nvGraphicFramePr>
        <p:xfrm>
          <a:off x="4800600" y="990600"/>
          <a:ext cx="1517650" cy="521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92" name="Worksheet" r:id="rId6" imgW="1176951" imgH="3766242" progId="Excel.Sheet.8">
                  <p:embed/>
                </p:oleObj>
              </mc:Choice>
              <mc:Fallback>
                <p:oleObj name="Worksheet" r:id="rId6" imgW="1176951" imgH="3766242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990600"/>
                        <a:ext cx="1517650" cy="521176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3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Words that occur few times </a:t>
            </a:r>
            <a:br>
              <a:rPr lang="en-US" sz="3200"/>
            </a:br>
            <a:r>
              <a:rPr lang="en-US" sz="3200"/>
              <a:t>(Cha-Cha Web Index)</a:t>
            </a:r>
          </a:p>
        </p:txBody>
      </p:sp>
      <p:graphicFrame>
        <p:nvGraphicFramePr>
          <p:cNvPr id="1438723" name="Object 3"/>
          <p:cNvGraphicFramePr>
            <a:graphicFrameLocks noChangeAspect="1"/>
          </p:cNvGraphicFramePr>
          <p:nvPr/>
        </p:nvGraphicFramePr>
        <p:xfrm>
          <a:off x="2362200" y="1066800"/>
          <a:ext cx="1573213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739" name="Worksheet" r:id="rId4" imgW="1339914" imgH="4055952" progId="Excel.Sheet.8">
                  <p:embed/>
                </p:oleObj>
              </mc:Choice>
              <mc:Fallback>
                <p:oleObj name="Worksheet" r:id="rId4" imgW="1339914" imgH="4055952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066800"/>
                        <a:ext cx="1573213" cy="51054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724" name="Object 4"/>
          <p:cNvGraphicFramePr>
            <a:graphicFrameLocks noChangeAspect="1"/>
          </p:cNvGraphicFramePr>
          <p:nvPr/>
        </p:nvGraphicFramePr>
        <p:xfrm>
          <a:off x="4572000" y="1600200"/>
          <a:ext cx="1714500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740" name="Worksheet" r:id="rId6" imgW="1339914" imgH="2181886" progId="Excel.Sheet.8">
                  <p:embed/>
                </p:oleObj>
              </mc:Choice>
              <mc:Fallback>
                <p:oleObj name="Worksheet" r:id="rId6" imgW="1339914" imgH="2181886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00200"/>
                        <a:ext cx="1714500" cy="29845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362946" name="Rectangle 2"/>
          <p:cNvSpPr>
            <a:spLocks noChangeArrowheads="1"/>
          </p:cNvSpPr>
          <p:nvPr/>
        </p:nvSpPr>
        <p:spPr bwMode="auto">
          <a:xfrm>
            <a:off x="1219200" y="4114800"/>
            <a:ext cx="7239000" cy="17526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9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to Evaluate?</a:t>
            </a:r>
          </a:p>
        </p:txBody>
      </p:sp>
      <p:sp>
        <p:nvSpPr>
          <p:cNvPr id="13629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	What can be measured that reflects users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ability to use system? </a:t>
            </a:r>
            <a:r>
              <a:rPr lang="en-US" sz="2400"/>
              <a:t>(Cleverdon 66)</a:t>
            </a:r>
            <a:endParaRPr lang="en-US" sz="3600"/>
          </a:p>
          <a:p>
            <a:pPr lvl="1">
              <a:lnSpc>
                <a:spcPct val="90000"/>
              </a:lnSpc>
            </a:pPr>
            <a:r>
              <a:rPr lang="en-US"/>
              <a:t>Coverage of Information</a:t>
            </a:r>
          </a:p>
          <a:p>
            <a:pPr lvl="1">
              <a:lnSpc>
                <a:spcPct val="90000"/>
              </a:lnSpc>
            </a:pPr>
            <a:r>
              <a:rPr lang="en-US"/>
              <a:t>Form of Presentation</a:t>
            </a:r>
          </a:p>
          <a:p>
            <a:pPr lvl="1">
              <a:lnSpc>
                <a:spcPct val="90000"/>
              </a:lnSpc>
            </a:pPr>
            <a:r>
              <a:rPr lang="en-US"/>
              <a:t>Effort required/Ease of Use</a:t>
            </a:r>
          </a:p>
          <a:p>
            <a:pPr lvl="1">
              <a:lnSpc>
                <a:spcPct val="90000"/>
              </a:lnSpc>
            </a:pPr>
            <a:r>
              <a:rPr lang="en-US"/>
              <a:t>Time and Space Efficiency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Recall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proportion of relevant material actually retrieved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Precision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proportion of retrieved material actually relevant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1362949" name="Text Box 5"/>
          <p:cNvSpPr txBox="1">
            <a:spLocks noChangeArrowheads="1"/>
          </p:cNvSpPr>
          <p:nvPr/>
        </p:nvSpPr>
        <p:spPr bwMode="auto">
          <a:xfrm rot="-5400000">
            <a:off x="-219869" y="5012532"/>
            <a:ext cx="196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latin typeface="Arial" charset="0"/>
              </a:rPr>
              <a:t>effectiveness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4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Resolving Power  (van Rijsbergen 79)</a:t>
            </a:r>
          </a:p>
        </p:txBody>
      </p:sp>
      <p:sp>
        <p:nvSpPr>
          <p:cNvPr id="1440771" name="Text Box 3"/>
          <p:cNvSpPr txBox="1">
            <a:spLocks noChangeArrowheads="1"/>
          </p:cNvSpPr>
          <p:nvPr/>
        </p:nvSpPr>
        <p:spPr bwMode="auto">
          <a:xfrm>
            <a:off x="441325" y="-952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endParaRPr lang="en-US" sz="2800"/>
          </a:p>
        </p:txBody>
      </p:sp>
      <p:pic>
        <p:nvPicPr>
          <p:cNvPr id="1440772" name="Picture 4" descr="zipf-resolv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95400"/>
            <a:ext cx="6705600" cy="517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0773" name="Text Box 5"/>
          <p:cNvSpPr txBox="1">
            <a:spLocks noChangeArrowheads="1"/>
          </p:cNvSpPr>
          <p:nvPr/>
        </p:nvSpPr>
        <p:spPr bwMode="auto">
          <a:xfrm>
            <a:off x="838200" y="914400"/>
            <a:ext cx="675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rgbClr val="FF3300"/>
                </a:solidFill>
              </a:rPr>
              <a:t>The most frequent words are not the most descriptive.</a:t>
            </a:r>
            <a:endParaRPr lang="en-US" sz="280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4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Models</a:t>
            </a:r>
          </a:p>
        </p:txBody>
      </p:sp>
      <p:sp>
        <p:nvSpPr>
          <p:cNvPr id="144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Poisson distribution</a:t>
            </a:r>
          </a:p>
          <a:p>
            <a:r>
              <a:rPr lang="en-US"/>
              <a:t>2-Poisson Model</a:t>
            </a:r>
          </a:p>
          <a:p>
            <a:r>
              <a:rPr lang="en-US"/>
              <a:t>Negative Binomial</a:t>
            </a:r>
          </a:p>
          <a:p>
            <a:r>
              <a:rPr lang="en-US"/>
              <a:t>Katz K-mixture</a:t>
            </a:r>
          </a:p>
          <a:p>
            <a:pPr lvl="1"/>
            <a:r>
              <a:rPr lang="en-US"/>
              <a:t>See Church (SIGIR 1995)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4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Stemming and </a:t>
            </a:r>
            <a:br>
              <a:rPr lang="en-US" sz="2800"/>
            </a:br>
            <a:r>
              <a:rPr lang="en-US" sz="2800"/>
              <a:t>Morphological Analysis</a:t>
            </a:r>
          </a:p>
        </p:txBody>
      </p:sp>
      <p:sp>
        <p:nvSpPr>
          <p:cNvPr id="144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Goal: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normalize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similar words</a:t>
            </a:r>
          </a:p>
          <a:p>
            <a:r>
              <a:rPr lang="en-US"/>
              <a:t>Morphology (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form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of words)</a:t>
            </a:r>
          </a:p>
          <a:p>
            <a:pPr lvl="1"/>
            <a:r>
              <a:rPr lang="en-US"/>
              <a:t>Inflectional Morphology</a:t>
            </a:r>
          </a:p>
          <a:p>
            <a:pPr lvl="2"/>
            <a:r>
              <a:rPr lang="en-US"/>
              <a:t>E.g,. inflect verb endings and noun number</a:t>
            </a:r>
          </a:p>
          <a:p>
            <a:pPr lvl="2"/>
            <a:r>
              <a:rPr lang="en-US"/>
              <a:t>Never change grammatical class</a:t>
            </a:r>
          </a:p>
          <a:p>
            <a:pPr lvl="3"/>
            <a:r>
              <a:rPr lang="en-US"/>
              <a:t>dog, dogs</a:t>
            </a:r>
          </a:p>
          <a:p>
            <a:pPr lvl="3"/>
            <a:r>
              <a:rPr lang="en-US"/>
              <a:t>tengo, tienes, tiene, tenemos, tienen</a:t>
            </a:r>
          </a:p>
          <a:p>
            <a:pPr lvl="1"/>
            <a:r>
              <a:rPr lang="en-US"/>
              <a:t>Derivational Morphology </a:t>
            </a:r>
          </a:p>
          <a:p>
            <a:pPr lvl="2"/>
            <a:r>
              <a:rPr lang="en-US"/>
              <a:t>Derive one word from another, </a:t>
            </a:r>
          </a:p>
          <a:p>
            <a:pPr lvl="2"/>
            <a:r>
              <a:rPr lang="en-US"/>
              <a:t>Often change grammatical class</a:t>
            </a:r>
          </a:p>
          <a:p>
            <a:pPr lvl="3"/>
            <a:r>
              <a:rPr lang="en-US"/>
              <a:t>build, building; health, healthy</a:t>
            </a:r>
          </a:p>
          <a:p>
            <a:endParaRPr lang="en-US"/>
          </a:p>
          <a:p>
            <a:pPr lvl="2"/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4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stemming</a:t>
            </a:r>
          </a:p>
        </p:txBody>
      </p:sp>
      <p:sp>
        <p:nvSpPr>
          <p:cNvPr id="144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a word ends in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ies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but not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eies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or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aies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1"/>
            <a:r>
              <a:rPr lang="en-US"/>
              <a:t>THEN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ies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</a:t>
            </a:r>
            <a:r>
              <a:rPr lang="en-US">
                <a:sym typeface="Wingdings" charset="0"/>
              </a:rPr>
              <a:t> </a:t>
            </a:r>
            <a:r>
              <a:rPr lang="ja-JP" altLang="en-US">
                <a:latin typeface="Arial"/>
                <a:sym typeface="Wingdings" charset="0"/>
              </a:rPr>
              <a:t>“</a:t>
            </a:r>
            <a:r>
              <a:rPr lang="en-US">
                <a:sym typeface="Wingdings" charset="0"/>
              </a:rPr>
              <a:t>y</a:t>
            </a:r>
            <a:r>
              <a:rPr lang="ja-JP" altLang="en-US">
                <a:latin typeface="Arial"/>
                <a:sym typeface="Wingdings" charset="0"/>
              </a:rPr>
              <a:t>”</a:t>
            </a:r>
            <a:endParaRPr lang="en-US">
              <a:sym typeface="Wingdings" charset="0"/>
            </a:endParaRPr>
          </a:p>
          <a:p>
            <a:r>
              <a:rPr lang="en-US"/>
              <a:t>IF a word ends in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es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but not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aes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ees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or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oes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1"/>
            <a:r>
              <a:rPr lang="en-US"/>
              <a:t>THEN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es</a:t>
            </a:r>
            <a:r>
              <a:rPr lang="ja-JP" altLang="en-US">
                <a:latin typeface="Arial"/>
              </a:rPr>
              <a:t>”</a:t>
            </a:r>
            <a:r>
              <a:rPr lang="en-US">
                <a:sym typeface="Wingdings" charset="0"/>
              </a:rPr>
              <a:t> </a:t>
            </a:r>
            <a:r>
              <a:rPr lang="ja-JP" altLang="en-US">
                <a:latin typeface="Arial"/>
                <a:sym typeface="Wingdings" charset="0"/>
              </a:rPr>
              <a:t>“</a:t>
            </a:r>
            <a:r>
              <a:rPr lang="en-US">
                <a:sym typeface="Wingdings" charset="0"/>
              </a:rPr>
              <a:t>e</a:t>
            </a:r>
            <a:r>
              <a:rPr lang="ja-JP" altLang="en-US">
                <a:latin typeface="Arial"/>
                <a:sym typeface="Wingdings" charset="0"/>
              </a:rPr>
              <a:t>”</a:t>
            </a:r>
            <a:endParaRPr lang="en-US">
              <a:sym typeface="Wingdings" charset="0"/>
            </a:endParaRPr>
          </a:p>
          <a:p>
            <a:r>
              <a:rPr lang="en-US"/>
              <a:t>IF a word ends in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but not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us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or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ss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1"/>
            <a:r>
              <a:rPr lang="en-US"/>
              <a:t>THEN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</a:t>
            </a:r>
            <a:r>
              <a:rPr lang="en-US">
                <a:sym typeface="Wingdings" charset="0"/>
              </a:rPr>
              <a:t> NULL</a:t>
            </a:r>
            <a:endParaRPr lang="en-US"/>
          </a:p>
        </p:txBody>
      </p:sp>
      <p:sp>
        <p:nvSpPr>
          <p:cNvPr id="1446916" name="Text Box 4"/>
          <p:cNvSpPr txBox="1">
            <a:spLocks noChangeArrowheads="1"/>
          </p:cNvSpPr>
          <p:nvPr/>
        </p:nvSpPr>
        <p:spPr bwMode="auto">
          <a:xfrm>
            <a:off x="5638800" y="5943600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rgbClr val="FF3300"/>
                </a:solidFill>
              </a:rPr>
              <a:t>Harman, JASIS Jan. 1991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4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Stemmer Examples</a:t>
            </a:r>
          </a:p>
        </p:txBody>
      </p:sp>
      <p:sp>
        <p:nvSpPr>
          <p:cNvPr id="1449202" name="Text Box 242"/>
          <p:cNvSpPr txBox="1">
            <a:spLocks noChangeArrowheads="1"/>
          </p:cNvSpPr>
          <p:nvPr/>
        </p:nvSpPr>
        <p:spPr bwMode="auto">
          <a:xfrm>
            <a:off x="430213" y="31321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449231" name="Group 271"/>
          <p:cNvGraphicFramePr>
            <a:graphicFrameLocks noGrp="1"/>
          </p:cNvGraphicFramePr>
          <p:nvPr/>
        </p:nvGraphicFramePr>
        <p:xfrm>
          <a:off x="314325" y="1209675"/>
          <a:ext cx="8558213" cy="5017008"/>
        </p:xfrm>
        <a:graphic>
          <a:graphicData uri="http://schemas.openxmlformats.org/drawingml/2006/table">
            <a:tbl>
              <a:tblPr/>
              <a:tblGrid>
                <a:gridCol w="2852738"/>
                <a:gridCol w="2852737"/>
                <a:gridCol w="2852738"/>
              </a:tblGrid>
              <a:tr h="769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The SMART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stemmer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The Porter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stemmer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The IAGO!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stemmer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9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tstem 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tstem apples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tstem formulae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formul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tstem appendices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appendix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tstem implementation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tstem glasses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pstem 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pstem apples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pstem formulae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formula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pstem appendices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appendic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pstem implementation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implement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pstem glasses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 stem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ate|2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eat|2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apples|1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apple|1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formulae|1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formula|1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appendices|1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appendix|1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implementation|1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implementation|1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glasses|1  glasses|1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graphicFrame>
        <p:nvGraphicFramePr>
          <p:cNvPr id="1451031" name="Group 1047"/>
          <p:cNvGraphicFramePr>
            <a:graphicFrameLocks noGrp="1"/>
          </p:cNvGraphicFramePr>
          <p:nvPr>
            <p:ph type="tbl" idx="1"/>
          </p:nvPr>
        </p:nvGraphicFramePr>
        <p:xfrm>
          <a:off x="457200" y="1219200"/>
          <a:ext cx="8229600" cy="49672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12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Too Aggressive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Too Timid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43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organization/organ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policy/police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execute/executive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arm/army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european/europe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cylinder/cylindrical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create/creation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search/searcher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451011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chemeClr val="bg1"/>
                </a:solidFill>
              </a:rPr>
              <a:t>Errors Generated by Porter Stemmer </a:t>
            </a:r>
            <a:r>
              <a:rPr lang="en-US" sz="2400">
                <a:solidFill>
                  <a:schemeClr val="bg1"/>
                </a:solidFill>
              </a:rPr>
              <a:t>(Krovetz 93)</a:t>
            </a:r>
            <a:endParaRPr lang="en-US" sz="3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5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Automated Methods</a:t>
            </a:r>
          </a:p>
        </p:txBody>
      </p:sp>
      <p:sp>
        <p:nvSpPr>
          <p:cNvPr id="145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50938"/>
            <a:ext cx="8229600" cy="4384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Stemmers: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Very dumb rules work well (for English)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Porter Stemmer:  Iteratively remove suffixes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Improvement: pass results through a lexicon</a:t>
            </a: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Newer stemmers are configurable (Snowball)</a:t>
            </a:r>
          </a:p>
          <a:p>
            <a:pPr lvl="1">
              <a:lnSpc>
                <a:spcPct val="80000"/>
              </a:lnSpc>
            </a:pPr>
            <a:r>
              <a:rPr lang="en-US"/>
              <a:t>Demo…</a:t>
            </a:r>
          </a:p>
          <a:p>
            <a:pPr>
              <a:lnSpc>
                <a:spcPct val="80000"/>
              </a:lnSpc>
            </a:pPr>
            <a:r>
              <a:rPr lang="en-US"/>
              <a:t>Powerful multilingual tools exist for morphological analysis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PCKimmo, Xerox Lexical technology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Require a grammar and dictionary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Use </a:t>
            </a:r>
            <a:r>
              <a:rPr lang="ja-JP" altLang="en-US" sz="2400">
                <a:latin typeface="Arial"/>
              </a:rPr>
              <a:t>“</a:t>
            </a:r>
            <a:r>
              <a:rPr lang="en-US" sz="2400"/>
              <a:t>two-level</a:t>
            </a:r>
            <a:r>
              <a:rPr lang="ja-JP" altLang="en-US" sz="2400">
                <a:latin typeface="Arial"/>
              </a:rPr>
              <a:t>”</a:t>
            </a:r>
            <a:r>
              <a:rPr lang="en-US" sz="2400"/>
              <a:t> automata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Wordnet </a:t>
            </a:r>
            <a:r>
              <a:rPr lang="ja-JP" altLang="en-US" sz="2400">
                <a:latin typeface="Arial"/>
              </a:rPr>
              <a:t>“</a:t>
            </a:r>
            <a:r>
              <a:rPr lang="en-US" sz="2400"/>
              <a:t>morpher</a:t>
            </a:r>
            <a:r>
              <a:rPr lang="ja-JP" altLang="en-US" sz="2400">
                <a:latin typeface="Arial"/>
              </a:rPr>
              <a:t>”</a:t>
            </a:r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5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Wordnet</a:t>
            </a:r>
          </a:p>
        </p:txBody>
      </p:sp>
      <p:sp>
        <p:nvSpPr>
          <p:cNvPr id="145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wn word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on a machine where wordnet is installed…</a:t>
            </a:r>
          </a:p>
          <a:p>
            <a:pPr lvl="1"/>
            <a:r>
              <a:rPr lang="en-US"/>
              <a:t>Or use it online</a:t>
            </a:r>
          </a:p>
          <a:p>
            <a:r>
              <a:rPr lang="en-US"/>
              <a:t>Large exception dictionary:</a:t>
            </a:r>
          </a:p>
          <a:p>
            <a:r>
              <a:rPr lang="en-US"/>
              <a:t>Demo</a:t>
            </a:r>
          </a:p>
        </p:txBody>
      </p:sp>
      <p:sp>
        <p:nvSpPr>
          <p:cNvPr id="1455108" name="Text Box 4"/>
          <p:cNvSpPr txBox="1">
            <a:spLocks noChangeArrowheads="1"/>
          </p:cNvSpPr>
          <p:nvPr/>
        </p:nvSpPr>
        <p:spPr bwMode="auto">
          <a:xfrm>
            <a:off x="5791200" y="1828800"/>
            <a:ext cx="29210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lnSpc>
                <a:spcPct val="80000"/>
              </a:lnSpc>
            </a:pPr>
            <a:r>
              <a:rPr lang="en-US" sz="2000"/>
              <a:t>aardwolves aardwolf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abaci abacus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abacuses abacus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abbacies abbacy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abhenries abhenry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abilities ability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abkhaz abkhaz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abnormalities abnormality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aboideaus aboideau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aboideaux aboideau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aboiteaus aboiteau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aboiteaux aboiteau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abos abo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abscissae abscissa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abscissas abscissa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absurdities absurdity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2000"/>
              <a:t>…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5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NLP</a:t>
            </a:r>
          </a:p>
        </p:txBody>
      </p:sp>
      <p:sp>
        <p:nvSpPr>
          <p:cNvPr id="145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Strzalkowski (in Reader)</a:t>
            </a:r>
          </a:p>
          <a:p>
            <a:endParaRPr lang="en-US"/>
          </a:p>
        </p:txBody>
      </p:sp>
      <p:sp>
        <p:nvSpPr>
          <p:cNvPr id="1457156" name="Rectangle 4"/>
          <p:cNvSpPr>
            <a:spLocks noChangeArrowheads="1"/>
          </p:cNvSpPr>
          <p:nvPr/>
        </p:nvSpPr>
        <p:spPr bwMode="auto">
          <a:xfrm>
            <a:off x="762000" y="2895600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Text</a:t>
            </a:r>
          </a:p>
        </p:txBody>
      </p:sp>
      <p:sp>
        <p:nvSpPr>
          <p:cNvPr id="1457157" name="Rectangle 5"/>
          <p:cNvSpPr>
            <a:spLocks noChangeArrowheads="1"/>
          </p:cNvSpPr>
          <p:nvPr/>
        </p:nvSpPr>
        <p:spPr bwMode="auto">
          <a:xfrm>
            <a:off x="2819400" y="2895600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NLP</a:t>
            </a:r>
          </a:p>
        </p:txBody>
      </p:sp>
      <p:sp>
        <p:nvSpPr>
          <p:cNvPr id="1457158" name="Rectangle 6"/>
          <p:cNvSpPr>
            <a:spLocks noChangeArrowheads="1"/>
          </p:cNvSpPr>
          <p:nvPr/>
        </p:nvSpPr>
        <p:spPr bwMode="auto">
          <a:xfrm>
            <a:off x="4953000" y="2895600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repres</a:t>
            </a:r>
          </a:p>
        </p:txBody>
      </p:sp>
      <p:sp>
        <p:nvSpPr>
          <p:cNvPr id="1457159" name="Rectangle 7"/>
          <p:cNvSpPr>
            <a:spLocks noChangeArrowheads="1"/>
          </p:cNvSpPr>
          <p:nvPr/>
        </p:nvSpPr>
        <p:spPr bwMode="auto">
          <a:xfrm>
            <a:off x="7010400" y="2895600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Dbase</a:t>
            </a:r>
          </a:p>
          <a:p>
            <a:pPr eaLnBrk="0" hangingPunct="0"/>
            <a:r>
              <a:rPr lang="en-US" sz="2400"/>
              <a:t>search</a:t>
            </a:r>
          </a:p>
        </p:txBody>
      </p:sp>
      <p:sp>
        <p:nvSpPr>
          <p:cNvPr id="1457160" name="Line 8"/>
          <p:cNvSpPr>
            <a:spLocks noChangeShapeType="1"/>
          </p:cNvSpPr>
          <p:nvPr/>
        </p:nvSpPr>
        <p:spPr bwMode="auto">
          <a:xfrm>
            <a:off x="19050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7161" name="Line 9"/>
          <p:cNvSpPr>
            <a:spLocks noChangeShapeType="1"/>
          </p:cNvSpPr>
          <p:nvPr/>
        </p:nvSpPr>
        <p:spPr bwMode="auto">
          <a:xfrm>
            <a:off x="3962400" y="3352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7162" name="Line 10"/>
          <p:cNvSpPr>
            <a:spLocks noChangeShapeType="1"/>
          </p:cNvSpPr>
          <p:nvPr/>
        </p:nvSpPr>
        <p:spPr bwMode="auto">
          <a:xfrm>
            <a:off x="60960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7163" name="Rectangle 11"/>
          <p:cNvSpPr>
            <a:spLocks noChangeArrowheads="1"/>
          </p:cNvSpPr>
          <p:nvPr/>
        </p:nvSpPr>
        <p:spPr bwMode="auto">
          <a:xfrm>
            <a:off x="1447800" y="44958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TAGGER</a:t>
            </a:r>
          </a:p>
        </p:txBody>
      </p:sp>
      <p:sp>
        <p:nvSpPr>
          <p:cNvPr id="1457164" name="Text Box 12"/>
          <p:cNvSpPr txBox="1">
            <a:spLocks noChangeArrowheads="1"/>
          </p:cNvSpPr>
          <p:nvPr/>
        </p:nvSpPr>
        <p:spPr bwMode="auto">
          <a:xfrm>
            <a:off x="288925" y="4689475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/>
              <a:t>NLP:</a:t>
            </a:r>
          </a:p>
        </p:txBody>
      </p:sp>
      <p:sp>
        <p:nvSpPr>
          <p:cNvPr id="1457165" name="Rectangle 13"/>
          <p:cNvSpPr>
            <a:spLocks noChangeArrowheads="1"/>
          </p:cNvSpPr>
          <p:nvPr/>
        </p:nvSpPr>
        <p:spPr bwMode="auto">
          <a:xfrm>
            <a:off x="3810000" y="44958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PARSER</a:t>
            </a:r>
          </a:p>
        </p:txBody>
      </p:sp>
      <p:sp>
        <p:nvSpPr>
          <p:cNvPr id="1457166" name="Rectangle 14"/>
          <p:cNvSpPr>
            <a:spLocks noChangeArrowheads="1"/>
          </p:cNvSpPr>
          <p:nvPr/>
        </p:nvSpPr>
        <p:spPr bwMode="auto">
          <a:xfrm>
            <a:off x="6172200" y="44958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2400"/>
              <a:t>TERMS</a:t>
            </a:r>
          </a:p>
        </p:txBody>
      </p:sp>
      <p:sp>
        <p:nvSpPr>
          <p:cNvPr id="1457167" name="Line 15"/>
          <p:cNvSpPr>
            <a:spLocks noChangeShapeType="1"/>
          </p:cNvSpPr>
          <p:nvPr/>
        </p:nvSpPr>
        <p:spPr bwMode="auto">
          <a:xfrm>
            <a:off x="28956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7168" name="Line 16"/>
          <p:cNvSpPr>
            <a:spLocks noChangeShapeType="1"/>
          </p:cNvSpPr>
          <p:nvPr/>
        </p:nvSpPr>
        <p:spPr bwMode="auto">
          <a:xfrm>
            <a:off x="52578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5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NLP</a:t>
            </a:r>
          </a:p>
        </p:txBody>
      </p:sp>
      <p:sp>
        <p:nvSpPr>
          <p:cNvPr id="1459203" name="Text Box 3"/>
          <p:cNvSpPr txBox="1">
            <a:spLocks noChangeArrowheads="1"/>
          </p:cNvSpPr>
          <p:nvPr/>
        </p:nvSpPr>
        <p:spPr bwMode="auto">
          <a:xfrm>
            <a:off x="914400" y="2286000"/>
            <a:ext cx="76581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rgbClr val="FF3300"/>
                </a:solidFill>
              </a:rPr>
              <a:t>INPUT SENTENCE</a:t>
            </a:r>
          </a:p>
          <a:p>
            <a:pPr algn="l" eaLnBrk="0" hangingPunct="0"/>
            <a:r>
              <a:rPr lang="en-US" sz="2400"/>
              <a:t>The former Soviet President has been a local hero ever since</a:t>
            </a:r>
          </a:p>
          <a:p>
            <a:pPr algn="l" eaLnBrk="0" hangingPunct="0"/>
            <a:r>
              <a:rPr lang="en-US" sz="2400"/>
              <a:t>a Russian tank invaded Wisconsin.</a:t>
            </a:r>
          </a:p>
          <a:p>
            <a:pPr algn="l" eaLnBrk="0" hangingPunct="0"/>
            <a:endParaRPr lang="en-US" sz="2400"/>
          </a:p>
          <a:p>
            <a:pPr algn="l" eaLnBrk="0" hangingPunct="0"/>
            <a:r>
              <a:rPr lang="en-US" sz="2400">
                <a:solidFill>
                  <a:srgbClr val="FF3300"/>
                </a:solidFill>
              </a:rPr>
              <a:t>TAGGED SENTENCE</a:t>
            </a:r>
          </a:p>
          <a:p>
            <a:pPr algn="l" eaLnBrk="0" hangingPunct="0"/>
            <a:r>
              <a:rPr lang="en-US" sz="2400"/>
              <a:t>The/dt former/jj Soviet/jj President/nn has/vbz been/vbn a/dt </a:t>
            </a:r>
          </a:p>
          <a:p>
            <a:pPr algn="l" eaLnBrk="0" hangingPunct="0"/>
            <a:r>
              <a:rPr lang="en-US" sz="2400"/>
              <a:t>local/jj hero/nn ever/rb since/in a/dt Russian/jj tank/nn </a:t>
            </a:r>
          </a:p>
          <a:p>
            <a:pPr algn="l" eaLnBrk="0" hangingPunct="0"/>
            <a:r>
              <a:rPr lang="en-US" sz="2400"/>
              <a:t>invaded/vbd Wisconsin/np ./per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32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Relevance</a:t>
            </a:r>
          </a:p>
        </p:txBody>
      </p:sp>
      <p:sp>
        <p:nvSpPr>
          <p:cNvPr id="132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what ways can a document be </a:t>
            </a:r>
            <a:r>
              <a:rPr lang="en-US" i="1"/>
              <a:t>relevant </a:t>
            </a:r>
            <a:r>
              <a:rPr lang="en-US"/>
              <a:t>to a query?</a:t>
            </a:r>
          </a:p>
          <a:p>
            <a:pPr lvl="1"/>
            <a:r>
              <a:rPr lang="en-US"/>
              <a:t>Answer precise question precisely.</a:t>
            </a:r>
          </a:p>
          <a:p>
            <a:pPr lvl="1"/>
            <a:r>
              <a:rPr lang="en-US"/>
              <a:t>Partially answer question.</a:t>
            </a:r>
          </a:p>
          <a:p>
            <a:pPr lvl="1"/>
            <a:r>
              <a:rPr lang="en-US"/>
              <a:t>Suggest a source for more information.</a:t>
            </a:r>
          </a:p>
          <a:p>
            <a:pPr lvl="1"/>
            <a:r>
              <a:rPr lang="en-US"/>
              <a:t>Give background information.</a:t>
            </a:r>
          </a:p>
          <a:p>
            <a:pPr lvl="1"/>
            <a:r>
              <a:rPr lang="en-US"/>
              <a:t>Remind the user of other knowledge.</a:t>
            </a:r>
          </a:p>
          <a:p>
            <a:pPr lvl="1"/>
            <a:r>
              <a:rPr lang="en-US"/>
              <a:t>Others ...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6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NLP</a:t>
            </a:r>
          </a:p>
        </p:txBody>
      </p:sp>
      <p:sp>
        <p:nvSpPr>
          <p:cNvPr id="1461251" name="Text Box 3"/>
          <p:cNvSpPr txBox="1">
            <a:spLocks noChangeArrowheads="1"/>
          </p:cNvSpPr>
          <p:nvPr/>
        </p:nvSpPr>
        <p:spPr bwMode="auto">
          <a:xfrm>
            <a:off x="762000" y="2286000"/>
            <a:ext cx="737076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rgbClr val="FF3300"/>
                </a:solidFill>
              </a:rPr>
              <a:t>TAGGED &amp; STEMMED SENTENCE</a:t>
            </a:r>
          </a:p>
          <a:p>
            <a:pPr algn="l" eaLnBrk="0" hangingPunct="0"/>
            <a:r>
              <a:rPr lang="en-US" sz="2400"/>
              <a:t>the/dt former/jj soviet/jj president/nn have/vbz be/vbn a/dt </a:t>
            </a:r>
          </a:p>
          <a:p>
            <a:pPr algn="l" eaLnBrk="0" hangingPunct="0"/>
            <a:r>
              <a:rPr lang="en-US" sz="2400"/>
              <a:t>local/jj hero/nn ever/rb since/in a/dt russian/jj tank/nn </a:t>
            </a:r>
          </a:p>
          <a:p>
            <a:pPr algn="l" eaLnBrk="0" hangingPunct="0"/>
            <a:r>
              <a:rPr lang="en-US" sz="2400"/>
              <a:t>invade/vbd wisconsin/np ./per</a:t>
            </a:r>
          </a:p>
          <a:p>
            <a:pPr algn="l" eaLnBrk="0" hangingPunct="0"/>
            <a:endParaRPr lang="en-US" sz="2400"/>
          </a:p>
          <a:p>
            <a:pPr algn="l" eaLnBrk="0" hangingPunct="0"/>
            <a:endParaRPr lang="en-US" sz="2400"/>
          </a:p>
          <a:p>
            <a:pPr algn="l" eaLnBrk="0" hangingPunct="0"/>
            <a:endParaRPr lang="en-US" sz="240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6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NLP</a:t>
            </a:r>
          </a:p>
        </p:txBody>
      </p:sp>
      <p:sp>
        <p:nvSpPr>
          <p:cNvPr id="1463299" name="Rectangle 3"/>
          <p:cNvSpPr>
            <a:spLocks noChangeArrowheads="1"/>
          </p:cNvSpPr>
          <p:nvPr/>
        </p:nvSpPr>
        <p:spPr bwMode="auto">
          <a:xfrm>
            <a:off x="685800" y="1727200"/>
            <a:ext cx="7772400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PARSED SENTENCE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[assert 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  [[perf [have]][[verb[BE]]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  [subject [np[n PRESIDENT][t_pos THE]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                     [adj[FORMER]][adj[SOVIET]]]]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  [adv EVER]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  [sub_ord[SINCE [[verb[INVADE]]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                               [subject [np [n TANK][t_pos A]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                                             [adj [RUSSIAN]]]]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                               [object [np [name [WISCONSIN]]]]]]]]]</a:t>
            </a:r>
          </a:p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                         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6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NLP</a:t>
            </a:r>
          </a:p>
        </p:txBody>
      </p:sp>
      <p:sp>
        <p:nvSpPr>
          <p:cNvPr id="1465347" name="Text Box 3"/>
          <p:cNvSpPr txBox="1">
            <a:spLocks noChangeArrowheads="1"/>
          </p:cNvSpPr>
          <p:nvPr/>
        </p:nvSpPr>
        <p:spPr bwMode="auto">
          <a:xfrm>
            <a:off x="990600" y="2286000"/>
            <a:ext cx="755015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lnSpc>
                <a:spcPct val="120000"/>
              </a:lnSpc>
            </a:pPr>
            <a:r>
              <a:rPr lang="en-US" sz="2400">
                <a:solidFill>
                  <a:srgbClr val="FF3300"/>
                </a:solidFill>
              </a:rPr>
              <a:t>EXTRACTED TERMS &amp; WEIGHTS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sz="2400"/>
              <a:t>President               2.623519    soviet                      5.416102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sz="2400"/>
              <a:t>President+soviet  11.556747   president+former   14.594883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sz="2400"/>
              <a:t>Hero                       7.896426   hero+local             14.314775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sz="2400"/>
              <a:t>Invade                    8.435012   tank                         6.848128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sz="2400"/>
              <a:t>Tank+invade        17.402237   tank+russian          16.030809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sz="2400"/>
              <a:t>Russian                  7.383342   wisconsin                 7.785689</a:t>
            </a:r>
          </a:p>
          <a:p>
            <a:pPr algn="l" eaLnBrk="0" hangingPunct="0">
              <a:lnSpc>
                <a:spcPct val="12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6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Same Sentence, different sys</a:t>
            </a:r>
          </a:p>
        </p:txBody>
      </p:sp>
      <p:sp>
        <p:nvSpPr>
          <p:cNvPr id="1467395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9505950" cy="392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solidFill>
                  <a:srgbClr val="FF3300"/>
                </a:solidFill>
              </a:rPr>
              <a:t>Enju Parser</a:t>
            </a:r>
          </a:p>
          <a:p>
            <a:pPr algn="l" eaLnBrk="0" hangingPunct="0"/>
            <a:r>
              <a:rPr lang="en-US" sz="1400"/>
              <a:t>ROOT	ROOT	ROOT	ROOT	-1	ROOT	been	be	VBN	VB	5</a:t>
            </a:r>
          </a:p>
          <a:p>
            <a:pPr algn="l" eaLnBrk="0" hangingPunct="0"/>
            <a:r>
              <a:rPr lang="en-US" sz="1400"/>
              <a:t>been	be	VBN	VB	5	ARG1	President	president	NNP	NNP	3</a:t>
            </a:r>
          </a:p>
          <a:p>
            <a:pPr algn="l" eaLnBrk="0" hangingPunct="0"/>
            <a:r>
              <a:rPr lang="en-US" sz="1400"/>
              <a:t>been	be	VBN	VB	5	ARG2	hero	hero	NN	NN	8</a:t>
            </a:r>
          </a:p>
          <a:p>
            <a:pPr algn="l" eaLnBrk="0" hangingPunct="0"/>
            <a:r>
              <a:rPr lang="en-US" sz="1400"/>
              <a:t>a	a	DT	DT	6	ARG1	hero	hero	NN	NN	8</a:t>
            </a:r>
          </a:p>
          <a:p>
            <a:pPr algn="l" eaLnBrk="0" hangingPunct="0"/>
            <a:r>
              <a:rPr lang="en-US" sz="1400"/>
              <a:t>a	a	DT	DT	11	ARG1	tank	tank	NN	NN	13</a:t>
            </a:r>
          </a:p>
          <a:p>
            <a:pPr algn="l" eaLnBrk="0" hangingPunct="0"/>
            <a:r>
              <a:rPr lang="en-US" sz="1400"/>
              <a:t>local	local	JJ	JJ	7	ARG1	hero	hero	NN	NN	8</a:t>
            </a:r>
          </a:p>
          <a:p>
            <a:pPr algn="l" eaLnBrk="0" hangingPunct="0"/>
            <a:r>
              <a:rPr lang="en-US" sz="1400"/>
              <a:t>The	the	DT	DT	0	ARG1	President	president	NNP	NNP	3</a:t>
            </a:r>
          </a:p>
          <a:p>
            <a:pPr algn="l" eaLnBrk="0" hangingPunct="0"/>
            <a:r>
              <a:rPr lang="en-US" sz="1400"/>
              <a:t>former	former	JJ	JJ	1	ARG1	President	president	NNP	NNP	3</a:t>
            </a:r>
          </a:p>
          <a:p>
            <a:pPr algn="l" eaLnBrk="0" hangingPunct="0"/>
            <a:r>
              <a:rPr lang="en-US" sz="1400"/>
              <a:t>Russian	russian	JJ	JJ	12	ARG1	tank	tank	NN	NN	13</a:t>
            </a:r>
          </a:p>
          <a:p>
            <a:pPr algn="l" eaLnBrk="0" hangingPunct="0"/>
            <a:r>
              <a:rPr lang="en-US" sz="1400"/>
              <a:t>Soviet	soviet	NNP	NNP	2	MOD	President	president	NNP	NNP	3</a:t>
            </a:r>
          </a:p>
          <a:p>
            <a:pPr algn="l" eaLnBrk="0" hangingPunct="0"/>
            <a:r>
              <a:rPr lang="en-US" sz="1400"/>
              <a:t>invaded	invade	VBD	VB	14	ARG1	tank	tank	NN	NN	13</a:t>
            </a:r>
          </a:p>
          <a:p>
            <a:pPr algn="l" eaLnBrk="0" hangingPunct="0"/>
            <a:r>
              <a:rPr lang="en-US" sz="1400"/>
              <a:t>invaded	invade	VBD	VB	14	ARG2	Wisconsin	wisconsin	NNP	NNP	15</a:t>
            </a:r>
          </a:p>
          <a:p>
            <a:pPr algn="l" eaLnBrk="0" hangingPunct="0"/>
            <a:r>
              <a:rPr lang="en-US" sz="1400"/>
              <a:t>has	have	VBZ	VB	4	ARG1	President	president	NNP	NNP	3</a:t>
            </a:r>
          </a:p>
          <a:p>
            <a:pPr algn="l" eaLnBrk="0" hangingPunct="0"/>
            <a:r>
              <a:rPr lang="en-US" sz="1400"/>
              <a:t>has	have	VBZ	VB	4	ARG2	been	be	VBN	VB	5</a:t>
            </a:r>
          </a:p>
          <a:p>
            <a:pPr algn="l" eaLnBrk="0" hangingPunct="0"/>
            <a:r>
              <a:rPr lang="en-US" sz="1400"/>
              <a:t>since	since	IN	IN	10	MOD	been	be	VBN	VB	5</a:t>
            </a:r>
          </a:p>
          <a:p>
            <a:pPr algn="l" eaLnBrk="0" hangingPunct="0"/>
            <a:r>
              <a:rPr lang="en-US" sz="1400"/>
              <a:t>since	since	IN	IN	10	ARG1	invaded	invade	VBD	VB	14</a:t>
            </a:r>
          </a:p>
          <a:p>
            <a:pPr algn="l" eaLnBrk="0" hangingPunct="0"/>
            <a:r>
              <a:rPr lang="en-US" sz="1400"/>
              <a:t>ever	ever	RB	RB	9	ARG1	since	since	IN	IN	10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6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Considerations</a:t>
            </a:r>
          </a:p>
        </p:txBody>
      </p:sp>
      <p:sp>
        <p:nvSpPr>
          <p:cNvPr id="146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Church (SIGIR 1995) looked at correlations between forms of words in texts</a:t>
            </a:r>
          </a:p>
        </p:txBody>
      </p:sp>
      <p:graphicFrame>
        <p:nvGraphicFramePr>
          <p:cNvPr id="1469444" name="Object 4"/>
          <p:cNvGraphicFramePr>
            <a:graphicFrameLocks noChangeAspect="1"/>
          </p:cNvGraphicFramePr>
          <p:nvPr/>
        </p:nvGraphicFramePr>
        <p:xfrm>
          <a:off x="762000" y="3657600"/>
          <a:ext cx="784860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9452" name="Worksheet" r:id="rId4" imgW="1756372" imgH="443620" progId="Excel.Sheet.8">
                  <p:embed/>
                </p:oleObj>
              </mc:Choice>
              <mc:Fallback>
                <p:oleObj name="Worksheet" r:id="rId4" imgW="1756372" imgH="44362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57600"/>
                        <a:ext cx="7848600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Assumptions in IR</a:t>
            </a:r>
          </a:p>
        </p:txBody>
      </p:sp>
      <p:sp>
        <p:nvSpPr>
          <p:cNvPr id="147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Statistical independence of terms</a:t>
            </a:r>
          </a:p>
          <a:p>
            <a:r>
              <a:rPr lang="en-US"/>
              <a:t>Dependence approximations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7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Statistical Independence</a:t>
            </a:r>
          </a:p>
        </p:txBody>
      </p:sp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 Two events x and y are statistically independent if the product of their probability of their happening individually equals their probability of happening together.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2209800" y="4648200"/>
            <a:ext cx="4800600" cy="10668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FFCC99"/>
              </a:solidFill>
            </a:endParaRPr>
          </a:p>
        </p:txBody>
      </p:sp>
      <p:graphicFrame>
        <p:nvGraphicFramePr>
          <p:cNvPr id="1473541" name="Object 5"/>
          <p:cNvGraphicFramePr>
            <a:graphicFrameLocks noChangeAspect="1"/>
          </p:cNvGraphicFramePr>
          <p:nvPr/>
        </p:nvGraphicFramePr>
        <p:xfrm>
          <a:off x="2438400" y="4833938"/>
          <a:ext cx="4214813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3549" name="Equation" r:id="rId4" imgW="1206897" imgH="203597" progId="Equation.3">
                  <p:embed/>
                </p:oleObj>
              </mc:Choice>
              <mc:Fallback>
                <p:oleObj name="Equation" r:id="rId4" imgW="1206897" imgH="20359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833938"/>
                        <a:ext cx="4214813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>
    <p:wip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7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Statistical Independence</a:t>
            </a:r>
            <a:br>
              <a:rPr lang="en-US" sz="3200"/>
            </a:br>
            <a:r>
              <a:rPr lang="en-US" sz="3200"/>
              <a:t> and Dependence</a:t>
            </a:r>
          </a:p>
        </p:txBody>
      </p:sp>
      <p:sp>
        <p:nvSpPr>
          <p:cNvPr id="147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examples of things that are statistically independent?</a:t>
            </a:r>
          </a:p>
          <a:p>
            <a:endParaRPr lang="en-US"/>
          </a:p>
          <a:p>
            <a:r>
              <a:rPr lang="en-US"/>
              <a:t>What are examples of things that are statistically dependent?</a:t>
            </a:r>
          </a:p>
        </p:txBody>
      </p:sp>
    </p:spTree>
  </p:cSld>
  <p:clrMapOvr>
    <a:masterClrMapping/>
  </p:clrMapOvr>
  <p:transition xmlns:p14="http://schemas.microsoft.com/office/powerpoint/2010/main" spd="med">
    <p:wip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639" y="1294328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How likely is a red car to drive by given we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dirty="0" err="1"/>
              <a:t>ve</a:t>
            </a:r>
            <a:r>
              <a:rPr lang="en-US" sz="2800" dirty="0"/>
              <a:t> seen a black one?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How likely is the word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 err="1"/>
              <a:t>ambulence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/>
              <a:t> to appear, given that we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dirty="0" err="1"/>
              <a:t>ve</a:t>
            </a:r>
            <a:r>
              <a:rPr lang="en-US" sz="2800" dirty="0"/>
              <a:t> seen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car accident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/>
              <a:t>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Color of cars driving by are independent (although more frequent colors are more likely)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Words in text are not independent (although again more frequent words are more likely)</a:t>
            </a:r>
          </a:p>
        </p:txBody>
      </p:sp>
      <p:sp>
        <p:nvSpPr>
          <p:cNvPr id="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7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Statistical Independence vs. Statistical Dependence</a:t>
            </a:r>
          </a:p>
        </p:txBody>
      </p:sp>
      <p:sp>
        <p:nvSpPr>
          <p:cNvPr id="91" name="Freeform 4"/>
          <p:cNvSpPr>
            <a:spLocks/>
          </p:cNvSpPr>
          <p:nvPr/>
        </p:nvSpPr>
        <p:spPr bwMode="auto">
          <a:xfrm>
            <a:off x="2876550" y="2938463"/>
            <a:ext cx="190500" cy="119062"/>
          </a:xfrm>
          <a:custGeom>
            <a:avLst/>
            <a:gdLst>
              <a:gd name="T0" fmla="*/ 0 w 238"/>
              <a:gd name="T1" fmla="*/ 146 h 150"/>
              <a:gd name="T2" fmla="*/ 9 w 238"/>
              <a:gd name="T3" fmla="*/ 99 h 150"/>
              <a:gd name="T4" fmla="*/ 23 w 238"/>
              <a:gd name="T5" fmla="*/ 62 h 150"/>
              <a:gd name="T6" fmla="*/ 41 w 238"/>
              <a:gd name="T7" fmla="*/ 37 h 150"/>
              <a:gd name="T8" fmla="*/ 62 w 238"/>
              <a:gd name="T9" fmla="*/ 19 h 150"/>
              <a:gd name="T10" fmla="*/ 83 w 238"/>
              <a:gd name="T11" fmla="*/ 8 h 150"/>
              <a:gd name="T12" fmla="*/ 101 w 238"/>
              <a:gd name="T13" fmla="*/ 3 h 150"/>
              <a:gd name="T14" fmla="*/ 117 w 238"/>
              <a:gd name="T15" fmla="*/ 0 h 150"/>
              <a:gd name="T16" fmla="*/ 128 w 238"/>
              <a:gd name="T17" fmla="*/ 0 h 150"/>
              <a:gd name="T18" fmla="*/ 169 w 238"/>
              <a:gd name="T19" fmla="*/ 7 h 150"/>
              <a:gd name="T20" fmla="*/ 199 w 238"/>
              <a:gd name="T21" fmla="*/ 22 h 150"/>
              <a:gd name="T22" fmla="*/ 220 w 238"/>
              <a:gd name="T23" fmla="*/ 43 h 150"/>
              <a:gd name="T24" fmla="*/ 231 w 238"/>
              <a:gd name="T25" fmla="*/ 67 h 150"/>
              <a:gd name="T26" fmla="*/ 237 w 238"/>
              <a:gd name="T27" fmla="*/ 91 h 150"/>
              <a:gd name="T28" fmla="*/ 238 w 238"/>
              <a:gd name="T29" fmla="*/ 115 h 150"/>
              <a:gd name="T30" fmla="*/ 236 w 238"/>
              <a:gd name="T31" fmla="*/ 135 h 150"/>
              <a:gd name="T32" fmla="*/ 231 w 238"/>
              <a:gd name="T33" fmla="*/ 150 h 150"/>
              <a:gd name="T34" fmla="*/ 223 w 238"/>
              <a:gd name="T35" fmla="*/ 150 h 150"/>
              <a:gd name="T36" fmla="*/ 213 w 238"/>
              <a:gd name="T37" fmla="*/ 150 h 150"/>
              <a:gd name="T38" fmla="*/ 198 w 238"/>
              <a:gd name="T39" fmla="*/ 150 h 150"/>
              <a:gd name="T40" fmla="*/ 182 w 238"/>
              <a:gd name="T41" fmla="*/ 150 h 150"/>
              <a:gd name="T42" fmla="*/ 163 w 238"/>
              <a:gd name="T43" fmla="*/ 150 h 150"/>
              <a:gd name="T44" fmla="*/ 145 w 238"/>
              <a:gd name="T45" fmla="*/ 150 h 150"/>
              <a:gd name="T46" fmla="*/ 124 w 238"/>
              <a:gd name="T47" fmla="*/ 150 h 150"/>
              <a:gd name="T48" fmla="*/ 104 w 238"/>
              <a:gd name="T49" fmla="*/ 150 h 150"/>
              <a:gd name="T50" fmla="*/ 84 w 238"/>
              <a:gd name="T51" fmla="*/ 150 h 150"/>
              <a:gd name="T52" fmla="*/ 64 w 238"/>
              <a:gd name="T53" fmla="*/ 150 h 150"/>
              <a:gd name="T54" fmla="*/ 47 w 238"/>
              <a:gd name="T55" fmla="*/ 150 h 150"/>
              <a:gd name="T56" fmla="*/ 32 w 238"/>
              <a:gd name="T57" fmla="*/ 150 h 150"/>
              <a:gd name="T58" fmla="*/ 18 w 238"/>
              <a:gd name="T59" fmla="*/ 150 h 150"/>
              <a:gd name="T60" fmla="*/ 9 w 238"/>
              <a:gd name="T61" fmla="*/ 150 h 150"/>
              <a:gd name="T62" fmla="*/ 2 w 238"/>
              <a:gd name="T63" fmla="*/ 150 h 150"/>
              <a:gd name="T64" fmla="*/ 0 w 238"/>
              <a:gd name="T65" fmla="*/ 150 h 150"/>
              <a:gd name="T66" fmla="*/ 0 w 238"/>
              <a:gd name="T67" fmla="*/ 146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8" h="150">
                <a:moveTo>
                  <a:pt x="0" y="146"/>
                </a:moveTo>
                <a:lnTo>
                  <a:pt x="9" y="99"/>
                </a:lnTo>
                <a:lnTo>
                  <a:pt x="23" y="62"/>
                </a:lnTo>
                <a:lnTo>
                  <a:pt x="41" y="37"/>
                </a:lnTo>
                <a:lnTo>
                  <a:pt x="62" y="19"/>
                </a:lnTo>
                <a:lnTo>
                  <a:pt x="83" y="8"/>
                </a:lnTo>
                <a:lnTo>
                  <a:pt x="101" y="3"/>
                </a:lnTo>
                <a:lnTo>
                  <a:pt x="117" y="0"/>
                </a:lnTo>
                <a:lnTo>
                  <a:pt x="128" y="0"/>
                </a:lnTo>
                <a:lnTo>
                  <a:pt x="169" y="7"/>
                </a:lnTo>
                <a:lnTo>
                  <a:pt x="199" y="22"/>
                </a:lnTo>
                <a:lnTo>
                  <a:pt x="220" y="43"/>
                </a:lnTo>
                <a:lnTo>
                  <a:pt x="231" y="67"/>
                </a:lnTo>
                <a:lnTo>
                  <a:pt x="237" y="91"/>
                </a:lnTo>
                <a:lnTo>
                  <a:pt x="238" y="115"/>
                </a:lnTo>
                <a:lnTo>
                  <a:pt x="236" y="135"/>
                </a:lnTo>
                <a:lnTo>
                  <a:pt x="231" y="150"/>
                </a:lnTo>
                <a:lnTo>
                  <a:pt x="223" y="150"/>
                </a:lnTo>
                <a:lnTo>
                  <a:pt x="213" y="150"/>
                </a:lnTo>
                <a:lnTo>
                  <a:pt x="198" y="150"/>
                </a:lnTo>
                <a:lnTo>
                  <a:pt x="182" y="150"/>
                </a:lnTo>
                <a:lnTo>
                  <a:pt x="163" y="150"/>
                </a:lnTo>
                <a:lnTo>
                  <a:pt x="145" y="150"/>
                </a:lnTo>
                <a:lnTo>
                  <a:pt x="124" y="150"/>
                </a:lnTo>
                <a:lnTo>
                  <a:pt x="104" y="150"/>
                </a:lnTo>
                <a:lnTo>
                  <a:pt x="84" y="150"/>
                </a:lnTo>
                <a:lnTo>
                  <a:pt x="64" y="150"/>
                </a:lnTo>
                <a:lnTo>
                  <a:pt x="47" y="150"/>
                </a:lnTo>
                <a:lnTo>
                  <a:pt x="32" y="150"/>
                </a:lnTo>
                <a:lnTo>
                  <a:pt x="18" y="150"/>
                </a:lnTo>
                <a:lnTo>
                  <a:pt x="9" y="150"/>
                </a:lnTo>
                <a:lnTo>
                  <a:pt x="2" y="150"/>
                </a:lnTo>
                <a:lnTo>
                  <a:pt x="0" y="150"/>
                </a:lnTo>
                <a:lnTo>
                  <a:pt x="0" y="146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" name="Freeform 5"/>
          <p:cNvSpPr>
            <a:spLocks/>
          </p:cNvSpPr>
          <p:nvPr/>
        </p:nvSpPr>
        <p:spPr bwMode="auto">
          <a:xfrm>
            <a:off x="2068513" y="2935288"/>
            <a:ext cx="190500" cy="134937"/>
          </a:xfrm>
          <a:custGeom>
            <a:avLst/>
            <a:gdLst>
              <a:gd name="T0" fmla="*/ 0 w 238"/>
              <a:gd name="T1" fmla="*/ 166 h 171"/>
              <a:gd name="T2" fmla="*/ 5 w 238"/>
              <a:gd name="T3" fmla="*/ 111 h 171"/>
              <a:gd name="T4" fmla="*/ 16 w 238"/>
              <a:gd name="T5" fmla="*/ 69 h 171"/>
              <a:gd name="T6" fmla="*/ 33 w 238"/>
              <a:gd name="T7" fmla="*/ 40 h 171"/>
              <a:gd name="T8" fmla="*/ 53 w 238"/>
              <a:gd name="T9" fmla="*/ 19 h 171"/>
              <a:gd name="T10" fmla="*/ 75 w 238"/>
              <a:gd name="T11" fmla="*/ 8 h 171"/>
              <a:gd name="T12" fmla="*/ 94 w 238"/>
              <a:gd name="T13" fmla="*/ 2 h 171"/>
              <a:gd name="T14" fmla="*/ 112 w 238"/>
              <a:gd name="T15" fmla="*/ 0 h 171"/>
              <a:gd name="T16" fmla="*/ 123 w 238"/>
              <a:gd name="T17" fmla="*/ 0 h 171"/>
              <a:gd name="T18" fmla="*/ 140 w 238"/>
              <a:gd name="T19" fmla="*/ 2 h 171"/>
              <a:gd name="T20" fmla="*/ 160 w 238"/>
              <a:gd name="T21" fmla="*/ 8 h 171"/>
              <a:gd name="T22" fmla="*/ 181 w 238"/>
              <a:gd name="T23" fmla="*/ 18 h 171"/>
              <a:gd name="T24" fmla="*/ 200 w 238"/>
              <a:gd name="T25" fmla="*/ 33 h 171"/>
              <a:gd name="T26" fmla="*/ 218 w 238"/>
              <a:gd name="T27" fmla="*/ 56 h 171"/>
              <a:gd name="T28" fmla="*/ 231 w 238"/>
              <a:gd name="T29" fmla="*/ 86 h 171"/>
              <a:gd name="T30" fmla="*/ 238 w 238"/>
              <a:gd name="T31" fmla="*/ 124 h 171"/>
              <a:gd name="T32" fmla="*/ 238 w 238"/>
              <a:gd name="T33" fmla="*/ 171 h 171"/>
              <a:gd name="T34" fmla="*/ 233 w 238"/>
              <a:gd name="T35" fmla="*/ 171 h 171"/>
              <a:gd name="T36" fmla="*/ 222 w 238"/>
              <a:gd name="T37" fmla="*/ 171 h 171"/>
              <a:gd name="T38" fmla="*/ 208 w 238"/>
              <a:gd name="T39" fmla="*/ 171 h 171"/>
              <a:gd name="T40" fmla="*/ 192 w 238"/>
              <a:gd name="T41" fmla="*/ 171 h 171"/>
              <a:gd name="T42" fmla="*/ 174 w 238"/>
              <a:gd name="T43" fmla="*/ 171 h 171"/>
              <a:gd name="T44" fmla="*/ 154 w 238"/>
              <a:gd name="T45" fmla="*/ 171 h 171"/>
              <a:gd name="T46" fmla="*/ 132 w 238"/>
              <a:gd name="T47" fmla="*/ 171 h 171"/>
              <a:gd name="T48" fmla="*/ 112 w 238"/>
              <a:gd name="T49" fmla="*/ 170 h 171"/>
              <a:gd name="T50" fmla="*/ 90 w 238"/>
              <a:gd name="T51" fmla="*/ 170 h 171"/>
              <a:gd name="T52" fmla="*/ 70 w 238"/>
              <a:gd name="T53" fmla="*/ 170 h 171"/>
              <a:gd name="T54" fmla="*/ 51 w 238"/>
              <a:gd name="T55" fmla="*/ 170 h 171"/>
              <a:gd name="T56" fmla="*/ 34 w 238"/>
              <a:gd name="T57" fmla="*/ 170 h 171"/>
              <a:gd name="T58" fmla="*/ 21 w 238"/>
              <a:gd name="T59" fmla="*/ 170 h 171"/>
              <a:gd name="T60" fmla="*/ 9 w 238"/>
              <a:gd name="T61" fmla="*/ 170 h 171"/>
              <a:gd name="T62" fmla="*/ 2 w 238"/>
              <a:gd name="T63" fmla="*/ 170 h 171"/>
              <a:gd name="T64" fmla="*/ 0 w 238"/>
              <a:gd name="T65" fmla="*/ 170 h 171"/>
              <a:gd name="T66" fmla="*/ 0 w 238"/>
              <a:gd name="T67" fmla="*/ 166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8" h="171">
                <a:moveTo>
                  <a:pt x="0" y="166"/>
                </a:moveTo>
                <a:lnTo>
                  <a:pt x="5" y="111"/>
                </a:lnTo>
                <a:lnTo>
                  <a:pt x="16" y="69"/>
                </a:lnTo>
                <a:lnTo>
                  <a:pt x="33" y="40"/>
                </a:lnTo>
                <a:lnTo>
                  <a:pt x="53" y="19"/>
                </a:lnTo>
                <a:lnTo>
                  <a:pt x="75" y="8"/>
                </a:lnTo>
                <a:lnTo>
                  <a:pt x="94" y="2"/>
                </a:lnTo>
                <a:lnTo>
                  <a:pt x="112" y="0"/>
                </a:lnTo>
                <a:lnTo>
                  <a:pt x="123" y="0"/>
                </a:lnTo>
                <a:lnTo>
                  <a:pt x="140" y="2"/>
                </a:lnTo>
                <a:lnTo>
                  <a:pt x="160" y="8"/>
                </a:lnTo>
                <a:lnTo>
                  <a:pt x="181" y="18"/>
                </a:lnTo>
                <a:lnTo>
                  <a:pt x="200" y="33"/>
                </a:lnTo>
                <a:lnTo>
                  <a:pt x="218" y="56"/>
                </a:lnTo>
                <a:lnTo>
                  <a:pt x="231" y="86"/>
                </a:lnTo>
                <a:lnTo>
                  <a:pt x="238" y="124"/>
                </a:lnTo>
                <a:lnTo>
                  <a:pt x="238" y="171"/>
                </a:lnTo>
                <a:lnTo>
                  <a:pt x="233" y="171"/>
                </a:lnTo>
                <a:lnTo>
                  <a:pt x="222" y="171"/>
                </a:lnTo>
                <a:lnTo>
                  <a:pt x="208" y="171"/>
                </a:lnTo>
                <a:lnTo>
                  <a:pt x="192" y="171"/>
                </a:lnTo>
                <a:lnTo>
                  <a:pt x="174" y="171"/>
                </a:lnTo>
                <a:lnTo>
                  <a:pt x="154" y="171"/>
                </a:lnTo>
                <a:lnTo>
                  <a:pt x="132" y="171"/>
                </a:lnTo>
                <a:lnTo>
                  <a:pt x="112" y="170"/>
                </a:lnTo>
                <a:lnTo>
                  <a:pt x="90" y="170"/>
                </a:lnTo>
                <a:lnTo>
                  <a:pt x="70" y="170"/>
                </a:lnTo>
                <a:lnTo>
                  <a:pt x="51" y="170"/>
                </a:lnTo>
                <a:lnTo>
                  <a:pt x="34" y="170"/>
                </a:lnTo>
                <a:lnTo>
                  <a:pt x="21" y="170"/>
                </a:lnTo>
                <a:lnTo>
                  <a:pt x="9" y="170"/>
                </a:lnTo>
                <a:lnTo>
                  <a:pt x="2" y="170"/>
                </a:lnTo>
                <a:lnTo>
                  <a:pt x="0" y="170"/>
                </a:lnTo>
                <a:lnTo>
                  <a:pt x="0" y="166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Freeform 6"/>
          <p:cNvSpPr>
            <a:spLocks/>
          </p:cNvSpPr>
          <p:nvPr/>
        </p:nvSpPr>
        <p:spPr bwMode="auto">
          <a:xfrm>
            <a:off x="2901950" y="2949575"/>
            <a:ext cx="153988" cy="152400"/>
          </a:xfrm>
          <a:custGeom>
            <a:avLst/>
            <a:gdLst>
              <a:gd name="T0" fmla="*/ 97 w 194"/>
              <a:gd name="T1" fmla="*/ 192 h 192"/>
              <a:gd name="T2" fmla="*/ 77 w 194"/>
              <a:gd name="T3" fmla="*/ 190 h 192"/>
              <a:gd name="T4" fmla="*/ 59 w 194"/>
              <a:gd name="T5" fmla="*/ 184 h 192"/>
              <a:gd name="T6" fmla="*/ 43 w 194"/>
              <a:gd name="T7" fmla="*/ 176 h 192"/>
              <a:gd name="T8" fmla="*/ 29 w 194"/>
              <a:gd name="T9" fmla="*/ 164 h 192"/>
              <a:gd name="T10" fmla="*/ 16 w 194"/>
              <a:gd name="T11" fmla="*/ 149 h 192"/>
              <a:gd name="T12" fmla="*/ 8 w 194"/>
              <a:gd name="T13" fmla="*/ 133 h 192"/>
              <a:gd name="T14" fmla="*/ 2 w 194"/>
              <a:gd name="T15" fmla="*/ 116 h 192"/>
              <a:gd name="T16" fmla="*/ 0 w 194"/>
              <a:gd name="T17" fmla="*/ 97 h 192"/>
              <a:gd name="T18" fmla="*/ 2 w 194"/>
              <a:gd name="T19" fmla="*/ 77 h 192"/>
              <a:gd name="T20" fmla="*/ 8 w 194"/>
              <a:gd name="T21" fmla="*/ 59 h 192"/>
              <a:gd name="T22" fmla="*/ 16 w 194"/>
              <a:gd name="T23" fmla="*/ 43 h 192"/>
              <a:gd name="T24" fmla="*/ 29 w 194"/>
              <a:gd name="T25" fmla="*/ 28 h 192"/>
              <a:gd name="T26" fmla="*/ 43 w 194"/>
              <a:gd name="T27" fmla="*/ 16 h 192"/>
              <a:gd name="T28" fmla="*/ 59 w 194"/>
              <a:gd name="T29" fmla="*/ 8 h 192"/>
              <a:gd name="T30" fmla="*/ 77 w 194"/>
              <a:gd name="T31" fmla="*/ 2 h 192"/>
              <a:gd name="T32" fmla="*/ 97 w 194"/>
              <a:gd name="T33" fmla="*/ 0 h 192"/>
              <a:gd name="T34" fmla="*/ 116 w 194"/>
              <a:gd name="T35" fmla="*/ 2 h 192"/>
              <a:gd name="T36" fmla="*/ 135 w 194"/>
              <a:gd name="T37" fmla="*/ 8 h 192"/>
              <a:gd name="T38" fmla="*/ 151 w 194"/>
              <a:gd name="T39" fmla="*/ 16 h 192"/>
              <a:gd name="T40" fmla="*/ 165 w 194"/>
              <a:gd name="T41" fmla="*/ 28 h 192"/>
              <a:gd name="T42" fmla="*/ 177 w 194"/>
              <a:gd name="T43" fmla="*/ 43 h 192"/>
              <a:gd name="T44" fmla="*/ 185 w 194"/>
              <a:gd name="T45" fmla="*/ 59 h 192"/>
              <a:gd name="T46" fmla="*/ 191 w 194"/>
              <a:gd name="T47" fmla="*/ 77 h 192"/>
              <a:gd name="T48" fmla="*/ 194 w 194"/>
              <a:gd name="T49" fmla="*/ 97 h 192"/>
              <a:gd name="T50" fmla="*/ 191 w 194"/>
              <a:gd name="T51" fmla="*/ 116 h 192"/>
              <a:gd name="T52" fmla="*/ 185 w 194"/>
              <a:gd name="T53" fmla="*/ 133 h 192"/>
              <a:gd name="T54" fmla="*/ 177 w 194"/>
              <a:gd name="T55" fmla="*/ 149 h 192"/>
              <a:gd name="T56" fmla="*/ 165 w 194"/>
              <a:gd name="T57" fmla="*/ 164 h 192"/>
              <a:gd name="T58" fmla="*/ 151 w 194"/>
              <a:gd name="T59" fmla="*/ 176 h 192"/>
              <a:gd name="T60" fmla="*/ 135 w 194"/>
              <a:gd name="T61" fmla="*/ 184 h 192"/>
              <a:gd name="T62" fmla="*/ 116 w 194"/>
              <a:gd name="T63" fmla="*/ 190 h 192"/>
              <a:gd name="T64" fmla="*/ 97 w 194"/>
              <a:gd name="T6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94" h="192">
                <a:moveTo>
                  <a:pt x="97" y="192"/>
                </a:moveTo>
                <a:lnTo>
                  <a:pt x="77" y="190"/>
                </a:lnTo>
                <a:lnTo>
                  <a:pt x="59" y="184"/>
                </a:lnTo>
                <a:lnTo>
                  <a:pt x="43" y="176"/>
                </a:lnTo>
                <a:lnTo>
                  <a:pt x="29" y="164"/>
                </a:lnTo>
                <a:lnTo>
                  <a:pt x="16" y="149"/>
                </a:lnTo>
                <a:lnTo>
                  <a:pt x="8" y="133"/>
                </a:lnTo>
                <a:lnTo>
                  <a:pt x="2" y="116"/>
                </a:lnTo>
                <a:lnTo>
                  <a:pt x="0" y="97"/>
                </a:lnTo>
                <a:lnTo>
                  <a:pt x="2" y="77"/>
                </a:lnTo>
                <a:lnTo>
                  <a:pt x="8" y="59"/>
                </a:lnTo>
                <a:lnTo>
                  <a:pt x="16" y="43"/>
                </a:lnTo>
                <a:lnTo>
                  <a:pt x="29" y="28"/>
                </a:lnTo>
                <a:lnTo>
                  <a:pt x="43" y="16"/>
                </a:lnTo>
                <a:lnTo>
                  <a:pt x="59" y="8"/>
                </a:lnTo>
                <a:lnTo>
                  <a:pt x="77" y="2"/>
                </a:lnTo>
                <a:lnTo>
                  <a:pt x="97" y="0"/>
                </a:lnTo>
                <a:lnTo>
                  <a:pt x="116" y="2"/>
                </a:lnTo>
                <a:lnTo>
                  <a:pt x="135" y="8"/>
                </a:lnTo>
                <a:lnTo>
                  <a:pt x="151" y="16"/>
                </a:lnTo>
                <a:lnTo>
                  <a:pt x="165" y="28"/>
                </a:lnTo>
                <a:lnTo>
                  <a:pt x="177" y="43"/>
                </a:lnTo>
                <a:lnTo>
                  <a:pt x="185" y="59"/>
                </a:lnTo>
                <a:lnTo>
                  <a:pt x="191" y="77"/>
                </a:lnTo>
                <a:lnTo>
                  <a:pt x="194" y="97"/>
                </a:lnTo>
                <a:lnTo>
                  <a:pt x="191" y="116"/>
                </a:lnTo>
                <a:lnTo>
                  <a:pt x="185" y="133"/>
                </a:lnTo>
                <a:lnTo>
                  <a:pt x="177" y="149"/>
                </a:lnTo>
                <a:lnTo>
                  <a:pt x="165" y="164"/>
                </a:lnTo>
                <a:lnTo>
                  <a:pt x="151" y="176"/>
                </a:lnTo>
                <a:lnTo>
                  <a:pt x="135" y="184"/>
                </a:lnTo>
                <a:lnTo>
                  <a:pt x="116" y="190"/>
                </a:lnTo>
                <a:lnTo>
                  <a:pt x="97" y="192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" name="Freeform 7"/>
          <p:cNvSpPr>
            <a:spLocks/>
          </p:cNvSpPr>
          <p:nvPr/>
        </p:nvSpPr>
        <p:spPr bwMode="auto">
          <a:xfrm>
            <a:off x="2087563" y="2949575"/>
            <a:ext cx="152400" cy="152400"/>
          </a:xfrm>
          <a:custGeom>
            <a:avLst/>
            <a:gdLst>
              <a:gd name="T0" fmla="*/ 97 w 192"/>
              <a:gd name="T1" fmla="*/ 192 h 192"/>
              <a:gd name="T2" fmla="*/ 77 w 192"/>
              <a:gd name="T3" fmla="*/ 190 h 192"/>
              <a:gd name="T4" fmla="*/ 59 w 192"/>
              <a:gd name="T5" fmla="*/ 184 h 192"/>
              <a:gd name="T6" fmla="*/ 43 w 192"/>
              <a:gd name="T7" fmla="*/ 176 h 192"/>
              <a:gd name="T8" fmla="*/ 28 w 192"/>
              <a:gd name="T9" fmla="*/ 164 h 192"/>
              <a:gd name="T10" fmla="*/ 16 w 192"/>
              <a:gd name="T11" fmla="*/ 149 h 192"/>
              <a:gd name="T12" fmla="*/ 8 w 192"/>
              <a:gd name="T13" fmla="*/ 133 h 192"/>
              <a:gd name="T14" fmla="*/ 2 w 192"/>
              <a:gd name="T15" fmla="*/ 116 h 192"/>
              <a:gd name="T16" fmla="*/ 0 w 192"/>
              <a:gd name="T17" fmla="*/ 97 h 192"/>
              <a:gd name="T18" fmla="*/ 2 w 192"/>
              <a:gd name="T19" fmla="*/ 77 h 192"/>
              <a:gd name="T20" fmla="*/ 8 w 192"/>
              <a:gd name="T21" fmla="*/ 59 h 192"/>
              <a:gd name="T22" fmla="*/ 16 w 192"/>
              <a:gd name="T23" fmla="*/ 43 h 192"/>
              <a:gd name="T24" fmla="*/ 28 w 192"/>
              <a:gd name="T25" fmla="*/ 28 h 192"/>
              <a:gd name="T26" fmla="*/ 43 w 192"/>
              <a:gd name="T27" fmla="*/ 16 h 192"/>
              <a:gd name="T28" fmla="*/ 59 w 192"/>
              <a:gd name="T29" fmla="*/ 8 h 192"/>
              <a:gd name="T30" fmla="*/ 77 w 192"/>
              <a:gd name="T31" fmla="*/ 2 h 192"/>
              <a:gd name="T32" fmla="*/ 97 w 192"/>
              <a:gd name="T33" fmla="*/ 0 h 192"/>
              <a:gd name="T34" fmla="*/ 116 w 192"/>
              <a:gd name="T35" fmla="*/ 2 h 192"/>
              <a:gd name="T36" fmla="*/ 134 w 192"/>
              <a:gd name="T37" fmla="*/ 8 h 192"/>
              <a:gd name="T38" fmla="*/ 150 w 192"/>
              <a:gd name="T39" fmla="*/ 16 h 192"/>
              <a:gd name="T40" fmla="*/ 165 w 192"/>
              <a:gd name="T41" fmla="*/ 28 h 192"/>
              <a:gd name="T42" fmla="*/ 176 w 192"/>
              <a:gd name="T43" fmla="*/ 43 h 192"/>
              <a:gd name="T44" fmla="*/ 185 w 192"/>
              <a:gd name="T45" fmla="*/ 59 h 192"/>
              <a:gd name="T46" fmla="*/ 190 w 192"/>
              <a:gd name="T47" fmla="*/ 77 h 192"/>
              <a:gd name="T48" fmla="*/ 192 w 192"/>
              <a:gd name="T49" fmla="*/ 97 h 192"/>
              <a:gd name="T50" fmla="*/ 190 w 192"/>
              <a:gd name="T51" fmla="*/ 116 h 192"/>
              <a:gd name="T52" fmla="*/ 185 w 192"/>
              <a:gd name="T53" fmla="*/ 133 h 192"/>
              <a:gd name="T54" fmla="*/ 176 w 192"/>
              <a:gd name="T55" fmla="*/ 149 h 192"/>
              <a:gd name="T56" fmla="*/ 165 w 192"/>
              <a:gd name="T57" fmla="*/ 164 h 192"/>
              <a:gd name="T58" fmla="*/ 150 w 192"/>
              <a:gd name="T59" fmla="*/ 176 h 192"/>
              <a:gd name="T60" fmla="*/ 134 w 192"/>
              <a:gd name="T61" fmla="*/ 184 h 192"/>
              <a:gd name="T62" fmla="*/ 116 w 192"/>
              <a:gd name="T63" fmla="*/ 190 h 192"/>
              <a:gd name="T64" fmla="*/ 97 w 192"/>
              <a:gd name="T6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92" h="192">
                <a:moveTo>
                  <a:pt x="97" y="192"/>
                </a:moveTo>
                <a:lnTo>
                  <a:pt x="77" y="190"/>
                </a:lnTo>
                <a:lnTo>
                  <a:pt x="59" y="184"/>
                </a:lnTo>
                <a:lnTo>
                  <a:pt x="43" y="176"/>
                </a:lnTo>
                <a:lnTo>
                  <a:pt x="28" y="164"/>
                </a:lnTo>
                <a:lnTo>
                  <a:pt x="16" y="149"/>
                </a:lnTo>
                <a:lnTo>
                  <a:pt x="8" y="133"/>
                </a:lnTo>
                <a:lnTo>
                  <a:pt x="2" y="116"/>
                </a:lnTo>
                <a:lnTo>
                  <a:pt x="0" y="97"/>
                </a:lnTo>
                <a:lnTo>
                  <a:pt x="2" y="77"/>
                </a:lnTo>
                <a:lnTo>
                  <a:pt x="8" y="59"/>
                </a:lnTo>
                <a:lnTo>
                  <a:pt x="16" y="43"/>
                </a:lnTo>
                <a:lnTo>
                  <a:pt x="28" y="28"/>
                </a:lnTo>
                <a:lnTo>
                  <a:pt x="43" y="16"/>
                </a:lnTo>
                <a:lnTo>
                  <a:pt x="59" y="8"/>
                </a:lnTo>
                <a:lnTo>
                  <a:pt x="77" y="2"/>
                </a:lnTo>
                <a:lnTo>
                  <a:pt x="97" y="0"/>
                </a:lnTo>
                <a:lnTo>
                  <a:pt x="116" y="2"/>
                </a:lnTo>
                <a:lnTo>
                  <a:pt x="134" y="8"/>
                </a:lnTo>
                <a:lnTo>
                  <a:pt x="150" y="16"/>
                </a:lnTo>
                <a:lnTo>
                  <a:pt x="165" y="28"/>
                </a:lnTo>
                <a:lnTo>
                  <a:pt x="176" y="43"/>
                </a:lnTo>
                <a:lnTo>
                  <a:pt x="185" y="59"/>
                </a:lnTo>
                <a:lnTo>
                  <a:pt x="190" y="77"/>
                </a:lnTo>
                <a:lnTo>
                  <a:pt x="192" y="97"/>
                </a:lnTo>
                <a:lnTo>
                  <a:pt x="190" y="116"/>
                </a:lnTo>
                <a:lnTo>
                  <a:pt x="185" y="133"/>
                </a:lnTo>
                <a:lnTo>
                  <a:pt x="176" y="149"/>
                </a:lnTo>
                <a:lnTo>
                  <a:pt x="165" y="164"/>
                </a:lnTo>
                <a:lnTo>
                  <a:pt x="150" y="176"/>
                </a:lnTo>
                <a:lnTo>
                  <a:pt x="134" y="184"/>
                </a:lnTo>
                <a:lnTo>
                  <a:pt x="116" y="190"/>
                </a:lnTo>
                <a:lnTo>
                  <a:pt x="97" y="192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" name="Freeform 8"/>
          <p:cNvSpPr>
            <a:spLocks/>
          </p:cNvSpPr>
          <p:nvPr/>
        </p:nvSpPr>
        <p:spPr bwMode="auto">
          <a:xfrm>
            <a:off x="2055813" y="2667000"/>
            <a:ext cx="620712" cy="358775"/>
          </a:xfrm>
          <a:custGeom>
            <a:avLst/>
            <a:gdLst>
              <a:gd name="T0" fmla="*/ 781 w 781"/>
              <a:gd name="T1" fmla="*/ 119 h 453"/>
              <a:gd name="T2" fmla="*/ 227 w 781"/>
              <a:gd name="T3" fmla="*/ 91 h 453"/>
              <a:gd name="T4" fmla="*/ 249 w 781"/>
              <a:gd name="T5" fmla="*/ 54 h 453"/>
              <a:gd name="T6" fmla="*/ 278 w 781"/>
              <a:gd name="T7" fmla="*/ 37 h 453"/>
              <a:gd name="T8" fmla="*/ 308 w 781"/>
              <a:gd name="T9" fmla="*/ 31 h 453"/>
              <a:gd name="T10" fmla="*/ 329 w 781"/>
              <a:gd name="T11" fmla="*/ 31 h 453"/>
              <a:gd name="T12" fmla="*/ 369 w 781"/>
              <a:gd name="T13" fmla="*/ 31 h 453"/>
              <a:gd name="T14" fmla="*/ 429 w 781"/>
              <a:gd name="T15" fmla="*/ 31 h 453"/>
              <a:gd name="T16" fmla="*/ 502 w 781"/>
              <a:gd name="T17" fmla="*/ 31 h 453"/>
              <a:gd name="T18" fmla="*/ 579 w 781"/>
              <a:gd name="T19" fmla="*/ 31 h 453"/>
              <a:gd name="T20" fmla="*/ 653 w 781"/>
              <a:gd name="T21" fmla="*/ 31 h 453"/>
              <a:gd name="T22" fmla="*/ 713 w 781"/>
              <a:gd name="T23" fmla="*/ 31 h 453"/>
              <a:gd name="T24" fmla="*/ 753 w 781"/>
              <a:gd name="T25" fmla="*/ 31 h 453"/>
              <a:gd name="T26" fmla="*/ 759 w 781"/>
              <a:gd name="T27" fmla="*/ 22 h 453"/>
              <a:gd name="T28" fmla="*/ 745 w 781"/>
              <a:gd name="T29" fmla="*/ 3 h 453"/>
              <a:gd name="T30" fmla="*/ 724 w 781"/>
              <a:gd name="T31" fmla="*/ 0 h 453"/>
              <a:gd name="T32" fmla="*/ 680 w 781"/>
              <a:gd name="T33" fmla="*/ 0 h 453"/>
              <a:gd name="T34" fmla="*/ 609 w 781"/>
              <a:gd name="T35" fmla="*/ 0 h 453"/>
              <a:gd name="T36" fmla="*/ 521 w 781"/>
              <a:gd name="T37" fmla="*/ 0 h 453"/>
              <a:gd name="T38" fmla="*/ 427 w 781"/>
              <a:gd name="T39" fmla="*/ 0 h 453"/>
              <a:gd name="T40" fmla="*/ 336 w 781"/>
              <a:gd name="T41" fmla="*/ 0 h 453"/>
              <a:gd name="T42" fmla="*/ 259 w 781"/>
              <a:gd name="T43" fmla="*/ 0 h 453"/>
              <a:gd name="T44" fmla="*/ 206 w 781"/>
              <a:gd name="T45" fmla="*/ 0 h 453"/>
              <a:gd name="T46" fmla="*/ 173 w 781"/>
              <a:gd name="T47" fmla="*/ 5 h 453"/>
              <a:gd name="T48" fmla="*/ 143 w 781"/>
              <a:gd name="T49" fmla="*/ 33 h 453"/>
              <a:gd name="T50" fmla="*/ 122 w 781"/>
              <a:gd name="T51" fmla="*/ 78 h 453"/>
              <a:gd name="T52" fmla="*/ 110 w 781"/>
              <a:gd name="T53" fmla="*/ 122 h 453"/>
              <a:gd name="T54" fmla="*/ 95 w 781"/>
              <a:gd name="T55" fmla="*/ 145 h 453"/>
              <a:gd name="T56" fmla="*/ 62 w 781"/>
              <a:gd name="T57" fmla="*/ 172 h 453"/>
              <a:gd name="T58" fmla="*/ 26 w 781"/>
              <a:gd name="T59" fmla="*/ 216 h 453"/>
              <a:gd name="T60" fmla="*/ 3 w 781"/>
              <a:gd name="T61" fmla="*/ 262 h 453"/>
              <a:gd name="T62" fmla="*/ 9 w 781"/>
              <a:gd name="T63" fmla="*/ 271 h 453"/>
              <a:gd name="T64" fmla="*/ 30 w 781"/>
              <a:gd name="T65" fmla="*/ 255 h 453"/>
              <a:gd name="T66" fmla="*/ 59 w 781"/>
              <a:gd name="T67" fmla="*/ 244 h 453"/>
              <a:gd name="T68" fmla="*/ 102 w 781"/>
              <a:gd name="T69" fmla="*/ 238 h 453"/>
              <a:gd name="T70" fmla="*/ 160 w 781"/>
              <a:gd name="T71" fmla="*/ 240 h 453"/>
              <a:gd name="T72" fmla="*/ 208 w 781"/>
              <a:gd name="T73" fmla="*/ 254 h 453"/>
              <a:gd name="T74" fmla="*/ 247 w 781"/>
              <a:gd name="T75" fmla="*/ 277 h 453"/>
              <a:gd name="T76" fmla="*/ 277 w 781"/>
              <a:gd name="T77" fmla="*/ 307 h 453"/>
              <a:gd name="T78" fmla="*/ 299 w 781"/>
              <a:gd name="T79" fmla="*/ 340 h 453"/>
              <a:gd name="T80" fmla="*/ 315 w 781"/>
              <a:gd name="T81" fmla="*/ 376 h 453"/>
              <a:gd name="T82" fmla="*/ 325 w 781"/>
              <a:gd name="T83" fmla="*/ 410 h 453"/>
              <a:gd name="T84" fmla="*/ 329 w 781"/>
              <a:gd name="T85" fmla="*/ 440 h 453"/>
              <a:gd name="T86" fmla="*/ 690 w 781"/>
              <a:gd name="T87" fmla="*/ 453 h 453"/>
              <a:gd name="T88" fmla="*/ 671 w 781"/>
              <a:gd name="T89" fmla="*/ 429 h 453"/>
              <a:gd name="T90" fmla="*/ 654 w 781"/>
              <a:gd name="T91" fmla="*/ 395 h 453"/>
              <a:gd name="T92" fmla="*/ 646 w 781"/>
              <a:gd name="T93" fmla="*/ 355 h 453"/>
              <a:gd name="T94" fmla="*/ 655 w 781"/>
              <a:gd name="T95" fmla="*/ 308 h 453"/>
              <a:gd name="T96" fmla="*/ 682 w 781"/>
              <a:gd name="T97" fmla="*/ 265 h 453"/>
              <a:gd name="T98" fmla="*/ 716 w 781"/>
              <a:gd name="T99" fmla="*/ 239 h 453"/>
              <a:gd name="T100" fmla="*/ 751 w 781"/>
              <a:gd name="T101" fmla="*/ 225 h 453"/>
              <a:gd name="T102" fmla="*/ 781 w 781"/>
              <a:gd name="T103" fmla="*/ 224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81" h="453">
                <a:moveTo>
                  <a:pt x="781" y="224"/>
                </a:moveTo>
                <a:lnTo>
                  <a:pt x="781" y="119"/>
                </a:lnTo>
                <a:lnTo>
                  <a:pt x="222" y="119"/>
                </a:lnTo>
                <a:lnTo>
                  <a:pt x="227" y="91"/>
                </a:lnTo>
                <a:lnTo>
                  <a:pt x="236" y="69"/>
                </a:lnTo>
                <a:lnTo>
                  <a:pt x="249" y="54"/>
                </a:lnTo>
                <a:lnTo>
                  <a:pt x="264" y="43"/>
                </a:lnTo>
                <a:lnTo>
                  <a:pt x="278" y="37"/>
                </a:lnTo>
                <a:lnTo>
                  <a:pt x="295" y="32"/>
                </a:lnTo>
                <a:lnTo>
                  <a:pt x="308" y="31"/>
                </a:lnTo>
                <a:lnTo>
                  <a:pt x="320" y="31"/>
                </a:lnTo>
                <a:lnTo>
                  <a:pt x="329" y="31"/>
                </a:lnTo>
                <a:lnTo>
                  <a:pt x="346" y="31"/>
                </a:lnTo>
                <a:lnTo>
                  <a:pt x="369" y="31"/>
                </a:lnTo>
                <a:lnTo>
                  <a:pt x="397" y="31"/>
                </a:lnTo>
                <a:lnTo>
                  <a:pt x="429" y="31"/>
                </a:lnTo>
                <a:lnTo>
                  <a:pt x="465" y="31"/>
                </a:lnTo>
                <a:lnTo>
                  <a:pt x="502" y="31"/>
                </a:lnTo>
                <a:lnTo>
                  <a:pt x="541" y="31"/>
                </a:lnTo>
                <a:lnTo>
                  <a:pt x="579" y="31"/>
                </a:lnTo>
                <a:lnTo>
                  <a:pt x="617" y="31"/>
                </a:lnTo>
                <a:lnTo>
                  <a:pt x="653" y="31"/>
                </a:lnTo>
                <a:lnTo>
                  <a:pt x="685" y="31"/>
                </a:lnTo>
                <a:lnTo>
                  <a:pt x="713" y="31"/>
                </a:lnTo>
                <a:lnTo>
                  <a:pt x="736" y="31"/>
                </a:lnTo>
                <a:lnTo>
                  <a:pt x="753" y="31"/>
                </a:lnTo>
                <a:lnTo>
                  <a:pt x="763" y="31"/>
                </a:lnTo>
                <a:lnTo>
                  <a:pt x="759" y="22"/>
                </a:lnTo>
                <a:lnTo>
                  <a:pt x="753" y="11"/>
                </a:lnTo>
                <a:lnTo>
                  <a:pt x="745" y="3"/>
                </a:lnTo>
                <a:lnTo>
                  <a:pt x="732" y="0"/>
                </a:lnTo>
                <a:lnTo>
                  <a:pt x="724" y="0"/>
                </a:lnTo>
                <a:lnTo>
                  <a:pt x="706" y="0"/>
                </a:lnTo>
                <a:lnTo>
                  <a:pt x="680" y="0"/>
                </a:lnTo>
                <a:lnTo>
                  <a:pt x="647" y="0"/>
                </a:lnTo>
                <a:lnTo>
                  <a:pt x="609" y="0"/>
                </a:lnTo>
                <a:lnTo>
                  <a:pt x="566" y="0"/>
                </a:lnTo>
                <a:lnTo>
                  <a:pt x="521" y="0"/>
                </a:lnTo>
                <a:lnTo>
                  <a:pt x="474" y="0"/>
                </a:lnTo>
                <a:lnTo>
                  <a:pt x="427" y="0"/>
                </a:lnTo>
                <a:lnTo>
                  <a:pt x="380" y="0"/>
                </a:lnTo>
                <a:lnTo>
                  <a:pt x="336" y="0"/>
                </a:lnTo>
                <a:lnTo>
                  <a:pt x="295" y="0"/>
                </a:lnTo>
                <a:lnTo>
                  <a:pt x="259" y="0"/>
                </a:lnTo>
                <a:lnTo>
                  <a:pt x="228" y="0"/>
                </a:lnTo>
                <a:lnTo>
                  <a:pt x="206" y="0"/>
                </a:lnTo>
                <a:lnTo>
                  <a:pt x="191" y="0"/>
                </a:lnTo>
                <a:lnTo>
                  <a:pt x="173" y="5"/>
                </a:lnTo>
                <a:lnTo>
                  <a:pt x="156" y="16"/>
                </a:lnTo>
                <a:lnTo>
                  <a:pt x="143" y="33"/>
                </a:lnTo>
                <a:lnTo>
                  <a:pt x="131" y="54"/>
                </a:lnTo>
                <a:lnTo>
                  <a:pt x="122" y="78"/>
                </a:lnTo>
                <a:lnTo>
                  <a:pt x="115" y="101"/>
                </a:lnTo>
                <a:lnTo>
                  <a:pt x="110" y="122"/>
                </a:lnTo>
                <a:lnTo>
                  <a:pt x="109" y="140"/>
                </a:lnTo>
                <a:lnTo>
                  <a:pt x="95" y="145"/>
                </a:lnTo>
                <a:lnTo>
                  <a:pt x="79" y="156"/>
                </a:lnTo>
                <a:lnTo>
                  <a:pt x="62" y="172"/>
                </a:lnTo>
                <a:lnTo>
                  <a:pt x="44" y="193"/>
                </a:lnTo>
                <a:lnTo>
                  <a:pt x="26" y="216"/>
                </a:lnTo>
                <a:lnTo>
                  <a:pt x="12" y="239"/>
                </a:lnTo>
                <a:lnTo>
                  <a:pt x="3" y="262"/>
                </a:lnTo>
                <a:lnTo>
                  <a:pt x="0" y="280"/>
                </a:lnTo>
                <a:lnTo>
                  <a:pt x="9" y="271"/>
                </a:lnTo>
                <a:lnTo>
                  <a:pt x="18" y="263"/>
                </a:lnTo>
                <a:lnTo>
                  <a:pt x="30" y="255"/>
                </a:lnTo>
                <a:lnTo>
                  <a:pt x="42" y="248"/>
                </a:lnTo>
                <a:lnTo>
                  <a:pt x="59" y="244"/>
                </a:lnTo>
                <a:lnTo>
                  <a:pt x="78" y="240"/>
                </a:lnTo>
                <a:lnTo>
                  <a:pt x="102" y="238"/>
                </a:lnTo>
                <a:lnTo>
                  <a:pt x="131" y="238"/>
                </a:lnTo>
                <a:lnTo>
                  <a:pt x="160" y="240"/>
                </a:lnTo>
                <a:lnTo>
                  <a:pt x="185" y="246"/>
                </a:lnTo>
                <a:lnTo>
                  <a:pt x="208" y="254"/>
                </a:lnTo>
                <a:lnTo>
                  <a:pt x="229" y="264"/>
                </a:lnTo>
                <a:lnTo>
                  <a:pt x="247" y="277"/>
                </a:lnTo>
                <a:lnTo>
                  <a:pt x="264" y="291"/>
                </a:lnTo>
                <a:lnTo>
                  <a:pt x="277" y="307"/>
                </a:lnTo>
                <a:lnTo>
                  <a:pt x="289" y="323"/>
                </a:lnTo>
                <a:lnTo>
                  <a:pt x="299" y="340"/>
                </a:lnTo>
                <a:lnTo>
                  <a:pt x="308" y="358"/>
                </a:lnTo>
                <a:lnTo>
                  <a:pt x="315" y="376"/>
                </a:lnTo>
                <a:lnTo>
                  <a:pt x="320" y="393"/>
                </a:lnTo>
                <a:lnTo>
                  <a:pt x="325" y="410"/>
                </a:lnTo>
                <a:lnTo>
                  <a:pt x="327" y="425"/>
                </a:lnTo>
                <a:lnTo>
                  <a:pt x="329" y="440"/>
                </a:lnTo>
                <a:lnTo>
                  <a:pt x="329" y="453"/>
                </a:lnTo>
                <a:lnTo>
                  <a:pt x="690" y="453"/>
                </a:lnTo>
                <a:lnTo>
                  <a:pt x="680" y="441"/>
                </a:lnTo>
                <a:lnTo>
                  <a:pt x="671" y="429"/>
                </a:lnTo>
                <a:lnTo>
                  <a:pt x="662" y="412"/>
                </a:lnTo>
                <a:lnTo>
                  <a:pt x="654" y="395"/>
                </a:lnTo>
                <a:lnTo>
                  <a:pt x="648" y="376"/>
                </a:lnTo>
                <a:lnTo>
                  <a:pt x="646" y="355"/>
                </a:lnTo>
                <a:lnTo>
                  <a:pt x="648" y="332"/>
                </a:lnTo>
                <a:lnTo>
                  <a:pt x="655" y="308"/>
                </a:lnTo>
                <a:lnTo>
                  <a:pt x="667" y="285"/>
                </a:lnTo>
                <a:lnTo>
                  <a:pt x="682" y="265"/>
                </a:lnTo>
                <a:lnTo>
                  <a:pt x="698" y="250"/>
                </a:lnTo>
                <a:lnTo>
                  <a:pt x="716" y="239"/>
                </a:lnTo>
                <a:lnTo>
                  <a:pt x="733" y="231"/>
                </a:lnTo>
                <a:lnTo>
                  <a:pt x="751" y="225"/>
                </a:lnTo>
                <a:lnTo>
                  <a:pt x="767" y="223"/>
                </a:lnTo>
                <a:lnTo>
                  <a:pt x="781" y="224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" name="Freeform 9"/>
          <p:cNvSpPr>
            <a:spLocks/>
          </p:cNvSpPr>
          <p:nvPr/>
        </p:nvSpPr>
        <p:spPr bwMode="auto">
          <a:xfrm>
            <a:off x="2574925" y="2692400"/>
            <a:ext cx="52388" cy="69850"/>
          </a:xfrm>
          <a:custGeom>
            <a:avLst/>
            <a:gdLst>
              <a:gd name="T0" fmla="*/ 47 w 67"/>
              <a:gd name="T1" fmla="*/ 88 h 88"/>
              <a:gd name="T2" fmla="*/ 0 w 67"/>
              <a:gd name="T3" fmla="*/ 0 h 88"/>
              <a:gd name="T4" fmla="*/ 19 w 67"/>
              <a:gd name="T5" fmla="*/ 0 h 88"/>
              <a:gd name="T6" fmla="*/ 67 w 67"/>
              <a:gd name="T7" fmla="*/ 88 h 88"/>
              <a:gd name="T8" fmla="*/ 47 w 67"/>
              <a:gd name="T9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" h="88">
                <a:moveTo>
                  <a:pt x="47" y="88"/>
                </a:moveTo>
                <a:lnTo>
                  <a:pt x="0" y="0"/>
                </a:lnTo>
                <a:lnTo>
                  <a:pt x="19" y="0"/>
                </a:lnTo>
                <a:lnTo>
                  <a:pt x="67" y="88"/>
                </a:lnTo>
                <a:lnTo>
                  <a:pt x="47" y="88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" name="Freeform 10"/>
          <p:cNvSpPr>
            <a:spLocks/>
          </p:cNvSpPr>
          <p:nvPr/>
        </p:nvSpPr>
        <p:spPr bwMode="auto">
          <a:xfrm>
            <a:off x="2649538" y="2692400"/>
            <a:ext cx="50800" cy="71438"/>
          </a:xfrm>
          <a:custGeom>
            <a:avLst/>
            <a:gdLst>
              <a:gd name="T0" fmla="*/ 49 w 65"/>
              <a:gd name="T1" fmla="*/ 91 h 91"/>
              <a:gd name="T2" fmla="*/ 0 w 65"/>
              <a:gd name="T3" fmla="*/ 0 h 91"/>
              <a:gd name="T4" fmla="*/ 15 w 65"/>
              <a:gd name="T5" fmla="*/ 0 h 91"/>
              <a:gd name="T6" fmla="*/ 65 w 65"/>
              <a:gd name="T7" fmla="*/ 91 h 91"/>
              <a:gd name="T8" fmla="*/ 49 w 65"/>
              <a:gd name="T9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" h="91">
                <a:moveTo>
                  <a:pt x="49" y="91"/>
                </a:moveTo>
                <a:lnTo>
                  <a:pt x="0" y="0"/>
                </a:lnTo>
                <a:lnTo>
                  <a:pt x="15" y="0"/>
                </a:lnTo>
                <a:lnTo>
                  <a:pt x="65" y="91"/>
                </a:lnTo>
                <a:lnTo>
                  <a:pt x="49" y="91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" name="Freeform 11"/>
          <p:cNvSpPr>
            <a:spLocks/>
          </p:cNvSpPr>
          <p:nvPr/>
        </p:nvSpPr>
        <p:spPr bwMode="auto">
          <a:xfrm>
            <a:off x="2322513" y="2692400"/>
            <a:ext cx="58737" cy="69850"/>
          </a:xfrm>
          <a:custGeom>
            <a:avLst/>
            <a:gdLst>
              <a:gd name="T0" fmla="*/ 48 w 74"/>
              <a:gd name="T1" fmla="*/ 88 h 88"/>
              <a:gd name="T2" fmla="*/ 0 w 74"/>
              <a:gd name="T3" fmla="*/ 0 h 88"/>
              <a:gd name="T4" fmla="*/ 25 w 74"/>
              <a:gd name="T5" fmla="*/ 0 h 88"/>
              <a:gd name="T6" fmla="*/ 74 w 74"/>
              <a:gd name="T7" fmla="*/ 88 h 88"/>
              <a:gd name="T8" fmla="*/ 48 w 74"/>
              <a:gd name="T9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88">
                <a:moveTo>
                  <a:pt x="48" y="88"/>
                </a:moveTo>
                <a:lnTo>
                  <a:pt x="0" y="0"/>
                </a:lnTo>
                <a:lnTo>
                  <a:pt x="25" y="0"/>
                </a:lnTo>
                <a:lnTo>
                  <a:pt x="74" y="88"/>
                </a:lnTo>
                <a:lnTo>
                  <a:pt x="48" y="88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" name="Freeform 12"/>
          <p:cNvSpPr>
            <a:spLocks/>
          </p:cNvSpPr>
          <p:nvPr/>
        </p:nvSpPr>
        <p:spPr bwMode="auto">
          <a:xfrm>
            <a:off x="1981200" y="2870200"/>
            <a:ext cx="1154113" cy="206375"/>
          </a:xfrm>
          <a:custGeom>
            <a:avLst/>
            <a:gdLst>
              <a:gd name="T0" fmla="*/ 1408 w 1454"/>
              <a:gd name="T1" fmla="*/ 231 h 261"/>
              <a:gd name="T2" fmla="*/ 1400 w 1454"/>
              <a:gd name="T3" fmla="*/ 237 h 261"/>
              <a:gd name="T4" fmla="*/ 1379 w 1454"/>
              <a:gd name="T5" fmla="*/ 236 h 261"/>
              <a:gd name="T6" fmla="*/ 1362 w 1454"/>
              <a:gd name="T7" fmla="*/ 236 h 261"/>
              <a:gd name="T8" fmla="*/ 1367 w 1454"/>
              <a:gd name="T9" fmla="*/ 201 h 261"/>
              <a:gd name="T10" fmla="*/ 1349 w 1454"/>
              <a:gd name="T11" fmla="*/ 129 h 261"/>
              <a:gd name="T12" fmla="*/ 1257 w 1454"/>
              <a:gd name="T13" fmla="*/ 86 h 261"/>
              <a:gd name="T14" fmla="*/ 1210 w 1454"/>
              <a:gd name="T15" fmla="*/ 96 h 261"/>
              <a:gd name="T16" fmla="*/ 1149 w 1454"/>
              <a:gd name="T17" fmla="*/ 156 h 261"/>
              <a:gd name="T18" fmla="*/ 1116 w 1454"/>
              <a:gd name="T19" fmla="*/ 251 h 261"/>
              <a:gd name="T20" fmla="*/ 1067 w 1454"/>
              <a:gd name="T21" fmla="*/ 251 h 261"/>
              <a:gd name="T22" fmla="*/ 994 w 1454"/>
              <a:gd name="T23" fmla="*/ 251 h 261"/>
              <a:gd name="T24" fmla="*/ 906 w 1454"/>
              <a:gd name="T25" fmla="*/ 251 h 261"/>
              <a:gd name="T26" fmla="*/ 806 w 1454"/>
              <a:gd name="T27" fmla="*/ 252 h 261"/>
              <a:gd name="T28" fmla="*/ 703 w 1454"/>
              <a:gd name="T29" fmla="*/ 252 h 261"/>
              <a:gd name="T30" fmla="*/ 603 w 1454"/>
              <a:gd name="T31" fmla="*/ 252 h 261"/>
              <a:gd name="T32" fmla="*/ 511 w 1454"/>
              <a:gd name="T33" fmla="*/ 253 h 261"/>
              <a:gd name="T34" fmla="*/ 435 w 1454"/>
              <a:gd name="T35" fmla="*/ 253 h 261"/>
              <a:gd name="T36" fmla="*/ 379 w 1454"/>
              <a:gd name="T37" fmla="*/ 253 h 261"/>
              <a:gd name="T38" fmla="*/ 352 w 1454"/>
              <a:gd name="T39" fmla="*/ 253 h 261"/>
              <a:gd name="T40" fmla="*/ 342 w 1454"/>
              <a:gd name="T41" fmla="*/ 168 h 261"/>
              <a:gd name="T42" fmla="*/ 292 w 1454"/>
              <a:gd name="T43" fmla="*/ 100 h 261"/>
              <a:gd name="T44" fmla="*/ 234 w 1454"/>
              <a:gd name="T45" fmla="*/ 82 h 261"/>
              <a:gd name="T46" fmla="*/ 183 w 1454"/>
              <a:gd name="T47" fmla="*/ 91 h 261"/>
              <a:gd name="T48" fmla="*/ 126 w 1454"/>
              <a:gd name="T49" fmla="*/ 156 h 261"/>
              <a:gd name="T50" fmla="*/ 95 w 1454"/>
              <a:gd name="T51" fmla="*/ 261 h 261"/>
              <a:gd name="T52" fmla="*/ 57 w 1454"/>
              <a:gd name="T53" fmla="*/ 261 h 261"/>
              <a:gd name="T54" fmla="*/ 31 w 1454"/>
              <a:gd name="T55" fmla="*/ 261 h 261"/>
              <a:gd name="T56" fmla="*/ 6 w 1454"/>
              <a:gd name="T57" fmla="*/ 249 h 261"/>
              <a:gd name="T58" fmla="*/ 2 w 1454"/>
              <a:gd name="T59" fmla="*/ 210 h 261"/>
              <a:gd name="T60" fmla="*/ 26 w 1454"/>
              <a:gd name="T61" fmla="*/ 187 h 261"/>
              <a:gd name="T62" fmla="*/ 29 w 1454"/>
              <a:gd name="T63" fmla="*/ 161 h 261"/>
              <a:gd name="T64" fmla="*/ 41 w 1454"/>
              <a:gd name="T65" fmla="*/ 117 h 261"/>
              <a:gd name="T66" fmla="*/ 68 w 1454"/>
              <a:gd name="T67" fmla="*/ 68 h 261"/>
              <a:gd name="T68" fmla="*/ 114 w 1454"/>
              <a:gd name="T69" fmla="*/ 24 h 261"/>
              <a:gd name="T70" fmla="*/ 187 w 1454"/>
              <a:gd name="T71" fmla="*/ 1 h 261"/>
              <a:gd name="T72" fmla="*/ 274 w 1454"/>
              <a:gd name="T73" fmla="*/ 8 h 261"/>
              <a:gd name="T74" fmla="*/ 338 w 1454"/>
              <a:gd name="T75" fmla="*/ 42 h 261"/>
              <a:gd name="T76" fmla="*/ 377 w 1454"/>
              <a:gd name="T77" fmla="*/ 89 h 261"/>
              <a:gd name="T78" fmla="*/ 398 w 1454"/>
              <a:gd name="T79" fmla="*/ 142 h 261"/>
              <a:gd name="T80" fmla="*/ 406 w 1454"/>
              <a:gd name="T81" fmla="*/ 189 h 261"/>
              <a:gd name="T82" fmla="*/ 420 w 1454"/>
              <a:gd name="T83" fmla="*/ 212 h 261"/>
              <a:gd name="T84" fmla="*/ 490 w 1454"/>
              <a:gd name="T85" fmla="*/ 212 h 261"/>
              <a:gd name="T86" fmla="*/ 589 w 1454"/>
              <a:gd name="T87" fmla="*/ 212 h 261"/>
              <a:gd name="T88" fmla="*/ 692 w 1454"/>
              <a:gd name="T89" fmla="*/ 210 h 261"/>
              <a:gd name="T90" fmla="*/ 774 w 1454"/>
              <a:gd name="T91" fmla="*/ 210 h 261"/>
              <a:gd name="T92" fmla="*/ 808 w 1454"/>
              <a:gd name="T93" fmla="*/ 210 h 261"/>
              <a:gd name="T94" fmla="*/ 824 w 1454"/>
              <a:gd name="T95" fmla="*/ 218 h 261"/>
              <a:gd name="T96" fmla="*/ 848 w 1454"/>
              <a:gd name="T97" fmla="*/ 225 h 261"/>
              <a:gd name="T98" fmla="*/ 882 w 1454"/>
              <a:gd name="T99" fmla="*/ 228 h 261"/>
              <a:gd name="T100" fmla="*/ 930 w 1454"/>
              <a:gd name="T101" fmla="*/ 214 h 261"/>
              <a:gd name="T102" fmla="*/ 1006 w 1454"/>
              <a:gd name="T103" fmla="*/ 170 h 261"/>
              <a:gd name="T104" fmla="*/ 1074 w 1454"/>
              <a:gd name="T105" fmla="*/ 119 h 261"/>
              <a:gd name="T106" fmla="*/ 1119 w 1454"/>
              <a:gd name="T107" fmla="*/ 83 h 261"/>
              <a:gd name="T108" fmla="*/ 1160 w 1454"/>
              <a:gd name="T109" fmla="*/ 55 h 261"/>
              <a:gd name="T110" fmla="*/ 1199 w 1454"/>
              <a:gd name="T111" fmla="*/ 36 h 261"/>
              <a:gd name="T112" fmla="*/ 1238 w 1454"/>
              <a:gd name="T113" fmla="*/ 24 h 261"/>
              <a:gd name="T114" fmla="*/ 1287 w 1454"/>
              <a:gd name="T115" fmla="*/ 24 h 261"/>
              <a:gd name="T116" fmla="*/ 1355 w 1454"/>
              <a:gd name="T117" fmla="*/ 50 h 261"/>
              <a:gd name="T118" fmla="*/ 1406 w 1454"/>
              <a:gd name="T119" fmla="*/ 108 h 261"/>
              <a:gd name="T120" fmla="*/ 1454 w 1454"/>
              <a:gd name="T121" fmla="*/ 154 h 261"/>
              <a:gd name="T122" fmla="*/ 1443 w 1454"/>
              <a:gd name="T123" fmla="*/ 224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54" h="261">
                <a:moveTo>
                  <a:pt x="1410" y="224"/>
                </a:moveTo>
                <a:lnTo>
                  <a:pt x="1409" y="228"/>
                </a:lnTo>
                <a:lnTo>
                  <a:pt x="1408" y="231"/>
                </a:lnTo>
                <a:lnTo>
                  <a:pt x="1406" y="235"/>
                </a:lnTo>
                <a:lnTo>
                  <a:pt x="1405" y="237"/>
                </a:lnTo>
                <a:lnTo>
                  <a:pt x="1400" y="237"/>
                </a:lnTo>
                <a:lnTo>
                  <a:pt x="1394" y="237"/>
                </a:lnTo>
                <a:lnTo>
                  <a:pt x="1386" y="237"/>
                </a:lnTo>
                <a:lnTo>
                  <a:pt x="1379" y="236"/>
                </a:lnTo>
                <a:lnTo>
                  <a:pt x="1372" y="236"/>
                </a:lnTo>
                <a:lnTo>
                  <a:pt x="1366" y="236"/>
                </a:lnTo>
                <a:lnTo>
                  <a:pt x="1362" y="236"/>
                </a:lnTo>
                <a:lnTo>
                  <a:pt x="1360" y="236"/>
                </a:lnTo>
                <a:lnTo>
                  <a:pt x="1365" y="221"/>
                </a:lnTo>
                <a:lnTo>
                  <a:pt x="1367" y="201"/>
                </a:lnTo>
                <a:lnTo>
                  <a:pt x="1366" y="177"/>
                </a:lnTo>
                <a:lnTo>
                  <a:pt x="1360" y="153"/>
                </a:lnTo>
                <a:lnTo>
                  <a:pt x="1349" y="129"/>
                </a:lnTo>
                <a:lnTo>
                  <a:pt x="1328" y="108"/>
                </a:lnTo>
                <a:lnTo>
                  <a:pt x="1298" y="93"/>
                </a:lnTo>
                <a:lnTo>
                  <a:pt x="1257" y="86"/>
                </a:lnTo>
                <a:lnTo>
                  <a:pt x="1246" y="86"/>
                </a:lnTo>
                <a:lnTo>
                  <a:pt x="1229" y="89"/>
                </a:lnTo>
                <a:lnTo>
                  <a:pt x="1210" y="96"/>
                </a:lnTo>
                <a:lnTo>
                  <a:pt x="1188" y="108"/>
                </a:lnTo>
                <a:lnTo>
                  <a:pt x="1167" y="128"/>
                </a:lnTo>
                <a:lnTo>
                  <a:pt x="1149" y="156"/>
                </a:lnTo>
                <a:lnTo>
                  <a:pt x="1134" y="198"/>
                </a:lnTo>
                <a:lnTo>
                  <a:pt x="1127" y="251"/>
                </a:lnTo>
                <a:lnTo>
                  <a:pt x="1116" y="251"/>
                </a:lnTo>
                <a:lnTo>
                  <a:pt x="1102" y="251"/>
                </a:lnTo>
                <a:lnTo>
                  <a:pt x="1086" y="251"/>
                </a:lnTo>
                <a:lnTo>
                  <a:pt x="1067" y="251"/>
                </a:lnTo>
                <a:lnTo>
                  <a:pt x="1045" y="251"/>
                </a:lnTo>
                <a:lnTo>
                  <a:pt x="1021" y="251"/>
                </a:lnTo>
                <a:lnTo>
                  <a:pt x="994" y="251"/>
                </a:lnTo>
                <a:lnTo>
                  <a:pt x="965" y="251"/>
                </a:lnTo>
                <a:lnTo>
                  <a:pt x="937" y="251"/>
                </a:lnTo>
                <a:lnTo>
                  <a:pt x="906" y="251"/>
                </a:lnTo>
                <a:lnTo>
                  <a:pt x="873" y="252"/>
                </a:lnTo>
                <a:lnTo>
                  <a:pt x="840" y="252"/>
                </a:lnTo>
                <a:lnTo>
                  <a:pt x="806" y="252"/>
                </a:lnTo>
                <a:lnTo>
                  <a:pt x="772" y="252"/>
                </a:lnTo>
                <a:lnTo>
                  <a:pt x="737" y="252"/>
                </a:lnTo>
                <a:lnTo>
                  <a:pt x="703" y="252"/>
                </a:lnTo>
                <a:lnTo>
                  <a:pt x="669" y="252"/>
                </a:lnTo>
                <a:lnTo>
                  <a:pt x="635" y="252"/>
                </a:lnTo>
                <a:lnTo>
                  <a:pt x="603" y="252"/>
                </a:lnTo>
                <a:lnTo>
                  <a:pt x="570" y="252"/>
                </a:lnTo>
                <a:lnTo>
                  <a:pt x="540" y="252"/>
                </a:lnTo>
                <a:lnTo>
                  <a:pt x="511" y="253"/>
                </a:lnTo>
                <a:lnTo>
                  <a:pt x="483" y="253"/>
                </a:lnTo>
                <a:lnTo>
                  <a:pt x="458" y="253"/>
                </a:lnTo>
                <a:lnTo>
                  <a:pt x="435" y="253"/>
                </a:lnTo>
                <a:lnTo>
                  <a:pt x="413" y="253"/>
                </a:lnTo>
                <a:lnTo>
                  <a:pt x="394" y="253"/>
                </a:lnTo>
                <a:lnTo>
                  <a:pt x="379" y="253"/>
                </a:lnTo>
                <a:lnTo>
                  <a:pt x="367" y="253"/>
                </a:lnTo>
                <a:lnTo>
                  <a:pt x="357" y="253"/>
                </a:lnTo>
                <a:lnTo>
                  <a:pt x="352" y="253"/>
                </a:lnTo>
                <a:lnTo>
                  <a:pt x="349" y="253"/>
                </a:lnTo>
                <a:lnTo>
                  <a:pt x="349" y="206"/>
                </a:lnTo>
                <a:lnTo>
                  <a:pt x="342" y="168"/>
                </a:lnTo>
                <a:lnTo>
                  <a:pt x="329" y="138"/>
                </a:lnTo>
                <a:lnTo>
                  <a:pt x="311" y="115"/>
                </a:lnTo>
                <a:lnTo>
                  <a:pt x="292" y="100"/>
                </a:lnTo>
                <a:lnTo>
                  <a:pt x="271" y="90"/>
                </a:lnTo>
                <a:lnTo>
                  <a:pt x="251" y="84"/>
                </a:lnTo>
                <a:lnTo>
                  <a:pt x="234" y="82"/>
                </a:lnTo>
                <a:lnTo>
                  <a:pt x="221" y="82"/>
                </a:lnTo>
                <a:lnTo>
                  <a:pt x="204" y="84"/>
                </a:lnTo>
                <a:lnTo>
                  <a:pt x="183" y="91"/>
                </a:lnTo>
                <a:lnTo>
                  <a:pt x="163" y="104"/>
                </a:lnTo>
                <a:lnTo>
                  <a:pt x="142" y="124"/>
                </a:lnTo>
                <a:lnTo>
                  <a:pt x="126" y="156"/>
                </a:lnTo>
                <a:lnTo>
                  <a:pt x="114" y="201"/>
                </a:lnTo>
                <a:lnTo>
                  <a:pt x="111" y="261"/>
                </a:lnTo>
                <a:lnTo>
                  <a:pt x="95" y="261"/>
                </a:lnTo>
                <a:lnTo>
                  <a:pt x="80" y="261"/>
                </a:lnTo>
                <a:lnTo>
                  <a:pt x="67" y="261"/>
                </a:lnTo>
                <a:lnTo>
                  <a:pt x="57" y="261"/>
                </a:lnTo>
                <a:lnTo>
                  <a:pt x="48" y="261"/>
                </a:lnTo>
                <a:lnTo>
                  <a:pt x="38" y="261"/>
                </a:lnTo>
                <a:lnTo>
                  <a:pt x="31" y="261"/>
                </a:lnTo>
                <a:lnTo>
                  <a:pt x="26" y="261"/>
                </a:lnTo>
                <a:lnTo>
                  <a:pt x="14" y="258"/>
                </a:lnTo>
                <a:lnTo>
                  <a:pt x="6" y="249"/>
                </a:lnTo>
                <a:lnTo>
                  <a:pt x="2" y="238"/>
                </a:lnTo>
                <a:lnTo>
                  <a:pt x="0" y="224"/>
                </a:lnTo>
                <a:lnTo>
                  <a:pt x="2" y="210"/>
                </a:lnTo>
                <a:lnTo>
                  <a:pt x="6" y="199"/>
                </a:lnTo>
                <a:lnTo>
                  <a:pt x="14" y="191"/>
                </a:lnTo>
                <a:lnTo>
                  <a:pt x="26" y="187"/>
                </a:lnTo>
                <a:lnTo>
                  <a:pt x="26" y="182"/>
                </a:lnTo>
                <a:lnTo>
                  <a:pt x="27" y="173"/>
                </a:lnTo>
                <a:lnTo>
                  <a:pt x="29" y="161"/>
                </a:lnTo>
                <a:lnTo>
                  <a:pt x="31" y="148"/>
                </a:lnTo>
                <a:lnTo>
                  <a:pt x="35" y="133"/>
                </a:lnTo>
                <a:lnTo>
                  <a:pt x="41" y="117"/>
                </a:lnTo>
                <a:lnTo>
                  <a:pt x="48" y="100"/>
                </a:lnTo>
                <a:lnTo>
                  <a:pt x="57" y="84"/>
                </a:lnTo>
                <a:lnTo>
                  <a:pt x="68" y="68"/>
                </a:lnTo>
                <a:lnTo>
                  <a:pt x="81" y="52"/>
                </a:lnTo>
                <a:lnTo>
                  <a:pt x="96" y="37"/>
                </a:lnTo>
                <a:lnTo>
                  <a:pt x="114" y="24"/>
                </a:lnTo>
                <a:lnTo>
                  <a:pt x="135" y="14"/>
                </a:lnTo>
                <a:lnTo>
                  <a:pt x="159" y="6"/>
                </a:lnTo>
                <a:lnTo>
                  <a:pt x="187" y="1"/>
                </a:lnTo>
                <a:lnTo>
                  <a:pt x="217" y="0"/>
                </a:lnTo>
                <a:lnTo>
                  <a:pt x="248" y="2"/>
                </a:lnTo>
                <a:lnTo>
                  <a:pt x="274" y="8"/>
                </a:lnTo>
                <a:lnTo>
                  <a:pt x="299" y="16"/>
                </a:lnTo>
                <a:lnTo>
                  <a:pt x="319" y="28"/>
                </a:lnTo>
                <a:lnTo>
                  <a:pt x="338" y="42"/>
                </a:lnTo>
                <a:lnTo>
                  <a:pt x="353" y="55"/>
                </a:lnTo>
                <a:lnTo>
                  <a:pt x="365" y="73"/>
                </a:lnTo>
                <a:lnTo>
                  <a:pt x="377" y="89"/>
                </a:lnTo>
                <a:lnTo>
                  <a:pt x="385" y="107"/>
                </a:lnTo>
                <a:lnTo>
                  <a:pt x="392" y="124"/>
                </a:lnTo>
                <a:lnTo>
                  <a:pt x="398" y="142"/>
                </a:lnTo>
                <a:lnTo>
                  <a:pt x="401" y="159"/>
                </a:lnTo>
                <a:lnTo>
                  <a:pt x="405" y="175"/>
                </a:lnTo>
                <a:lnTo>
                  <a:pt x="406" y="189"/>
                </a:lnTo>
                <a:lnTo>
                  <a:pt x="407" y="201"/>
                </a:lnTo>
                <a:lnTo>
                  <a:pt x="408" y="212"/>
                </a:lnTo>
                <a:lnTo>
                  <a:pt x="420" y="212"/>
                </a:lnTo>
                <a:lnTo>
                  <a:pt x="438" y="212"/>
                </a:lnTo>
                <a:lnTo>
                  <a:pt x="462" y="212"/>
                </a:lnTo>
                <a:lnTo>
                  <a:pt x="490" y="212"/>
                </a:lnTo>
                <a:lnTo>
                  <a:pt x="521" y="212"/>
                </a:lnTo>
                <a:lnTo>
                  <a:pt x="554" y="212"/>
                </a:lnTo>
                <a:lnTo>
                  <a:pt x="589" y="212"/>
                </a:lnTo>
                <a:lnTo>
                  <a:pt x="625" y="210"/>
                </a:lnTo>
                <a:lnTo>
                  <a:pt x="659" y="210"/>
                </a:lnTo>
                <a:lnTo>
                  <a:pt x="692" y="210"/>
                </a:lnTo>
                <a:lnTo>
                  <a:pt x="724" y="210"/>
                </a:lnTo>
                <a:lnTo>
                  <a:pt x="751" y="210"/>
                </a:lnTo>
                <a:lnTo>
                  <a:pt x="774" y="210"/>
                </a:lnTo>
                <a:lnTo>
                  <a:pt x="793" y="210"/>
                </a:lnTo>
                <a:lnTo>
                  <a:pt x="804" y="210"/>
                </a:lnTo>
                <a:lnTo>
                  <a:pt x="808" y="210"/>
                </a:lnTo>
                <a:lnTo>
                  <a:pt x="812" y="213"/>
                </a:lnTo>
                <a:lnTo>
                  <a:pt x="817" y="215"/>
                </a:lnTo>
                <a:lnTo>
                  <a:pt x="824" y="218"/>
                </a:lnTo>
                <a:lnTo>
                  <a:pt x="831" y="221"/>
                </a:lnTo>
                <a:lnTo>
                  <a:pt x="839" y="224"/>
                </a:lnTo>
                <a:lnTo>
                  <a:pt x="848" y="225"/>
                </a:lnTo>
                <a:lnTo>
                  <a:pt x="858" y="228"/>
                </a:lnTo>
                <a:lnTo>
                  <a:pt x="871" y="228"/>
                </a:lnTo>
                <a:lnTo>
                  <a:pt x="882" y="228"/>
                </a:lnTo>
                <a:lnTo>
                  <a:pt x="895" y="225"/>
                </a:lnTo>
                <a:lnTo>
                  <a:pt x="911" y="221"/>
                </a:lnTo>
                <a:lnTo>
                  <a:pt x="930" y="214"/>
                </a:lnTo>
                <a:lnTo>
                  <a:pt x="952" y="204"/>
                </a:lnTo>
                <a:lnTo>
                  <a:pt x="977" y="190"/>
                </a:lnTo>
                <a:lnTo>
                  <a:pt x="1006" y="170"/>
                </a:lnTo>
                <a:lnTo>
                  <a:pt x="1039" y="145"/>
                </a:lnTo>
                <a:lnTo>
                  <a:pt x="1056" y="131"/>
                </a:lnTo>
                <a:lnTo>
                  <a:pt x="1074" y="119"/>
                </a:lnTo>
                <a:lnTo>
                  <a:pt x="1089" y="106"/>
                </a:lnTo>
                <a:lnTo>
                  <a:pt x="1105" y="94"/>
                </a:lnTo>
                <a:lnTo>
                  <a:pt x="1119" y="83"/>
                </a:lnTo>
                <a:lnTo>
                  <a:pt x="1134" y="74"/>
                </a:lnTo>
                <a:lnTo>
                  <a:pt x="1147" y="63"/>
                </a:lnTo>
                <a:lnTo>
                  <a:pt x="1160" y="55"/>
                </a:lnTo>
                <a:lnTo>
                  <a:pt x="1174" y="48"/>
                </a:lnTo>
                <a:lnTo>
                  <a:pt x="1187" y="42"/>
                </a:lnTo>
                <a:lnTo>
                  <a:pt x="1199" y="36"/>
                </a:lnTo>
                <a:lnTo>
                  <a:pt x="1212" y="31"/>
                </a:lnTo>
                <a:lnTo>
                  <a:pt x="1226" y="27"/>
                </a:lnTo>
                <a:lnTo>
                  <a:pt x="1238" y="24"/>
                </a:lnTo>
                <a:lnTo>
                  <a:pt x="1252" y="22"/>
                </a:lnTo>
                <a:lnTo>
                  <a:pt x="1266" y="22"/>
                </a:lnTo>
                <a:lnTo>
                  <a:pt x="1287" y="24"/>
                </a:lnTo>
                <a:lnTo>
                  <a:pt x="1310" y="29"/>
                </a:lnTo>
                <a:lnTo>
                  <a:pt x="1333" y="38"/>
                </a:lnTo>
                <a:lnTo>
                  <a:pt x="1355" y="50"/>
                </a:lnTo>
                <a:lnTo>
                  <a:pt x="1375" y="66"/>
                </a:lnTo>
                <a:lnTo>
                  <a:pt x="1393" y="85"/>
                </a:lnTo>
                <a:lnTo>
                  <a:pt x="1406" y="108"/>
                </a:lnTo>
                <a:lnTo>
                  <a:pt x="1416" y="135"/>
                </a:lnTo>
                <a:lnTo>
                  <a:pt x="1450" y="135"/>
                </a:lnTo>
                <a:lnTo>
                  <a:pt x="1454" y="154"/>
                </a:lnTo>
                <a:lnTo>
                  <a:pt x="1454" y="176"/>
                </a:lnTo>
                <a:lnTo>
                  <a:pt x="1450" y="199"/>
                </a:lnTo>
                <a:lnTo>
                  <a:pt x="1443" y="224"/>
                </a:lnTo>
                <a:lnTo>
                  <a:pt x="1410" y="224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" name="Freeform 13"/>
          <p:cNvSpPr>
            <a:spLocks/>
          </p:cNvSpPr>
          <p:nvPr/>
        </p:nvSpPr>
        <p:spPr bwMode="auto">
          <a:xfrm>
            <a:off x="3013075" y="2816225"/>
            <a:ext cx="66675" cy="88900"/>
          </a:xfrm>
          <a:custGeom>
            <a:avLst/>
            <a:gdLst>
              <a:gd name="T0" fmla="*/ 86 w 86"/>
              <a:gd name="T1" fmla="*/ 2 h 113"/>
              <a:gd name="T2" fmla="*/ 86 w 86"/>
              <a:gd name="T3" fmla="*/ 107 h 113"/>
              <a:gd name="T4" fmla="*/ 73 w 86"/>
              <a:gd name="T5" fmla="*/ 111 h 113"/>
              <a:gd name="T6" fmla="*/ 59 w 86"/>
              <a:gd name="T7" fmla="*/ 113 h 113"/>
              <a:gd name="T8" fmla="*/ 45 w 86"/>
              <a:gd name="T9" fmla="*/ 112 h 113"/>
              <a:gd name="T10" fmla="*/ 31 w 86"/>
              <a:gd name="T11" fmla="*/ 108 h 113"/>
              <a:gd name="T12" fmla="*/ 19 w 86"/>
              <a:gd name="T13" fmla="*/ 100 h 113"/>
              <a:gd name="T14" fmla="*/ 8 w 86"/>
              <a:gd name="T15" fmla="*/ 89 h 113"/>
              <a:gd name="T16" fmla="*/ 3 w 86"/>
              <a:gd name="T17" fmla="*/ 73 h 113"/>
              <a:gd name="T18" fmla="*/ 0 w 86"/>
              <a:gd name="T19" fmla="*/ 51 h 113"/>
              <a:gd name="T20" fmla="*/ 4 w 86"/>
              <a:gd name="T21" fmla="*/ 34 h 113"/>
              <a:gd name="T22" fmla="*/ 11 w 86"/>
              <a:gd name="T23" fmla="*/ 21 h 113"/>
              <a:gd name="T24" fmla="*/ 21 w 86"/>
              <a:gd name="T25" fmla="*/ 12 h 113"/>
              <a:gd name="T26" fmla="*/ 35 w 86"/>
              <a:gd name="T27" fmla="*/ 6 h 113"/>
              <a:gd name="T28" fmla="*/ 49 w 86"/>
              <a:gd name="T29" fmla="*/ 3 h 113"/>
              <a:gd name="T30" fmla="*/ 63 w 86"/>
              <a:gd name="T31" fmla="*/ 0 h 113"/>
              <a:gd name="T32" fmla="*/ 75 w 86"/>
              <a:gd name="T33" fmla="*/ 0 h 113"/>
              <a:gd name="T34" fmla="*/ 86 w 86"/>
              <a:gd name="T35" fmla="*/ 2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6" h="113">
                <a:moveTo>
                  <a:pt x="86" y="2"/>
                </a:moveTo>
                <a:lnTo>
                  <a:pt x="86" y="107"/>
                </a:lnTo>
                <a:lnTo>
                  <a:pt x="73" y="111"/>
                </a:lnTo>
                <a:lnTo>
                  <a:pt x="59" y="113"/>
                </a:lnTo>
                <a:lnTo>
                  <a:pt x="45" y="112"/>
                </a:lnTo>
                <a:lnTo>
                  <a:pt x="31" y="108"/>
                </a:lnTo>
                <a:lnTo>
                  <a:pt x="19" y="100"/>
                </a:lnTo>
                <a:lnTo>
                  <a:pt x="8" y="89"/>
                </a:lnTo>
                <a:lnTo>
                  <a:pt x="3" y="73"/>
                </a:lnTo>
                <a:lnTo>
                  <a:pt x="0" y="51"/>
                </a:lnTo>
                <a:lnTo>
                  <a:pt x="4" y="34"/>
                </a:lnTo>
                <a:lnTo>
                  <a:pt x="11" y="21"/>
                </a:lnTo>
                <a:lnTo>
                  <a:pt x="21" y="12"/>
                </a:lnTo>
                <a:lnTo>
                  <a:pt x="35" y="6"/>
                </a:lnTo>
                <a:lnTo>
                  <a:pt x="49" y="3"/>
                </a:lnTo>
                <a:lnTo>
                  <a:pt x="63" y="0"/>
                </a:lnTo>
                <a:lnTo>
                  <a:pt x="75" y="0"/>
                </a:lnTo>
                <a:lnTo>
                  <a:pt x="86" y="2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" name="Freeform 14"/>
          <p:cNvSpPr>
            <a:spLocks/>
          </p:cNvSpPr>
          <p:nvPr/>
        </p:nvSpPr>
        <p:spPr bwMode="auto">
          <a:xfrm>
            <a:off x="2689225" y="2763838"/>
            <a:ext cx="312738" cy="242887"/>
          </a:xfrm>
          <a:custGeom>
            <a:avLst/>
            <a:gdLst>
              <a:gd name="T0" fmla="*/ 86 w 395"/>
              <a:gd name="T1" fmla="*/ 305 h 305"/>
              <a:gd name="T2" fmla="*/ 93 w 395"/>
              <a:gd name="T3" fmla="*/ 301 h 305"/>
              <a:gd name="T4" fmla="*/ 100 w 395"/>
              <a:gd name="T5" fmla="*/ 296 h 305"/>
              <a:gd name="T6" fmla="*/ 108 w 395"/>
              <a:gd name="T7" fmla="*/ 290 h 305"/>
              <a:gd name="T8" fmla="*/ 116 w 395"/>
              <a:gd name="T9" fmla="*/ 286 h 305"/>
              <a:gd name="T10" fmla="*/ 124 w 395"/>
              <a:gd name="T11" fmla="*/ 279 h 305"/>
              <a:gd name="T12" fmla="*/ 132 w 395"/>
              <a:gd name="T13" fmla="*/ 273 h 305"/>
              <a:gd name="T14" fmla="*/ 140 w 395"/>
              <a:gd name="T15" fmla="*/ 266 h 305"/>
              <a:gd name="T16" fmla="*/ 149 w 395"/>
              <a:gd name="T17" fmla="*/ 259 h 305"/>
              <a:gd name="T18" fmla="*/ 167 w 395"/>
              <a:gd name="T19" fmla="*/ 246 h 305"/>
              <a:gd name="T20" fmla="*/ 184 w 395"/>
              <a:gd name="T21" fmla="*/ 233 h 305"/>
              <a:gd name="T22" fmla="*/ 200 w 395"/>
              <a:gd name="T23" fmla="*/ 220 h 305"/>
              <a:gd name="T24" fmla="*/ 215 w 395"/>
              <a:gd name="T25" fmla="*/ 209 h 305"/>
              <a:gd name="T26" fmla="*/ 230 w 395"/>
              <a:gd name="T27" fmla="*/ 199 h 305"/>
              <a:gd name="T28" fmla="*/ 245 w 395"/>
              <a:gd name="T29" fmla="*/ 188 h 305"/>
              <a:gd name="T30" fmla="*/ 260 w 395"/>
              <a:gd name="T31" fmla="*/ 179 h 305"/>
              <a:gd name="T32" fmla="*/ 274 w 395"/>
              <a:gd name="T33" fmla="*/ 171 h 305"/>
              <a:gd name="T34" fmla="*/ 288 w 395"/>
              <a:gd name="T35" fmla="*/ 163 h 305"/>
              <a:gd name="T36" fmla="*/ 303 w 395"/>
              <a:gd name="T37" fmla="*/ 156 h 305"/>
              <a:gd name="T38" fmla="*/ 316 w 395"/>
              <a:gd name="T39" fmla="*/ 150 h 305"/>
              <a:gd name="T40" fmla="*/ 331 w 395"/>
              <a:gd name="T41" fmla="*/ 146 h 305"/>
              <a:gd name="T42" fmla="*/ 346 w 395"/>
              <a:gd name="T43" fmla="*/ 142 h 305"/>
              <a:gd name="T44" fmla="*/ 362 w 395"/>
              <a:gd name="T45" fmla="*/ 140 h 305"/>
              <a:gd name="T46" fmla="*/ 379 w 395"/>
              <a:gd name="T47" fmla="*/ 138 h 305"/>
              <a:gd name="T48" fmla="*/ 395 w 395"/>
              <a:gd name="T49" fmla="*/ 138 h 305"/>
              <a:gd name="T50" fmla="*/ 395 w 395"/>
              <a:gd name="T51" fmla="*/ 108 h 305"/>
              <a:gd name="T52" fmla="*/ 395 w 395"/>
              <a:gd name="T53" fmla="*/ 62 h 305"/>
              <a:gd name="T54" fmla="*/ 395 w 395"/>
              <a:gd name="T55" fmla="*/ 18 h 305"/>
              <a:gd name="T56" fmla="*/ 395 w 395"/>
              <a:gd name="T57" fmla="*/ 0 h 305"/>
              <a:gd name="T58" fmla="*/ 0 w 395"/>
              <a:gd name="T59" fmla="*/ 0 h 305"/>
              <a:gd name="T60" fmla="*/ 0 w 395"/>
              <a:gd name="T61" fmla="*/ 49 h 305"/>
              <a:gd name="T62" fmla="*/ 342 w 395"/>
              <a:gd name="T63" fmla="*/ 49 h 305"/>
              <a:gd name="T64" fmla="*/ 342 w 395"/>
              <a:gd name="T65" fmla="*/ 66 h 305"/>
              <a:gd name="T66" fmla="*/ 0 w 395"/>
              <a:gd name="T67" fmla="*/ 66 h 305"/>
              <a:gd name="T68" fmla="*/ 0 w 395"/>
              <a:gd name="T69" fmla="*/ 102 h 305"/>
              <a:gd name="T70" fmla="*/ 16 w 395"/>
              <a:gd name="T71" fmla="*/ 107 h 305"/>
              <a:gd name="T72" fmla="*/ 31 w 395"/>
              <a:gd name="T73" fmla="*/ 114 h 305"/>
              <a:gd name="T74" fmla="*/ 45 w 395"/>
              <a:gd name="T75" fmla="*/ 120 h 305"/>
              <a:gd name="T76" fmla="*/ 58 w 395"/>
              <a:gd name="T77" fmla="*/ 130 h 305"/>
              <a:gd name="T78" fmla="*/ 71 w 395"/>
              <a:gd name="T79" fmla="*/ 140 h 305"/>
              <a:gd name="T80" fmla="*/ 81 w 395"/>
              <a:gd name="T81" fmla="*/ 151 h 305"/>
              <a:gd name="T82" fmla="*/ 91 w 395"/>
              <a:gd name="T83" fmla="*/ 164 h 305"/>
              <a:gd name="T84" fmla="*/ 98 w 395"/>
              <a:gd name="T85" fmla="*/ 178 h 305"/>
              <a:gd name="T86" fmla="*/ 107 w 395"/>
              <a:gd name="T87" fmla="*/ 209 h 305"/>
              <a:gd name="T88" fmla="*/ 108 w 395"/>
              <a:gd name="T89" fmla="*/ 242 h 305"/>
              <a:gd name="T90" fmla="*/ 101 w 395"/>
              <a:gd name="T91" fmla="*/ 276 h 305"/>
              <a:gd name="T92" fmla="*/ 86 w 395"/>
              <a:gd name="T93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95" h="305">
                <a:moveTo>
                  <a:pt x="86" y="305"/>
                </a:moveTo>
                <a:lnTo>
                  <a:pt x="93" y="301"/>
                </a:lnTo>
                <a:lnTo>
                  <a:pt x="100" y="296"/>
                </a:lnTo>
                <a:lnTo>
                  <a:pt x="108" y="290"/>
                </a:lnTo>
                <a:lnTo>
                  <a:pt x="116" y="286"/>
                </a:lnTo>
                <a:lnTo>
                  <a:pt x="124" y="279"/>
                </a:lnTo>
                <a:lnTo>
                  <a:pt x="132" y="273"/>
                </a:lnTo>
                <a:lnTo>
                  <a:pt x="140" y="266"/>
                </a:lnTo>
                <a:lnTo>
                  <a:pt x="149" y="259"/>
                </a:lnTo>
                <a:lnTo>
                  <a:pt x="167" y="246"/>
                </a:lnTo>
                <a:lnTo>
                  <a:pt x="184" y="233"/>
                </a:lnTo>
                <a:lnTo>
                  <a:pt x="200" y="220"/>
                </a:lnTo>
                <a:lnTo>
                  <a:pt x="215" y="209"/>
                </a:lnTo>
                <a:lnTo>
                  <a:pt x="230" y="199"/>
                </a:lnTo>
                <a:lnTo>
                  <a:pt x="245" y="188"/>
                </a:lnTo>
                <a:lnTo>
                  <a:pt x="260" y="179"/>
                </a:lnTo>
                <a:lnTo>
                  <a:pt x="274" y="171"/>
                </a:lnTo>
                <a:lnTo>
                  <a:pt x="288" y="163"/>
                </a:lnTo>
                <a:lnTo>
                  <a:pt x="303" y="156"/>
                </a:lnTo>
                <a:lnTo>
                  <a:pt x="316" y="150"/>
                </a:lnTo>
                <a:lnTo>
                  <a:pt x="331" y="146"/>
                </a:lnTo>
                <a:lnTo>
                  <a:pt x="346" y="142"/>
                </a:lnTo>
                <a:lnTo>
                  <a:pt x="362" y="140"/>
                </a:lnTo>
                <a:lnTo>
                  <a:pt x="379" y="138"/>
                </a:lnTo>
                <a:lnTo>
                  <a:pt x="395" y="138"/>
                </a:lnTo>
                <a:lnTo>
                  <a:pt x="395" y="108"/>
                </a:lnTo>
                <a:lnTo>
                  <a:pt x="395" y="62"/>
                </a:lnTo>
                <a:lnTo>
                  <a:pt x="395" y="18"/>
                </a:lnTo>
                <a:lnTo>
                  <a:pt x="395" y="0"/>
                </a:lnTo>
                <a:lnTo>
                  <a:pt x="0" y="0"/>
                </a:lnTo>
                <a:lnTo>
                  <a:pt x="0" y="49"/>
                </a:lnTo>
                <a:lnTo>
                  <a:pt x="342" y="49"/>
                </a:lnTo>
                <a:lnTo>
                  <a:pt x="342" y="66"/>
                </a:lnTo>
                <a:lnTo>
                  <a:pt x="0" y="66"/>
                </a:lnTo>
                <a:lnTo>
                  <a:pt x="0" y="102"/>
                </a:lnTo>
                <a:lnTo>
                  <a:pt x="16" y="107"/>
                </a:lnTo>
                <a:lnTo>
                  <a:pt x="31" y="114"/>
                </a:lnTo>
                <a:lnTo>
                  <a:pt x="45" y="120"/>
                </a:lnTo>
                <a:lnTo>
                  <a:pt x="58" y="130"/>
                </a:lnTo>
                <a:lnTo>
                  <a:pt x="71" y="140"/>
                </a:lnTo>
                <a:lnTo>
                  <a:pt x="81" y="151"/>
                </a:lnTo>
                <a:lnTo>
                  <a:pt x="91" y="164"/>
                </a:lnTo>
                <a:lnTo>
                  <a:pt x="98" y="178"/>
                </a:lnTo>
                <a:lnTo>
                  <a:pt x="107" y="209"/>
                </a:lnTo>
                <a:lnTo>
                  <a:pt x="108" y="242"/>
                </a:lnTo>
                <a:lnTo>
                  <a:pt x="101" y="276"/>
                </a:lnTo>
                <a:lnTo>
                  <a:pt x="86" y="305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" name="Freeform 15"/>
          <p:cNvSpPr>
            <a:spLocks/>
          </p:cNvSpPr>
          <p:nvPr/>
        </p:nvSpPr>
        <p:spPr bwMode="auto">
          <a:xfrm>
            <a:off x="2930525" y="2978150"/>
            <a:ext cx="96838" cy="95250"/>
          </a:xfrm>
          <a:custGeom>
            <a:avLst/>
            <a:gdLst>
              <a:gd name="T0" fmla="*/ 60 w 121"/>
              <a:gd name="T1" fmla="*/ 120 h 120"/>
              <a:gd name="T2" fmla="*/ 47 w 121"/>
              <a:gd name="T3" fmla="*/ 119 h 120"/>
              <a:gd name="T4" fmla="*/ 37 w 121"/>
              <a:gd name="T5" fmla="*/ 116 h 120"/>
              <a:gd name="T6" fmla="*/ 26 w 121"/>
              <a:gd name="T7" fmla="*/ 110 h 120"/>
              <a:gd name="T8" fmla="*/ 17 w 121"/>
              <a:gd name="T9" fmla="*/ 103 h 120"/>
              <a:gd name="T10" fmla="*/ 10 w 121"/>
              <a:gd name="T11" fmla="*/ 94 h 120"/>
              <a:gd name="T12" fmla="*/ 4 w 121"/>
              <a:gd name="T13" fmla="*/ 84 h 120"/>
              <a:gd name="T14" fmla="*/ 1 w 121"/>
              <a:gd name="T15" fmla="*/ 73 h 120"/>
              <a:gd name="T16" fmla="*/ 0 w 121"/>
              <a:gd name="T17" fmla="*/ 61 h 120"/>
              <a:gd name="T18" fmla="*/ 1 w 121"/>
              <a:gd name="T19" fmla="*/ 48 h 120"/>
              <a:gd name="T20" fmla="*/ 4 w 121"/>
              <a:gd name="T21" fmla="*/ 37 h 120"/>
              <a:gd name="T22" fmla="*/ 10 w 121"/>
              <a:gd name="T23" fmla="*/ 26 h 120"/>
              <a:gd name="T24" fmla="*/ 17 w 121"/>
              <a:gd name="T25" fmla="*/ 18 h 120"/>
              <a:gd name="T26" fmla="*/ 26 w 121"/>
              <a:gd name="T27" fmla="*/ 10 h 120"/>
              <a:gd name="T28" fmla="*/ 37 w 121"/>
              <a:gd name="T29" fmla="*/ 4 h 120"/>
              <a:gd name="T30" fmla="*/ 47 w 121"/>
              <a:gd name="T31" fmla="*/ 1 h 120"/>
              <a:gd name="T32" fmla="*/ 60 w 121"/>
              <a:gd name="T33" fmla="*/ 0 h 120"/>
              <a:gd name="T34" fmla="*/ 72 w 121"/>
              <a:gd name="T35" fmla="*/ 1 h 120"/>
              <a:gd name="T36" fmla="*/ 84 w 121"/>
              <a:gd name="T37" fmla="*/ 4 h 120"/>
              <a:gd name="T38" fmla="*/ 94 w 121"/>
              <a:gd name="T39" fmla="*/ 10 h 120"/>
              <a:gd name="T40" fmla="*/ 102 w 121"/>
              <a:gd name="T41" fmla="*/ 18 h 120"/>
              <a:gd name="T42" fmla="*/ 110 w 121"/>
              <a:gd name="T43" fmla="*/ 26 h 120"/>
              <a:gd name="T44" fmla="*/ 116 w 121"/>
              <a:gd name="T45" fmla="*/ 37 h 120"/>
              <a:gd name="T46" fmla="*/ 120 w 121"/>
              <a:gd name="T47" fmla="*/ 48 h 120"/>
              <a:gd name="T48" fmla="*/ 121 w 121"/>
              <a:gd name="T49" fmla="*/ 61 h 120"/>
              <a:gd name="T50" fmla="*/ 120 w 121"/>
              <a:gd name="T51" fmla="*/ 73 h 120"/>
              <a:gd name="T52" fmla="*/ 116 w 121"/>
              <a:gd name="T53" fmla="*/ 84 h 120"/>
              <a:gd name="T54" fmla="*/ 110 w 121"/>
              <a:gd name="T55" fmla="*/ 94 h 120"/>
              <a:gd name="T56" fmla="*/ 102 w 121"/>
              <a:gd name="T57" fmla="*/ 103 h 120"/>
              <a:gd name="T58" fmla="*/ 94 w 121"/>
              <a:gd name="T59" fmla="*/ 110 h 120"/>
              <a:gd name="T60" fmla="*/ 84 w 121"/>
              <a:gd name="T61" fmla="*/ 116 h 120"/>
              <a:gd name="T62" fmla="*/ 72 w 121"/>
              <a:gd name="T63" fmla="*/ 119 h 120"/>
              <a:gd name="T64" fmla="*/ 60 w 121"/>
              <a:gd name="T65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1" h="120">
                <a:moveTo>
                  <a:pt x="60" y="120"/>
                </a:moveTo>
                <a:lnTo>
                  <a:pt x="47" y="119"/>
                </a:lnTo>
                <a:lnTo>
                  <a:pt x="37" y="116"/>
                </a:lnTo>
                <a:lnTo>
                  <a:pt x="26" y="110"/>
                </a:lnTo>
                <a:lnTo>
                  <a:pt x="17" y="103"/>
                </a:lnTo>
                <a:lnTo>
                  <a:pt x="10" y="94"/>
                </a:lnTo>
                <a:lnTo>
                  <a:pt x="4" y="84"/>
                </a:lnTo>
                <a:lnTo>
                  <a:pt x="1" y="73"/>
                </a:lnTo>
                <a:lnTo>
                  <a:pt x="0" y="61"/>
                </a:lnTo>
                <a:lnTo>
                  <a:pt x="1" y="48"/>
                </a:lnTo>
                <a:lnTo>
                  <a:pt x="4" y="37"/>
                </a:lnTo>
                <a:lnTo>
                  <a:pt x="10" y="26"/>
                </a:lnTo>
                <a:lnTo>
                  <a:pt x="17" y="18"/>
                </a:lnTo>
                <a:lnTo>
                  <a:pt x="26" y="10"/>
                </a:lnTo>
                <a:lnTo>
                  <a:pt x="37" y="4"/>
                </a:lnTo>
                <a:lnTo>
                  <a:pt x="47" y="1"/>
                </a:lnTo>
                <a:lnTo>
                  <a:pt x="60" y="0"/>
                </a:lnTo>
                <a:lnTo>
                  <a:pt x="72" y="1"/>
                </a:lnTo>
                <a:lnTo>
                  <a:pt x="84" y="4"/>
                </a:lnTo>
                <a:lnTo>
                  <a:pt x="94" y="10"/>
                </a:lnTo>
                <a:lnTo>
                  <a:pt x="102" y="18"/>
                </a:lnTo>
                <a:lnTo>
                  <a:pt x="110" y="26"/>
                </a:lnTo>
                <a:lnTo>
                  <a:pt x="116" y="37"/>
                </a:lnTo>
                <a:lnTo>
                  <a:pt x="120" y="48"/>
                </a:lnTo>
                <a:lnTo>
                  <a:pt x="121" y="61"/>
                </a:lnTo>
                <a:lnTo>
                  <a:pt x="120" y="73"/>
                </a:lnTo>
                <a:lnTo>
                  <a:pt x="116" y="84"/>
                </a:lnTo>
                <a:lnTo>
                  <a:pt x="110" y="94"/>
                </a:lnTo>
                <a:lnTo>
                  <a:pt x="102" y="103"/>
                </a:lnTo>
                <a:lnTo>
                  <a:pt x="94" y="110"/>
                </a:lnTo>
                <a:lnTo>
                  <a:pt x="84" y="116"/>
                </a:lnTo>
                <a:lnTo>
                  <a:pt x="72" y="119"/>
                </a:lnTo>
                <a:lnTo>
                  <a:pt x="60" y="12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" name="Freeform 16"/>
          <p:cNvSpPr>
            <a:spLocks/>
          </p:cNvSpPr>
          <p:nvPr/>
        </p:nvSpPr>
        <p:spPr bwMode="auto">
          <a:xfrm>
            <a:off x="2116138" y="2978150"/>
            <a:ext cx="95250" cy="95250"/>
          </a:xfrm>
          <a:custGeom>
            <a:avLst/>
            <a:gdLst>
              <a:gd name="T0" fmla="*/ 61 w 121"/>
              <a:gd name="T1" fmla="*/ 120 h 120"/>
              <a:gd name="T2" fmla="*/ 48 w 121"/>
              <a:gd name="T3" fmla="*/ 119 h 120"/>
              <a:gd name="T4" fmla="*/ 37 w 121"/>
              <a:gd name="T5" fmla="*/ 116 h 120"/>
              <a:gd name="T6" fmla="*/ 26 w 121"/>
              <a:gd name="T7" fmla="*/ 110 h 120"/>
              <a:gd name="T8" fmla="*/ 18 w 121"/>
              <a:gd name="T9" fmla="*/ 103 h 120"/>
              <a:gd name="T10" fmla="*/ 10 w 121"/>
              <a:gd name="T11" fmla="*/ 94 h 120"/>
              <a:gd name="T12" fmla="*/ 4 w 121"/>
              <a:gd name="T13" fmla="*/ 84 h 120"/>
              <a:gd name="T14" fmla="*/ 1 w 121"/>
              <a:gd name="T15" fmla="*/ 73 h 120"/>
              <a:gd name="T16" fmla="*/ 0 w 121"/>
              <a:gd name="T17" fmla="*/ 61 h 120"/>
              <a:gd name="T18" fmla="*/ 1 w 121"/>
              <a:gd name="T19" fmla="*/ 48 h 120"/>
              <a:gd name="T20" fmla="*/ 4 w 121"/>
              <a:gd name="T21" fmla="*/ 37 h 120"/>
              <a:gd name="T22" fmla="*/ 10 w 121"/>
              <a:gd name="T23" fmla="*/ 26 h 120"/>
              <a:gd name="T24" fmla="*/ 18 w 121"/>
              <a:gd name="T25" fmla="*/ 18 h 120"/>
              <a:gd name="T26" fmla="*/ 26 w 121"/>
              <a:gd name="T27" fmla="*/ 10 h 120"/>
              <a:gd name="T28" fmla="*/ 37 w 121"/>
              <a:gd name="T29" fmla="*/ 4 h 120"/>
              <a:gd name="T30" fmla="*/ 48 w 121"/>
              <a:gd name="T31" fmla="*/ 1 h 120"/>
              <a:gd name="T32" fmla="*/ 61 w 121"/>
              <a:gd name="T33" fmla="*/ 0 h 120"/>
              <a:gd name="T34" fmla="*/ 73 w 121"/>
              <a:gd name="T35" fmla="*/ 1 h 120"/>
              <a:gd name="T36" fmla="*/ 84 w 121"/>
              <a:gd name="T37" fmla="*/ 4 h 120"/>
              <a:gd name="T38" fmla="*/ 94 w 121"/>
              <a:gd name="T39" fmla="*/ 10 h 120"/>
              <a:gd name="T40" fmla="*/ 103 w 121"/>
              <a:gd name="T41" fmla="*/ 18 h 120"/>
              <a:gd name="T42" fmla="*/ 110 w 121"/>
              <a:gd name="T43" fmla="*/ 26 h 120"/>
              <a:gd name="T44" fmla="*/ 116 w 121"/>
              <a:gd name="T45" fmla="*/ 37 h 120"/>
              <a:gd name="T46" fmla="*/ 119 w 121"/>
              <a:gd name="T47" fmla="*/ 48 h 120"/>
              <a:gd name="T48" fmla="*/ 121 w 121"/>
              <a:gd name="T49" fmla="*/ 61 h 120"/>
              <a:gd name="T50" fmla="*/ 119 w 121"/>
              <a:gd name="T51" fmla="*/ 73 h 120"/>
              <a:gd name="T52" fmla="*/ 116 w 121"/>
              <a:gd name="T53" fmla="*/ 84 h 120"/>
              <a:gd name="T54" fmla="*/ 110 w 121"/>
              <a:gd name="T55" fmla="*/ 94 h 120"/>
              <a:gd name="T56" fmla="*/ 103 w 121"/>
              <a:gd name="T57" fmla="*/ 103 h 120"/>
              <a:gd name="T58" fmla="*/ 94 w 121"/>
              <a:gd name="T59" fmla="*/ 110 h 120"/>
              <a:gd name="T60" fmla="*/ 84 w 121"/>
              <a:gd name="T61" fmla="*/ 116 h 120"/>
              <a:gd name="T62" fmla="*/ 73 w 121"/>
              <a:gd name="T63" fmla="*/ 119 h 120"/>
              <a:gd name="T64" fmla="*/ 61 w 121"/>
              <a:gd name="T65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1" h="120">
                <a:moveTo>
                  <a:pt x="61" y="120"/>
                </a:moveTo>
                <a:lnTo>
                  <a:pt x="48" y="119"/>
                </a:lnTo>
                <a:lnTo>
                  <a:pt x="37" y="116"/>
                </a:lnTo>
                <a:lnTo>
                  <a:pt x="26" y="110"/>
                </a:lnTo>
                <a:lnTo>
                  <a:pt x="18" y="103"/>
                </a:lnTo>
                <a:lnTo>
                  <a:pt x="10" y="94"/>
                </a:lnTo>
                <a:lnTo>
                  <a:pt x="4" y="84"/>
                </a:lnTo>
                <a:lnTo>
                  <a:pt x="1" y="73"/>
                </a:lnTo>
                <a:lnTo>
                  <a:pt x="0" y="61"/>
                </a:lnTo>
                <a:lnTo>
                  <a:pt x="1" y="48"/>
                </a:lnTo>
                <a:lnTo>
                  <a:pt x="4" y="37"/>
                </a:lnTo>
                <a:lnTo>
                  <a:pt x="10" y="26"/>
                </a:lnTo>
                <a:lnTo>
                  <a:pt x="18" y="18"/>
                </a:lnTo>
                <a:lnTo>
                  <a:pt x="26" y="10"/>
                </a:lnTo>
                <a:lnTo>
                  <a:pt x="37" y="4"/>
                </a:lnTo>
                <a:lnTo>
                  <a:pt x="48" y="1"/>
                </a:lnTo>
                <a:lnTo>
                  <a:pt x="61" y="0"/>
                </a:lnTo>
                <a:lnTo>
                  <a:pt x="73" y="1"/>
                </a:lnTo>
                <a:lnTo>
                  <a:pt x="84" y="4"/>
                </a:lnTo>
                <a:lnTo>
                  <a:pt x="94" y="10"/>
                </a:lnTo>
                <a:lnTo>
                  <a:pt x="103" y="18"/>
                </a:lnTo>
                <a:lnTo>
                  <a:pt x="110" y="26"/>
                </a:lnTo>
                <a:lnTo>
                  <a:pt x="116" y="37"/>
                </a:lnTo>
                <a:lnTo>
                  <a:pt x="119" y="48"/>
                </a:lnTo>
                <a:lnTo>
                  <a:pt x="121" y="61"/>
                </a:lnTo>
                <a:lnTo>
                  <a:pt x="119" y="73"/>
                </a:lnTo>
                <a:lnTo>
                  <a:pt x="116" y="84"/>
                </a:lnTo>
                <a:lnTo>
                  <a:pt x="110" y="94"/>
                </a:lnTo>
                <a:lnTo>
                  <a:pt x="103" y="103"/>
                </a:lnTo>
                <a:lnTo>
                  <a:pt x="94" y="110"/>
                </a:lnTo>
                <a:lnTo>
                  <a:pt x="84" y="116"/>
                </a:lnTo>
                <a:lnTo>
                  <a:pt x="73" y="119"/>
                </a:lnTo>
                <a:lnTo>
                  <a:pt x="61" y="12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" name="Freeform 17"/>
          <p:cNvSpPr>
            <a:spLocks/>
          </p:cNvSpPr>
          <p:nvPr/>
        </p:nvSpPr>
        <p:spPr bwMode="auto">
          <a:xfrm>
            <a:off x="2055813" y="2762250"/>
            <a:ext cx="949325" cy="288925"/>
          </a:xfrm>
          <a:custGeom>
            <a:avLst/>
            <a:gdLst>
              <a:gd name="T0" fmla="*/ 1159 w 1194"/>
              <a:gd name="T1" fmla="*/ 143 h 365"/>
              <a:gd name="T2" fmla="*/ 1113 w 1194"/>
              <a:gd name="T3" fmla="*/ 153 h 365"/>
              <a:gd name="T4" fmla="*/ 1071 w 1194"/>
              <a:gd name="T5" fmla="*/ 174 h 365"/>
              <a:gd name="T6" fmla="*/ 1027 w 1194"/>
              <a:gd name="T7" fmla="*/ 202 h 365"/>
              <a:gd name="T8" fmla="*/ 981 w 1194"/>
              <a:gd name="T9" fmla="*/ 236 h 365"/>
              <a:gd name="T10" fmla="*/ 937 w 1194"/>
              <a:gd name="T11" fmla="*/ 269 h 365"/>
              <a:gd name="T12" fmla="*/ 913 w 1194"/>
              <a:gd name="T13" fmla="*/ 289 h 365"/>
              <a:gd name="T14" fmla="*/ 890 w 1194"/>
              <a:gd name="T15" fmla="*/ 304 h 365"/>
              <a:gd name="T16" fmla="*/ 905 w 1194"/>
              <a:gd name="T17" fmla="*/ 245 h 365"/>
              <a:gd name="T18" fmla="*/ 888 w 1194"/>
              <a:gd name="T19" fmla="*/ 167 h 365"/>
              <a:gd name="T20" fmla="*/ 855 w 1194"/>
              <a:gd name="T21" fmla="*/ 133 h 365"/>
              <a:gd name="T22" fmla="*/ 813 w 1194"/>
              <a:gd name="T23" fmla="*/ 110 h 365"/>
              <a:gd name="T24" fmla="*/ 1139 w 1194"/>
              <a:gd name="T25" fmla="*/ 69 h 365"/>
              <a:gd name="T26" fmla="*/ 797 w 1194"/>
              <a:gd name="T27" fmla="*/ 3 h 365"/>
              <a:gd name="T28" fmla="*/ 767 w 1194"/>
              <a:gd name="T29" fmla="*/ 104 h 365"/>
              <a:gd name="T30" fmla="*/ 716 w 1194"/>
              <a:gd name="T31" fmla="*/ 120 h 365"/>
              <a:gd name="T32" fmla="*/ 667 w 1194"/>
              <a:gd name="T33" fmla="*/ 166 h 365"/>
              <a:gd name="T34" fmla="*/ 646 w 1194"/>
              <a:gd name="T35" fmla="*/ 236 h 365"/>
              <a:gd name="T36" fmla="*/ 662 w 1194"/>
              <a:gd name="T37" fmla="*/ 293 h 365"/>
              <a:gd name="T38" fmla="*/ 690 w 1194"/>
              <a:gd name="T39" fmla="*/ 334 h 365"/>
              <a:gd name="T40" fmla="*/ 327 w 1194"/>
              <a:gd name="T41" fmla="*/ 306 h 365"/>
              <a:gd name="T42" fmla="*/ 315 w 1194"/>
              <a:gd name="T43" fmla="*/ 257 h 365"/>
              <a:gd name="T44" fmla="*/ 289 w 1194"/>
              <a:gd name="T45" fmla="*/ 204 h 365"/>
              <a:gd name="T46" fmla="*/ 247 w 1194"/>
              <a:gd name="T47" fmla="*/ 158 h 365"/>
              <a:gd name="T48" fmla="*/ 185 w 1194"/>
              <a:gd name="T49" fmla="*/ 127 h 365"/>
              <a:gd name="T50" fmla="*/ 102 w 1194"/>
              <a:gd name="T51" fmla="*/ 119 h 365"/>
              <a:gd name="T52" fmla="*/ 42 w 1194"/>
              <a:gd name="T53" fmla="*/ 129 h 365"/>
              <a:gd name="T54" fmla="*/ 9 w 1194"/>
              <a:gd name="T55" fmla="*/ 152 h 365"/>
              <a:gd name="T56" fmla="*/ 12 w 1194"/>
              <a:gd name="T57" fmla="*/ 166 h 365"/>
              <a:gd name="T58" fmla="*/ 53 w 1194"/>
              <a:gd name="T59" fmla="*/ 146 h 365"/>
              <a:gd name="T60" fmla="*/ 102 w 1194"/>
              <a:gd name="T61" fmla="*/ 137 h 365"/>
              <a:gd name="T62" fmla="*/ 179 w 1194"/>
              <a:gd name="T63" fmla="*/ 145 h 365"/>
              <a:gd name="T64" fmla="*/ 243 w 1194"/>
              <a:gd name="T65" fmla="*/ 179 h 365"/>
              <a:gd name="T66" fmla="*/ 282 w 1194"/>
              <a:gd name="T67" fmla="*/ 226 h 365"/>
              <a:gd name="T68" fmla="*/ 303 w 1194"/>
              <a:gd name="T69" fmla="*/ 279 h 365"/>
              <a:gd name="T70" fmla="*/ 311 w 1194"/>
              <a:gd name="T71" fmla="*/ 326 h 365"/>
              <a:gd name="T72" fmla="*/ 325 w 1194"/>
              <a:gd name="T73" fmla="*/ 349 h 365"/>
              <a:gd name="T74" fmla="*/ 395 w 1194"/>
              <a:gd name="T75" fmla="*/ 349 h 365"/>
              <a:gd name="T76" fmla="*/ 494 w 1194"/>
              <a:gd name="T77" fmla="*/ 349 h 365"/>
              <a:gd name="T78" fmla="*/ 597 w 1194"/>
              <a:gd name="T79" fmla="*/ 347 h 365"/>
              <a:gd name="T80" fmla="*/ 679 w 1194"/>
              <a:gd name="T81" fmla="*/ 347 h 365"/>
              <a:gd name="T82" fmla="*/ 713 w 1194"/>
              <a:gd name="T83" fmla="*/ 347 h 365"/>
              <a:gd name="T84" fmla="*/ 729 w 1194"/>
              <a:gd name="T85" fmla="*/ 355 h 365"/>
              <a:gd name="T86" fmla="*/ 753 w 1194"/>
              <a:gd name="T87" fmla="*/ 362 h 365"/>
              <a:gd name="T88" fmla="*/ 787 w 1194"/>
              <a:gd name="T89" fmla="*/ 365 h 365"/>
              <a:gd name="T90" fmla="*/ 835 w 1194"/>
              <a:gd name="T91" fmla="*/ 351 h 365"/>
              <a:gd name="T92" fmla="*/ 911 w 1194"/>
              <a:gd name="T93" fmla="*/ 307 h 365"/>
              <a:gd name="T94" fmla="*/ 979 w 1194"/>
              <a:gd name="T95" fmla="*/ 256 h 365"/>
              <a:gd name="T96" fmla="*/ 1024 w 1194"/>
              <a:gd name="T97" fmla="*/ 220 h 365"/>
              <a:gd name="T98" fmla="*/ 1065 w 1194"/>
              <a:gd name="T99" fmla="*/ 192 h 365"/>
              <a:gd name="T100" fmla="*/ 1104 w 1194"/>
              <a:gd name="T101" fmla="*/ 173 h 365"/>
              <a:gd name="T102" fmla="*/ 1143 w 1194"/>
              <a:gd name="T103" fmla="*/ 161 h 365"/>
              <a:gd name="T104" fmla="*/ 1177 w 1194"/>
              <a:gd name="T105" fmla="*/ 159 h 365"/>
              <a:gd name="T106" fmla="*/ 1194 w 1194"/>
              <a:gd name="T107" fmla="*/ 161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94" h="365">
                <a:moveTo>
                  <a:pt x="1192" y="141"/>
                </a:moveTo>
                <a:lnTo>
                  <a:pt x="1176" y="141"/>
                </a:lnTo>
                <a:lnTo>
                  <a:pt x="1159" y="143"/>
                </a:lnTo>
                <a:lnTo>
                  <a:pt x="1143" y="145"/>
                </a:lnTo>
                <a:lnTo>
                  <a:pt x="1128" y="149"/>
                </a:lnTo>
                <a:lnTo>
                  <a:pt x="1113" y="153"/>
                </a:lnTo>
                <a:lnTo>
                  <a:pt x="1100" y="159"/>
                </a:lnTo>
                <a:lnTo>
                  <a:pt x="1085" y="166"/>
                </a:lnTo>
                <a:lnTo>
                  <a:pt x="1071" y="174"/>
                </a:lnTo>
                <a:lnTo>
                  <a:pt x="1057" y="182"/>
                </a:lnTo>
                <a:lnTo>
                  <a:pt x="1042" y="191"/>
                </a:lnTo>
                <a:lnTo>
                  <a:pt x="1027" y="202"/>
                </a:lnTo>
                <a:lnTo>
                  <a:pt x="1012" y="212"/>
                </a:lnTo>
                <a:lnTo>
                  <a:pt x="997" y="223"/>
                </a:lnTo>
                <a:lnTo>
                  <a:pt x="981" y="236"/>
                </a:lnTo>
                <a:lnTo>
                  <a:pt x="964" y="249"/>
                </a:lnTo>
                <a:lnTo>
                  <a:pt x="946" y="262"/>
                </a:lnTo>
                <a:lnTo>
                  <a:pt x="937" y="269"/>
                </a:lnTo>
                <a:lnTo>
                  <a:pt x="929" y="276"/>
                </a:lnTo>
                <a:lnTo>
                  <a:pt x="921" y="282"/>
                </a:lnTo>
                <a:lnTo>
                  <a:pt x="913" y="289"/>
                </a:lnTo>
                <a:lnTo>
                  <a:pt x="905" y="293"/>
                </a:lnTo>
                <a:lnTo>
                  <a:pt x="897" y="299"/>
                </a:lnTo>
                <a:lnTo>
                  <a:pt x="890" y="304"/>
                </a:lnTo>
                <a:lnTo>
                  <a:pt x="883" y="308"/>
                </a:lnTo>
                <a:lnTo>
                  <a:pt x="898" y="279"/>
                </a:lnTo>
                <a:lnTo>
                  <a:pt x="905" y="245"/>
                </a:lnTo>
                <a:lnTo>
                  <a:pt x="904" y="212"/>
                </a:lnTo>
                <a:lnTo>
                  <a:pt x="895" y="181"/>
                </a:lnTo>
                <a:lnTo>
                  <a:pt x="888" y="167"/>
                </a:lnTo>
                <a:lnTo>
                  <a:pt x="878" y="154"/>
                </a:lnTo>
                <a:lnTo>
                  <a:pt x="868" y="143"/>
                </a:lnTo>
                <a:lnTo>
                  <a:pt x="855" y="133"/>
                </a:lnTo>
                <a:lnTo>
                  <a:pt x="842" y="123"/>
                </a:lnTo>
                <a:lnTo>
                  <a:pt x="828" y="117"/>
                </a:lnTo>
                <a:lnTo>
                  <a:pt x="813" y="110"/>
                </a:lnTo>
                <a:lnTo>
                  <a:pt x="797" y="105"/>
                </a:lnTo>
                <a:lnTo>
                  <a:pt x="797" y="69"/>
                </a:lnTo>
                <a:lnTo>
                  <a:pt x="1139" y="69"/>
                </a:lnTo>
                <a:lnTo>
                  <a:pt x="1139" y="52"/>
                </a:lnTo>
                <a:lnTo>
                  <a:pt x="797" y="52"/>
                </a:lnTo>
                <a:lnTo>
                  <a:pt x="797" y="3"/>
                </a:lnTo>
                <a:lnTo>
                  <a:pt x="781" y="0"/>
                </a:lnTo>
                <a:lnTo>
                  <a:pt x="781" y="105"/>
                </a:lnTo>
                <a:lnTo>
                  <a:pt x="767" y="104"/>
                </a:lnTo>
                <a:lnTo>
                  <a:pt x="751" y="106"/>
                </a:lnTo>
                <a:lnTo>
                  <a:pt x="733" y="112"/>
                </a:lnTo>
                <a:lnTo>
                  <a:pt x="716" y="120"/>
                </a:lnTo>
                <a:lnTo>
                  <a:pt x="698" y="131"/>
                </a:lnTo>
                <a:lnTo>
                  <a:pt x="682" y="146"/>
                </a:lnTo>
                <a:lnTo>
                  <a:pt x="667" y="166"/>
                </a:lnTo>
                <a:lnTo>
                  <a:pt x="655" y="189"/>
                </a:lnTo>
                <a:lnTo>
                  <a:pt x="648" y="213"/>
                </a:lnTo>
                <a:lnTo>
                  <a:pt x="646" y="236"/>
                </a:lnTo>
                <a:lnTo>
                  <a:pt x="648" y="257"/>
                </a:lnTo>
                <a:lnTo>
                  <a:pt x="654" y="276"/>
                </a:lnTo>
                <a:lnTo>
                  <a:pt x="662" y="293"/>
                </a:lnTo>
                <a:lnTo>
                  <a:pt x="671" y="310"/>
                </a:lnTo>
                <a:lnTo>
                  <a:pt x="680" y="322"/>
                </a:lnTo>
                <a:lnTo>
                  <a:pt x="690" y="334"/>
                </a:lnTo>
                <a:lnTo>
                  <a:pt x="329" y="334"/>
                </a:lnTo>
                <a:lnTo>
                  <a:pt x="329" y="321"/>
                </a:lnTo>
                <a:lnTo>
                  <a:pt x="327" y="306"/>
                </a:lnTo>
                <a:lnTo>
                  <a:pt x="325" y="291"/>
                </a:lnTo>
                <a:lnTo>
                  <a:pt x="320" y="274"/>
                </a:lnTo>
                <a:lnTo>
                  <a:pt x="315" y="257"/>
                </a:lnTo>
                <a:lnTo>
                  <a:pt x="308" y="239"/>
                </a:lnTo>
                <a:lnTo>
                  <a:pt x="299" y="221"/>
                </a:lnTo>
                <a:lnTo>
                  <a:pt x="289" y="204"/>
                </a:lnTo>
                <a:lnTo>
                  <a:pt x="277" y="188"/>
                </a:lnTo>
                <a:lnTo>
                  <a:pt x="264" y="172"/>
                </a:lnTo>
                <a:lnTo>
                  <a:pt x="247" y="158"/>
                </a:lnTo>
                <a:lnTo>
                  <a:pt x="229" y="145"/>
                </a:lnTo>
                <a:lnTo>
                  <a:pt x="208" y="135"/>
                </a:lnTo>
                <a:lnTo>
                  <a:pt x="185" y="127"/>
                </a:lnTo>
                <a:lnTo>
                  <a:pt x="160" y="121"/>
                </a:lnTo>
                <a:lnTo>
                  <a:pt x="131" y="119"/>
                </a:lnTo>
                <a:lnTo>
                  <a:pt x="102" y="119"/>
                </a:lnTo>
                <a:lnTo>
                  <a:pt x="78" y="121"/>
                </a:lnTo>
                <a:lnTo>
                  <a:pt x="59" y="125"/>
                </a:lnTo>
                <a:lnTo>
                  <a:pt x="42" y="129"/>
                </a:lnTo>
                <a:lnTo>
                  <a:pt x="30" y="136"/>
                </a:lnTo>
                <a:lnTo>
                  <a:pt x="18" y="144"/>
                </a:lnTo>
                <a:lnTo>
                  <a:pt x="9" y="152"/>
                </a:lnTo>
                <a:lnTo>
                  <a:pt x="0" y="161"/>
                </a:lnTo>
                <a:lnTo>
                  <a:pt x="2" y="174"/>
                </a:lnTo>
                <a:lnTo>
                  <a:pt x="12" y="166"/>
                </a:lnTo>
                <a:lnTo>
                  <a:pt x="25" y="158"/>
                </a:lnTo>
                <a:lnTo>
                  <a:pt x="38" y="152"/>
                </a:lnTo>
                <a:lnTo>
                  <a:pt x="53" y="146"/>
                </a:lnTo>
                <a:lnTo>
                  <a:pt x="68" y="142"/>
                </a:lnTo>
                <a:lnTo>
                  <a:pt x="85" y="139"/>
                </a:lnTo>
                <a:lnTo>
                  <a:pt x="102" y="137"/>
                </a:lnTo>
                <a:lnTo>
                  <a:pt x="122" y="137"/>
                </a:lnTo>
                <a:lnTo>
                  <a:pt x="153" y="139"/>
                </a:lnTo>
                <a:lnTo>
                  <a:pt x="179" y="145"/>
                </a:lnTo>
                <a:lnTo>
                  <a:pt x="204" y="153"/>
                </a:lnTo>
                <a:lnTo>
                  <a:pt x="224" y="165"/>
                </a:lnTo>
                <a:lnTo>
                  <a:pt x="243" y="179"/>
                </a:lnTo>
                <a:lnTo>
                  <a:pt x="258" y="192"/>
                </a:lnTo>
                <a:lnTo>
                  <a:pt x="270" y="210"/>
                </a:lnTo>
                <a:lnTo>
                  <a:pt x="282" y="226"/>
                </a:lnTo>
                <a:lnTo>
                  <a:pt x="290" y="244"/>
                </a:lnTo>
                <a:lnTo>
                  <a:pt x="297" y="261"/>
                </a:lnTo>
                <a:lnTo>
                  <a:pt x="303" y="279"/>
                </a:lnTo>
                <a:lnTo>
                  <a:pt x="306" y="296"/>
                </a:lnTo>
                <a:lnTo>
                  <a:pt x="310" y="312"/>
                </a:lnTo>
                <a:lnTo>
                  <a:pt x="311" y="326"/>
                </a:lnTo>
                <a:lnTo>
                  <a:pt x="312" y="338"/>
                </a:lnTo>
                <a:lnTo>
                  <a:pt x="313" y="349"/>
                </a:lnTo>
                <a:lnTo>
                  <a:pt x="325" y="349"/>
                </a:lnTo>
                <a:lnTo>
                  <a:pt x="343" y="349"/>
                </a:lnTo>
                <a:lnTo>
                  <a:pt x="367" y="349"/>
                </a:lnTo>
                <a:lnTo>
                  <a:pt x="395" y="349"/>
                </a:lnTo>
                <a:lnTo>
                  <a:pt x="426" y="349"/>
                </a:lnTo>
                <a:lnTo>
                  <a:pt x="459" y="349"/>
                </a:lnTo>
                <a:lnTo>
                  <a:pt x="494" y="349"/>
                </a:lnTo>
                <a:lnTo>
                  <a:pt x="530" y="347"/>
                </a:lnTo>
                <a:lnTo>
                  <a:pt x="564" y="347"/>
                </a:lnTo>
                <a:lnTo>
                  <a:pt x="597" y="347"/>
                </a:lnTo>
                <a:lnTo>
                  <a:pt x="629" y="347"/>
                </a:lnTo>
                <a:lnTo>
                  <a:pt x="656" y="347"/>
                </a:lnTo>
                <a:lnTo>
                  <a:pt x="679" y="347"/>
                </a:lnTo>
                <a:lnTo>
                  <a:pt x="698" y="347"/>
                </a:lnTo>
                <a:lnTo>
                  <a:pt x="709" y="347"/>
                </a:lnTo>
                <a:lnTo>
                  <a:pt x="713" y="347"/>
                </a:lnTo>
                <a:lnTo>
                  <a:pt x="717" y="350"/>
                </a:lnTo>
                <a:lnTo>
                  <a:pt x="722" y="352"/>
                </a:lnTo>
                <a:lnTo>
                  <a:pt x="729" y="355"/>
                </a:lnTo>
                <a:lnTo>
                  <a:pt x="736" y="358"/>
                </a:lnTo>
                <a:lnTo>
                  <a:pt x="744" y="361"/>
                </a:lnTo>
                <a:lnTo>
                  <a:pt x="753" y="362"/>
                </a:lnTo>
                <a:lnTo>
                  <a:pt x="763" y="365"/>
                </a:lnTo>
                <a:lnTo>
                  <a:pt x="776" y="365"/>
                </a:lnTo>
                <a:lnTo>
                  <a:pt x="787" y="365"/>
                </a:lnTo>
                <a:lnTo>
                  <a:pt x="800" y="362"/>
                </a:lnTo>
                <a:lnTo>
                  <a:pt x="816" y="358"/>
                </a:lnTo>
                <a:lnTo>
                  <a:pt x="835" y="351"/>
                </a:lnTo>
                <a:lnTo>
                  <a:pt x="857" y="341"/>
                </a:lnTo>
                <a:lnTo>
                  <a:pt x="882" y="327"/>
                </a:lnTo>
                <a:lnTo>
                  <a:pt x="911" y="307"/>
                </a:lnTo>
                <a:lnTo>
                  <a:pt x="944" y="282"/>
                </a:lnTo>
                <a:lnTo>
                  <a:pt x="961" y="268"/>
                </a:lnTo>
                <a:lnTo>
                  <a:pt x="979" y="256"/>
                </a:lnTo>
                <a:lnTo>
                  <a:pt x="994" y="243"/>
                </a:lnTo>
                <a:lnTo>
                  <a:pt x="1010" y="231"/>
                </a:lnTo>
                <a:lnTo>
                  <a:pt x="1024" y="220"/>
                </a:lnTo>
                <a:lnTo>
                  <a:pt x="1039" y="211"/>
                </a:lnTo>
                <a:lnTo>
                  <a:pt x="1052" y="200"/>
                </a:lnTo>
                <a:lnTo>
                  <a:pt x="1065" y="192"/>
                </a:lnTo>
                <a:lnTo>
                  <a:pt x="1079" y="185"/>
                </a:lnTo>
                <a:lnTo>
                  <a:pt x="1092" y="179"/>
                </a:lnTo>
                <a:lnTo>
                  <a:pt x="1104" y="173"/>
                </a:lnTo>
                <a:lnTo>
                  <a:pt x="1117" y="168"/>
                </a:lnTo>
                <a:lnTo>
                  <a:pt x="1131" y="164"/>
                </a:lnTo>
                <a:lnTo>
                  <a:pt x="1143" y="161"/>
                </a:lnTo>
                <a:lnTo>
                  <a:pt x="1157" y="159"/>
                </a:lnTo>
                <a:lnTo>
                  <a:pt x="1171" y="159"/>
                </a:lnTo>
                <a:lnTo>
                  <a:pt x="1177" y="159"/>
                </a:lnTo>
                <a:lnTo>
                  <a:pt x="1183" y="159"/>
                </a:lnTo>
                <a:lnTo>
                  <a:pt x="1188" y="160"/>
                </a:lnTo>
                <a:lnTo>
                  <a:pt x="1194" y="161"/>
                </a:lnTo>
                <a:lnTo>
                  <a:pt x="1192" y="141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" name="Rectangle 18"/>
          <p:cNvSpPr>
            <a:spLocks noChangeArrowheads="1"/>
          </p:cNvSpPr>
          <p:nvPr/>
        </p:nvSpPr>
        <p:spPr bwMode="auto">
          <a:xfrm>
            <a:off x="2360613" y="2809875"/>
            <a:ext cx="80962" cy="19050"/>
          </a:xfrm>
          <a:prstGeom prst="rect">
            <a:avLst/>
          </a:prstGeom>
          <a:solidFill>
            <a:srgbClr val="FF33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" name="Rectangle 19"/>
          <p:cNvSpPr>
            <a:spLocks noChangeArrowheads="1"/>
          </p:cNvSpPr>
          <p:nvPr/>
        </p:nvSpPr>
        <p:spPr bwMode="auto">
          <a:xfrm>
            <a:off x="2973388" y="2773363"/>
            <a:ext cx="20637" cy="90487"/>
          </a:xfrm>
          <a:prstGeom prst="rect">
            <a:avLst/>
          </a:prstGeom>
          <a:solidFill>
            <a:srgbClr val="FF33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" name="Freeform 20"/>
          <p:cNvSpPr>
            <a:spLocks/>
          </p:cNvSpPr>
          <p:nvPr/>
        </p:nvSpPr>
        <p:spPr bwMode="auto">
          <a:xfrm>
            <a:off x="2886075" y="2838450"/>
            <a:ext cx="15875" cy="74613"/>
          </a:xfrm>
          <a:custGeom>
            <a:avLst/>
            <a:gdLst>
              <a:gd name="T0" fmla="*/ 0 w 20"/>
              <a:gd name="T1" fmla="*/ 93 h 93"/>
              <a:gd name="T2" fmla="*/ 0 w 20"/>
              <a:gd name="T3" fmla="*/ 0 h 93"/>
              <a:gd name="T4" fmla="*/ 20 w 20"/>
              <a:gd name="T5" fmla="*/ 0 h 93"/>
              <a:gd name="T6" fmla="*/ 20 w 20"/>
              <a:gd name="T7" fmla="*/ 82 h 93"/>
              <a:gd name="T8" fmla="*/ 0 w 20"/>
              <a:gd name="T9" fmla="*/ 93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93">
                <a:moveTo>
                  <a:pt x="0" y="93"/>
                </a:moveTo>
                <a:lnTo>
                  <a:pt x="0" y="0"/>
                </a:lnTo>
                <a:lnTo>
                  <a:pt x="20" y="0"/>
                </a:lnTo>
                <a:lnTo>
                  <a:pt x="20" y="82"/>
                </a:lnTo>
                <a:lnTo>
                  <a:pt x="0" y="93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" name="Rectangle 21"/>
          <p:cNvSpPr>
            <a:spLocks noChangeArrowheads="1"/>
          </p:cNvSpPr>
          <p:nvPr/>
        </p:nvSpPr>
        <p:spPr bwMode="auto">
          <a:xfrm>
            <a:off x="2852738" y="2838450"/>
            <a:ext cx="15875" cy="79375"/>
          </a:xfrm>
          <a:prstGeom prst="rect">
            <a:avLst/>
          </a:prstGeom>
          <a:solidFill>
            <a:srgbClr val="FF33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" name="Rectangle 22"/>
          <p:cNvSpPr>
            <a:spLocks noChangeArrowheads="1"/>
          </p:cNvSpPr>
          <p:nvPr/>
        </p:nvSpPr>
        <p:spPr bwMode="auto">
          <a:xfrm>
            <a:off x="2819400" y="2838450"/>
            <a:ext cx="15875" cy="79375"/>
          </a:xfrm>
          <a:prstGeom prst="rect">
            <a:avLst/>
          </a:prstGeom>
          <a:solidFill>
            <a:srgbClr val="FF33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" name="Rectangle 23"/>
          <p:cNvSpPr>
            <a:spLocks noChangeArrowheads="1"/>
          </p:cNvSpPr>
          <p:nvPr/>
        </p:nvSpPr>
        <p:spPr bwMode="auto">
          <a:xfrm>
            <a:off x="2786063" y="2838450"/>
            <a:ext cx="15875" cy="79375"/>
          </a:xfrm>
          <a:prstGeom prst="rect">
            <a:avLst/>
          </a:prstGeom>
          <a:solidFill>
            <a:srgbClr val="FF33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" name="Freeform 24"/>
          <p:cNvSpPr>
            <a:spLocks/>
          </p:cNvSpPr>
          <p:nvPr/>
        </p:nvSpPr>
        <p:spPr bwMode="auto">
          <a:xfrm>
            <a:off x="3086100" y="2989263"/>
            <a:ext cx="36513" cy="47625"/>
          </a:xfrm>
          <a:custGeom>
            <a:avLst/>
            <a:gdLst>
              <a:gd name="T0" fmla="*/ 42 w 46"/>
              <a:gd name="T1" fmla="*/ 0 h 59"/>
              <a:gd name="T2" fmla="*/ 46 w 46"/>
              <a:gd name="T3" fmla="*/ 12 h 59"/>
              <a:gd name="T4" fmla="*/ 46 w 46"/>
              <a:gd name="T5" fmla="*/ 29 h 59"/>
              <a:gd name="T6" fmla="*/ 43 w 46"/>
              <a:gd name="T7" fmla="*/ 45 h 59"/>
              <a:gd name="T8" fmla="*/ 38 w 46"/>
              <a:gd name="T9" fmla="*/ 59 h 59"/>
              <a:gd name="T10" fmla="*/ 32 w 46"/>
              <a:gd name="T11" fmla="*/ 59 h 59"/>
              <a:gd name="T12" fmla="*/ 23 w 46"/>
              <a:gd name="T13" fmla="*/ 58 h 59"/>
              <a:gd name="T14" fmla="*/ 13 w 46"/>
              <a:gd name="T15" fmla="*/ 58 h 59"/>
              <a:gd name="T16" fmla="*/ 10 w 46"/>
              <a:gd name="T17" fmla="*/ 58 h 59"/>
              <a:gd name="T18" fmla="*/ 3 w 46"/>
              <a:gd name="T19" fmla="*/ 47 h 59"/>
              <a:gd name="T20" fmla="*/ 0 w 46"/>
              <a:gd name="T21" fmla="*/ 28 h 59"/>
              <a:gd name="T22" fmla="*/ 2 w 46"/>
              <a:gd name="T23" fmla="*/ 11 h 59"/>
              <a:gd name="T24" fmla="*/ 13 w 46"/>
              <a:gd name="T25" fmla="*/ 0 h 59"/>
              <a:gd name="T26" fmla="*/ 20 w 46"/>
              <a:gd name="T27" fmla="*/ 0 h 59"/>
              <a:gd name="T28" fmla="*/ 30 w 46"/>
              <a:gd name="T29" fmla="*/ 0 h 59"/>
              <a:gd name="T30" fmla="*/ 39 w 46"/>
              <a:gd name="T31" fmla="*/ 0 h 59"/>
              <a:gd name="T32" fmla="*/ 42 w 46"/>
              <a:gd name="T33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6" h="59">
                <a:moveTo>
                  <a:pt x="42" y="0"/>
                </a:moveTo>
                <a:lnTo>
                  <a:pt x="46" y="12"/>
                </a:lnTo>
                <a:lnTo>
                  <a:pt x="46" y="29"/>
                </a:lnTo>
                <a:lnTo>
                  <a:pt x="43" y="45"/>
                </a:lnTo>
                <a:lnTo>
                  <a:pt x="38" y="59"/>
                </a:lnTo>
                <a:lnTo>
                  <a:pt x="32" y="59"/>
                </a:lnTo>
                <a:lnTo>
                  <a:pt x="23" y="58"/>
                </a:lnTo>
                <a:lnTo>
                  <a:pt x="13" y="58"/>
                </a:lnTo>
                <a:lnTo>
                  <a:pt x="10" y="58"/>
                </a:lnTo>
                <a:lnTo>
                  <a:pt x="3" y="47"/>
                </a:lnTo>
                <a:lnTo>
                  <a:pt x="0" y="28"/>
                </a:lnTo>
                <a:lnTo>
                  <a:pt x="2" y="11"/>
                </a:lnTo>
                <a:lnTo>
                  <a:pt x="13" y="0"/>
                </a:lnTo>
                <a:lnTo>
                  <a:pt x="20" y="0"/>
                </a:lnTo>
                <a:lnTo>
                  <a:pt x="30" y="0"/>
                </a:lnTo>
                <a:lnTo>
                  <a:pt x="39" y="0"/>
                </a:lnTo>
                <a:lnTo>
                  <a:pt x="42" y="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" name="Freeform 25"/>
          <p:cNvSpPr>
            <a:spLocks/>
          </p:cNvSpPr>
          <p:nvPr/>
        </p:nvSpPr>
        <p:spPr bwMode="auto">
          <a:xfrm>
            <a:off x="3024188" y="2827338"/>
            <a:ext cx="42862" cy="66675"/>
          </a:xfrm>
          <a:custGeom>
            <a:avLst/>
            <a:gdLst>
              <a:gd name="T0" fmla="*/ 54 w 54"/>
              <a:gd name="T1" fmla="*/ 1 h 84"/>
              <a:gd name="T2" fmla="*/ 54 w 54"/>
              <a:gd name="T3" fmla="*/ 81 h 84"/>
              <a:gd name="T4" fmla="*/ 47 w 54"/>
              <a:gd name="T5" fmla="*/ 83 h 84"/>
              <a:gd name="T6" fmla="*/ 39 w 54"/>
              <a:gd name="T7" fmla="*/ 84 h 84"/>
              <a:gd name="T8" fmla="*/ 30 w 54"/>
              <a:gd name="T9" fmla="*/ 83 h 84"/>
              <a:gd name="T10" fmla="*/ 21 w 54"/>
              <a:gd name="T11" fmla="*/ 81 h 84"/>
              <a:gd name="T12" fmla="*/ 13 w 54"/>
              <a:gd name="T13" fmla="*/ 75 h 84"/>
              <a:gd name="T14" fmla="*/ 6 w 54"/>
              <a:gd name="T15" fmla="*/ 66 h 84"/>
              <a:gd name="T16" fmla="*/ 1 w 54"/>
              <a:gd name="T17" fmla="*/ 54 h 84"/>
              <a:gd name="T18" fmla="*/ 0 w 54"/>
              <a:gd name="T19" fmla="*/ 39 h 84"/>
              <a:gd name="T20" fmla="*/ 3 w 54"/>
              <a:gd name="T21" fmla="*/ 27 h 84"/>
              <a:gd name="T22" fmla="*/ 7 w 54"/>
              <a:gd name="T23" fmla="*/ 16 h 84"/>
              <a:gd name="T24" fmla="*/ 14 w 54"/>
              <a:gd name="T25" fmla="*/ 9 h 84"/>
              <a:gd name="T26" fmla="*/ 22 w 54"/>
              <a:gd name="T27" fmla="*/ 5 h 84"/>
              <a:gd name="T28" fmla="*/ 31 w 54"/>
              <a:gd name="T29" fmla="*/ 1 h 84"/>
              <a:gd name="T30" fmla="*/ 39 w 54"/>
              <a:gd name="T31" fmla="*/ 0 h 84"/>
              <a:gd name="T32" fmla="*/ 47 w 54"/>
              <a:gd name="T33" fmla="*/ 0 h 84"/>
              <a:gd name="T34" fmla="*/ 54 w 54"/>
              <a:gd name="T35" fmla="*/ 1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" h="84">
                <a:moveTo>
                  <a:pt x="54" y="1"/>
                </a:moveTo>
                <a:lnTo>
                  <a:pt x="54" y="81"/>
                </a:lnTo>
                <a:lnTo>
                  <a:pt x="47" y="83"/>
                </a:lnTo>
                <a:lnTo>
                  <a:pt x="39" y="84"/>
                </a:lnTo>
                <a:lnTo>
                  <a:pt x="30" y="83"/>
                </a:lnTo>
                <a:lnTo>
                  <a:pt x="21" y="81"/>
                </a:lnTo>
                <a:lnTo>
                  <a:pt x="13" y="75"/>
                </a:lnTo>
                <a:lnTo>
                  <a:pt x="6" y="66"/>
                </a:lnTo>
                <a:lnTo>
                  <a:pt x="1" y="54"/>
                </a:lnTo>
                <a:lnTo>
                  <a:pt x="0" y="39"/>
                </a:lnTo>
                <a:lnTo>
                  <a:pt x="3" y="27"/>
                </a:lnTo>
                <a:lnTo>
                  <a:pt x="7" y="16"/>
                </a:lnTo>
                <a:lnTo>
                  <a:pt x="14" y="9"/>
                </a:lnTo>
                <a:lnTo>
                  <a:pt x="22" y="5"/>
                </a:lnTo>
                <a:lnTo>
                  <a:pt x="31" y="1"/>
                </a:lnTo>
                <a:lnTo>
                  <a:pt x="39" y="0"/>
                </a:lnTo>
                <a:lnTo>
                  <a:pt x="47" y="0"/>
                </a:lnTo>
                <a:lnTo>
                  <a:pt x="54" y="1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" name="Freeform 26"/>
          <p:cNvSpPr>
            <a:spLocks/>
          </p:cNvSpPr>
          <p:nvPr/>
        </p:nvSpPr>
        <p:spPr bwMode="auto">
          <a:xfrm>
            <a:off x="1992313" y="3024188"/>
            <a:ext cx="66675" cy="46037"/>
          </a:xfrm>
          <a:custGeom>
            <a:avLst/>
            <a:gdLst>
              <a:gd name="T0" fmla="*/ 85 w 85"/>
              <a:gd name="T1" fmla="*/ 0 h 59"/>
              <a:gd name="T2" fmla="*/ 70 w 85"/>
              <a:gd name="T3" fmla="*/ 0 h 59"/>
              <a:gd name="T4" fmla="*/ 55 w 85"/>
              <a:gd name="T5" fmla="*/ 0 h 59"/>
              <a:gd name="T6" fmla="*/ 40 w 85"/>
              <a:gd name="T7" fmla="*/ 0 h 59"/>
              <a:gd name="T8" fmla="*/ 28 w 85"/>
              <a:gd name="T9" fmla="*/ 3 h 59"/>
              <a:gd name="T10" fmla="*/ 15 w 85"/>
              <a:gd name="T11" fmla="*/ 6 h 59"/>
              <a:gd name="T12" fmla="*/ 7 w 85"/>
              <a:gd name="T13" fmla="*/ 12 h 59"/>
              <a:gd name="T14" fmla="*/ 1 w 85"/>
              <a:gd name="T15" fmla="*/ 20 h 59"/>
              <a:gd name="T16" fmla="*/ 0 w 85"/>
              <a:gd name="T17" fmla="*/ 30 h 59"/>
              <a:gd name="T18" fmla="*/ 1 w 85"/>
              <a:gd name="T19" fmla="*/ 37 h 59"/>
              <a:gd name="T20" fmla="*/ 1 w 85"/>
              <a:gd name="T21" fmla="*/ 44 h 59"/>
              <a:gd name="T22" fmla="*/ 3 w 85"/>
              <a:gd name="T23" fmla="*/ 50 h 59"/>
              <a:gd name="T24" fmla="*/ 9 w 85"/>
              <a:gd name="T25" fmla="*/ 53 h 59"/>
              <a:gd name="T26" fmla="*/ 18 w 85"/>
              <a:gd name="T27" fmla="*/ 57 h 59"/>
              <a:gd name="T28" fmla="*/ 32 w 85"/>
              <a:gd name="T29" fmla="*/ 58 h 59"/>
              <a:gd name="T30" fmla="*/ 52 w 85"/>
              <a:gd name="T31" fmla="*/ 59 h 59"/>
              <a:gd name="T32" fmla="*/ 79 w 85"/>
              <a:gd name="T33" fmla="*/ 58 h 59"/>
              <a:gd name="T34" fmla="*/ 81 w 85"/>
              <a:gd name="T35" fmla="*/ 46 h 59"/>
              <a:gd name="T36" fmla="*/ 83 w 85"/>
              <a:gd name="T37" fmla="*/ 27 h 59"/>
              <a:gd name="T38" fmla="*/ 84 w 85"/>
              <a:gd name="T39" fmla="*/ 8 h 59"/>
              <a:gd name="T40" fmla="*/ 85 w 85"/>
              <a:gd name="T41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5" h="59">
                <a:moveTo>
                  <a:pt x="85" y="0"/>
                </a:moveTo>
                <a:lnTo>
                  <a:pt x="70" y="0"/>
                </a:lnTo>
                <a:lnTo>
                  <a:pt x="55" y="0"/>
                </a:lnTo>
                <a:lnTo>
                  <a:pt x="40" y="0"/>
                </a:lnTo>
                <a:lnTo>
                  <a:pt x="28" y="3"/>
                </a:lnTo>
                <a:lnTo>
                  <a:pt x="15" y="6"/>
                </a:lnTo>
                <a:lnTo>
                  <a:pt x="7" y="12"/>
                </a:lnTo>
                <a:lnTo>
                  <a:pt x="1" y="20"/>
                </a:lnTo>
                <a:lnTo>
                  <a:pt x="0" y="30"/>
                </a:lnTo>
                <a:lnTo>
                  <a:pt x="1" y="37"/>
                </a:lnTo>
                <a:lnTo>
                  <a:pt x="1" y="44"/>
                </a:lnTo>
                <a:lnTo>
                  <a:pt x="3" y="50"/>
                </a:lnTo>
                <a:lnTo>
                  <a:pt x="9" y="53"/>
                </a:lnTo>
                <a:lnTo>
                  <a:pt x="18" y="57"/>
                </a:lnTo>
                <a:lnTo>
                  <a:pt x="32" y="58"/>
                </a:lnTo>
                <a:lnTo>
                  <a:pt x="52" y="59"/>
                </a:lnTo>
                <a:lnTo>
                  <a:pt x="79" y="58"/>
                </a:lnTo>
                <a:lnTo>
                  <a:pt x="81" y="46"/>
                </a:lnTo>
                <a:lnTo>
                  <a:pt x="83" y="27"/>
                </a:lnTo>
                <a:lnTo>
                  <a:pt x="84" y="8"/>
                </a:lnTo>
                <a:lnTo>
                  <a:pt x="85" y="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" name="Freeform 27"/>
          <p:cNvSpPr>
            <a:spLocks/>
          </p:cNvSpPr>
          <p:nvPr/>
        </p:nvSpPr>
        <p:spPr bwMode="auto">
          <a:xfrm>
            <a:off x="2946400" y="2994025"/>
            <a:ext cx="65088" cy="63500"/>
          </a:xfrm>
          <a:custGeom>
            <a:avLst/>
            <a:gdLst>
              <a:gd name="T0" fmla="*/ 41 w 82"/>
              <a:gd name="T1" fmla="*/ 81 h 81"/>
              <a:gd name="T2" fmla="*/ 33 w 82"/>
              <a:gd name="T3" fmla="*/ 80 h 81"/>
              <a:gd name="T4" fmla="*/ 26 w 82"/>
              <a:gd name="T5" fmla="*/ 77 h 81"/>
              <a:gd name="T6" fmla="*/ 19 w 82"/>
              <a:gd name="T7" fmla="*/ 74 h 81"/>
              <a:gd name="T8" fmla="*/ 12 w 82"/>
              <a:gd name="T9" fmla="*/ 69 h 81"/>
              <a:gd name="T10" fmla="*/ 7 w 82"/>
              <a:gd name="T11" fmla="*/ 62 h 81"/>
              <a:gd name="T12" fmla="*/ 4 w 82"/>
              <a:gd name="T13" fmla="*/ 55 h 81"/>
              <a:gd name="T14" fmla="*/ 1 w 82"/>
              <a:gd name="T15" fmla="*/ 49 h 81"/>
              <a:gd name="T16" fmla="*/ 0 w 82"/>
              <a:gd name="T17" fmla="*/ 40 h 81"/>
              <a:gd name="T18" fmla="*/ 1 w 82"/>
              <a:gd name="T19" fmla="*/ 32 h 81"/>
              <a:gd name="T20" fmla="*/ 4 w 82"/>
              <a:gd name="T21" fmla="*/ 26 h 81"/>
              <a:gd name="T22" fmla="*/ 7 w 82"/>
              <a:gd name="T23" fmla="*/ 19 h 81"/>
              <a:gd name="T24" fmla="*/ 12 w 82"/>
              <a:gd name="T25" fmla="*/ 12 h 81"/>
              <a:gd name="T26" fmla="*/ 19 w 82"/>
              <a:gd name="T27" fmla="*/ 7 h 81"/>
              <a:gd name="T28" fmla="*/ 26 w 82"/>
              <a:gd name="T29" fmla="*/ 4 h 81"/>
              <a:gd name="T30" fmla="*/ 33 w 82"/>
              <a:gd name="T31" fmla="*/ 1 h 81"/>
              <a:gd name="T32" fmla="*/ 41 w 82"/>
              <a:gd name="T33" fmla="*/ 0 h 81"/>
              <a:gd name="T34" fmla="*/ 49 w 82"/>
              <a:gd name="T35" fmla="*/ 1 h 81"/>
              <a:gd name="T36" fmla="*/ 57 w 82"/>
              <a:gd name="T37" fmla="*/ 4 h 81"/>
              <a:gd name="T38" fmla="*/ 64 w 82"/>
              <a:gd name="T39" fmla="*/ 7 h 81"/>
              <a:gd name="T40" fmla="*/ 71 w 82"/>
              <a:gd name="T41" fmla="*/ 12 h 81"/>
              <a:gd name="T42" fmla="*/ 75 w 82"/>
              <a:gd name="T43" fmla="*/ 19 h 81"/>
              <a:gd name="T44" fmla="*/ 79 w 82"/>
              <a:gd name="T45" fmla="*/ 26 h 81"/>
              <a:gd name="T46" fmla="*/ 81 w 82"/>
              <a:gd name="T47" fmla="*/ 32 h 81"/>
              <a:gd name="T48" fmla="*/ 82 w 82"/>
              <a:gd name="T49" fmla="*/ 40 h 81"/>
              <a:gd name="T50" fmla="*/ 81 w 82"/>
              <a:gd name="T51" fmla="*/ 49 h 81"/>
              <a:gd name="T52" fmla="*/ 79 w 82"/>
              <a:gd name="T53" fmla="*/ 55 h 81"/>
              <a:gd name="T54" fmla="*/ 75 w 82"/>
              <a:gd name="T55" fmla="*/ 62 h 81"/>
              <a:gd name="T56" fmla="*/ 71 w 82"/>
              <a:gd name="T57" fmla="*/ 69 h 81"/>
              <a:gd name="T58" fmla="*/ 64 w 82"/>
              <a:gd name="T59" fmla="*/ 74 h 81"/>
              <a:gd name="T60" fmla="*/ 57 w 82"/>
              <a:gd name="T61" fmla="*/ 77 h 81"/>
              <a:gd name="T62" fmla="*/ 49 w 82"/>
              <a:gd name="T63" fmla="*/ 80 h 81"/>
              <a:gd name="T64" fmla="*/ 41 w 82"/>
              <a:gd name="T65" fmla="*/ 81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2" h="81">
                <a:moveTo>
                  <a:pt x="41" y="81"/>
                </a:moveTo>
                <a:lnTo>
                  <a:pt x="33" y="80"/>
                </a:lnTo>
                <a:lnTo>
                  <a:pt x="26" y="77"/>
                </a:lnTo>
                <a:lnTo>
                  <a:pt x="19" y="74"/>
                </a:lnTo>
                <a:lnTo>
                  <a:pt x="12" y="69"/>
                </a:lnTo>
                <a:lnTo>
                  <a:pt x="7" y="62"/>
                </a:lnTo>
                <a:lnTo>
                  <a:pt x="4" y="55"/>
                </a:lnTo>
                <a:lnTo>
                  <a:pt x="1" y="49"/>
                </a:lnTo>
                <a:lnTo>
                  <a:pt x="0" y="40"/>
                </a:lnTo>
                <a:lnTo>
                  <a:pt x="1" y="32"/>
                </a:lnTo>
                <a:lnTo>
                  <a:pt x="4" y="26"/>
                </a:lnTo>
                <a:lnTo>
                  <a:pt x="7" y="19"/>
                </a:lnTo>
                <a:lnTo>
                  <a:pt x="12" y="12"/>
                </a:lnTo>
                <a:lnTo>
                  <a:pt x="19" y="7"/>
                </a:lnTo>
                <a:lnTo>
                  <a:pt x="26" y="4"/>
                </a:lnTo>
                <a:lnTo>
                  <a:pt x="33" y="1"/>
                </a:lnTo>
                <a:lnTo>
                  <a:pt x="41" y="0"/>
                </a:lnTo>
                <a:lnTo>
                  <a:pt x="49" y="1"/>
                </a:lnTo>
                <a:lnTo>
                  <a:pt x="57" y="4"/>
                </a:lnTo>
                <a:lnTo>
                  <a:pt x="64" y="7"/>
                </a:lnTo>
                <a:lnTo>
                  <a:pt x="71" y="12"/>
                </a:lnTo>
                <a:lnTo>
                  <a:pt x="75" y="19"/>
                </a:lnTo>
                <a:lnTo>
                  <a:pt x="79" y="26"/>
                </a:lnTo>
                <a:lnTo>
                  <a:pt x="81" y="32"/>
                </a:lnTo>
                <a:lnTo>
                  <a:pt x="82" y="40"/>
                </a:lnTo>
                <a:lnTo>
                  <a:pt x="81" y="49"/>
                </a:lnTo>
                <a:lnTo>
                  <a:pt x="79" y="55"/>
                </a:lnTo>
                <a:lnTo>
                  <a:pt x="75" y="62"/>
                </a:lnTo>
                <a:lnTo>
                  <a:pt x="71" y="69"/>
                </a:lnTo>
                <a:lnTo>
                  <a:pt x="64" y="74"/>
                </a:lnTo>
                <a:lnTo>
                  <a:pt x="57" y="77"/>
                </a:lnTo>
                <a:lnTo>
                  <a:pt x="49" y="80"/>
                </a:lnTo>
                <a:lnTo>
                  <a:pt x="41" y="81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" name="Freeform 28"/>
          <p:cNvSpPr>
            <a:spLocks/>
          </p:cNvSpPr>
          <p:nvPr/>
        </p:nvSpPr>
        <p:spPr bwMode="auto">
          <a:xfrm>
            <a:off x="2132013" y="2994025"/>
            <a:ext cx="63500" cy="63500"/>
          </a:xfrm>
          <a:custGeom>
            <a:avLst/>
            <a:gdLst>
              <a:gd name="T0" fmla="*/ 41 w 81"/>
              <a:gd name="T1" fmla="*/ 81 h 81"/>
              <a:gd name="T2" fmla="*/ 32 w 81"/>
              <a:gd name="T3" fmla="*/ 80 h 81"/>
              <a:gd name="T4" fmla="*/ 26 w 81"/>
              <a:gd name="T5" fmla="*/ 77 h 81"/>
              <a:gd name="T6" fmla="*/ 19 w 81"/>
              <a:gd name="T7" fmla="*/ 74 h 81"/>
              <a:gd name="T8" fmla="*/ 12 w 81"/>
              <a:gd name="T9" fmla="*/ 69 h 81"/>
              <a:gd name="T10" fmla="*/ 7 w 81"/>
              <a:gd name="T11" fmla="*/ 62 h 81"/>
              <a:gd name="T12" fmla="*/ 4 w 81"/>
              <a:gd name="T13" fmla="*/ 55 h 81"/>
              <a:gd name="T14" fmla="*/ 1 w 81"/>
              <a:gd name="T15" fmla="*/ 49 h 81"/>
              <a:gd name="T16" fmla="*/ 0 w 81"/>
              <a:gd name="T17" fmla="*/ 40 h 81"/>
              <a:gd name="T18" fmla="*/ 1 w 81"/>
              <a:gd name="T19" fmla="*/ 32 h 81"/>
              <a:gd name="T20" fmla="*/ 4 w 81"/>
              <a:gd name="T21" fmla="*/ 26 h 81"/>
              <a:gd name="T22" fmla="*/ 7 w 81"/>
              <a:gd name="T23" fmla="*/ 19 h 81"/>
              <a:gd name="T24" fmla="*/ 12 w 81"/>
              <a:gd name="T25" fmla="*/ 12 h 81"/>
              <a:gd name="T26" fmla="*/ 19 w 81"/>
              <a:gd name="T27" fmla="*/ 7 h 81"/>
              <a:gd name="T28" fmla="*/ 26 w 81"/>
              <a:gd name="T29" fmla="*/ 4 h 81"/>
              <a:gd name="T30" fmla="*/ 32 w 81"/>
              <a:gd name="T31" fmla="*/ 1 h 81"/>
              <a:gd name="T32" fmla="*/ 41 w 81"/>
              <a:gd name="T33" fmla="*/ 0 h 81"/>
              <a:gd name="T34" fmla="*/ 49 w 81"/>
              <a:gd name="T35" fmla="*/ 1 h 81"/>
              <a:gd name="T36" fmla="*/ 57 w 81"/>
              <a:gd name="T37" fmla="*/ 4 h 81"/>
              <a:gd name="T38" fmla="*/ 64 w 81"/>
              <a:gd name="T39" fmla="*/ 7 h 81"/>
              <a:gd name="T40" fmla="*/ 69 w 81"/>
              <a:gd name="T41" fmla="*/ 12 h 81"/>
              <a:gd name="T42" fmla="*/ 74 w 81"/>
              <a:gd name="T43" fmla="*/ 19 h 81"/>
              <a:gd name="T44" fmla="*/ 77 w 81"/>
              <a:gd name="T45" fmla="*/ 26 h 81"/>
              <a:gd name="T46" fmla="*/ 80 w 81"/>
              <a:gd name="T47" fmla="*/ 32 h 81"/>
              <a:gd name="T48" fmla="*/ 81 w 81"/>
              <a:gd name="T49" fmla="*/ 40 h 81"/>
              <a:gd name="T50" fmla="*/ 80 w 81"/>
              <a:gd name="T51" fmla="*/ 49 h 81"/>
              <a:gd name="T52" fmla="*/ 77 w 81"/>
              <a:gd name="T53" fmla="*/ 55 h 81"/>
              <a:gd name="T54" fmla="*/ 74 w 81"/>
              <a:gd name="T55" fmla="*/ 62 h 81"/>
              <a:gd name="T56" fmla="*/ 69 w 81"/>
              <a:gd name="T57" fmla="*/ 69 h 81"/>
              <a:gd name="T58" fmla="*/ 64 w 81"/>
              <a:gd name="T59" fmla="*/ 74 h 81"/>
              <a:gd name="T60" fmla="*/ 57 w 81"/>
              <a:gd name="T61" fmla="*/ 77 h 81"/>
              <a:gd name="T62" fmla="*/ 49 w 81"/>
              <a:gd name="T63" fmla="*/ 80 h 81"/>
              <a:gd name="T64" fmla="*/ 41 w 81"/>
              <a:gd name="T65" fmla="*/ 81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1" h="81">
                <a:moveTo>
                  <a:pt x="41" y="81"/>
                </a:moveTo>
                <a:lnTo>
                  <a:pt x="32" y="80"/>
                </a:lnTo>
                <a:lnTo>
                  <a:pt x="26" y="77"/>
                </a:lnTo>
                <a:lnTo>
                  <a:pt x="19" y="74"/>
                </a:lnTo>
                <a:lnTo>
                  <a:pt x="12" y="69"/>
                </a:lnTo>
                <a:lnTo>
                  <a:pt x="7" y="62"/>
                </a:lnTo>
                <a:lnTo>
                  <a:pt x="4" y="55"/>
                </a:lnTo>
                <a:lnTo>
                  <a:pt x="1" y="49"/>
                </a:lnTo>
                <a:lnTo>
                  <a:pt x="0" y="40"/>
                </a:lnTo>
                <a:lnTo>
                  <a:pt x="1" y="32"/>
                </a:lnTo>
                <a:lnTo>
                  <a:pt x="4" y="26"/>
                </a:lnTo>
                <a:lnTo>
                  <a:pt x="7" y="19"/>
                </a:lnTo>
                <a:lnTo>
                  <a:pt x="12" y="12"/>
                </a:lnTo>
                <a:lnTo>
                  <a:pt x="19" y="7"/>
                </a:lnTo>
                <a:lnTo>
                  <a:pt x="26" y="4"/>
                </a:lnTo>
                <a:lnTo>
                  <a:pt x="32" y="1"/>
                </a:lnTo>
                <a:lnTo>
                  <a:pt x="41" y="0"/>
                </a:lnTo>
                <a:lnTo>
                  <a:pt x="49" y="1"/>
                </a:lnTo>
                <a:lnTo>
                  <a:pt x="57" y="4"/>
                </a:lnTo>
                <a:lnTo>
                  <a:pt x="64" y="7"/>
                </a:lnTo>
                <a:lnTo>
                  <a:pt x="69" y="12"/>
                </a:lnTo>
                <a:lnTo>
                  <a:pt x="74" y="19"/>
                </a:lnTo>
                <a:lnTo>
                  <a:pt x="77" y="26"/>
                </a:lnTo>
                <a:lnTo>
                  <a:pt x="80" y="32"/>
                </a:lnTo>
                <a:lnTo>
                  <a:pt x="81" y="40"/>
                </a:lnTo>
                <a:lnTo>
                  <a:pt x="80" y="49"/>
                </a:lnTo>
                <a:lnTo>
                  <a:pt x="77" y="55"/>
                </a:lnTo>
                <a:lnTo>
                  <a:pt x="74" y="62"/>
                </a:lnTo>
                <a:lnTo>
                  <a:pt x="69" y="69"/>
                </a:lnTo>
                <a:lnTo>
                  <a:pt x="64" y="74"/>
                </a:lnTo>
                <a:lnTo>
                  <a:pt x="57" y="77"/>
                </a:lnTo>
                <a:lnTo>
                  <a:pt x="49" y="80"/>
                </a:lnTo>
                <a:lnTo>
                  <a:pt x="41" y="81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" name="Freeform 29"/>
          <p:cNvSpPr>
            <a:spLocks/>
          </p:cNvSpPr>
          <p:nvPr/>
        </p:nvSpPr>
        <p:spPr bwMode="auto">
          <a:xfrm>
            <a:off x="2582863" y="2859088"/>
            <a:ext cx="179387" cy="179387"/>
          </a:xfrm>
          <a:custGeom>
            <a:avLst/>
            <a:gdLst>
              <a:gd name="T0" fmla="*/ 113 w 227"/>
              <a:gd name="T1" fmla="*/ 227 h 227"/>
              <a:gd name="T2" fmla="*/ 90 w 227"/>
              <a:gd name="T3" fmla="*/ 224 h 227"/>
              <a:gd name="T4" fmla="*/ 69 w 227"/>
              <a:gd name="T5" fmla="*/ 217 h 227"/>
              <a:gd name="T6" fmla="*/ 50 w 227"/>
              <a:gd name="T7" fmla="*/ 207 h 227"/>
              <a:gd name="T8" fmla="*/ 34 w 227"/>
              <a:gd name="T9" fmla="*/ 193 h 227"/>
              <a:gd name="T10" fmla="*/ 20 w 227"/>
              <a:gd name="T11" fmla="*/ 176 h 227"/>
              <a:gd name="T12" fmla="*/ 9 w 227"/>
              <a:gd name="T13" fmla="*/ 158 h 227"/>
              <a:gd name="T14" fmla="*/ 2 w 227"/>
              <a:gd name="T15" fmla="*/ 136 h 227"/>
              <a:gd name="T16" fmla="*/ 0 w 227"/>
              <a:gd name="T17" fmla="*/ 113 h 227"/>
              <a:gd name="T18" fmla="*/ 2 w 227"/>
              <a:gd name="T19" fmla="*/ 90 h 227"/>
              <a:gd name="T20" fmla="*/ 9 w 227"/>
              <a:gd name="T21" fmla="*/ 69 h 227"/>
              <a:gd name="T22" fmla="*/ 20 w 227"/>
              <a:gd name="T23" fmla="*/ 50 h 227"/>
              <a:gd name="T24" fmla="*/ 34 w 227"/>
              <a:gd name="T25" fmla="*/ 34 h 227"/>
              <a:gd name="T26" fmla="*/ 50 w 227"/>
              <a:gd name="T27" fmla="*/ 20 h 227"/>
              <a:gd name="T28" fmla="*/ 69 w 227"/>
              <a:gd name="T29" fmla="*/ 9 h 227"/>
              <a:gd name="T30" fmla="*/ 90 w 227"/>
              <a:gd name="T31" fmla="*/ 3 h 227"/>
              <a:gd name="T32" fmla="*/ 113 w 227"/>
              <a:gd name="T33" fmla="*/ 0 h 227"/>
              <a:gd name="T34" fmla="*/ 136 w 227"/>
              <a:gd name="T35" fmla="*/ 3 h 227"/>
              <a:gd name="T36" fmla="*/ 158 w 227"/>
              <a:gd name="T37" fmla="*/ 9 h 227"/>
              <a:gd name="T38" fmla="*/ 176 w 227"/>
              <a:gd name="T39" fmla="*/ 20 h 227"/>
              <a:gd name="T40" fmla="*/ 194 w 227"/>
              <a:gd name="T41" fmla="*/ 34 h 227"/>
              <a:gd name="T42" fmla="*/ 207 w 227"/>
              <a:gd name="T43" fmla="*/ 50 h 227"/>
              <a:gd name="T44" fmla="*/ 218 w 227"/>
              <a:gd name="T45" fmla="*/ 69 h 227"/>
              <a:gd name="T46" fmla="*/ 225 w 227"/>
              <a:gd name="T47" fmla="*/ 90 h 227"/>
              <a:gd name="T48" fmla="*/ 227 w 227"/>
              <a:gd name="T49" fmla="*/ 113 h 227"/>
              <a:gd name="T50" fmla="*/ 225 w 227"/>
              <a:gd name="T51" fmla="*/ 136 h 227"/>
              <a:gd name="T52" fmla="*/ 218 w 227"/>
              <a:gd name="T53" fmla="*/ 158 h 227"/>
              <a:gd name="T54" fmla="*/ 207 w 227"/>
              <a:gd name="T55" fmla="*/ 176 h 227"/>
              <a:gd name="T56" fmla="*/ 194 w 227"/>
              <a:gd name="T57" fmla="*/ 193 h 227"/>
              <a:gd name="T58" fmla="*/ 176 w 227"/>
              <a:gd name="T59" fmla="*/ 207 h 227"/>
              <a:gd name="T60" fmla="*/ 158 w 227"/>
              <a:gd name="T61" fmla="*/ 217 h 227"/>
              <a:gd name="T62" fmla="*/ 136 w 227"/>
              <a:gd name="T63" fmla="*/ 224 h 227"/>
              <a:gd name="T64" fmla="*/ 113 w 227"/>
              <a:gd name="T65" fmla="*/ 227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27" h="227">
                <a:moveTo>
                  <a:pt x="113" y="227"/>
                </a:moveTo>
                <a:lnTo>
                  <a:pt x="90" y="224"/>
                </a:lnTo>
                <a:lnTo>
                  <a:pt x="69" y="217"/>
                </a:lnTo>
                <a:lnTo>
                  <a:pt x="50" y="207"/>
                </a:lnTo>
                <a:lnTo>
                  <a:pt x="34" y="193"/>
                </a:lnTo>
                <a:lnTo>
                  <a:pt x="20" y="176"/>
                </a:lnTo>
                <a:lnTo>
                  <a:pt x="9" y="158"/>
                </a:lnTo>
                <a:lnTo>
                  <a:pt x="2" y="136"/>
                </a:lnTo>
                <a:lnTo>
                  <a:pt x="0" y="113"/>
                </a:lnTo>
                <a:lnTo>
                  <a:pt x="2" y="90"/>
                </a:lnTo>
                <a:lnTo>
                  <a:pt x="9" y="69"/>
                </a:lnTo>
                <a:lnTo>
                  <a:pt x="20" y="50"/>
                </a:lnTo>
                <a:lnTo>
                  <a:pt x="34" y="34"/>
                </a:lnTo>
                <a:lnTo>
                  <a:pt x="50" y="20"/>
                </a:lnTo>
                <a:lnTo>
                  <a:pt x="69" y="9"/>
                </a:lnTo>
                <a:lnTo>
                  <a:pt x="90" y="3"/>
                </a:lnTo>
                <a:lnTo>
                  <a:pt x="113" y="0"/>
                </a:lnTo>
                <a:lnTo>
                  <a:pt x="136" y="3"/>
                </a:lnTo>
                <a:lnTo>
                  <a:pt x="158" y="9"/>
                </a:lnTo>
                <a:lnTo>
                  <a:pt x="176" y="20"/>
                </a:lnTo>
                <a:lnTo>
                  <a:pt x="194" y="34"/>
                </a:lnTo>
                <a:lnTo>
                  <a:pt x="207" y="50"/>
                </a:lnTo>
                <a:lnTo>
                  <a:pt x="218" y="69"/>
                </a:lnTo>
                <a:lnTo>
                  <a:pt x="225" y="90"/>
                </a:lnTo>
                <a:lnTo>
                  <a:pt x="227" y="113"/>
                </a:lnTo>
                <a:lnTo>
                  <a:pt x="225" y="136"/>
                </a:lnTo>
                <a:lnTo>
                  <a:pt x="218" y="158"/>
                </a:lnTo>
                <a:lnTo>
                  <a:pt x="207" y="176"/>
                </a:lnTo>
                <a:lnTo>
                  <a:pt x="194" y="193"/>
                </a:lnTo>
                <a:lnTo>
                  <a:pt x="176" y="207"/>
                </a:lnTo>
                <a:lnTo>
                  <a:pt x="158" y="217"/>
                </a:lnTo>
                <a:lnTo>
                  <a:pt x="136" y="224"/>
                </a:lnTo>
                <a:lnTo>
                  <a:pt x="113" y="227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" name="Freeform 30"/>
          <p:cNvSpPr>
            <a:spLocks/>
          </p:cNvSpPr>
          <p:nvPr/>
        </p:nvSpPr>
        <p:spPr bwMode="auto">
          <a:xfrm>
            <a:off x="2633663" y="2909888"/>
            <a:ext cx="76200" cy="74612"/>
          </a:xfrm>
          <a:custGeom>
            <a:avLst/>
            <a:gdLst>
              <a:gd name="T0" fmla="*/ 48 w 95"/>
              <a:gd name="T1" fmla="*/ 95 h 95"/>
              <a:gd name="T2" fmla="*/ 39 w 95"/>
              <a:gd name="T3" fmla="*/ 94 h 95"/>
              <a:gd name="T4" fmla="*/ 30 w 95"/>
              <a:gd name="T5" fmla="*/ 92 h 95"/>
              <a:gd name="T6" fmla="*/ 21 w 95"/>
              <a:gd name="T7" fmla="*/ 87 h 95"/>
              <a:gd name="T8" fmla="*/ 13 w 95"/>
              <a:gd name="T9" fmla="*/ 81 h 95"/>
              <a:gd name="T10" fmla="*/ 8 w 95"/>
              <a:gd name="T11" fmla="*/ 74 h 95"/>
              <a:gd name="T12" fmla="*/ 3 w 95"/>
              <a:gd name="T13" fmla="*/ 66 h 95"/>
              <a:gd name="T14" fmla="*/ 1 w 95"/>
              <a:gd name="T15" fmla="*/ 57 h 95"/>
              <a:gd name="T16" fmla="*/ 0 w 95"/>
              <a:gd name="T17" fmla="*/ 48 h 95"/>
              <a:gd name="T18" fmla="*/ 1 w 95"/>
              <a:gd name="T19" fmla="*/ 39 h 95"/>
              <a:gd name="T20" fmla="*/ 3 w 95"/>
              <a:gd name="T21" fmla="*/ 29 h 95"/>
              <a:gd name="T22" fmla="*/ 8 w 95"/>
              <a:gd name="T23" fmla="*/ 21 h 95"/>
              <a:gd name="T24" fmla="*/ 13 w 95"/>
              <a:gd name="T25" fmla="*/ 13 h 95"/>
              <a:gd name="T26" fmla="*/ 21 w 95"/>
              <a:gd name="T27" fmla="*/ 8 h 95"/>
              <a:gd name="T28" fmla="*/ 30 w 95"/>
              <a:gd name="T29" fmla="*/ 3 h 95"/>
              <a:gd name="T30" fmla="*/ 39 w 95"/>
              <a:gd name="T31" fmla="*/ 1 h 95"/>
              <a:gd name="T32" fmla="*/ 48 w 95"/>
              <a:gd name="T33" fmla="*/ 0 h 95"/>
              <a:gd name="T34" fmla="*/ 57 w 95"/>
              <a:gd name="T35" fmla="*/ 1 h 95"/>
              <a:gd name="T36" fmla="*/ 66 w 95"/>
              <a:gd name="T37" fmla="*/ 3 h 95"/>
              <a:gd name="T38" fmla="*/ 74 w 95"/>
              <a:gd name="T39" fmla="*/ 8 h 95"/>
              <a:gd name="T40" fmla="*/ 81 w 95"/>
              <a:gd name="T41" fmla="*/ 13 h 95"/>
              <a:gd name="T42" fmla="*/ 87 w 95"/>
              <a:gd name="T43" fmla="*/ 21 h 95"/>
              <a:gd name="T44" fmla="*/ 92 w 95"/>
              <a:gd name="T45" fmla="*/ 29 h 95"/>
              <a:gd name="T46" fmla="*/ 94 w 95"/>
              <a:gd name="T47" fmla="*/ 39 h 95"/>
              <a:gd name="T48" fmla="*/ 95 w 95"/>
              <a:gd name="T49" fmla="*/ 48 h 95"/>
              <a:gd name="T50" fmla="*/ 94 w 95"/>
              <a:gd name="T51" fmla="*/ 57 h 95"/>
              <a:gd name="T52" fmla="*/ 92 w 95"/>
              <a:gd name="T53" fmla="*/ 66 h 95"/>
              <a:gd name="T54" fmla="*/ 87 w 95"/>
              <a:gd name="T55" fmla="*/ 74 h 95"/>
              <a:gd name="T56" fmla="*/ 81 w 95"/>
              <a:gd name="T57" fmla="*/ 81 h 95"/>
              <a:gd name="T58" fmla="*/ 74 w 95"/>
              <a:gd name="T59" fmla="*/ 87 h 95"/>
              <a:gd name="T60" fmla="*/ 66 w 95"/>
              <a:gd name="T61" fmla="*/ 92 h 95"/>
              <a:gd name="T62" fmla="*/ 57 w 95"/>
              <a:gd name="T63" fmla="*/ 94 h 95"/>
              <a:gd name="T64" fmla="*/ 48 w 95"/>
              <a:gd name="T65" fmla="*/ 9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5" h="95">
                <a:moveTo>
                  <a:pt x="48" y="95"/>
                </a:moveTo>
                <a:lnTo>
                  <a:pt x="39" y="94"/>
                </a:lnTo>
                <a:lnTo>
                  <a:pt x="30" y="92"/>
                </a:lnTo>
                <a:lnTo>
                  <a:pt x="21" y="87"/>
                </a:lnTo>
                <a:lnTo>
                  <a:pt x="13" y="81"/>
                </a:lnTo>
                <a:lnTo>
                  <a:pt x="8" y="74"/>
                </a:lnTo>
                <a:lnTo>
                  <a:pt x="3" y="66"/>
                </a:lnTo>
                <a:lnTo>
                  <a:pt x="1" y="57"/>
                </a:lnTo>
                <a:lnTo>
                  <a:pt x="0" y="48"/>
                </a:lnTo>
                <a:lnTo>
                  <a:pt x="1" y="39"/>
                </a:lnTo>
                <a:lnTo>
                  <a:pt x="3" y="29"/>
                </a:lnTo>
                <a:lnTo>
                  <a:pt x="8" y="21"/>
                </a:lnTo>
                <a:lnTo>
                  <a:pt x="13" y="13"/>
                </a:lnTo>
                <a:lnTo>
                  <a:pt x="21" y="8"/>
                </a:lnTo>
                <a:lnTo>
                  <a:pt x="30" y="3"/>
                </a:lnTo>
                <a:lnTo>
                  <a:pt x="39" y="1"/>
                </a:lnTo>
                <a:lnTo>
                  <a:pt x="48" y="0"/>
                </a:lnTo>
                <a:lnTo>
                  <a:pt x="57" y="1"/>
                </a:lnTo>
                <a:lnTo>
                  <a:pt x="66" y="3"/>
                </a:lnTo>
                <a:lnTo>
                  <a:pt x="74" y="8"/>
                </a:lnTo>
                <a:lnTo>
                  <a:pt x="81" y="13"/>
                </a:lnTo>
                <a:lnTo>
                  <a:pt x="87" y="21"/>
                </a:lnTo>
                <a:lnTo>
                  <a:pt x="92" y="29"/>
                </a:lnTo>
                <a:lnTo>
                  <a:pt x="94" y="39"/>
                </a:lnTo>
                <a:lnTo>
                  <a:pt x="95" y="48"/>
                </a:lnTo>
                <a:lnTo>
                  <a:pt x="94" y="57"/>
                </a:lnTo>
                <a:lnTo>
                  <a:pt x="92" y="66"/>
                </a:lnTo>
                <a:lnTo>
                  <a:pt x="87" y="74"/>
                </a:lnTo>
                <a:lnTo>
                  <a:pt x="81" y="81"/>
                </a:lnTo>
                <a:lnTo>
                  <a:pt x="74" y="87"/>
                </a:lnTo>
                <a:lnTo>
                  <a:pt x="66" y="92"/>
                </a:lnTo>
                <a:lnTo>
                  <a:pt x="57" y="94"/>
                </a:lnTo>
                <a:lnTo>
                  <a:pt x="48" y="95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>
            <a:off x="2397125" y="2693988"/>
            <a:ext cx="107950" cy="68262"/>
          </a:xfrm>
          <a:custGeom>
            <a:avLst/>
            <a:gdLst>
              <a:gd name="T0" fmla="*/ 4 w 135"/>
              <a:gd name="T1" fmla="*/ 84 h 85"/>
              <a:gd name="T2" fmla="*/ 1 w 135"/>
              <a:gd name="T3" fmla="*/ 74 h 85"/>
              <a:gd name="T4" fmla="*/ 1 w 135"/>
              <a:gd name="T5" fmla="*/ 63 h 85"/>
              <a:gd name="T6" fmla="*/ 12 w 135"/>
              <a:gd name="T7" fmla="*/ 54 h 85"/>
              <a:gd name="T8" fmla="*/ 26 w 135"/>
              <a:gd name="T9" fmla="*/ 51 h 85"/>
              <a:gd name="T10" fmla="*/ 40 w 135"/>
              <a:gd name="T11" fmla="*/ 56 h 85"/>
              <a:gd name="T12" fmla="*/ 51 w 135"/>
              <a:gd name="T13" fmla="*/ 75 h 85"/>
              <a:gd name="T14" fmla="*/ 57 w 135"/>
              <a:gd name="T15" fmla="*/ 83 h 85"/>
              <a:gd name="T16" fmla="*/ 60 w 135"/>
              <a:gd name="T17" fmla="*/ 79 h 85"/>
              <a:gd name="T18" fmla="*/ 67 w 135"/>
              <a:gd name="T19" fmla="*/ 73 h 85"/>
              <a:gd name="T20" fmla="*/ 69 w 135"/>
              <a:gd name="T21" fmla="*/ 72 h 85"/>
              <a:gd name="T22" fmla="*/ 72 w 135"/>
              <a:gd name="T23" fmla="*/ 69 h 85"/>
              <a:gd name="T24" fmla="*/ 60 w 135"/>
              <a:gd name="T25" fmla="*/ 59 h 85"/>
              <a:gd name="T26" fmla="*/ 57 w 135"/>
              <a:gd name="T27" fmla="*/ 31 h 85"/>
              <a:gd name="T28" fmla="*/ 60 w 135"/>
              <a:gd name="T29" fmla="*/ 20 h 85"/>
              <a:gd name="T30" fmla="*/ 66 w 135"/>
              <a:gd name="T31" fmla="*/ 12 h 85"/>
              <a:gd name="T32" fmla="*/ 78 w 135"/>
              <a:gd name="T33" fmla="*/ 6 h 85"/>
              <a:gd name="T34" fmla="*/ 90 w 135"/>
              <a:gd name="T35" fmla="*/ 3 h 85"/>
              <a:gd name="T36" fmla="*/ 107 w 135"/>
              <a:gd name="T37" fmla="*/ 0 h 85"/>
              <a:gd name="T38" fmla="*/ 116 w 135"/>
              <a:gd name="T39" fmla="*/ 7 h 85"/>
              <a:gd name="T40" fmla="*/ 120 w 135"/>
              <a:gd name="T41" fmla="*/ 14 h 85"/>
              <a:gd name="T42" fmla="*/ 124 w 135"/>
              <a:gd name="T43" fmla="*/ 23 h 85"/>
              <a:gd name="T44" fmla="*/ 126 w 135"/>
              <a:gd name="T45" fmla="*/ 28 h 85"/>
              <a:gd name="T46" fmla="*/ 128 w 135"/>
              <a:gd name="T47" fmla="*/ 34 h 85"/>
              <a:gd name="T48" fmla="*/ 127 w 135"/>
              <a:gd name="T49" fmla="*/ 37 h 85"/>
              <a:gd name="T50" fmla="*/ 127 w 135"/>
              <a:gd name="T51" fmla="*/ 40 h 85"/>
              <a:gd name="T52" fmla="*/ 133 w 135"/>
              <a:gd name="T53" fmla="*/ 43 h 85"/>
              <a:gd name="T54" fmla="*/ 135 w 135"/>
              <a:gd name="T55" fmla="*/ 45 h 85"/>
              <a:gd name="T56" fmla="*/ 134 w 135"/>
              <a:gd name="T57" fmla="*/ 50 h 85"/>
              <a:gd name="T58" fmla="*/ 130 w 135"/>
              <a:gd name="T59" fmla="*/ 52 h 85"/>
              <a:gd name="T60" fmla="*/ 130 w 135"/>
              <a:gd name="T61" fmla="*/ 56 h 85"/>
              <a:gd name="T62" fmla="*/ 129 w 135"/>
              <a:gd name="T63" fmla="*/ 59 h 85"/>
              <a:gd name="T64" fmla="*/ 129 w 135"/>
              <a:gd name="T65" fmla="*/ 60 h 85"/>
              <a:gd name="T66" fmla="*/ 132 w 135"/>
              <a:gd name="T67" fmla="*/ 66 h 85"/>
              <a:gd name="T68" fmla="*/ 133 w 135"/>
              <a:gd name="T69" fmla="*/ 72 h 85"/>
              <a:gd name="T70" fmla="*/ 126 w 135"/>
              <a:gd name="T71" fmla="*/ 75 h 85"/>
              <a:gd name="T72" fmla="*/ 119 w 135"/>
              <a:gd name="T73" fmla="*/ 77 h 85"/>
              <a:gd name="T74" fmla="*/ 114 w 135"/>
              <a:gd name="T75" fmla="*/ 82 h 85"/>
              <a:gd name="T76" fmla="*/ 4 w 135"/>
              <a:gd name="T77" fmla="*/ 8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35" h="85">
                <a:moveTo>
                  <a:pt x="4" y="85"/>
                </a:moveTo>
                <a:lnTo>
                  <a:pt x="4" y="84"/>
                </a:lnTo>
                <a:lnTo>
                  <a:pt x="3" y="80"/>
                </a:lnTo>
                <a:lnTo>
                  <a:pt x="1" y="74"/>
                </a:lnTo>
                <a:lnTo>
                  <a:pt x="0" y="67"/>
                </a:lnTo>
                <a:lnTo>
                  <a:pt x="1" y="63"/>
                </a:lnTo>
                <a:lnTo>
                  <a:pt x="6" y="59"/>
                </a:lnTo>
                <a:lnTo>
                  <a:pt x="12" y="54"/>
                </a:lnTo>
                <a:lnTo>
                  <a:pt x="19" y="52"/>
                </a:lnTo>
                <a:lnTo>
                  <a:pt x="26" y="51"/>
                </a:lnTo>
                <a:lnTo>
                  <a:pt x="34" y="51"/>
                </a:lnTo>
                <a:lnTo>
                  <a:pt x="40" y="56"/>
                </a:lnTo>
                <a:lnTo>
                  <a:pt x="45" y="63"/>
                </a:lnTo>
                <a:lnTo>
                  <a:pt x="51" y="75"/>
                </a:lnTo>
                <a:lnTo>
                  <a:pt x="54" y="81"/>
                </a:lnTo>
                <a:lnTo>
                  <a:pt x="57" y="83"/>
                </a:lnTo>
                <a:lnTo>
                  <a:pt x="57" y="83"/>
                </a:lnTo>
                <a:lnTo>
                  <a:pt x="60" y="79"/>
                </a:lnTo>
                <a:lnTo>
                  <a:pt x="64" y="75"/>
                </a:lnTo>
                <a:lnTo>
                  <a:pt x="67" y="73"/>
                </a:lnTo>
                <a:lnTo>
                  <a:pt x="69" y="73"/>
                </a:lnTo>
                <a:lnTo>
                  <a:pt x="69" y="72"/>
                </a:lnTo>
                <a:lnTo>
                  <a:pt x="71" y="71"/>
                </a:lnTo>
                <a:lnTo>
                  <a:pt x="72" y="69"/>
                </a:lnTo>
                <a:lnTo>
                  <a:pt x="72" y="67"/>
                </a:lnTo>
                <a:lnTo>
                  <a:pt x="60" y="59"/>
                </a:lnTo>
                <a:lnTo>
                  <a:pt x="57" y="45"/>
                </a:lnTo>
                <a:lnTo>
                  <a:pt x="57" y="31"/>
                </a:lnTo>
                <a:lnTo>
                  <a:pt x="60" y="25"/>
                </a:lnTo>
                <a:lnTo>
                  <a:pt x="60" y="20"/>
                </a:lnTo>
                <a:lnTo>
                  <a:pt x="63" y="15"/>
                </a:lnTo>
                <a:lnTo>
                  <a:pt x="66" y="12"/>
                </a:lnTo>
                <a:lnTo>
                  <a:pt x="72" y="10"/>
                </a:lnTo>
                <a:lnTo>
                  <a:pt x="78" y="6"/>
                </a:lnTo>
                <a:lnTo>
                  <a:pt x="83" y="5"/>
                </a:lnTo>
                <a:lnTo>
                  <a:pt x="90" y="3"/>
                </a:lnTo>
                <a:lnTo>
                  <a:pt x="97" y="2"/>
                </a:lnTo>
                <a:lnTo>
                  <a:pt x="107" y="0"/>
                </a:lnTo>
                <a:lnTo>
                  <a:pt x="113" y="3"/>
                </a:lnTo>
                <a:lnTo>
                  <a:pt x="116" y="7"/>
                </a:lnTo>
                <a:lnTo>
                  <a:pt x="116" y="12"/>
                </a:lnTo>
                <a:lnTo>
                  <a:pt x="120" y="14"/>
                </a:lnTo>
                <a:lnTo>
                  <a:pt x="122" y="19"/>
                </a:lnTo>
                <a:lnTo>
                  <a:pt x="124" y="23"/>
                </a:lnTo>
                <a:lnTo>
                  <a:pt x="124" y="27"/>
                </a:lnTo>
                <a:lnTo>
                  <a:pt x="126" y="28"/>
                </a:lnTo>
                <a:lnTo>
                  <a:pt x="128" y="31"/>
                </a:lnTo>
                <a:lnTo>
                  <a:pt x="128" y="34"/>
                </a:lnTo>
                <a:lnTo>
                  <a:pt x="128" y="36"/>
                </a:lnTo>
                <a:lnTo>
                  <a:pt x="127" y="37"/>
                </a:lnTo>
                <a:lnTo>
                  <a:pt x="126" y="37"/>
                </a:lnTo>
                <a:lnTo>
                  <a:pt x="127" y="40"/>
                </a:lnTo>
                <a:lnTo>
                  <a:pt x="130" y="42"/>
                </a:lnTo>
                <a:lnTo>
                  <a:pt x="133" y="43"/>
                </a:lnTo>
                <a:lnTo>
                  <a:pt x="134" y="44"/>
                </a:lnTo>
                <a:lnTo>
                  <a:pt x="135" y="45"/>
                </a:lnTo>
                <a:lnTo>
                  <a:pt x="135" y="48"/>
                </a:lnTo>
                <a:lnTo>
                  <a:pt x="134" y="50"/>
                </a:lnTo>
                <a:lnTo>
                  <a:pt x="132" y="51"/>
                </a:lnTo>
                <a:lnTo>
                  <a:pt x="130" y="52"/>
                </a:lnTo>
                <a:lnTo>
                  <a:pt x="130" y="54"/>
                </a:lnTo>
                <a:lnTo>
                  <a:pt x="130" y="56"/>
                </a:lnTo>
                <a:lnTo>
                  <a:pt x="130" y="58"/>
                </a:lnTo>
                <a:lnTo>
                  <a:pt x="129" y="59"/>
                </a:lnTo>
                <a:lnTo>
                  <a:pt x="129" y="59"/>
                </a:lnTo>
                <a:lnTo>
                  <a:pt x="129" y="60"/>
                </a:lnTo>
                <a:lnTo>
                  <a:pt x="130" y="63"/>
                </a:lnTo>
                <a:lnTo>
                  <a:pt x="132" y="66"/>
                </a:lnTo>
                <a:lnTo>
                  <a:pt x="133" y="69"/>
                </a:lnTo>
                <a:lnTo>
                  <a:pt x="133" y="72"/>
                </a:lnTo>
                <a:lnTo>
                  <a:pt x="129" y="74"/>
                </a:lnTo>
                <a:lnTo>
                  <a:pt x="126" y="75"/>
                </a:lnTo>
                <a:lnTo>
                  <a:pt x="122" y="76"/>
                </a:lnTo>
                <a:lnTo>
                  <a:pt x="119" y="77"/>
                </a:lnTo>
                <a:lnTo>
                  <a:pt x="117" y="80"/>
                </a:lnTo>
                <a:lnTo>
                  <a:pt x="114" y="82"/>
                </a:lnTo>
                <a:lnTo>
                  <a:pt x="113" y="85"/>
                </a:lnTo>
                <a:lnTo>
                  <a:pt x="4" y="85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" name="Freeform 32"/>
          <p:cNvSpPr>
            <a:spLocks/>
          </p:cNvSpPr>
          <p:nvPr/>
        </p:nvSpPr>
        <p:spPr bwMode="auto">
          <a:xfrm>
            <a:off x="4324350" y="2709863"/>
            <a:ext cx="190500" cy="119062"/>
          </a:xfrm>
          <a:custGeom>
            <a:avLst/>
            <a:gdLst>
              <a:gd name="T0" fmla="*/ 0 w 238"/>
              <a:gd name="T1" fmla="*/ 146 h 150"/>
              <a:gd name="T2" fmla="*/ 9 w 238"/>
              <a:gd name="T3" fmla="*/ 99 h 150"/>
              <a:gd name="T4" fmla="*/ 23 w 238"/>
              <a:gd name="T5" fmla="*/ 62 h 150"/>
              <a:gd name="T6" fmla="*/ 41 w 238"/>
              <a:gd name="T7" fmla="*/ 37 h 150"/>
              <a:gd name="T8" fmla="*/ 62 w 238"/>
              <a:gd name="T9" fmla="*/ 19 h 150"/>
              <a:gd name="T10" fmla="*/ 83 w 238"/>
              <a:gd name="T11" fmla="*/ 8 h 150"/>
              <a:gd name="T12" fmla="*/ 101 w 238"/>
              <a:gd name="T13" fmla="*/ 3 h 150"/>
              <a:gd name="T14" fmla="*/ 117 w 238"/>
              <a:gd name="T15" fmla="*/ 0 h 150"/>
              <a:gd name="T16" fmla="*/ 128 w 238"/>
              <a:gd name="T17" fmla="*/ 0 h 150"/>
              <a:gd name="T18" fmla="*/ 169 w 238"/>
              <a:gd name="T19" fmla="*/ 7 h 150"/>
              <a:gd name="T20" fmla="*/ 199 w 238"/>
              <a:gd name="T21" fmla="*/ 22 h 150"/>
              <a:gd name="T22" fmla="*/ 220 w 238"/>
              <a:gd name="T23" fmla="*/ 43 h 150"/>
              <a:gd name="T24" fmla="*/ 231 w 238"/>
              <a:gd name="T25" fmla="*/ 67 h 150"/>
              <a:gd name="T26" fmla="*/ 237 w 238"/>
              <a:gd name="T27" fmla="*/ 91 h 150"/>
              <a:gd name="T28" fmla="*/ 238 w 238"/>
              <a:gd name="T29" fmla="*/ 115 h 150"/>
              <a:gd name="T30" fmla="*/ 236 w 238"/>
              <a:gd name="T31" fmla="*/ 135 h 150"/>
              <a:gd name="T32" fmla="*/ 231 w 238"/>
              <a:gd name="T33" fmla="*/ 150 h 150"/>
              <a:gd name="T34" fmla="*/ 223 w 238"/>
              <a:gd name="T35" fmla="*/ 150 h 150"/>
              <a:gd name="T36" fmla="*/ 213 w 238"/>
              <a:gd name="T37" fmla="*/ 150 h 150"/>
              <a:gd name="T38" fmla="*/ 198 w 238"/>
              <a:gd name="T39" fmla="*/ 150 h 150"/>
              <a:gd name="T40" fmla="*/ 182 w 238"/>
              <a:gd name="T41" fmla="*/ 150 h 150"/>
              <a:gd name="T42" fmla="*/ 163 w 238"/>
              <a:gd name="T43" fmla="*/ 150 h 150"/>
              <a:gd name="T44" fmla="*/ 145 w 238"/>
              <a:gd name="T45" fmla="*/ 150 h 150"/>
              <a:gd name="T46" fmla="*/ 124 w 238"/>
              <a:gd name="T47" fmla="*/ 150 h 150"/>
              <a:gd name="T48" fmla="*/ 104 w 238"/>
              <a:gd name="T49" fmla="*/ 150 h 150"/>
              <a:gd name="T50" fmla="*/ 84 w 238"/>
              <a:gd name="T51" fmla="*/ 150 h 150"/>
              <a:gd name="T52" fmla="*/ 64 w 238"/>
              <a:gd name="T53" fmla="*/ 150 h 150"/>
              <a:gd name="T54" fmla="*/ 47 w 238"/>
              <a:gd name="T55" fmla="*/ 150 h 150"/>
              <a:gd name="T56" fmla="*/ 32 w 238"/>
              <a:gd name="T57" fmla="*/ 150 h 150"/>
              <a:gd name="T58" fmla="*/ 18 w 238"/>
              <a:gd name="T59" fmla="*/ 150 h 150"/>
              <a:gd name="T60" fmla="*/ 9 w 238"/>
              <a:gd name="T61" fmla="*/ 150 h 150"/>
              <a:gd name="T62" fmla="*/ 2 w 238"/>
              <a:gd name="T63" fmla="*/ 150 h 150"/>
              <a:gd name="T64" fmla="*/ 0 w 238"/>
              <a:gd name="T65" fmla="*/ 150 h 150"/>
              <a:gd name="T66" fmla="*/ 0 w 238"/>
              <a:gd name="T67" fmla="*/ 146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8" h="150">
                <a:moveTo>
                  <a:pt x="0" y="146"/>
                </a:moveTo>
                <a:lnTo>
                  <a:pt x="9" y="99"/>
                </a:lnTo>
                <a:lnTo>
                  <a:pt x="23" y="62"/>
                </a:lnTo>
                <a:lnTo>
                  <a:pt x="41" y="37"/>
                </a:lnTo>
                <a:lnTo>
                  <a:pt x="62" y="19"/>
                </a:lnTo>
                <a:lnTo>
                  <a:pt x="83" y="8"/>
                </a:lnTo>
                <a:lnTo>
                  <a:pt x="101" y="3"/>
                </a:lnTo>
                <a:lnTo>
                  <a:pt x="117" y="0"/>
                </a:lnTo>
                <a:lnTo>
                  <a:pt x="128" y="0"/>
                </a:lnTo>
                <a:lnTo>
                  <a:pt x="169" y="7"/>
                </a:lnTo>
                <a:lnTo>
                  <a:pt x="199" y="22"/>
                </a:lnTo>
                <a:lnTo>
                  <a:pt x="220" y="43"/>
                </a:lnTo>
                <a:lnTo>
                  <a:pt x="231" y="67"/>
                </a:lnTo>
                <a:lnTo>
                  <a:pt x="237" y="91"/>
                </a:lnTo>
                <a:lnTo>
                  <a:pt x="238" y="115"/>
                </a:lnTo>
                <a:lnTo>
                  <a:pt x="236" y="135"/>
                </a:lnTo>
                <a:lnTo>
                  <a:pt x="231" y="150"/>
                </a:lnTo>
                <a:lnTo>
                  <a:pt x="223" y="150"/>
                </a:lnTo>
                <a:lnTo>
                  <a:pt x="213" y="150"/>
                </a:lnTo>
                <a:lnTo>
                  <a:pt x="198" y="150"/>
                </a:lnTo>
                <a:lnTo>
                  <a:pt x="182" y="150"/>
                </a:lnTo>
                <a:lnTo>
                  <a:pt x="163" y="150"/>
                </a:lnTo>
                <a:lnTo>
                  <a:pt x="145" y="150"/>
                </a:lnTo>
                <a:lnTo>
                  <a:pt x="124" y="150"/>
                </a:lnTo>
                <a:lnTo>
                  <a:pt x="104" y="150"/>
                </a:lnTo>
                <a:lnTo>
                  <a:pt x="84" y="150"/>
                </a:lnTo>
                <a:lnTo>
                  <a:pt x="64" y="150"/>
                </a:lnTo>
                <a:lnTo>
                  <a:pt x="47" y="150"/>
                </a:lnTo>
                <a:lnTo>
                  <a:pt x="32" y="150"/>
                </a:lnTo>
                <a:lnTo>
                  <a:pt x="18" y="150"/>
                </a:lnTo>
                <a:lnTo>
                  <a:pt x="9" y="150"/>
                </a:lnTo>
                <a:lnTo>
                  <a:pt x="2" y="150"/>
                </a:lnTo>
                <a:lnTo>
                  <a:pt x="0" y="150"/>
                </a:lnTo>
                <a:lnTo>
                  <a:pt x="0" y="146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" name="Freeform 33"/>
          <p:cNvSpPr>
            <a:spLocks/>
          </p:cNvSpPr>
          <p:nvPr/>
        </p:nvSpPr>
        <p:spPr bwMode="auto">
          <a:xfrm>
            <a:off x="3516313" y="2706688"/>
            <a:ext cx="190500" cy="134937"/>
          </a:xfrm>
          <a:custGeom>
            <a:avLst/>
            <a:gdLst>
              <a:gd name="T0" fmla="*/ 0 w 238"/>
              <a:gd name="T1" fmla="*/ 166 h 171"/>
              <a:gd name="T2" fmla="*/ 5 w 238"/>
              <a:gd name="T3" fmla="*/ 111 h 171"/>
              <a:gd name="T4" fmla="*/ 16 w 238"/>
              <a:gd name="T5" fmla="*/ 69 h 171"/>
              <a:gd name="T6" fmla="*/ 33 w 238"/>
              <a:gd name="T7" fmla="*/ 40 h 171"/>
              <a:gd name="T8" fmla="*/ 53 w 238"/>
              <a:gd name="T9" fmla="*/ 19 h 171"/>
              <a:gd name="T10" fmla="*/ 75 w 238"/>
              <a:gd name="T11" fmla="*/ 8 h 171"/>
              <a:gd name="T12" fmla="*/ 94 w 238"/>
              <a:gd name="T13" fmla="*/ 2 h 171"/>
              <a:gd name="T14" fmla="*/ 112 w 238"/>
              <a:gd name="T15" fmla="*/ 0 h 171"/>
              <a:gd name="T16" fmla="*/ 123 w 238"/>
              <a:gd name="T17" fmla="*/ 0 h 171"/>
              <a:gd name="T18" fmla="*/ 140 w 238"/>
              <a:gd name="T19" fmla="*/ 2 h 171"/>
              <a:gd name="T20" fmla="*/ 160 w 238"/>
              <a:gd name="T21" fmla="*/ 8 h 171"/>
              <a:gd name="T22" fmla="*/ 181 w 238"/>
              <a:gd name="T23" fmla="*/ 18 h 171"/>
              <a:gd name="T24" fmla="*/ 200 w 238"/>
              <a:gd name="T25" fmla="*/ 33 h 171"/>
              <a:gd name="T26" fmla="*/ 218 w 238"/>
              <a:gd name="T27" fmla="*/ 56 h 171"/>
              <a:gd name="T28" fmla="*/ 231 w 238"/>
              <a:gd name="T29" fmla="*/ 86 h 171"/>
              <a:gd name="T30" fmla="*/ 238 w 238"/>
              <a:gd name="T31" fmla="*/ 124 h 171"/>
              <a:gd name="T32" fmla="*/ 238 w 238"/>
              <a:gd name="T33" fmla="*/ 171 h 171"/>
              <a:gd name="T34" fmla="*/ 233 w 238"/>
              <a:gd name="T35" fmla="*/ 171 h 171"/>
              <a:gd name="T36" fmla="*/ 222 w 238"/>
              <a:gd name="T37" fmla="*/ 171 h 171"/>
              <a:gd name="T38" fmla="*/ 208 w 238"/>
              <a:gd name="T39" fmla="*/ 171 h 171"/>
              <a:gd name="T40" fmla="*/ 192 w 238"/>
              <a:gd name="T41" fmla="*/ 171 h 171"/>
              <a:gd name="T42" fmla="*/ 174 w 238"/>
              <a:gd name="T43" fmla="*/ 171 h 171"/>
              <a:gd name="T44" fmla="*/ 154 w 238"/>
              <a:gd name="T45" fmla="*/ 171 h 171"/>
              <a:gd name="T46" fmla="*/ 132 w 238"/>
              <a:gd name="T47" fmla="*/ 171 h 171"/>
              <a:gd name="T48" fmla="*/ 112 w 238"/>
              <a:gd name="T49" fmla="*/ 170 h 171"/>
              <a:gd name="T50" fmla="*/ 90 w 238"/>
              <a:gd name="T51" fmla="*/ 170 h 171"/>
              <a:gd name="T52" fmla="*/ 70 w 238"/>
              <a:gd name="T53" fmla="*/ 170 h 171"/>
              <a:gd name="T54" fmla="*/ 51 w 238"/>
              <a:gd name="T55" fmla="*/ 170 h 171"/>
              <a:gd name="T56" fmla="*/ 34 w 238"/>
              <a:gd name="T57" fmla="*/ 170 h 171"/>
              <a:gd name="T58" fmla="*/ 21 w 238"/>
              <a:gd name="T59" fmla="*/ 170 h 171"/>
              <a:gd name="T60" fmla="*/ 9 w 238"/>
              <a:gd name="T61" fmla="*/ 170 h 171"/>
              <a:gd name="T62" fmla="*/ 2 w 238"/>
              <a:gd name="T63" fmla="*/ 170 h 171"/>
              <a:gd name="T64" fmla="*/ 0 w 238"/>
              <a:gd name="T65" fmla="*/ 170 h 171"/>
              <a:gd name="T66" fmla="*/ 0 w 238"/>
              <a:gd name="T67" fmla="*/ 166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8" h="171">
                <a:moveTo>
                  <a:pt x="0" y="166"/>
                </a:moveTo>
                <a:lnTo>
                  <a:pt x="5" y="111"/>
                </a:lnTo>
                <a:lnTo>
                  <a:pt x="16" y="69"/>
                </a:lnTo>
                <a:lnTo>
                  <a:pt x="33" y="40"/>
                </a:lnTo>
                <a:lnTo>
                  <a:pt x="53" y="19"/>
                </a:lnTo>
                <a:lnTo>
                  <a:pt x="75" y="8"/>
                </a:lnTo>
                <a:lnTo>
                  <a:pt x="94" y="2"/>
                </a:lnTo>
                <a:lnTo>
                  <a:pt x="112" y="0"/>
                </a:lnTo>
                <a:lnTo>
                  <a:pt x="123" y="0"/>
                </a:lnTo>
                <a:lnTo>
                  <a:pt x="140" y="2"/>
                </a:lnTo>
                <a:lnTo>
                  <a:pt x="160" y="8"/>
                </a:lnTo>
                <a:lnTo>
                  <a:pt x="181" y="18"/>
                </a:lnTo>
                <a:lnTo>
                  <a:pt x="200" y="33"/>
                </a:lnTo>
                <a:lnTo>
                  <a:pt x="218" y="56"/>
                </a:lnTo>
                <a:lnTo>
                  <a:pt x="231" y="86"/>
                </a:lnTo>
                <a:lnTo>
                  <a:pt x="238" y="124"/>
                </a:lnTo>
                <a:lnTo>
                  <a:pt x="238" y="171"/>
                </a:lnTo>
                <a:lnTo>
                  <a:pt x="233" y="171"/>
                </a:lnTo>
                <a:lnTo>
                  <a:pt x="222" y="171"/>
                </a:lnTo>
                <a:lnTo>
                  <a:pt x="208" y="171"/>
                </a:lnTo>
                <a:lnTo>
                  <a:pt x="192" y="171"/>
                </a:lnTo>
                <a:lnTo>
                  <a:pt x="174" y="171"/>
                </a:lnTo>
                <a:lnTo>
                  <a:pt x="154" y="171"/>
                </a:lnTo>
                <a:lnTo>
                  <a:pt x="132" y="171"/>
                </a:lnTo>
                <a:lnTo>
                  <a:pt x="112" y="170"/>
                </a:lnTo>
                <a:lnTo>
                  <a:pt x="90" y="170"/>
                </a:lnTo>
                <a:lnTo>
                  <a:pt x="70" y="170"/>
                </a:lnTo>
                <a:lnTo>
                  <a:pt x="51" y="170"/>
                </a:lnTo>
                <a:lnTo>
                  <a:pt x="34" y="170"/>
                </a:lnTo>
                <a:lnTo>
                  <a:pt x="21" y="170"/>
                </a:lnTo>
                <a:lnTo>
                  <a:pt x="9" y="170"/>
                </a:lnTo>
                <a:lnTo>
                  <a:pt x="2" y="170"/>
                </a:lnTo>
                <a:lnTo>
                  <a:pt x="0" y="170"/>
                </a:lnTo>
                <a:lnTo>
                  <a:pt x="0" y="166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" name="Freeform 34"/>
          <p:cNvSpPr>
            <a:spLocks/>
          </p:cNvSpPr>
          <p:nvPr/>
        </p:nvSpPr>
        <p:spPr bwMode="auto">
          <a:xfrm>
            <a:off x="4349750" y="2720975"/>
            <a:ext cx="153988" cy="152400"/>
          </a:xfrm>
          <a:custGeom>
            <a:avLst/>
            <a:gdLst>
              <a:gd name="T0" fmla="*/ 97 w 194"/>
              <a:gd name="T1" fmla="*/ 192 h 192"/>
              <a:gd name="T2" fmla="*/ 77 w 194"/>
              <a:gd name="T3" fmla="*/ 190 h 192"/>
              <a:gd name="T4" fmla="*/ 59 w 194"/>
              <a:gd name="T5" fmla="*/ 184 h 192"/>
              <a:gd name="T6" fmla="*/ 43 w 194"/>
              <a:gd name="T7" fmla="*/ 176 h 192"/>
              <a:gd name="T8" fmla="*/ 29 w 194"/>
              <a:gd name="T9" fmla="*/ 164 h 192"/>
              <a:gd name="T10" fmla="*/ 16 w 194"/>
              <a:gd name="T11" fmla="*/ 149 h 192"/>
              <a:gd name="T12" fmla="*/ 8 w 194"/>
              <a:gd name="T13" fmla="*/ 133 h 192"/>
              <a:gd name="T14" fmla="*/ 2 w 194"/>
              <a:gd name="T15" fmla="*/ 116 h 192"/>
              <a:gd name="T16" fmla="*/ 0 w 194"/>
              <a:gd name="T17" fmla="*/ 97 h 192"/>
              <a:gd name="T18" fmla="*/ 2 w 194"/>
              <a:gd name="T19" fmla="*/ 77 h 192"/>
              <a:gd name="T20" fmla="*/ 8 w 194"/>
              <a:gd name="T21" fmla="*/ 59 h 192"/>
              <a:gd name="T22" fmla="*/ 16 w 194"/>
              <a:gd name="T23" fmla="*/ 43 h 192"/>
              <a:gd name="T24" fmla="*/ 29 w 194"/>
              <a:gd name="T25" fmla="*/ 28 h 192"/>
              <a:gd name="T26" fmla="*/ 43 w 194"/>
              <a:gd name="T27" fmla="*/ 16 h 192"/>
              <a:gd name="T28" fmla="*/ 59 w 194"/>
              <a:gd name="T29" fmla="*/ 8 h 192"/>
              <a:gd name="T30" fmla="*/ 77 w 194"/>
              <a:gd name="T31" fmla="*/ 2 h 192"/>
              <a:gd name="T32" fmla="*/ 97 w 194"/>
              <a:gd name="T33" fmla="*/ 0 h 192"/>
              <a:gd name="T34" fmla="*/ 116 w 194"/>
              <a:gd name="T35" fmla="*/ 2 h 192"/>
              <a:gd name="T36" fmla="*/ 135 w 194"/>
              <a:gd name="T37" fmla="*/ 8 h 192"/>
              <a:gd name="T38" fmla="*/ 151 w 194"/>
              <a:gd name="T39" fmla="*/ 16 h 192"/>
              <a:gd name="T40" fmla="*/ 165 w 194"/>
              <a:gd name="T41" fmla="*/ 28 h 192"/>
              <a:gd name="T42" fmla="*/ 177 w 194"/>
              <a:gd name="T43" fmla="*/ 43 h 192"/>
              <a:gd name="T44" fmla="*/ 185 w 194"/>
              <a:gd name="T45" fmla="*/ 59 h 192"/>
              <a:gd name="T46" fmla="*/ 191 w 194"/>
              <a:gd name="T47" fmla="*/ 77 h 192"/>
              <a:gd name="T48" fmla="*/ 194 w 194"/>
              <a:gd name="T49" fmla="*/ 97 h 192"/>
              <a:gd name="T50" fmla="*/ 191 w 194"/>
              <a:gd name="T51" fmla="*/ 116 h 192"/>
              <a:gd name="T52" fmla="*/ 185 w 194"/>
              <a:gd name="T53" fmla="*/ 133 h 192"/>
              <a:gd name="T54" fmla="*/ 177 w 194"/>
              <a:gd name="T55" fmla="*/ 149 h 192"/>
              <a:gd name="T56" fmla="*/ 165 w 194"/>
              <a:gd name="T57" fmla="*/ 164 h 192"/>
              <a:gd name="T58" fmla="*/ 151 w 194"/>
              <a:gd name="T59" fmla="*/ 176 h 192"/>
              <a:gd name="T60" fmla="*/ 135 w 194"/>
              <a:gd name="T61" fmla="*/ 184 h 192"/>
              <a:gd name="T62" fmla="*/ 116 w 194"/>
              <a:gd name="T63" fmla="*/ 190 h 192"/>
              <a:gd name="T64" fmla="*/ 97 w 194"/>
              <a:gd name="T6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94" h="192">
                <a:moveTo>
                  <a:pt x="97" y="192"/>
                </a:moveTo>
                <a:lnTo>
                  <a:pt x="77" y="190"/>
                </a:lnTo>
                <a:lnTo>
                  <a:pt x="59" y="184"/>
                </a:lnTo>
                <a:lnTo>
                  <a:pt x="43" y="176"/>
                </a:lnTo>
                <a:lnTo>
                  <a:pt x="29" y="164"/>
                </a:lnTo>
                <a:lnTo>
                  <a:pt x="16" y="149"/>
                </a:lnTo>
                <a:lnTo>
                  <a:pt x="8" y="133"/>
                </a:lnTo>
                <a:lnTo>
                  <a:pt x="2" y="116"/>
                </a:lnTo>
                <a:lnTo>
                  <a:pt x="0" y="97"/>
                </a:lnTo>
                <a:lnTo>
                  <a:pt x="2" y="77"/>
                </a:lnTo>
                <a:lnTo>
                  <a:pt x="8" y="59"/>
                </a:lnTo>
                <a:lnTo>
                  <a:pt x="16" y="43"/>
                </a:lnTo>
                <a:lnTo>
                  <a:pt x="29" y="28"/>
                </a:lnTo>
                <a:lnTo>
                  <a:pt x="43" y="16"/>
                </a:lnTo>
                <a:lnTo>
                  <a:pt x="59" y="8"/>
                </a:lnTo>
                <a:lnTo>
                  <a:pt x="77" y="2"/>
                </a:lnTo>
                <a:lnTo>
                  <a:pt x="97" y="0"/>
                </a:lnTo>
                <a:lnTo>
                  <a:pt x="116" y="2"/>
                </a:lnTo>
                <a:lnTo>
                  <a:pt x="135" y="8"/>
                </a:lnTo>
                <a:lnTo>
                  <a:pt x="151" y="16"/>
                </a:lnTo>
                <a:lnTo>
                  <a:pt x="165" y="28"/>
                </a:lnTo>
                <a:lnTo>
                  <a:pt x="177" y="43"/>
                </a:lnTo>
                <a:lnTo>
                  <a:pt x="185" y="59"/>
                </a:lnTo>
                <a:lnTo>
                  <a:pt x="191" y="77"/>
                </a:lnTo>
                <a:lnTo>
                  <a:pt x="194" y="97"/>
                </a:lnTo>
                <a:lnTo>
                  <a:pt x="191" y="116"/>
                </a:lnTo>
                <a:lnTo>
                  <a:pt x="185" y="133"/>
                </a:lnTo>
                <a:lnTo>
                  <a:pt x="177" y="149"/>
                </a:lnTo>
                <a:lnTo>
                  <a:pt x="165" y="164"/>
                </a:lnTo>
                <a:lnTo>
                  <a:pt x="151" y="176"/>
                </a:lnTo>
                <a:lnTo>
                  <a:pt x="135" y="184"/>
                </a:lnTo>
                <a:lnTo>
                  <a:pt x="116" y="190"/>
                </a:lnTo>
                <a:lnTo>
                  <a:pt x="97" y="192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" name="Freeform 35"/>
          <p:cNvSpPr>
            <a:spLocks/>
          </p:cNvSpPr>
          <p:nvPr/>
        </p:nvSpPr>
        <p:spPr bwMode="auto">
          <a:xfrm>
            <a:off x="3535363" y="2720975"/>
            <a:ext cx="152400" cy="152400"/>
          </a:xfrm>
          <a:custGeom>
            <a:avLst/>
            <a:gdLst>
              <a:gd name="T0" fmla="*/ 97 w 192"/>
              <a:gd name="T1" fmla="*/ 192 h 192"/>
              <a:gd name="T2" fmla="*/ 77 w 192"/>
              <a:gd name="T3" fmla="*/ 190 h 192"/>
              <a:gd name="T4" fmla="*/ 59 w 192"/>
              <a:gd name="T5" fmla="*/ 184 h 192"/>
              <a:gd name="T6" fmla="*/ 43 w 192"/>
              <a:gd name="T7" fmla="*/ 176 h 192"/>
              <a:gd name="T8" fmla="*/ 28 w 192"/>
              <a:gd name="T9" fmla="*/ 164 h 192"/>
              <a:gd name="T10" fmla="*/ 16 w 192"/>
              <a:gd name="T11" fmla="*/ 149 h 192"/>
              <a:gd name="T12" fmla="*/ 8 w 192"/>
              <a:gd name="T13" fmla="*/ 133 h 192"/>
              <a:gd name="T14" fmla="*/ 2 w 192"/>
              <a:gd name="T15" fmla="*/ 116 h 192"/>
              <a:gd name="T16" fmla="*/ 0 w 192"/>
              <a:gd name="T17" fmla="*/ 97 h 192"/>
              <a:gd name="T18" fmla="*/ 2 w 192"/>
              <a:gd name="T19" fmla="*/ 77 h 192"/>
              <a:gd name="T20" fmla="*/ 8 w 192"/>
              <a:gd name="T21" fmla="*/ 59 h 192"/>
              <a:gd name="T22" fmla="*/ 16 w 192"/>
              <a:gd name="T23" fmla="*/ 43 h 192"/>
              <a:gd name="T24" fmla="*/ 28 w 192"/>
              <a:gd name="T25" fmla="*/ 28 h 192"/>
              <a:gd name="T26" fmla="*/ 43 w 192"/>
              <a:gd name="T27" fmla="*/ 16 h 192"/>
              <a:gd name="T28" fmla="*/ 59 w 192"/>
              <a:gd name="T29" fmla="*/ 8 h 192"/>
              <a:gd name="T30" fmla="*/ 77 w 192"/>
              <a:gd name="T31" fmla="*/ 2 h 192"/>
              <a:gd name="T32" fmla="*/ 97 w 192"/>
              <a:gd name="T33" fmla="*/ 0 h 192"/>
              <a:gd name="T34" fmla="*/ 116 w 192"/>
              <a:gd name="T35" fmla="*/ 2 h 192"/>
              <a:gd name="T36" fmla="*/ 134 w 192"/>
              <a:gd name="T37" fmla="*/ 8 h 192"/>
              <a:gd name="T38" fmla="*/ 150 w 192"/>
              <a:gd name="T39" fmla="*/ 16 h 192"/>
              <a:gd name="T40" fmla="*/ 165 w 192"/>
              <a:gd name="T41" fmla="*/ 28 h 192"/>
              <a:gd name="T42" fmla="*/ 176 w 192"/>
              <a:gd name="T43" fmla="*/ 43 h 192"/>
              <a:gd name="T44" fmla="*/ 185 w 192"/>
              <a:gd name="T45" fmla="*/ 59 h 192"/>
              <a:gd name="T46" fmla="*/ 190 w 192"/>
              <a:gd name="T47" fmla="*/ 77 h 192"/>
              <a:gd name="T48" fmla="*/ 192 w 192"/>
              <a:gd name="T49" fmla="*/ 97 h 192"/>
              <a:gd name="T50" fmla="*/ 190 w 192"/>
              <a:gd name="T51" fmla="*/ 116 h 192"/>
              <a:gd name="T52" fmla="*/ 185 w 192"/>
              <a:gd name="T53" fmla="*/ 133 h 192"/>
              <a:gd name="T54" fmla="*/ 176 w 192"/>
              <a:gd name="T55" fmla="*/ 149 h 192"/>
              <a:gd name="T56" fmla="*/ 165 w 192"/>
              <a:gd name="T57" fmla="*/ 164 h 192"/>
              <a:gd name="T58" fmla="*/ 150 w 192"/>
              <a:gd name="T59" fmla="*/ 176 h 192"/>
              <a:gd name="T60" fmla="*/ 134 w 192"/>
              <a:gd name="T61" fmla="*/ 184 h 192"/>
              <a:gd name="T62" fmla="*/ 116 w 192"/>
              <a:gd name="T63" fmla="*/ 190 h 192"/>
              <a:gd name="T64" fmla="*/ 97 w 192"/>
              <a:gd name="T6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92" h="192">
                <a:moveTo>
                  <a:pt x="97" y="192"/>
                </a:moveTo>
                <a:lnTo>
                  <a:pt x="77" y="190"/>
                </a:lnTo>
                <a:lnTo>
                  <a:pt x="59" y="184"/>
                </a:lnTo>
                <a:lnTo>
                  <a:pt x="43" y="176"/>
                </a:lnTo>
                <a:lnTo>
                  <a:pt x="28" y="164"/>
                </a:lnTo>
                <a:lnTo>
                  <a:pt x="16" y="149"/>
                </a:lnTo>
                <a:lnTo>
                  <a:pt x="8" y="133"/>
                </a:lnTo>
                <a:lnTo>
                  <a:pt x="2" y="116"/>
                </a:lnTo>
                <a:lnTo>
                  <a:pt x="0" y="97"/>
                </a:lnTo>
                <a:lnTo>
                  <a:pt x="2" y="77"/>
                </a:lnTo>
                <a:lnTo>
                  <a:pt x="8" y="59"/>
                </a:lnTo>
                <a:lnTo>
                  <a:pt x="16" y="43"/>
                </a:lnTo>
                <a:lnTo>
                  <a:pt x="28" y="28"/>
                </a:lnTo>
                <a:lnTo>
                  <a:pt x="43" y="16"/>
                </a:lnTo>
                <a:lnTo>
                  <a:pt x="59" y="8"/>
                </a:lnTo>
                <a:lnTo>
                  <a:pt x="77" y="2"/>
                </a:lnTo>
                <a:lnTo>
                  <a:pt x="97" y="0"/>
                </a:lnTo>
                <a:lnTo>
                  <a:pt x="116" y="2"/>
                </a:lnTo>
                <a:lnTo>
                  <a:pt x="134" y="8"/>
                </a:lnTo>
                <a:lnTo>
                  <a:pt x="150" y="16"/>
                </a:lnTo>
                <a:lnTo>
                  <a:pt x="165" y="28"/>
                </a:lnTo>
                <a:lnTo>
                  <a:pt x="176" y="43"/>
                </a:lnTo>
                <a:lnTo>
                  <a:pt x="185" y="59"/>
                </a:lnTo>
                <a:lnTo>
                  <a:pt x="190" y="77"/>
                </a:lnTo>
                <a:lnTo>
                  <a:pt x="192" y="97"/>
                </a:lnTo>
                <a:lnTo>
                  <a:pt x="190" y="116"/>
                </a:lnTo>
                <a:lnTo>
                  <a:pt x="185" y="133"/>
                </a:lnTo>
                <a:lnTo>
                  <a:pt x="176" y="149"/>
                </a:lnTo>
                <a:lnTo>
                  <a:pt x="165" y="164"/>
                </a:lnTo>
                <a:lnTo>
                  <a:pt x="150" y="176"/>
                </a:lnTo>
                <a:lnTo>
                  <a:pt x="134" y="184"/>
                </a:lnTo>
                <a:lnTo>
                  <a:pt x="116" y="190"/>
                </a:lnTo>
                <a:lnTo>
                  <a:pt x="97" y="192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" name="Freeform 36"/>
          <p:cNvSpPr>
            <a:spLocks/>
          </p:cNvSpPr>
          <p:nvPr/>
        </p:nvSpPr>
        <p:spPr bwMode="auto">
          <a:xfrm>
            <a:off x="3503613" y="2438400"/>
            <a:ext cx="620712" cy="358775"/>
          </a:xfrm>
          <a:custGeom>
            <a:avLst/>
            <a:gdLst>
              <a:gd name="T0" fmla="*/ 781 w 781"/>
              <a:gd name="T1" fmla="*/ 119 h 453"/>
              <a:gd name="T2" fmla="*/ 227 w 781"/>
              <a:gd name="T3" fmla="*/ 91 h 453"/>
              <a:gd name="T4" fmla="*/ 249 w 781"/>
              <a:gd name="T5" fmla="*/ 54 h 453"/>
              <a:gd name="T6" fmla="*/ 278 w 781"/>
              <a:gd name="T7" fmla="*/ 37 h 453"/>
              <a:gd name="T8" fmla="*/ 308 w 781"/>
              <a:gd name="T9" fmla="*/ 31 h 453"/>
              <a:gd name="T10" fmla="*/ 329 w 781"/>
              <a:gd name="T11" fmla="*/ 31 h 453"/>
              <a:gd name="T12" fmla="*/ 369 w 781"/>
              <a:gd name="T13" fmla="*/ 31 h 453"/>
              <a:gd name="T14" fmla="*/ 429 w 781"/>
              <a:gd name="T15" fmla="*/ 31 h 453"/>
              <a:gd name="T16" fmla="*/ 502 w 781"/>
              <a:gd name="T17" fmla="*/ 31 h 453"/>
              <a:gd name="T18" fmla="*/ 579 w 781"/>
              <a:gd name="T19" fmla="*/ 31 h 453"/>
              <a:gd name="T20" fmla="*/ 653 w 781"/>
              <a:gd name="T21" fmla="*/ 31 h 453"/>
              <a:gd name="T22" fmla="*/ 713 w 781"/>
              <a:gd name="T23" fmla="*/ 31 h 453"/>
              <a:gd name="T24" fmla="*/ 753 w 781"/>
              <a:gd name="T25" fmla="*/ 31 h 453"/>
              <a:gd name="T26" fmla="*/ 759 w 781"/>
              <a:gd name="T27" fmla="*/ 22 h 453"/>
              <a:gd name="T28" fmla="*/ 745 w 781"/>
              <a:gd name="T29" fmla="*/ 3 h 453"/>
              <a:gd name="T30" fmla="*/ 724 w 781"/>
              <a:gd name="T31" fmla="*/ 0 h 453"/>
              <a:gd name="T32" fmla="*/ 680 w 781"/>
              <a:gd name="T33" fmla="*/ 0 h 453"/>
              <a:gd name="T34" fmla="*/ 609 w 781"/>
              <a:gd name="T35" fmla="*/ 0 h 453"/>
              <a:gd name="T36" fmla="*/ 521 w 781"/>
              <a:gd name="T37" fmla="*/ 0 h 453"/>
              <a:gd name="T38" fmla="*/ 427 w 781"/>
              <a:gd name="T39" fmla="*/ 0 h 453"/>
              <a:gd name="T40" fmla="*/ 336 w 781"/>
              <a:gd name="T41" fmla="*/ 0 h 453"/>
              <a:gd name="T42" fmla="*/ 259 w 781"/>
              <a:gd name="T43" fmla="*/ 0 h 453"/>
              <a:gd name="T44" fmla="*/ 206 w 781"/>
              <a:gd name="T45" fmla="*/ 0 h 453"/>
              <a:gd name="T46" fmla="*/ 173 w 781"/>
              <a:gd name="T47" fmla="*/ 5 h 453"/>
              <a:gd name="T48" fmla="*/ 143 w 781"/>
              <a:gd name="T49" fmla="*/ 33 h 453"/>
              <a:gd name="T50" fmla="*/ 122 w 781"/>
              <a:gd name="T51" fmla="*/ 78 h 453"/>
              <a:gd name="T52" fmla="*/ 110 w 781"/>
              <a:gd name="T53" fmla="*/ 122 h 453"/>
              <a:gd name="T54" fmla="*/ 95 w 781"/>
              <a:gd name="T55" fmla="*/ 145 h 453"/>
              <a:gd name="T56" fmla="*/ 62 w 781"/>
              <a:gd name="T57" fmla="*/ 172 h 453"/>
              <a:gd name="T58" fmla="*/ 26 w 781"/>
              <a:gd name="T59" fmla="*/ 216 h 453"/>
              <a:gd name="T60" fmla="*/ 3 w 781"/>
              <a:gd name="T61" fmla="*/ 262 h 453"/>
              <a:gd name="T62" fmla="*/ 9 w 781"/>
              <a:gd name="T63" fmla="*/ 271 h 453"/>
              <a:gd name="T64" fmla="*/ 30 w 781"/>
              <a:gd name="T65" fmla="*/ 255 h 453"/>
              <a:gd name="T66" fmla="*/ 59 w 781"/>
              <a:gd name="T67" fmla="*/ 244 h 453"/>
              <a:gd name="T68" fmla="*/ 102 w 781"/>
              <a:gd name="T69" fmla="*/ 238 h 453"/>
              <a:gd name="T70" fmla="*/ 160 w 781"/>
              <a:gd name="T71" fmla="*/ 240 h 453"/>
              <a:gd name="T72" fmla="*/ 208 w 781"/>
              <a:gd name="T73" fmla="*/ 254 h 453"/>
              <a:gd name="T74" fmla="*/ 247 w 781"/>
              <a:gd name="T75" fmla="*/ 277 h 453"/>
              <a:gd name="T76" fmla="*/ 277 w 781"/>
              <a:gd name="T77" fmla="*/ 307 h 453"/>
              <a:gd name="T78" fmla="*/ 299 w 781"/>
              <a:gd name="T79" fmla="*/ 340 h 453"/>
              <a:gd name="T80" fmla="*/ 315 w 781"/>
              <a:gd name="T81" fmla="*/ 376 h 453"/>
              <a:gd name="T82" fmla="*/ 325 w 781"/>
              <a:gd name="T83" fmla="*/ 410 h 453"/>
              <a:gd name="T84" fmla="*/ 329 w 781"/>
              <a:gd name="T85" fmla="*/ 440 h 453"/>
              <a:gd name="T86" fmla="*/ 690 w 781"/>
              <a:gd name="T87" fmla="*/ 453 h 453"/>
              <a:gd name="T88" fmla="*/ 671 w 781"/>
              <a:gd name="T89" fmla="*/ 429 h 453"/>
              <a:gd name="T90" fmla="*/ 654 w 781"/>
              <a:gd name="T91" fmla="*/ 395 h 453"/>
              <a:gd name="T92" fmla="*/ 646 w 781"/>
              <a:gd name="T93" fmla="*/ 355 h 453"/>
              <a:gd name="T94" fmla="*/ 655 w 781"/>
              <a:gd name="T95" fmla="*/ 308 h 453"/>
              <a:gd name="T96" fmla="*/ 682 w 781"/>
              <a:gd name="T97" fmla="*/ 265 h 453"/>
              <a:gd name="T98" fmla="*/ 716 w 781"/>
              <a:gd name="T99" fmla="*/ 239 h 453"/>
              <a:gd name="T100" fmla="*/ 751 w 781"/>
              <a:gd name="T101" fmla="*/ 225 h 453"/>
              <a:gd name="T102" fmla="*/ 781 w 781"/>
              <a:gd name="T103" fmla="*/ 224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81" h="453">
                <a:moveTo>
                  <a:pt x="781" y="224"/>
                </a:moveTo>
                <a:lnTo>
                  <a:pt x="781" y="119"/>
                </a:lnTo>
                <a:lnTo>
                  <a:pt x="222" y="119"/>
                </a:lnTo>
                <a:lnTo>
                  <a:pt x="227" y="91"/>
                </a:lnTo>
                <a:lnTo>
                  <a:pt x="236" y="69"/>
                </a:lnTo>
                <a:lnTo>
                  <a:pt x="249" y="54"/>
                </a:lnTo>
                <a:lnTo>
                  <a:pt x="264" y="43"/>
                </a:lnTo>
                <a:lnTo>
                  <a:pt x="278" y="37"/>
                </a:lnTo>
                <a:lnTo>
                  <a:pt x="295" y="32"/>
                </a:lnTo>
                <a:lnTo>
                  <a:pt x="308" y="31"/>
                </a:lnTo>
                <a:lnTo>
                  <a:pt x="320" y="31"/>
                </a:lnTo>
                <a:lnTo>
                  <a:pt x="329" y="31"/>
                </a:lnTo>
                <a:lnTo>
                  <a:pt x="346" y="31"/>
                </a:lnTo>
                <a:lnTo>
                  <a:pt x="369" y="31"/>
                </a:lnTo>
                <a:lnTo>
                  <a:pt x="397" y="31"/>
                </a:lnTo>
                <a:lnTo>
                  <a:pt x="429" y="31"/>
                </a:lnTo>
                <a:lnTo>
                  <a:pt x="465" y="31"/>
                </a:lnTo>
                <a:lnTo>
                  <a:pt x="502" y="31"/>
                </a:lnTo>
                <a:lnTo>
                  <a:pt x="541" y="31"/>
                </a:lnTo>
                <a:lnTo>
                  <a:pt x="579" y="31"/>
                </a:lnTo>
                <a:lnTo>
                  <a:pt x="617" y="31"/>
                </a:lnTo>
                <a:lnTo>
                  <a:pt x="653" y="31"/>
                </a:lnTo>
                <a:lnTo>
                  <a:pt x="685" y="31"/>
                </a:lnTo>
                <a:lnTo>
                  <a:pt x="713" y="31"/>
                </a:lnTo>
                <a:lnTo>
                  <a:pt x="736" y="31"/>
                </a:lnTo>
                <a:lnTo>
                  <a:pt x="753" y="31"/>
                </a:lnTo>
                <a:lnTo>
                  <a:pt x="763" y="31"/>
                </a:lnTo>
                <a:lnTo>
                  <a:pt x="759" y="22"/>
                </a:lnTo>
                <a:lnTo>
                  <a:pt x="753" y="11"/>
                </a:lnTo>
                <a:lnTo>
                  <a:pt x="745" y="3"/>
                </a:lnTo>
                <a:lnTo>
                  <a:pt x="732" y="0"/>
                </a:lnTo>
                <a:lnTo>
                  <a:pt x="724" y="0"/>
                </a:lnTo>
                <a:lnTo>
                  <a:pt x="706" y="0"/>
                </a:lnTo>
                <a:lnTo>
                  <a:pt x="680" y="0"/>
                </a:lnTo>
                <a:lnTo>
                  <a:pt x="647" y="0"/>
                </a:lnTo>
                <a:lnTo>
                  <a:pt x="609" y="0"/>
                </a:lnTo>
                <a:lnTo>
                  <a:pt x="566" y="0"/>
                </a:lnTo>
                <a:lnTo>
                  <a:pt x="521" y="0"/>
                </a:lnTo>
                <a:lnTo>
                  <a:pt x="474" y="0"/>
                </a:lnTo>
                <a:lnTo>
                  <a:pt x="427" y="0"/>
                </a:lnTo>
                <a:lnTo>
                  <a:pt x="380" y="0"/>
                </a:lnTo>
                <a:lnTo>
                  <a:pt x="336" y="0"/>
                </a:lnTo>
                <a:lnTo>
                  <a:pt x="295" y="0"/>
                </a:lnTo>
                <a:lnTo>
                  <a:pt x="259" y="0"/>
                </a:lnTo>
                <a:lnTo>
                  <a:pt x="228" y="0"/>
                </a:lnTo>
                <a:lnTo>
                  <a:pt x="206" y="0"/>
                </a:lnTo>
                <a:lnTo>
                  <a:pt x="191" y="0"/>
                </a:lnTo>
                <a:lnTo>
                  <a:pt x="173" y="5"/>
                </a:lnTo>
                <a:lnTo>
                  <a:pt x="156" y="16"/>
                </a:lnTo>
                <a:lnTo>
                  <a:pt x="143" y="33"/>
                </a:lnTo>
                <a:lnTo>
                  <a:pt x="131" y="54"/>
                </a:lnTo>
                <a:lnTo>
                  <a:pt x="122" y="78"/>
                </a:lnTo>
                <a:lnTo>
                  <a:pt x="115" y="101"/>
                </a:lnTo>
                <a:lnTo>
                  <a:pt x="110" y="122"/>
                </a:lnTo>
                <a:lnTo>
                  <a:pt x="109" y="140"/>
                </a:lnTo>
                <a:lnTo>
                  <a:pt x="95" y="145"/>
                </a:lnTo>
                <a:lnTo>
                  <a:pt x="79" y="156"/>
                </a:lnTo>
                <a:lnTo>
                  <a:pt x="62" y="172"/>
                </a:lnTo>
                <a:lnTo>
                  <a:pt x="44" y="193"/>
                </a:lnTo>
                <a:lnTo>
                  <a:pt x="26" y="216"/>
                </a:lnTo>
                <a:lnTo>
                  <a:pt x="12" y="239"/>
                </a:lnTo>
                <a:lnTo>
                  <a:pt x="3" y="262"/>
                </a:lnTo>
                <a:lnTo>
                  <a:pt x="0" y="280"/>
                </a:lnTo>
                <a:lnTo>
                  <a:pt x="9" y="271"/>
                </a:lnTo>
                <a:lnTo>
                  <a:pt x="18" y="263"/>
                </a:lnTo>
                <a:lnTo>
                  <a:pt x="30" y="255"/>
                </a:lnTo>
                <a:lnTo>
                  <a:pt x="42" y="248"/>
                </a:lnTo>
                <a:lnTo>
                  <a:pt x="59" y="244"/>
                </a:lnTo>
                <a:lnTo>
                  <a:pt x="78" y="240"/>
                </a:lnTo>
                <a:lnTo>
                  <a:pt x="102" y="238"/>
                </a:lnTo>
                <a:lnTo>
                  <a:pt x="131" y="238"/>
                </a:lnTo>
                <a:lnTo>
                  <a:pt x="160" y="240"/>
                </a:lnTo>
                <a:lnTo>
                  <a:pt x="185" y="246"/>
                </a:lnTo>
                <a:lnTo>
                  <a:pt x="208" y="254"/>
                </a:lnTo>
                <a:lnTo>
                  <a:pt x="229" y="264"/>
                </a:lnTo>
                <a:lnTo>
                  <a:pt x="247" y="277"/>
                </a:lnTo>
                <a:lnTo>
                  <a:pt x="264" y="291"/>
                </a:lnTo>
                <a:lnTo>
                  <a:pt x="277" y="307"/>
                </a:lnTo>
                <a:lnTo>
                  <a:pt x="289" y="323"/>
                </a:lnTo>
                <a:lnTo>
                  <a:pt x="299" y="340"/>
                </a:lnTo>
                <a:lnTo>
                  <a:pt x="308" y="358"/>
                </a:lnTo>
                <a:lnTo>
                  <a:pt x="315" y="376"/>
                </a:lnTo>
                <a:lnTo>
                  <a:pt x="320" y="393"/>
                </a:lnTo>
                <a:lnTo>
                  <a:pt x="325" y="410"/>
                </a:lnTo>
                <a:lnTo>
                  <a:pt x="327" y="425"/>
                </a:lnTo>
                <a:lnTo>
                  <a:pt x="329" y="440"/>
                </a:lnTo>
                <a:lnTo>
                  <a:pt x="329" y="453"/>
                </a:lnTo>
                <a:lnTo>
                  <a:pt x="690" y="453"/>
                </a:lnTo>
                <a:lnTo>
                  <a:pt x="680" y="441"/>
                </a:lnTo>
                <a:lnTo>
                  <a:pt x="671" y="429"/>
                </a:lnTo>
                <a:lnTo>
                  <a:pt x="662" y="412"/>
                </a:lnTo>
                <a:lnTo>
                  <a:pt x="654" y="395"/>
                </a:lnTo>
                <a:lnTo>
                  <a:pt x="648" y="376"/>
                </a:lnTo>
                <a:lnTo>
                  <a:pt x="646" y="355"/>
                </a:lnTo>
                <a:lnTo>
                  <a:pt x="648" y="332"/>
                </a:lnTo>
                <a:lnTo>
                  <a:pt x="655" y="308"/>
                </a:lnTo>
                <a:lnTo>
                  <a:pt x="667" y="285"/>
                </a:lnTo>
                <a:lnTo>
                  <a:pt x="682" y="265"/>
                </a:lnTo>
                <a:lnTo>
                  <a:pt x="698" y="250"/>
                </a:lnTo>
                <a:lnTo>
                  <a:pt x="716" y="239"/>
                </a:lnTo>
                <a:lnTo>
                  <a:pt x="733" y="231"/>
                </a:lnTo>
                <a:lnTo>
                  <a:pt x="751" y="225"/>
                </a:lnTo>
                <a:lnTo>
                  <a:pt x="767" y="223"/>
                </a:lnTo>
                <a:lnTo>
                  <a:pt x="781" y="224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" name="Freeform 37"/>
          <p:cNvSpPr>
            <a:spLocks/>
          </p:cNvSpPr>
          <p:nvPr/>
        </p:nvSpPr>
        <p:spPr bwMode="auto">
          <a:xfrm>
            <a:off x="4022725" y="2463800"/>
            <a:ext cx="52388" cy="69850"/>
          </a:xfrm>
          <a:custGeom>
            <a:avLst/>
            <a:gdLst>
              <a:gd name="T0" fmla="*/ 47 w 67"/>
              <a:gd name="T1" fmla="*/ 88 h 88"/>
              <a:gd name="T2" fmla="*/ 0 w 67"/>
              <a:gd name="T3" fmla="*/ 0 h 88"/>
              <a:gd name="T4" fmla="*/ 19 w 67"/>
              <a:gd name="T5" fmla="*/ 0 h 88"/>
              <a:gd name="T6" fmla="*/ 67 w 67"/>
              <a:gd name="T7" fmla="*/ 88 h 88"/>
              <a:gd name="T8" fmla="*/ 47 w 67"/>
              <a:gd name="T9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" h="88">
                <a:moveTo>
                  <a:pt x="47" y="88"/>
                </a:moveTo>
                <a:lnTo>
                  <a:pt x="0" y="0"/>
                </a:lnTo>
                <a:lnTo>
                  <a:pt x="19" y="0"/>
                </a:lnTo>
                <a:lnTo>
                  <a:pt x="67" y="88"/>
                </a:lnTo>
                <a:lnTo>
                  <a:pt x="47" y="88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" name="Freeform 38"/>
          <p:cNvSpPr>
            <a:spLocks/>
          </p:cNvSpPr>
          <p:nvPr/>
        </p:nvSpPr>
        <p:spPr bwMode="auto">
          <a:xfrm>
            <a:off x="4097338" y="2463800"/>
            <a:ext cx="50800" cy="71438"/>
          </a:xfrm>
          <a:custGeom>
            <a:avLst/>
            <a:gdLst>
              <a:gd name="T0" fmla="*/ 49 w 65"/>
              <a:gd name="T1" fmla="*/ 91 h 91"/>
              <a:gd name="T2" fmla="*/ 0 w 65"/>
              <a:gd name="T3" fmla="*/ 0 h 91"/>
              <a:gd name="T4" fmla="*/ 15 w 65"/>
              <a:gd name="T5" fmla="*/ 0 h 91"/>
              <a:gd name="T6" fmla="*/ 65 w 65"/>
              <a:gd name="T7" fmla="*/ 91 h 91"/>
              <a:gd name="T8" fmla="*/ 49 w 65"/>
              <a:gd name="T9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" h="91">
                <a:moveTo>
                  <a:pt x="49" y="91"/>
                </a:moveTo>
                <a:lnTo>
                  <a:pt x="0" y="0"/>
                </a:lnTo>
                <a:lnTo>
                  <a:pt x="15" y="0"/>
                </a:lnTo>
                <a:lnTo>
                  <a:pt x="65" y="91"/>
                </a:lnTo>
                <a:lnTo>
                  <a:pt x="49" y="91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" name="Freeform 39"/>
          <p:cNvSpPr>
            <a:spLocks/>
          </p:cNvSpPr>
          <p:nvPr/>
        </p:nvSpPr>
        <p:spPr bwMode="auto">
          <a:xfrm>
            <a:off x="3770313" y="2463800"/>
            <a:ext cx="58737" cy="69850"/>
          </a:xfrm>
          <a:custGeom>
            <a:avLst/>
            <a:gdLst>
              <a:gd name="T0" fmla="*/ 48 w 74"/>
              <a:gd name="T1" fmla="*/ 88 h 88"/>
              <a:gd name="T2" fmla="*/ 0 w 74"/>
              <a:gd name="T3" fmla="*/ 0 h 88"/>
              <a:gd name="T4" fmla="*/ 25 w 74"/>
              <a:gd name="T5" fmla="*/ 0 h 88"/>
              <a:gd name="T6" fmla="*/ 74 w 74"/>
              <a:gd name="T7" fmla="*/ 88 h 88"/>
              <a:gd name="T8" fmla="*/ 48 w 74"/>
              <a:gd name="T9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88">
                <a:moveTo>
                  <a:pt x="48" y="88"/>
                </a:moveTo>
                <a:lnTo>
                  <a:pt x="0" y="0"/>
                </a:lnTo>
                <a:lnTo>
                  <a:pt x="25" y="0"/>
                </a:lnTo>
                <a:lnTo>
                  <a:pt x="74" y="88"/>
                </a:lnTo>
                <a:lnTo>
                  <a:pt x="48" y="88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" name="Freeform 40"/>
          <p:cNvSpPr>
            <a:spLocks/>
          </p:cNvSpPr>
          <p:nvPr/>
        </p:nvSpPr>
        <p:spPr bwMode="auto">
          <a:xfrm>
            <a:off x="3429000" y="2641600"/>
            <a:ext cx="1154113" cy="206375"/>
          </a:xfrm>
          <a:custGeom>
            <a:avLst/>
            <a:gdLst>
              <a:gd name="T0" fmla="*/ 1408 w 1454"/>
              <a:gd name="T1" fmla="*/ 231 h 261"/>
              <a:gd name="T2" fmla="*/ 1400 w 1454"/>
              <a:gd name="T3" fmla="*/ 237 h 261"/>
              <a:gd name="T4" fmla="*/ 1379 w 1454"/>
              <a:gd name="T5" fmla="*/ 236 h 261"/>
              <a:gd name="T6" fmla="*/ 1362 w 1454"/>
              <a:gd name="T7" fmla="*/ 236 h 261"/>
              <a:gd name="T8" fmla="*/ 1367 w 1454"/>
              <a:gd name="T9" fmla="*/ 201 h 261"/>
              <a:gd name="T10" fmla="*/ 1349 w 1454"/>
              <a:gd name="T11" fmla="*/ 129 h 261"/>
              <a:gd name="T12" fmla="*/ 1257 w 1454"/>
              <a:gd name="T13" fmla="*/ 86 h 261"/>
              <a:gd name="T14" fmla="*/ 1210 w 1454"/>
              <a:gd name="T15" fmla="*/ 96 h 261"/>
              <a:gd name="T16" fmla="*/ 1149 w 1454"/>
              <a:gd name="T17" fmla="*/ 156 h 261"/>
              <a:gd name="T18" fmla="*/ 1116 w 1454"/>
              <a:gd name="T19" fmla="*/ 251 h 261"/>
              <a:gd name="T20" fmla="*/ 1067 w 1454"/>
              <a:gd name="T21" fmla="*/ 251 h 261"/>
              <a:gd name="T22" fmla="*/ 994 w 1454"/>
              <a:gd name="T23" fmla="*/ 251 h 261"/>
              <a:gd name="T24" fmla="*/ 906 w 1454"/>
              <a:gd name="T25" fmla="*/ 251 h 261"/>
              <a:gd name="T26" fmla="*/ 806 w 1454"/>
              <a:gd name="T27" fmla="*/ 252 h 261"/>
              <a:gd name="T28" fmla="*/ 703 w 1454"/>
              <a:gd name="T29" fmla="*/ 252 h 261"/>
              <a:gd name="T30" fmla="*/ 603 w 1454"/>
              <a:gd name="T31" fmla="*/ 252 h 261"/>
              <a:gd name="T32" fmla="*/ 511 w 1454"/>
              <a:gd name="T33" fmla="*/ 253 h 261"/>
              <a:gd name="T34" fmla="*/ 435 w 1454"/>
              <a:gd name="T35" fmla="*/ 253 h 261"/>
              <a:gd name="T36" fmla="*/ 379 w 1454"/>
              <a:gd name="T37" fmla="*/ 253 h 261"/>
              <a:gd name="T38" fmla="*/ 352 w 1454"/>
              <a:gd name="T39" fmla="*/ 253 h 261"/>
              <a:gd name="T40" fmla="*/ 342 w 1454"/>
              <a:gd name="T41" fmla="*/ 168 h 261"/>
              <a:gd name="T42" fmla="*/ 292 w 1454"/>
              <a:gd name="T43" fmla="*/ 100 h 261"/>
              <a:gd name="T44" fmla="*/ 234 w 1454"/>
              <a:gd name="T45" fmla="*/ 82 h 261"/>
              <a:gd name="T46" fmla="*/ 183 w 1454"/>
              <a:gd name="T47" fmla="*/ 91 h 261"/>
              <a:gd name="T48" fmla="*/ 126 w 1454"/>
              <a:gd name="T49" fmla="*/ 156 h 261"/>
              <a:gd name="T50" fmla="*/ 95 w 1454"/>
              <a:gd name="T51" fmla="*/ 261 h 261"/>
              <a:gd name="T52" fmla="*/ 57 w 1454"/>
              <a:gd name="T53" fmla="*/ 261 h 261"/>
              <a:gd name="T54" fmla="*/ 31 w 1454"/>
              <a:gd name="T55" fmla="*/ 261 h 261"/>
              <a:gd name="T56" fmla="*/ 6 w 1454"/>
              <a:gd name="T57" fmla="*/ 249 h 261"/>
              <a:gd name="T58" fmla="*/ 2 w 1454"/>
              <a:gd name="T59" fmla="*/ 210 h 261"/>
              <a:gd name="T60" fmla="*/ 26 w 1454"/>
              <a:gd name="T61" fmla="*/ 187 h 261"/>
              <a:gd name="T62" fmla="*/ 29 w 1454"/>
              <a:gd name="T63" fmla="*/ 161 h 261"/>
              <a:gd name="T64" fmla="*/ 41 w 1454"/>
              <a:gd name="T65" fmla="*/ 117 h 261"/>
              <a:gd name="T66" fmla="*/ 68 w 1454"/>
              <a:gd name="T67" fmla="*/ 68 h 261"/>
              <a:gd name="T68" fmla="*/ 114 w 1454"/>
              <a:gd name="T69" fmla="*/ 24 h 261"/>
              <a:gd name="T70" fmla="*/ 187 w 1454"/>
              <a:gd name="T71" fmla="*/ 1 h 261"/>
              <a:gd name="T72" fmla="*/ 274 w 1454"/>
              <a:gd name="T73" fmla="*/ 8 h 261"/>
              <a:gd name="T74" fmla="*/ 338 w 1454"/>
              <a:gd name="T75" fmla="*/ 42 h 261"/>
              <a:gd name="T76" fmla="*/ 377 w 1454"/>
              <a:gd name="T77" fmla="*/ 89 h 261"/>
              <a:gd name="T78" fmla="*/ 398 w 1454"/>
              <a:gd name="T79" fmla="*/ 142 h 261"/>
              <a:gd name="T80" fmla="*/ 406 w 1454"/>
              <a:gd name="T81" fmla="*/ 189 h 261"/>
              <a:gd name="T82" fmla="*/ 420 w 1454"/>
              <a:gd name="T83" fmla="*/ 212 h 261"/>
              <a:gd name="T84" fmla="*/ 490 w 1454"/>
              <a:gd name="T85" fmla="*/ 212 h 261"/>
              <a:gd name="T86" fmla="*/ 589 w 1454"/>
              <a:gd name="T87" fmla="*/ 212 h 261"/>
              <a:gd name="T88" fmla="*/ 692 w 1454"/>
              <a:gd name="T89" fmla="*/ 210 h 261"/>
              <a:gd name="T90" fmla="*/ 774 w 1454"/>
              <a:gd name="T91" fmla="*/ 210 h 261"/>
              <a:gd name="T92" fmla="*/ 808 w 1454"/>
              <a:gd name="T93" fmla="*/ 210 h 261"/>
              <a:gd name="T94" fmla="*/ 824 w 1454"/>
              <a:gd name="T95" fmla="*/ 218 h 261"/>
              <a:gd name="T96" fmla="*/ 848 w 1454"/>
              <a:gd name="T97" fmla="*/ 225 h 261"/>
              <a:gd name="T98" fmla="*/ 882 w 1454"/>
              <a:gd name="T99" fmla="*/ 228 h 261"/>
              <a:gd name="T100" fmla="*/ 930 w 1454"/>
              <a:gd name="T101" fmla="*/ 214 h 261"/>
              <a:gd name="T102" fmla="*/ 1006 w 1454"/>
              <a:gd name="T103" fmla="*/ 170 h 261"/>
              <a:gd name="T104" fmla="*/ 1074 w 1454"/>
              <a:gd name="T105" fmla="*/ 119 h 261"/>
              <a:gd name="T106" fmla="*/ 1119 w 1454"/>
              <a:gd name="T107" fmla="*/ 83 h 261"/>
              <a:gd name="T108" fmla="*/ 1160 w 1454"/>
              <a:gd name="T109" fmla="*/ 55 h 261"/>
              <a:gd name="T110" fmla="*/ 1199 w 1454"/>
              <a:gd name="T111" fmla="*/ 36 h 261"/>
              <a:gd name="T112" fmla="*/ 1238 w 1454"/>
              <a:gd name="T113" fmla="*/ 24 h 261"/>
              <a:gd name="T114" fmla="*/ 1287 w 1454"/>
              <a:gd name="T115" fmla="*/ 24 h 261"/>
              <a:gd name="T116" fmla="*/ 1355 w 1454"/>
              <a:gd name="T117" fmla="*/ 50 h 261"/>
              <a:gd name="T118" fmla="*/ 1406 w 1454"/>
              <a:gd name="T119" fmla="*/ 108 h 261"/>
              <a:gd name="T120" fmla="*/ 1454 w 1454"/>
              <a:gd name="T121" fmla="*/ 154 h 261"/>
              <a:gd name="T122" fmla="*/ 1443 w 1454"/>
              <a:gd name="T123" fmla="*/ 224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54" h="261">
                <a:moveTo>
                  <a:pt x="1410" y="224"/>
                </a:moveTo>
                <a:lnTo>
                  <a:pt x="1409" y="228"/>
                </a:lnTo>
                <a:lnTo>
                  <a:pt x="1408" y="231"/>
                </a:lnTo>
                <a:lnTo>
                  <a:pt x="1406" y="235"/>
                </a:lnTo>
                <a:lnTo>
                  <a:pt x="1405" y="237"/>
                </a:lnTo>
                <a:lnTo>
                  <a:pt x="1400" y="237"/>
                </a:lnTo>
                <a:lnTo>
                  <a:pt x="1394" y="237"/>
                </a:lnTo>
                <a:lnTo>
                  <a:pt x="1386" y="237"/>
                </a:lnTo>
                <a:lnTo>
                  <a:pt x="1379" y="236"/>
                </a:lnTo>
                <a:lnTo>
                  <a:pt x="1372" y="236"/>
                </a:lnTo>
                <a:lnTo>
                  <a:pt x="1366" y="236"/>
                </a:lnTo>
                <a:lnTo>
                  <a:pt x="1362" y="236"/>
                </a:lnTo>
                <a:lnTo>
                  <a:pt x="1360" y="236"/>
                </a:lnTo>
                <a:lnTo>
                  <a:pt x="1365" y="221"/>
                </a:lnTo>
                <a:lnTo>
                  <a:pt x="1367" y="201"/>
                </a:lnTo>
                <a:lnTo>
                  <a:pt x="1366" y="177"/>
                </a:lnTo>
                <a:lnTo>
                  <a:pt x="1360" y="153"/>
                </a:lnTo>
                <a:lnTo>
                  <a:pt x="1349" y="129"/>
                </a:lnTo>
                <a:lnTo>
                  <a:pt x="1328" y="108"/>
                </a:lnTo>
                <a:lnTo>
                  <a:pt x="1298" y="93"/>
                </a:lnTo>
                <a:lnTo>
                  <a:pt x="1257" y="86"/>
                </a:lnTo>
                <a:lnTo>
                  <a:pt x="1246" y="86"/>
                </a:lnTo>
                <a:lnTo>
                  <a:pt x="1229" y="89"/>
                </a:lnTo>
                <a:lnTo>
                  <a:pt x="1210" y="96"/>
                </a:lnTo>
                <a:lnTo>
                  <a:pt x="1188" y="108"/>
                </a:lnTo>
                <a:lnTo>
                  <a:pt x="1167" y="128"/>
                </a:lnTo>
                <a:lnTo>
                  <a:pt x="1149" y="156"/>
                </a:lnTo>
                <a:lnTo>
                  <a:pt x="1134" y="198"/>
                </a:lnTo>
                <a:lnTo>
                  <a:pt x="1127" y="251"/>
                </a:lnTo>
                <a:lnTo>
                  <a:pt x="1116" y="251"/>
                </a:lnTo>
                <a:lnTo>
                  <a:pt x="1102" y="251"/>
                </a:lnTo>
                <a:lnTo>
                  <a:pt x="1086" y="251"/>
                </a:lnTo>
                <a:lnTo>
                  <a:pt x="1067" y="251"/>
                </a:lnTo>
                <a:lnTo>
                  <a:pt x="1045" y="251"/>
                </a:lnTo>
                <a:lnTo>
                  <a:pt x="1021" y="251"/>
                </a:lnTo>
                <a:lnTo>
                  <a:pt x="994" y="251"/>
                </a:lnTo>
                <a:lnTo>
                  <a:pt x="965" y="251"/>
                </a:lnTo>
                <a:lnTo>
                  <a:pt x="937" y="251"/>
                </a:lnTo>
                <a:lnTo>
                  <a:pt x="906" y="251"/>
                </a:lnTo>
                <a:lnTo>
                  <a:pt x="873" y="252"/>
                </a:lnTo>
                <a:lnTo>
                  <a:pt x="840" y="252"/>
                </a:lnTo>
                <a:lnTo>
                  <a:pt x="806" y="252"/>
                </a:lnTo>
                <a:lnTo>
                  <a:pt x="772" y="252"/>
                </a:lnTo>
                <a:lnTo>
                  <a:pt x="737" y="252"/>
                </a:lnTo>
                <a:lnTo>
                  <a:pt x="703" y="252"/>
                </a:lnTo>
                <a:lnTo>
                  <a:pt x="669" y="252"/>
                </a:lnTo>
                <a:lnTo>
                  <a:pt x="635" y="252"/>
                </a:lnTo>
                <a:lnTo>
                  <a:pt x="603" y="252"/>
                </a:lnTo>
                <a:lnTo>
                  <a:pt x="570" y="252"/>
                </a:lnTo>
                <a:lnTo>
                  <a:pt x="540" y="252"/>
                </a:lnTo>
                <a:lnTo>
                  <a:pt x="511" y="253"/>
                </a:lnTo>
                <a:lnTo>
                  <a:pt x="483" y="253"/>
                </a:lnTo>
                <a:lnTo>
                  <a:pt x="458" y="253"/>
                </a:lnTo>
                <a:lnTo>
                  <a:pt x="435" y="253"/>
                </a:lnTo>
                <a:lnTo>
                  <a:pt x="413" y="253"/>
                </a:lnTo>
                <a:lnTo>
                  <a:pt x="394" y="253"/>
                </a:lnTo>
                <a:lnTo>
                  <a:pt x="379" y="253"/>
                </a:lnTo>
                <a:lnTo>
                  <a:pt x="367" y="253"/>
                </a:lnTo>
                <a:lnTo>
                  <a:pt x="357" y="253"/>
                </a:lnTo>
                <a:lnTo>
                  <a:pt x="352" y="253"/>
                </a:lnTo>
                <a:lnTo>
                  <a:pt x="349" y="253"/>
                </a:lnTo>
                <a:lnTo>
                  <a:pt x="349" y="206"/>
                </a:lnTo>
                <a:lnTo>
                  <a:pt x="342" y="168"/>
                </a:lnTo>
                <a:lnTo>
                  <a:pt x="329" y="138"/>
                </a:lnTo>
                <a:lnTo>
                  <a:pt x="311" y="115"/>
                </a:lnTo>
                <a:lnTo>
                  <a:pt x="292" y="100"/>
                </a:lnTo>
                <a:lnTo>
                  <a:pt x="271" y="90"/>
                </a:lnTo>
                <a:lnTo>
                  <a:pt x="251" y="84"/>
                </a:lnTo>
                <a:lnTo>
                  <a:pt x="234" y="82"/>
                </a:lnTo>
                <a:lnTo>
                  <a:pt x="221" y="82"/>
                </a:lnTo>
                <a:lnTo>
                  <a:pt x="204" y="84"/>
                </a:lnTo>
                <a:lnTo>
                  <a:pt x="183" y="91"/>
                </a:lnTo>
                <a:lnTo>
                  <a:pt x="163" y="104"/>
                </a:lnTo>
                <a:lnTo>
                  <a:pt x="142" y="124"/>
                </a:lnTo>
                <a:lnTo>
                  <a:pt x="126" y="156"/>
                </a:lnTo>
                <a:lnTo>
                  <a:pt x="114" y="201"/>
                </a:lnTo>
                <a:lnTo>
                  <a:pt x="111" y="261"/>
                </a:lnTo>
                <a:lnTo>
                  <a:pt x="95" y="261"/>
                </a:lnTo>
                <a:lnTo>
                  <a:pt x="80" y="261"/>
                </a:lnTo>
                <a:lnTo>
                  <a:pt x="67" y="261"/>
                </a:lnTo>
                <a:lnTo>
                  <a:pt x="57" y="261"/>
                </a:lnTo>
                <a:lnTo>
                  <a:pt x="48" y="261"/>
                </a:lnTo>
                <a:lnTo>
                  <a:pt x="38" y="261"/>
                </a:lnTo>
                <a:lnTo>
                  <a:pt x="31" y="261"/>
                </a:lnTo>
                <a:lnTo>
                  <a:pt x="26" y="261"/>
                </a:lnTo>
                <a:lnTo>
                  <a:pt x="14" y="258"/>
                </a:lnTo>
                <a:lnTo>
                  <a:pt x="6" y="249"/>
                </a:lnTo>
                <a:lnTo>
                  <a:pt x="2" y="238"/>
                </a:lnTo>
                <a:lnTo>
                  <a:pt x="0" y="224"/>
                </a:lnTo>
                <a:lnTo>
                  <a:pt x="2" y="210"/>
                </a:lnTo>
                <a:lnTo>
                  <a:pt x="6" y="199"/>
                </a:lnTo>
                <a:lnTo>
                  <a:pt x="14" y="191"/>
                </a:lnTo>
                <a:lnTo>
                  <a:pt x="26" y="187"/>
                </a:lnTo>
                <a:lnTo>
                  <a:pt x="26" y="182"/>
                </a:lnTo>
                <a:lnTo>
                  <a:pt x="27" y="173"/>
                </a:lnTo>
                <a:lnTo>
                  <a:pt x="29" y="161"/>
                </a:lnTo>
                <a:lnTo>
                  <a:pt x="31" y="148"/>
                </a:lnTo>
                <a:lnTo>
                  <a:pt x="35" y="133"/>
                </a:lnTo>
                <a:lnTo>
                  <a:pt x="41" y="117"/>
                </a:lnTo>
                <a:lnTo>
                  <a:pt x="48" y="100"/>
                </a:lnTo>
                <a:lnTo>
                  <a:pt x="57" y="84"/>
                </a:lnTo>
                <a:lnTo>
                  <a:pt x="68" y="68"/>
                </a:lnTo>
                <a:lnTo>
                  <a:pt x="81" y="52"/>
                </a:lnTo>
                <a:lnTo>
                  <a:pt x="96" y="37"/>
                </a:lnTo>
                <a:lnTo>
                  <a:pt x="114" y="24"/>
                </a:lnTo>
                <a:lnTo>
                  <a:pt x="135" y="14"/>
                </a:lnTo>
                <a:lnTo>
                  <a:pt x="159" y="6"/>
                </a:lnTo>
                <a:lnTo>
                  <a:pt x="187" y="1"/>
                </a:lnTo>
                <a:lnTo>
                  <a:pt x="217" y="0"/>
                </a:lnTo>
                <a:lnTo>
                  <a:pt x="248" y="2"/>
                </a:lnTo>
                <a:lnTo>
                  <a:pt x="274" y="8"/>
                </a:lnTo>
                <a:lnTo>
                  <a:pt x="299" y="16"/>
                </a:lnTo>
                <a:lnTo>
                  <a:pt x="319" y="28"/>
                </a:lnTo>
                <a:lnTo>
                  <a:pt x="338" y="42"/>
                </a:lnTo>
                <a:lnTo>
                  <a:pt x="353" y="55"/>
                </a:lnTo>
                <a:lnTo>
                  <a:pt x="365" y="73"/>
                </a:lnTo>
                <a:lnTo>
                  <a:pt x="377" y="89"/>
                </a:lnTo>
                <a:lnTo>
                  <a:pt x="385" y="107"/>
                </a:lnTo>
                <a:lnTo>
                  <a:pt x="392" y="124"/>
                </a:lnTo>
                <a:lnTo>
                  <a:pt x="398" y="142"/>
                </a:lnTo>
                <a:lnTo>
                  <a:pt x="401" y="159"/>
                </a:lnTo>
                <a:lnTo>
                  <a:pt x="405" y="175"/>
                </a:lnTo>
                <a:lnTo>
                  <a:pt x="406" y="189"/>
                </a:lnTo>
                <a:lnTo>
                  <a:pt x="407" y="201"/>
                </a:lnTo>
                <a:lnTo>
                  <a:pt x="408" y="212"/>
                </a:lnTo>
                <a:lnTo>
                  <a:pt x="420" y="212"/>
                </a:lnTo>
                <a:lnTo>
                  <a:pt x="438" y="212"/>
                </a:lnTo>
                <a:lnTo>
                  <a:pt x="462" y="212"/>
                </a:lnTo>
                <a:lnTo>
                  <a:pt x="490" y="212"/>
                </a:lnTo>
                <a:lnTo>
                  <a:pt x="521" y="212"/>
                </a:lnTo>
                <a:lnTo>
                  <a:pt x="554" y="212"/>
                </a:lnTo>
                <a:lnTo>
                  <a:pt x="589" y="212"/>
                </a:lnTo>
                <a:lnTo>
                  <a:pt x="625" y="210"/>
                </a:lnTo>
                <a:lnTo>
                  <a:pt x="659" y="210"/>
                </a:lnTo>
                <a:lnTo>
                  <a:pt x="692" y="210"/>
                </a:lnTo>
                <a:lnTo>
                  <a:pt x="724" y="210"/>
                </a:lnTo>
                <a:lnTo>
                  <a:pt x="751" y="210"/>
                </a:lnTo>
                <a:lnTo>
                  <a:pt x="774" y="210"/>
                </a:lnTo>
                <a:lnTo>
                  <a:pt x="793" y="210"/>
                </a:lnTo>
                <a:lnTo>
                  <a:pt x="804" y="210"/>
                </a:lnTo>
                <a:lnTo>
                  <a:pt x="808" y="210"/>
                </a:lnTo>
                <a:lnTo>
                  <a:pt x="812" y="213"/>
                </a:lnTo>
                <a:lnTo>
                  <a:pt x="817" y="215"/>
                </a:lnTo>
                <a:lnTo>
                  <a:pt x="824" y="218"/>
                </a:lnTo>
                <a:lnTo>
                  <a:pt x="831" y="221"/>
                </a:lnTo>
                <a:lnTo>
                  <a:pt x="839" y="224"/>
                </a:lnTo>
                <a:lnTo>
                  <a:pt x="848" y="225"/>
                </a:lnTo>
                <a:lnTo>
                  <a:pt x="858" y="228"/>
                </a:lnTo>
                <a:lnTo>
                  <a:pt x="871" y="228"/>
                </a:lnTo>
                <a:lnTo>
                  <a:pt x="882" y="228"/>
                </a:lnTo>
                <a:lnTo>
                  <a:pt x="895" y="225"/>
                </a:lnTo>
                <a:lnTo>
                  <a:pt x="911" y="221"/>
                </a:lnTo>
                <a:lnTo>
                  <a:pt x="930" y="214"/>
                </a:lnTo>
                <a:lnTo>
                  <a:pt x="952" y="204"/>
                </a:lnTo>
                <a:lnTo>
                  <a:pt x="977" y="190"/>
                </a:lnTo>
                <a:lnTo>
                  <a:pt x="1006" y="170"/>
                </a:lnTo>
                <a:lnTo>
                  <a:pt x="1039" y="145"/>
                </a:lnTo>
                <a:lnTo>
                  <a:pt x="1056" y="131"/>
                </a:lnTo>
                <a:lnTo>
                  <a:pt x="1074" y="119"/>
                </a:lnTo>
                <a:lnTo>
                  <a:pt x="1089" y="106"/>
                </a:lnTo>
                <a:lnTo>
                  <a:pt x="1105" y="94"/>
                </a:lnTo>
                <a:lnTo>
                  <a:pt x="1119" y="83"/>
                </a:lnTo>
                <a:lnTo>
                  <a:pt x="1134" y="74"/>
                </a:lnTo>
                <a:lnTo>
                  <a:pt x="1147" y="63"/>
                </a:lnTo>
                <a:lnTo>
                  <a:pt x="1160" y="55"/>
                </a:lnTo>
                <a:lnTo>
                  <a:pt x="1174" y="48"/>
                </a:lnTo>
                <a:lnTo>
                  <a:pt x="1187" y="42"/>
                </a:lnTo>
                <a:lnTo>
                  <a:pt x="1199" y="36"/>
                </a:lnTo>
                <a:lnTo>
                  <a:pt x="1212" y="31"/>
                </a:lnTo>
                <a:lnTo>
                  <a:pt x="1226" y="27"/>
                </a:lnTo>
                <a:lnTo>
                  <a:pt x="1238" y="24"/>
                </a:lnTo>
                <a:lnTo>
                  <a:pt x="1252" y="22"/>
                </a:lnTo>
                <a:lnTo>
                  <a:pt x="1266" y="22"/>
                </a:lnTo>
                <a:lnTo>
                  <a:pt x="1287" y="24"/>
                </a:lnTo>
                <a:lnTo>
                  <a:pt x="1310" y="29"/>
                </a:lnTo>
                <a:lnTo>
                  <a:pt x="1333" y="38"/>
                </a:lnTo>
                <a:lnTo>
                  <a:pt x="1355" y="50"/>
                </a:lnTo>
                <a:lnTo>
                  <a:pt x="1375" y="66"/>
                </a:lnTo>
                <a:lnTo>
                  <a:pt x="1393" y="85"/>
                </a:lnTo>
                <a:lnTo>
                  <a:pt x="1406" y="108"/>
                </a:lnTo>
                <a:lnTo>
                  <a:pt x="1416" y="135"/>
                </a:lnTo>
                <a:lnTo>
                  <a:pt x="1450" y="135"/>
                </a:lnTo>
                <a:lnTo>
                  <a:pt x="1454" y="154"/>
                </a:lnTo>
                <a:lnTo>
                  <a:pt x="1454" y="176"/>
                </a:lnTo>
                <a:lnTo>
                  <a:pt x="1450" y="199"/>
                </a:lnTo>
                <a:lnTo>
                  <a:pt x="1443" y="224"/>
                </a:lnTo>
                <a:lnTo>
                  <a:pt x="1410" y="224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" name="Freeform 41"/>
          <p:cNvSpPr>
            <a:spLocks/>
          </p:cNvSpPr>
          <p:nvPr/>
        </p:nvSpPr>
        <p:spPr bwMode="auto">
          <a:xfrm>
            <a:off x="4460875" y="2587625"/>
            <a:ext cx="66675" cy="88900"/>
          </a:xfrm>
          <a:custGeom>
            <a:avLst/>
            <a:gdLst>
              <a:gd name="T0" fmla="*/ 86 w 86"/>
              <a:gd name="T1" fmla="*/ 2 h 113"/>
              <a:gd name="T2" fmla="*/ 86 w 86"/>
              <a:gd name="T3" fmla="*/ 107 h 113"/>
              <a:gd name="T4" fmla="*/ 73 w 86"/>
              <a:gd name="T5" fmla="*/ 111 h 113"/>
              <a:gd name="T6" fmla="*/ 59 w 86"/>
              <a:gd name="T7" fmla="*/ 113 h 113"/>
              <a:gd name="T8" fmla="*/ 45 w 86"/>
              <a:gd name="T9" fmla="*/ 112 h 113"/>
              <a:gd name="T10" fmla="*/ 31 w 86"/>
              <a:gd name="T11" fmla="*/ 108 h 113"/>
              <a:gd name="T12" fmla="*/ 19 w 86"/>
              <a:gd name="T13" fmla="*/ 100 h 113"/>
              <a:gd name="T14" fmla="*/ 8 w 86"/>
              <a:gd name="T15" fmla="*/ 89 h 113"/>
              <a:gd name="T16" fmla="*/ 3 w 86"/>
              <a:gd name="T17" fmla="*/ 73 h 113"/>
              <a:gd name="T18" fmla="*/ 0 w 86"/>
              <a:gd name="T19" fmla="*/ 51 h 113"/>
              <a:gd name="T20" fmla="*/ 4 w 86"/>
              <a:gd name="T21" fmla="*/ 34 h 113"/>
              <a:gd name="T22" fmla="*/ 11 w 86"/>
              <a:gd name="T23" fmla="*/ 21 h 113"/>
              <a:gd name="T24" fmla="*/ 21 w 86"/>
              <a:gd name="T25" fmla="*/ 12 h 113"/>
              <a:gd name="T26" fmla="*/ 35 w 86"/>
              <a:gd name="T27" fmla="*/ 6 h 113"/>
              <a:gd name="T28" fmla="*/ 49 w 86"/>
              <a:gd name="T29" fmla="*/ 3 h 113"/>
              <a:gd name="T30" fmla="*/ 63 w 86"/>
              <a:gd name="T31" fmla="*/ 0 h 113"/>
              <a:gd name="T32" fmla="*/ 75 w 86"/>
              <a:gd name="T33" fmla="*/ 0 h 113"/>
              <a:gd name="T34" fmla="*/ 86 w 86"/>
              <a:gd name="T35" fmla="*/ 2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6" h="113">
                <a:moveTo>
                  <a:pt x="86" y="2"/>
                </a:moveTo>
                <a:lnTo>
                  <a:pt x="86" y="107"/>
                </a:lnTo>
                <a:lnTo>
                  <a:pt x="73" y="111"/>
                </a:lnTo>
                <a:lnTo>
                  <a:pt x="59" y="113"/>
                </a:lnTo>
                <a:lnTo>
                  <a:pt x="45" y="112"/>
                </a:lnTo>
                <a:lnTo>
                  <a:pt x="31" y="108"/>
                </a:lnTo>
                <a:lnTo>
                  <a:pt x="19" y="100"/>
                </a:lnTo>
                <a:lnTo>
                  <a:pt x="8" y="89"/>
                </a:lnTo>
                <a:lnTo>
                  <a:pt x="3" y="73"/>
                </a:lnTo>
                <a:lnTo>
                  <a:pt x="0" y="51"/>
                </a:lnTo>
                <a:lnTo>
                  <a:pt x="4" y="34"/>
                </a:lnTo>
                <a:lnTo>
                  <a:pt x="11" y="21"/>
                </a:lnTo>
                <a:lnTo>
                  <a:pt x="21" y="12"/>
                </a:lnTo>
                <a:lnTo>
                  <a:pt x="35" y="6"/>
                </a:lnTo>
                <a:lnTo>
                  <a:pt x="49" y="3"/>
                </a:lnTo>
                <a:lnTo>
                  <a:pt x="63" y="0"/>
                </a:lnTo>
                <a:lnTo>
                  <a:pt x="75" y="0"/>
                </a:lnTo>
                <a:lnTo>
                  <a:pt x="86" y="2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" name="Freeform 42"/>
          <p:cNvSpPr>
            <a:spLocks/>
          </p:cNvSpPr>
          <p:nvPr/>
        </p:nvSpPr>
        <p:spPr bwMode="auto">
          <a:xfrm>
            <a:off x="4137025" y="2535238"/>
            <a:ext cx="312738" cy="242887"/>
          </a:xfrm>
          <a:custGeom>
            <a:avLst/>
            <a:gdLst>
              <a:gd name="T0" fmla="*/ 86 w 395"/>
              <a:gd name="T1" fmla="*/ 305 h 305"/>
              <a:gd name="T2" fmla="*/ 93 w 395"/>
              <a:gd name="T3" fmla="*/ 301 h 305"/>
              <a:gd name="T4" fmla="*/ 100 w 395"/>
              <a:gd name="T5" fmla="*/ 296 h 305"/>
              <a:gd name="T6" fmla="*/ 108 w 395"/>
              <a:gd name="T7" fmla="*/ 290 h 305"/>
              <a:gd name="T8" fmla="*/ 116 w 395"/>
              <a:gd name="T9" fmla="*/ 286 h 305"/>
              <a:gd name="T10" fmla="*/ 124 w 395"/>
              <a:gd name="T11" fmla="*/ 279 h 305"/>
              <a:gd name="T12" fmla="*/ 132 w 395"/>
              <a:gd name="T13" fmla="*/ 273 h 305"/>
              <a:gd name="T14" fmla="*/ 140 w 395"/>
              <a:gd name="T15" fmla="*/ 266 h 305"/>
              <a:gd name="T16" fmla="*/ 149 w 395"/>
              <a:gd name="T17" fmla="*/ 259 h 305"/>
              <a:gd name="T18" fmla="*/ 167 w 395"/>
              <a:gd name="T19" fmla="*/ 246 h 305"/>
              <a:gd name="T20" fmla="*/ 184 w 395"/>
              <a:gd name="T21" fmla="*/ 233 h 305"/>
              <a:gd name="T22" fmla="*/ 200 w 395"/>
              <a:gd name="T23" fmla="*/ 220 h 305"/>
              <a:gd name="T24" fmla="*/ 215 w 395"/>
              <a:gd name="T25" fmla="*/ 209 h 305"/>
              <a:gd name="T26" fmla="*/ 230 w 395"/>
              <a:gd name="T27" fmla="*/ 199 h 305"/>
              <a:gd name="T28" fmla="*/ 245 w 395"/>
              <a:gd name="T29" fmla="*/ 188 h 305"/>
              <a:gd name="T30" fmla="*/ 260 w 395"/>
              <a:gd name="T31" fmla="*/ 179 h 305"/>
              <a:gd name="T32" fmla="*/ 274 w 395"/>
              <a:gd name="T33" fmla="*/ 171 h 305"/>
              <a:gd name="T34" fmla="*/ 288 w 395"/>
              <a:gd name="T35" fmla="*/ 163 h 305"/>
              <a:gd name="T36" fmla="*/ 303 w 395"/>
              <a:gd name="T37" fmla="*/ 156 h 305"/>
              <a:gd name="T38" fmla="*/ 316 w 395"/>
              <a:gd name="T39" fmla="*/ 150 h 305"/>
              <a:gd name="T40" fmla="*/ 331 w 395"/>
              <a:gd name="T41" fmla="*/ 146 h 305"/>
              <a:gd name="T42" fmla="*/ 346 w 395"/>
              <a:gd name="T43" fmla="*/ 142 h 305"/>
              <a:gd name="T44" fmla="*/ 362 w 395"/>
              <a:gd name="T45" fmla="*/ 140 h 305"/>
              <a:gd name="T46" fmla="*/ 379 w 395"/>
              <a:gd name="T47" fmla="*/ 138 h 305"/>
              <a:gd name="T48" fmla="*/ 395 w 395"/>
              <a:gd name="T49" fmla="*/ 138 h 305"/>
              <a:gd name="T50" fmla="*/ 395 w 395"/>
              <a:gd name="T51" fmla="*/ 108 h 305"/>
              <a:gd name="T52" fmla="*/ 395 w 395"/>
              <a:gd name="T53" fmla="*/ 62 h 305"/>
              <a:gd name="T54" fmla="*/ 395 w 395"/>
              <a:gd name="T55" fmla="*/ 18 h 305"/>
              <a:gd name="T56" fmla="*/ 395 w 395"/>
              <a:gd name="T57" fmla="*/ 0 h 305"/>
              <a:gd name="T58" fmla="*/ 0 w 395"/>
              <a:gd name="T59" fmla="*/ 0 h 305"/>
              <a:gd name="T60" fmla="*/ 0 w 395"/>
              <a:gd name="T61" fmla="*/ 49 h 305"/>
              <a:gd name="T62" fmla="*/ 342 w 395"/>
              <a:gd name="T63" fmla="*/ 49 h 305"/>
              <a:gd name="T64" fmla="*/ 342 w 395"/>
              <a:gd name="T65" fmla="*/ 66 h 305"/>
              <a:gd name="T66" fmla="*/ 0 w 395"/>
              <a:gd name="T67" fmla="*/ 66 h 305"/>
              <a:gd name="T68" fmla="*/ 0 w 395"/>
              <a:gd name="T69" fmla="*/ 102 h 305"/>
              <a:gd name="T70" fmla="*/ 16 w 395"/>
              <a:gd name="T71" fmla="*/ 107 h 305"/>
              <a:gd name="T72" fmla="*/ 31 w 395"/>
              <a:gd name="T73" fmla="*/ 114 h 305"/>
              <a:gd name="T74" fmla="*/ 45 w 395"/>
              <a:gd name="T75" fmla="*/ 120 h 305"/>
              <a:gd name="T76" fmla="*/ 58 w 395"/>
              <a:gd name="T77" fmla="*/ 130 h 305"/>
              <a:gd name="T78" fmla="*/ 71 w 395"/>
              <a:gd name="T79" fmla="*/ 140 h 305"/>
              <a:gd name="T80" fmla="*/ 81 w 395"/>
              <a:gd name="T81" fmla="*/ 151 h 305"/>
              <a:gd name="T82" fmla="*/ 91 w 395"/>
              <a:gd name="T83" fmla="*/ 164 h 305"/>
              <a:gd name="T84" fmla="*/ 98 w 395"/>
              <a:gd name="T85" fmla="*/ 178 h 305"/>
              <a:gd name="T86" fmla="*/ 107 w 395"/>
              <a:gd name="T87" fmla="*/ 209 h 305"/>
              <a:gd name="T88" fmla="*/ 108 w 395"/>
              <a:gd name="T89" fmla="*/ 242 h 305"/>
              <a:gd name="T90" fmla="*/ 101 w 395"/>
              <a:gd name="T91" fmla="*/ 276 h 305"/>
              <a:gd name="T92" fmla="*/ 86 w 395"/>
              <a:gd name="T93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95" h="305">
                <a:moveTo>
                  <a:pt x="86" y="305"/>
                </a:moveTo>
                <a:lnTo>
                  <a:pt x="93" y="301"/>
                </a:lnTo>
                <a:lnTo>
                  <a:pt x="100" y="296"/>
                </a:lnTo>
                <a:lnTo>
                  <a:pt x="108" y="290"/>
                </a:lnTo>
                <a:lnTo>
                  <a:pt x="116" y="286"/>
                </a:lnTo>
                <a:lnTo>
                  <a:pt x="124" y="279"/>
                </a:lnTo>
                <a:lnTo>
                  <a:pt x="132" y="273"/>
                </a:lnTo>
                <a:lnTo>
                  <a:pt x="140" y="266"/>
                </a:lnTo>
                <a:lnTo>
                  <a:pt x="149" y="259"/>
                </a:lnTo>
                <a:lnTo>
                  <a:pt x="167" y="246"/>
                </a:lnTo>
                <a:lnTo>
                  <a:pt x="184" y="233"/>
                </a:lnTo>
                <a:lnTo>
                  <a:pt x="200" y="220"/>
                </a:lnTo>
                <a:lnTo>
                  <a:pt x="215" y="209"/>
                </a:lnTo>
                <a:lnTo>
                  <a:pt x="230" y="199"/>
                </a:lnTo>
                <a:lnTo>
                  <a:pt x="245" y="188"/>
                </a:lnTo>
                <a:lnTo>
                  <a:pt x="260" y="179"/>
                </a:lnTo>
                <a:lnTo>
                  <a:pt x="274" y="171"/>
                </a:lnTo>
                <a:lnTo>
                  <a:pt x="288" y="163"/>
                </a:lnTo>
                <a:lnTo>
                  <a:pt x="303" y="156"/>
                </a:lnTo>
                <a:lnTo>
                  <a:pt x="316" y="150"/>
                </a:lnTo>
                <a:lnTo>
                  <a:pt x="331" y="146"/>
                </a:lnTo>
                <a:lnTo>
                  <a:pt x="346" y="142"/>
                </a:lnTo>
                <a:lnTo>
                  <a:pt x="362" y="140"/>
                </a:lnTo>
                <a:lnTo>
                  <a:pt x="379" y="138"/>
                </a:lnTo>
                <a:lnTo>
                  <a:pt x="395" y="138"/>
                </a:lnTo>
                <a:lnTo>
                  <a:pt x="395" y="108"/>
                </a:lnTo>
                <a:lnTo>
                  <a:pt x="395" y="62"/>
                </a:lnTo>
                <a:lnTo>
                  <a:pt x="395" y="18"/>
                </a:lnTo>
                <a:lnTo>
                  <a:pt x="395" y="0"/>
                </a:lnTo>
                <a:lnTo>
                  <a:pt x="0" y="0"/>
                </a:lnTo>
                <a:lnTo>
                  <a:pt x="0" y="49"/>
                </a:lnTo>
                <a:lnTo>
                  <a:pt x="342" y="49"/>
                </a:lnTo>
                <a:lnTo>
                  <a:pt x="342" y="66"/>
                </a:lnTo>
                <a:lnTo>
                  <a:pt x="0" y="66"/>
                </a:lnTo>
                <a:lnTo>
                  <a:pt x="0" y="102"/>
                </a:lnTo>
                <a:lnTo>
                  <a:pt x="16" y="107"/>
                </a:lnTo>
                <a:lnTo>
                  <a:pt x="31" y="114"/>
                </a:lnTo>
                <a:lnTo>
                  <a:pt x="45" y="120"/>
                </a:lnTo>
                <a:lnTo>
                  <a:pt x="58" y="130"/>
                </a:lnTo>
                <a:lnTo>
                  <a:pt x="71" y="140"/>
                </a:lnTo>
                <a:lnTo>
                  <a:pt x="81" y="151"/>
                </a:lnTo>
                <a:lnTo>
                  <a:pt x="91" y="164"/>
                </a:lnTo>
                <a:lnTo>
                  <a:pt x="98" y="178"/>
                </a:lnTo>
                <a:lnTo>
                  <a:pt x="107" y="209"/>
                </a:lnTo>
                <a:lnTo>
                  <a:pt x="108" y="242"/>
                </a:lnTo>
                <a:lnTo>
                  <a:pt x="101" y="276"/>
                </a:lnTo>
                <a:lnTo>
                  <a:pt x="86" y="305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" name="Freeform 43"/>
          <p:cNvSpPr>
            <a:spLocks/>
          </p:cNvSpPr>
          <p:nvPr/>
        </p:nvSpPr>
        <p:spPr bwMode="auto">
          <a:xfrm>
            <a:off x="4378325" y="2749550"/>
            <a:ext cx="96838" cy="95250"/>
          </a:xfrm>
          <a:custGeom>
            <a:avLst/>
            <a:gdLst>
              <a:gd name="T0" fmla="*/ 60 w 121"/>
              <a:gd name="T1" fmla="*/ 120 h 120"/>
              <a:gd name="T2" fmla="*/ 47 w 121"/>
              <a:gd name="T3" fmla="*/ 119 h 120"/>
              <a:gd name="T4" fmla="*/ 37 w 121"/>
              <a:gd name="T5" fmla="*/ 116 h 120"/>
              <a:gd name="T6" fmla="*/ 26 w 121"/>
              <a:gd name="T7" fmla="*/ 110 h 120"/>
              <a:gd name="T8" fmla="*/ 17 w 121"/>
              <a:gd name="T9" fmla="*/ 103 h 120"/>
              <a:gd name="T10" fmla="*/ 10 w 121"/>
              <a:gd name="T11" fmla="*/ 94 h 120"/>
              <a:gd name="T12" fmla="*/ 4 w 121"/>
              <a:gd name="T13" fmla="*/ 84 h 120"/>
              <a:gd name="T14" fmla="*/ 1 w 121"/>
              <a:gd name="T15" fmla="*/ 73 h 120"/>
              <a:gd name="T16" fmla="*/ 0 w 121"/>
              <a:gd name="T17" fmla="*/ 61 h 120"/>
              <a:gd name="T18" fmla="*/ 1 w 121"/>
              <a:gd name="T19" fmla="*/ 48 h 120"/>
              <a:gd name="T20" fmla="*/ 4 w 121"/>
              <a:gd name="T21" fmla="*/ 37 h 120"/>
              <a:gd name="T22" fmla="*/ 10 w 121"/>
              <a:gd name="T23" fmla="*/ 26 h 120"/>
              <a:gd name="T24" fmla="*/ 17 w 121"/>
              <a:gd name="T25" fmla="*/ 18 h 120"/>
              <a:gd name="T26" fmla="*/ 26 w 121"/>
              <a:gd name="T27" fmla="*/ 10 h 120"/>
              <a:gd name="T28" fmla="*/ 37 w 121"/>
              <a:gd name="T29" fmla="*/ 4 h 120"/>
              <a:gd name="T30" fmla="*/ 47 w 121"/>
              <a:gd name="T31" fmla="*/ 1 h 120"/>
              <a:gd name="T32" fmla="*/ 60 w 121"/>
              <a:gd name="T33" fmla="*/ 0 h 120"/>
              <a:gd name="T34" fmla="*/ 72 w 121"/>
              <a:gd name="T35" fmla="*/ 1 h 120"/>
              <a:gd name="T36" fmla="*/ 84 w 121"/>
              <a:gd name="T37" fmla="*/ 4 h 120"/>
              <a:gd name="T38" fmla="*/ 94 w 121"/>
              <a:gd name="T39" fmla="*/ 10 h 120"/>
              <a:gd name="T40" fmla="*/ 102 w 121"/>
              <a:gd name="T41" fmla="*/ 18 h 120"/>
              <a:gd name="T42" fmla="*/ 110 w 121"/>
              <a:gd name="T43" fmla="*/ 26 h 120"/>
              <a:gd name="T44" fmla="*/ 116 w 121"/>
              <a:gd name="T45" fmla="*/ 37 h 120"/>
              <a:gd name="T46" fmla="*/ 120 w 121"/>
              <a:gd name="T47" fmla="*/ 48 h 120"/>
              <a:gd name="T48" fmla="*/ 121 w 121"/>
              <a:gd name="T49" fmla="*/ 61 h 120"/>
              <a:gd name="T50" fmla="*/ 120 w 121"/>
              <a:gd name="T51" fmla="*/ 73 h 120"/>
              <a:gd name="T52" fmla="*/ 116 w 121"/>
              <a:gd name="T53" fmla="*/ 84 h 120"/>
              <a:gd name="T54" fmla="*/ 110 w 121"/>
              <a:gd name="T55" fmla="*/ 94 h 120"/>
              <a:gd name="T56" fmla="*/ 102 w 121"/>
              <a:gd name="T57" fmla="*/ 103 h 120"/>
              <a:gd name="T58" fmla="*/ 94 w 121"/>
              <a:gd name="T59" fmla="*/ 110 h 120"/>
              <a:gd name="T60" fmla="*/ 84 w 121"/>
              <a:gd name="T61" fmla="*/ 116 h 120"/>
              <a:gd name="T62" fmla="*/ 72 w 121"/>
              <a:gd name="T63" fmla="*/ 119 h 120"/>
              <a:gd name="T64" fmla="*/ 60 w 121"/>
              <a:gd name="T65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1" h="120">
                <a:moveTo>
                  <a:pt x="60" y="120"/>
                </a:moveTo>
                <a:lnTo>
                  <a:pt x="47" y="119"/>
                </a:lnTo>
                <a:lnTo>
                  <a:pt x="37" y="116"/>
                </a:lnTo>
                <a:lnTo>
                  <a:pt x="26" y="110"/>
                </a:lnTo>
                <a:lnTo>
                  <a:pt x="17" y="103"/>
                </a:lnTo>
                <a:lnTo>
                  <a:pt x="10" y="94"/>
                </a:lnTo>
                <a:lnTo>
                  <a:pt x="4" y="84"/>
                </a:lnTo>
                <a:lnTo>
                  <a:pt x="1" y="73"/>
                </a:lnTo>
                <a:lnTo>
                  <a:pt x="0" y="61"/>
                </a:lnTo>
                <a:lnTo>
                  <a:pt x="1" y="48"/>
                </a:lnTo>
                <a:lnTo>
                  <a:pt x="4" y="37"/>
                </a:lnTo>
                <a:lnTo>
                  <a:pt x="10" y="26"/>
                </a:lnTo>
                <a:lnTo>
                  <a:pt x="17" y="18"/>
                </a:lnTo>
                <a:lnTo>
                  <a:pt x="26" y="10"/>
                </a:lnTo>
                <a:lnTo>
                  <a:pt x="37" y="4"/>
                </a:lnTo>
                <a:lnTo>
                  <a:pt x="47" y="1"/>
                </a:lnTo>
                <a:lnTo>
                  <a:pt x="60" y="0"/>
                </a:lnTo>
                <a:lnTo>
                  <a:pt x="72" y="1"/>
                </a:lnTo>
                <a:lnTo>
                  <a:pt x="84" y="4"/>
                </a:lnTo>
                <a:lnTo>
                  <a:pt x="94" y="10"/>
                </a:lnTo>
                <a:lnTo>
                  <a:pt x="102" y="18"/>
                </a:lnTo>
                <a:lnTo>
                  <a:pt x="110" y="26"/>
                </a:lnTo>
                <a:lnTo>
                  <a:pt x="116" y="37"/>
                </a:lnTo>
                <a:lnTo>
                  <a:pt x="120" y="48"/>
                </a:lnTo>
                <a:lnTo>
                  <a:pt x="121" y="61"/>
                </a:lnTo>
                <a:lnTo>
                  <a:pt x="120" y="73"/>
                </a:lnTo>
                <a:lnTo>
                  <a:pt x="116" y="84"/>
                </a:lnTo>
                <a:lnTo>
                  <a:pt x="110" y="94"/>
                </a:lnTo>
                <a:lnTo>
                  <a:pt x="102" y="103"/>
                </a:lnTo>
                <a:lnTo>
                  <a:pt x="94" y="110"/>
                </a:lnTo>
                <a:lnTo>
                  <a:pt x="84" y="116"/>
                </a:lnTo>
                <a:lnTo>
                  <a:pt x="72" y="119"/>
                </a:lnTo>
                <a:lnTo>
                  <a:pt x="60" y="12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" name="Freeform 44"/>
          <p:cNvSpPr>
            <a:spLocks/>
          </p:cNvSpPr>
          <p:nvPr/>
        </p:nvSpPr>
        <p:spPr bwMode="auto">
          <a:xfrm>
            <a:off x="3563938" y="2749550"/>
            <a:ext cx="95250" cy="95250"/>
          </a:xfrm>
          <a:custGeom>
            <a:avLst/>
            <a:gdLst>
              <a:gd name="T0" fmla="*/ 61 w 121"/>
              <a:gd name="T1" fmla="*/ 120 h 120"/>
              <a:gd name="T2" fmla="*/ 48 w 121"/>
              <a:gd name="T3" fmla="*/ 119 h 120"/>
              <a:gd name="T4" fmla="*/ 37 w 121"/>
              <a:gd name="T5" fmla="*/ 116 h 120"/>
              <a:gd name="T6" fmla="*/ 26 w 121"/>
              <a:gd name="T7" fmla="*/ 110 h 120"/>
              <a:gd name="T8" fmla="*/ 18 w 121"/>
              <a:gd name="T9" fmla="*/ 103 h 120"/>
              <a:gd name="T10" fmla="*/ 10 w 121"/>
              <a:gd name="T11" fmla="*/ 94 h 120"/>
              <a:gd name="T12" fmla="*/ 4 w 121"/>
              <a:gd name="T13" fmla="*/ 84 h 120"/>
              <a:gd name="T14" fmla="*/ 1 w 121"/>
              <a:gd name="T15" fmla="*/ 73 h 120"/>
              <a:gd name="T16" fmla="*/ 0 w 121"/>
              <a:gd name="T17" fmla="*/ 61 h 120"/>
              <a:gd name="T18" fmla="*/ 1 w 121"/>
              <a:gd name="T19" fmla="*/ 48 h 120"/>
              <a:gd name="T20" fmla="*/ 4 w 121"/>
              <a:gd name="T21" fmla="*/ 37 h 120"/>
              <a:gd name="T22" fmla="*/ 10 w 121"/>
              <a:gd name="T23" fmla="*/ 26 h 120"/>
              <a:gd name="T24" fmla="*/ 18 w 121"/>
              <a:gd name="T25" fmla="*/ 18 h 120"/>
              <a:gd name="T26" fmla="*/ 26 w 121"/>
              <a:gd name="T27" fmla="*/ 10 h 120"/>
              <a:gd name="T28" fmla="*/ 37 w 121"/>
              <a:gd name="T29" fmla="*/ 4 h 120"/>
              <a:gd name="T30" fmla="*/ 48 w 121"/>
              <a:gd name="T31" fmla="*/ 1 h 120"/>
              <a:gd name="T32" fmla="*/ 61 w 121"/>
              <a:gd name="T33" fmla="*/ 0 h 120"/>
              <a:gd name="T34" fmla="*/ 73 w 121"/>
              <a:gd name="T35" fmla="*/ 1 h 120"/>
              <a:gd name="T36" fmla="*/ 84 w 121"/>
              <a:gd name="T37" fmla="*/ 4 h 120"/>
              <a:gd name="T38" fmla="*/ 94 w 121"/>
              <a:gd name="T39" fmla="*/ 10 h 120"/>
              <a:gd name="T40" fmla="*/ 103 w 121"/>
              <a:gd name="T41" fmla="*/ 18 h 120"/>
              <a:gd name="T42" fmla="*/ 110 w 121"/>
              <a:gd name="T43" fmla="*/ 26 h 120"/>
              <a:gd name="T44" fmla="*/ 116 w 121"/>
              <a:gd name="T45" fmla="*/ 37 h 120"/>
              <a:gd name="T46" fmla="*/ 119 w 121"/>
              <a:gd name="T47" fmla="*/ 48 h 120"/>
              <a:gd name="T48" fmla="*/ 121 w 121"/>
              <a:gd name="T49" fmla="*/ 61 h 120"/>
              <a:gd name="T50" fmla="*/ 119 w 121"/>
              <a:gd name="T51" fmla="*/ 73 h 120"/>
              <a:gd name="T52" fmla="*/ 116 w 121"/>
              <a:gd name="T53" fmla="*/ 84 h 120"/>
              <a:gd name="T54" fmla="*/ 110 w 121"/>
              <a:gd name="T55" fmla="*/ 94 h 120"/>
              <a:gd name="T56" fmla="*/ 103 w 121"/>
              <a:gd name="T57" fmla="*/ 103 h 120"/>
              <a:gd name="T58" fmla="*/ 94 w 121"/>
              <a:gd name="T59" fmla="*/ 110 h 120"/>
              <a:gd name="T60" fmla="*/ 84 w 121"/>
              <a:gd name="T61" fmla="*/ 116 h 120"/>
              <a:gd name="T62" fmla="*/ 73 w 121"/>
              <a:gd name="T63" fmla="*/ 119 h 120"/>
              <a:gd name="T64" fmla="*/ 61 w 121"/>
              <a:gd name="T65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1" h="120">
                <a:moveTo>
                  <a:pt x="61" y="120"/>
                </a:moveTo>
                <a:lnTo>
                  <a:pt x="48" y="119"/>
                </a:lnTo>
                <a:lnTo>
                  <a:pt x="37" y="116"/>
                </a:lnTo>
                <a:lnTo>
                  <a:pt x="26" y="110"/>
                </a:lnTo>
                <a:lnTo>
                  <a:pt x="18" y="103"/>
                </a:lnTo>
                <a:lnTo>
                  <a:pt x="10" y="94"/>
                </a:lnTo>
                <a:lnTo>
                  <a:pt x="4" y="84"/>
                </a:lnTo>
                <a:lnTo>
                  <a:pt x="1" y="73"/>
                </a:lnTo>
                <a:lnTo>
                  <a:pt x="0" y="61"/>
                </a:lnTo>
                <a:lnTo>
                  <a:pt x="1" y="48"/>
                </a:lnTo>
                <a:lnTo>
                  <a:pt x="4" y="37"/>
                </a:lnTo>
                <a:lnTo>
                  <a:pt x="10" y="26"/>
                </a:lnTo>
                <a:lnTo>
                  <a:pt x="18" y="18"/>
                </a:lnTo>
                <a:lnTo>
                  <a:pt x="26" y="10"/>
                </a:lnTo>
                <a:lnTo>
                  <a:pt x="37" y="4"/>
                </a:lnTo>
                <a:lnTo>
                  <a:pt x="48" y="1"/>
                </a:lnTo>
                <a:lnTo>
                  <a:pt x="61" y="0"/>
                </a:lnTo>
                <a:lnTo>
                  <a:pt x="73" y="1"/>
                </a:lnTo>
                <a:lnTo>
                  <a:pt x="84" y="4"/>
                </a:lnTo>
                <a:lnTo>
                  <a:pt x="94" y="10"/>
                </a:lnTo>
                <a:lnTo>
                  <a:pt x="103" y="18"/>
                </a:lnTo>
                <a:lnTo>
                  <a:pt x="110" y="26"/>
                </a:lnTo>
                <a:lnTo>
                  <a:pt x="116" y="37"/>
                </a:lnTo>
                <a:lnTo>
                  <a:pt x="119" y="48"/>
                </a:lnTo>
                <a:lnTo>
                  <a:pt x="121" y="61"/>
                </a:lnTo>
                <a:lnTo>
                  <a:pt x="119" y="73"/>
                </a:lnTo>
                <a:lnTo>
                  <a:pt x="116" y="84"/>
                </a:lnTo>
                <a:lnTo>
                  <a:pt x="110" y="94"/>
                </a:lnTo>
                <a:lnTo>
                  <a:pt x="103" y="103"/>
                </a:lnTo>
                <a:lnTo>
                  <a:pt x="94" y="110"/>
                </a:lnTo>
                <a:lnTo>
                  <a:pt x="84" y="116"/>
                </a:lnTo>
                <a:lnTo>
                  <a:pt x="73" y="119"/>
                </a:lnTo>
                <a:lnTo>
                  <a:pt x="61" y="12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" name="Freeform 45"/>
          <p:cNvSpPr>
            <a:spLocks/>
          </p:cNvSpPr>
          <p:nvPr/>
        </p:nvSpPr>
        <p:spPr bwMode="auto">
          <a:xfrm>
            <a:off x="3503613" y="2533650"/>
            <a:ext cx="949325" cy="288925"/>
          </a:xfrm>
          <a:custGeom>
            <a:avLst/>
            <a:gdLst>
              <a:gd name="T0" fmla="*/ 1159 w 1194"/>
              <a:gd name="T1" fmla="*/ 143 h 365"/>
              <a:gd name="T2" fmla="*/ 1113 w 1194"/>
              <a:gd name="T3" fmla="*/ 153 h 365"/>
              <a:gd name="T4" fmla="*/ 1071 w 1194"/>
              <a:gd name="T5" fmla="*/ 174 h 365"/>
              <a:gd name="T6" fmla="*/ 1027 w 1194"/>
              <a:gd name="T7" fmla="*/ 202 h 365"/>
              <a:gd name="T8" fmla="*/ 981 w 1194"/>
              <a:gd name="T9" fmla="*/ 236 h 365"/>
              <a:gd name="T10" fmla="*/ 937 w 1194"/>
              <a:gd name="T11" fmla="*/ 269 h 365"/>
              <a:gd name="T12" fmla="*/ 913 w 1194"/>
              <a:gd name="T13" fmla="*/ 289 h 365"/>
              <a:gd name="T14" fmla="*/ 890 w 1194"/>
              <a:gd name="T15" fmla="*/ 304 h 365"/>
              <a:gd name="T16" fmla="*/ 905 w 1194"/>
              <a:gd name="T17" fmla="*/ 245 h 365"/>
              <a:gd name="T18" fmla="*/ 888 w 1194"/>
              <a:gd name="T19" fmla="*/ 167 h 365"/>
              <a:gd name="T20" fmla="*/ 855 w 1194"/>
              <a:gd name="T21" fmla="*/ 133 h 365"/>
              <a:gd name="T22" fmla="*/ 813 w 1194"/>
              <a:gd name="T23" fmla="*/ 110 h 365"/>
              <a:gd name="T24" fmla="*/ 1139 w 1194"/>
              <a:gd name="T25" fmla="*/ 69 h 365"/>
              <a:gd name="T26" fmla="*/ 797 w 1194"/>
              <a:gd name="T27" fmla="*/ 3 h 365"/>
              <a:gd name="T28" fmla="*/ 767 w 1194"/>
              <a:gd name="T29" fmla="*/ 104 h 365"/>
              <a:gd name="T30" fmla="*/ 716 w 1194"/>
              <a:gd name="T31" fmla="*/ 120 h 365"/>
              <a:gd name="T32" fmla="*/ 667 w 1194"/>
              <a:gd name="T33" fmla="*/ 166 h 365"/>
              <a:gd name="T34" fmla="*/ 646 w 1194"/>
              <a:gd name="T35" fmla="*/ 236 h 365"/>
              <a:gd name="T36" fmla="*/ 662 w 1194"/>
              <a:gd name="T37" fmla="*/ 293 h 365"/>
              <a:gd name="T38" fmla="*/ 690 w 1194"/>
              <a:gd name="T39" fmla="*/ 334 h 365"/>
              <a:gd name="T40" fmla="*/ 327 w 1194"/>
              <a:gd name="T41" fmla="*/ 306 h 365"/>
              <a:gd name="T42" fmla="*/ 315 w 1194"/>
              <a:gd name="T43" fmla="*/ 257 h 365"/>
              <a:gd name="T44" fmla="*/ 289 w 1194"/>
              <a:gd name="T45" fmla="*/ 204 h 365"/>
              <a:gd name="T46" fmla="*/ 247 w 1194"/>
              <a:gd name="T47" fmla="*/ 158 h 365"/>
              <a:gd name="T48" fmla="*/ 185 w 1194"/>
              <a:gd name="T49" fmla="*/ 127 h 365"/>
              <a:gd name="T50" fmla="*/ 102 w 1194"/>
              <a:gd name="T51" fmla="*/ 119 h 365"/>
              <a:gd name="T52" fmla="*/ 42 w 1194"/>
              <a:gd name="T53" fmla="*/ 129 h 365"/>
              <a:gd name="T54" fmla="*/ 9 w 1194"/>
              <a:gd name="T55" fmla="*/ 152 h 365"/>
              <a:gd name="T56" fmla="*/ 12 w 1194"/>
              <a:gd name="T57" fmla="*/ 166 h 365"/>
              <a:gd name="T58" fmla="*/ 53 w 1194"/>
              <a:gd name="T59" fmla="*/ 146 h 365"/>
              <a:gd name="T60" fmla="*/ 102 w 1194"/>
              <a:gd name="T61" fmla="*/ 137 h 365"/>
              <a:gd name="T62" fmla="*/ 179 w 1194"/>
              <a:gd name="T63" fmla="*/ 145 h 365"/>
              <a:gd name="T64" fmla="*/ 243 w 1194"/>
              <a:gd name="T65" fmla="*/ 179 h 365"/>
              <a:gd name="T66" fmla="*/ 282 w 1194"/>
              <a:gd name="T67" fmla="*/ 226 h 365"/>
              <a:gd name="T68" fmla="*/ 303 w 1194"/>
              <a:gd name="T69" fmla="*/ 279 h 365"/>
              <a:gd name="T70" fmla="*/ 311 w 1194"/>
              <a:gd name="T71" fmla="*/ 326 h 365"/>
              <a:gd name="T72" fmla="*/ 325 w 1194"/>
              <a:gd name="T73" fmla="*/ 349 h 365"/>
              <a:gd name="T74" fmla="*/ 395 w 1194"/>
              <a:gd name="T75" fmla="*/ 349 h 365"/>
              <a:gd name="T76" fmla="*/ 494 w 1194"/>
              <a:gd name="T77" fmla="*/ 349 h 365"/>
              <a:gd name="T78" fmla="*/ 597 w 1194"/>
              <a:gd name="T79" fmla="*/ 347 h 365"/>
              <a:gd name="T80" fmla="*/ 679 w 1194"/>
              <a:gd name="T81" fmla="*/ 347 h 365"/>
              <a:gd name="T82" fmla="*/ 713 w 1194"/>
              <a:gd name="T83" fmla="*/ 347 h 365"/>
              <a:gd name="T84" fmla="*/ 729 w 1194"/>
              <a:gd name="T85" fmla="*/ 355 h 365"/>
              <a:gd name="T86" fmla="*/ 753 w 1194"/>
              <a:gd name="T87" fmla="*/ 362 h 365"/>
              <a:gd name="T88" fmla="*/ 787 w 1194"/>
              <a:gd name="T89" fmla="*/ 365 h 365"/>
              <a:gd name="T90" fmla="*/ 835 w 1194"/>
              <a:gd name="T91" fmla="*/ 351 h 365"/>
              <a:gd name="T92" fmla="*/ 911 w 1194"/>
              <a:gd name="T93" fmla="*/ 307 h 365"/>
              <a:gd name="T94" fmla="*/ 979 w 1194"/>
              <a:gd name="T95" fmla="*/ 256 h 365"/>
              <a:gd name="T96" fmla="*/ 1024 w 1194"/>
              <a:gd name="T97" fmla="*/ 220 h 365"/>
              <a:gd name="T98" fmla="*/ 1065 w 1194"/>
              <a:gd name="T99" fmla="*/ 192 h 365"/>
              <a:gd name="T100" fmla="*/ 1104 w 1194"/>
              <a:gd name="T101" fmla="*/ 173 h 365"/>
              <a:gd name="T102" fmla="*/ 1143 w 1194"/>
              <a:gd name="T103" fmla="*/ 161 h 365"/>
              <a:gd name="T104" fmla="*/ 1177 w 1194"/>
              <a:gd name="T105" fmla="*/ 159 h 365"/>
              <a:gd name="T106" fmla="*/ 1194 w 1194"/>
              <a:gd name="T107" fmla="*/ 161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94" h="365">
                <a:moveTo>
                  <a:pt x="1192" y="141"/>
                </a:moveTo>
                <a:lnTo>
                  <a:pt x="1176" y="141"/>
                </a:lnTo>
                <a:lnTo>
                  <a:pt x="1159" y="143"/>
                </a:lnTo>
                <a:lnTo>
                  <a:pt x="1143" y="145"/>
                </a:lnTo>
                <a:lnTo>
                  <a:pt x="1128" y="149"/>
                </a:lnTo>
                <a:lnTo>
                  <a:pt x="1113" y="153"/>
                </a:lnTo>
                <a:lnTo>
                  <a:pt x="1100" y="159"/>
                </a:lnTo>
                <a:lnTo>
                  <a:pt x="1085" y="166"/>
                </a:lnTo>
                <a:lnTo>
                  <a:pt x="1071" y="174"/>
                </a:lnTo>
                <a:lnTo>
                  <a:pt x="1057" y="182"/>
                </a:lnTo>
                <a:lnTo>
                  <a:pt x="1042" y="191"/>
                </a:lnTo>
                <a:lnTo>
                  <a:pt x="1027" y="202"/>
                </a:lnTo>
                <a:lnTo>
                  <a:pt x="1012" y="212"/>
                </a:lnTo>
                <a:lnTo>
                  <a:pt x="997" y="223"/>
                </a:lnTo>
                <a:lnTo>
                  <a:pt x="981" y="236"/>
                </a:lnTo>
                <a:lnTo>
                  <a:pt x="964" y="249"/>
                </a:lnTo>
                <a:lnTo>
                  <a:pt x="946" y="262"/>
                </a:lnTo>
                <a:lnTo>
                  <a:pt x="937" y="269"/>
                </a:lnTo>
                <a:lnTo>
                  <a:pt x="929" y="276"/>
                </a:lnTo>
                <a:lnTo>
                  <a:pt x="921" y="282"/>
                </a:lnTo>
                <a:lnTo>
                  <a:pt x="913" y="289"/>
                </a:lnTo>
                <a:lnTo>
                  <a:pt x="905" y="293"/>
                </a:lnTo>
                <a:lnTo>
                  <a:pt x="897" y="299"/>
                </a:lnTo>
                <a:lnTo>
                  <a:pt x="890" y="304"/>
                </a:lnTo>
                <a:lnTo>
                  <a:pt x="883" y="308"/>
                </a:lnTo>
                <a:lnTo>
                  <a:pt x="898" y="279"/>
                </a:lnTo>
                <a:lnTo>
                  <a:pt x="905" y="245"/>
                </a:lnTo>
                <a:lnTo>
                  <a:pt x="904" y="212"/>
                </a:lnTo>
                <a:lnTo>
                  <a:pt x="895" y="181"/>
                </a:lnTo>
                <a:lnTo>
                  <a:pt x="888" y="167"/>
                </a:lnTo>
                <a:lnTo>
                  <a:pt x="878" y="154"/>
                </a:lnTo>
                <a:lnTo>
                  <a:pt x="868" y="143"/>
                </a:lnTo>
                <a:lnTo>
                  <a:pt x="855" y="133"/>
                </a:lnTo>
                <a:lnTo>
                  <a:pt x="842" y="123"/>
                </a:lnTo>
                <a:lnTo>
                  <a:pt x="828" y="117"/>
                </a:lnTo>
                <a:lnTo>
                  <a:pt x="813" y="110"/>
                </a:lnTo>
                <a:lnTo>
                  <a:pt x="797" y="105"/>
                </a:lnTo>
                <a:lnTo>
                  <a:pt x="797" y="69"/>
                </a:lnTo>
                <a:lnTo>
                  <a:pt x="1139" y="69"/>
                </a:lnTo>
                <a:lnTo>
                  <a:pt x="1139" y="52"/>
                </a:lnTo>
                <a:lnTo>
                  <a:pt x="797" y="52"/>
                </a:lnTo>
                <a:lnTo>
                  <a:pt x="797" y="3"/>
                </a:lnTo>
                <a:lnTo>
                  <a:pt x="781" y="0"/>
                </a:lnTo>
                <a:lnTo>
                  <a:pt x="781" y="105"/>
                </a:lnTo>
                <a:lnTo>
                  <a:pt x="767" y="104"/>
                </a:lnTo>
                <a:lnTo>
                  <a:pt x="751" y="106"/>
                </a:lnTo>
                <a:lnTo>
                  <a:pt x="733" y="112"/>
                </a:lnTo>
                <a:lnTo>
                  <a:pt x="716" y="120"/>
                </a:lnTo>
                <a:lnTo>
                  <a:pt x="698" y="131"/>
                </a:lnTo>
                <a:lnTo>
                  <a:pt x="682" y="146"/>
                </a:lnTo>
                <a:lnTo>
                  <a:pt x="667" y="166"/>
                </a:lnTo>
                <a:lnTo>
                  <a:pt x="655" y="189"/>
                </a:lnTo>
                <a:lnTo>
                  <a:pt x="648" y="213"/>
                </a:lnTo>
                <a:lnTo>
                  <a:pt x="646" y="236"/>
                </a:lnTo>
                <a:lnTo>
                  <a:pt x="648" y="257"/>
                </a:lnTo>
                <a:lnTo>
                  <a:pt x="654" y="276"/>
                </a:lnTo>
                <a:lnTo>
                  <a:pt x="662" y="293"/>
                </a:lnTo>
                <a:lnTo>
                  <a:pt x="671" y="310"/>
                </a:lnTo>
                <a:lnTo>
                  <a:pt x="680" y="322"/>
                </a:lnTo>
                <a:lnTo>
                  <a:pt x="690" y="334"/>
                </a:lnTo>
                <a:lnTo>
                  <a:pt x="329" y="334"/>
                </a:lnTo>
                <a:lnTo>
                  <a:pt x="329" y="321"/>
                </a:lnTo>
                <a:lnTo>
                  <a:pt x="327" y="306"/>
                </a:lnTo>
                <a:lnTo>
                  <a:pt x="325" y="291"/>
                </a:lnTo>
                <a:lnTo>
                  <a:pt x="320" y="274"/>
                </a:lnTo>
                <a:lnTo>
                  <a:pt x="315" y="257"/>
                </a:lnTo>
                <a:lnTo>
                  <a:pt x="308" y="239"/>
                </a:lnTo>
                <a:lnTo>
                  <a:pt x="299" y="221"/>
                </a:lnTo>
                <a:lnTo>
                  <a:pt x="289" y="204"/>
                </a:lnTo>
                <a:lnTo>
                  <a:pt x="277" y="188"/>
                </a:lnTo>
                <a:lnTo>
                  <a:pt x="264" y="172"/>
                </a:lnTo>
                <a:lnTo>
                  <a:pt x="247" y="158"/>
                </a:lnTo>
                <a:lnTo>
                  <a:pt x="229" y="145"/>
                </a:lnTo>
                <a:lnTo>
                  <a:pt x="208" y="135"/>
                </a:lnTo>
                <a:lnTo>
                  <a:pt x="185" y="127"/>
                </a:lnTo>
                <a:lnTo>
                  <a:pt x="160" y="121"/>
                </a:lnTo>
                <a:lnTo>
                  <a:pt x="131" y="119"/>
                </a:lnTo>
                <a:lnTo>
                  <a:pt x="102" y="119"/>
                </a:lnTo>
                <a:lnTo>
                  <a:pt x="78" y="121"/>
                </a:lnTo>
                <a:lnTo>
                  <a:pt x="59" y="125"/>
                </a:lnTo>
                <a:lnTo>
                  <a:pt x="42" y="129"/>
                </a:lnTo>
                <a:lnTo>
                  <a:pt x="30" y="136"/>
                </a:lnTo>
                <a:lnTo>
                  <a:pt x="18" y="144"/>
                </a:lnTo>
                <a:lnTo>
                  <a:pt x="9" y="152"/>
                </a:lnTo>
                <a:lnTo>
                  <a:pt x="0" y="161"/>
                </a:lnTo>
                <a:lnTo>
                  <a:pt x="2" y="174"/>
                </a:lnTo>
                <a:lnTo>
                  <a:pt x="12" y="166"/>
                </a:lnTo>
                <a:lnTo>
                  <a:pt x="25" y="158"/>
                </a:lnTo>
                <a:lnTo>
                  <a:pt x="38" y="152"/>
                </a:lnTo>
                <a:lnTo>
                  <a:pt x="53" y="146"/>
                </a:lnTo>
                <a:lnTo>
                  <a:pt x="68" y="142"/>
                </a:lnTo>
                <a:lnTo>
                  <a:pt x="85" y="139"/>
                </a:lnTo>
                <a:lnTo>
                  <a:pt x="102" y="137"/>
                </a:lnTo>
                <a:lnTo>
                  <a:pt x="122" y="137"/>
                </a:lnTo>
                <a:lnTo>
                  <a:pt x="153" y="139"/>
                </a:lnTo>
                <a:lnTo>
                  <a:pt x="179" y="145"/>
                </a:lnTo>
                <a:lnTo>
                  <a:pt x="204" y="153"/>
                </a:lnTo>
                <a:lnTo>
                  <a:pt x="224" y="165"/>
                </a:lnTo>
                <a:lnTo>
                  <a:pt x="243" y="179"/>
                </a:lnTo>
                <a:lnTo>
                  <a:pt x="258" y="192"/>
                </a:lnTo>
                <a:lnTo>
                  <a:pt x="270" y="210"/>
                </a:lnTo>
                <a:lnTo>
                  <a:pt x="282" y="226"/>
                </a:lnTo>
                <a:lnTo>
                  <a:pt x="290" y="244"/>
                </a:lnTo>
                <a:lnTo>
                  <a:pt x="297" y="261"/>
                </a:lnTo>
                <a:lnTo>
                  <a:pt x="303" y="279"/>
                </a:lnTo>
                <a:lnTo>
                  <a:pt x="306" y="296"/>
                </a:lnTo>
                <a:lnTo>
                  <a:pt x="310" y="312"/>
                </a:lnTo>
                <a:lnTo>
                  <a:pt x="311" y="326"/>
                </a:lnTo>
                <a:lnTo>
                  <a:pt x="312" y="338"/>
                </a:lnTo>
                <a:lnTo>
                  <a:pt x="313" y="349"/>
                </a:lnTo>
                <a:lnTo>
                  <a:pt x="325" y="349"/>
                </a:lnTo>
                <a:lnTo>
                  <a:pt x="343" y="349"/>
                </a:lnTo>
                <a:lnTo>
                  <a:pt x="367" y="349"/>
                </a:lnTo>
                <a:lnTo>
                  <a:pt x="395" y="349"/>
                </a:lnTo>
                <a:lnTo>
                  <a:pt x="426" y="349"/>
                </a:lnTo>
                <a:lnTo>
                  <a:pt x="459" y="349"/>
                </a:lnTo>
                <a:lnTo>
                  <a:pt x="494" y="349"/>
                </a:lnTo>
                <a:lnTo>
                  <a:pt x="530" y="347"/>
                </a:lnTo>
                <a:lnTo>
                  <a:pt x="564" y="347"/>
                </a:lnTo>
                <a:lnTo>
                  <a:pt x="597" y="347"/>
                </a:lnTo>
                <a:lnTo>
                  <a:pt x="629" y="347"/>
                </a:lnTo>
                <a:lnTo>
                  <a:pt x="656" y="347"/>
                </a:lnTo>
                <a:lnTo>
                  <a:pt x="679" y="347"/>
                </a:lnTo>
                <a:lnTo>
                  <a:pt x="698" y="347"/>
                </a:lnTo>
                <a:lnTo>
                  <a:pt x="709" y="347"/>
                </a:lnTo>
                <a:lnTo>
                  <a:pt x="713" y="347"/>
                </a:lnTo>
                <a:lnTo>
                  <a:pt x="717" y="350"/>
                </a:lnTo>
                <a:lnTo>
                  <a:pt x="722" y="352"/>
                </a:lnTo>
                <a:lnTo>
                  <a:pt x="729" y="355"/>
                </a:lnTo>
                <a:lnTo>
                  <a:pt x="736" y="358"/>
                </a:lnTo>
                <a:lnTo>
                  <a:pt x="744" y="361"/>
                </a:lnTo>
                <a:lnTo>
                  <a:pt x="753" y="362"/>
                </a:lnTo>
                <a:lnTo>
                  <a:pt x="763" y="365"/>
                </a:lnTo>
                <a:lnTo>
                  <a:pt x="776" y="365"/>
                </a:lnTo>
                <a:lnTo>
                  <a:pt x="787" y="365"/>
                </a:lnTo>
                <a:lnTo>
                  <a:pt x="800" y="362"/>
                </a:lnTo>
                <a:lnTo>
                  <a:pt x="816" y="358"/>
                </a:lnTo>
                <a:lnTo>
                  <a:pt x="835" y="351"/>
                </a:lnTo>
                <a:lnTo>
                  <a:pt x="857" y="341"/>
                </a:lnTo>
                <a:lnTo>
                  <a:pt x="882" y="327"/>
                </a:lnTo>
                <a:lnTo>
                  <a:pt x="911" y="307"/>
                </a:lnTo>
                <a:lnTo>
                  <a:pt x="944" y="282"/>
                </a:lnTo>
                <a:lnTo>
                  <a:pt x="961" y="268"/>
                </a:lnTo>
                <a:lnTo>
                  <a:pt x="979" y="256"/>
                </a:lnTo>
                <a:lnTo>
                  <a:pt x="994" y="243"/>
                </a:lnTo>
                <a:lnTo>
                  <a:pt x="1010" y="231"/>
                </a:lnTo>
                <a:lnTo>
                  <a:pt x="1024" y="220"/>
                </a:lnTo>
                <a:lnTo>
                  <a:pt x="1039" y="211"/>
                </a:lnTo>
                <a:lnTo>
                  <a:pt x="1052" y="200"/>
                </a:lnTo>
                <a:lnTo>
                  <a:pt x="1065" y="192"/>
                </a:lnTo>
                <a:lnTo>
                  <a:pt x="1079" y="185"/>
                </a:lnTo>
                <a:lnTo>
                  <a:pt x="1092" y="179"/>
                </a:lnTo>
                <a:lnTo>
                  <a:pt x="1104" y="173"/>
                </a:lnTo>
                <a:lnTo>
                  <a:pt x="1117" y="168"/>
                </a:lnTo>
                <a:lnTo>
                  <a:pt x="1131" y="164"/>
                </a:lnTo>
                <a:lnTo>
                  <a:pt x="1143" y="161"/>
                </a:lnTo>
                <a:lnTo>
                  <a:pt x="1157" y="159"/>
                </a:lnTo>
                <a:lnTo>
                  <a:pt x="1171" y="159"/>
                </a:lnTo>
                <a:lnTo>
                  <a:pt x="1177" y="159"/>
                </a:lnTo>
                <a:lnTo>
                  <a:pt x="1183" y="159"/>
                </a:lnTo>
                <a:lnTo>
                  <a:pt x="1188" y="160"/>
                </a:lnTo>
                <a:lnTo>
                  <a:pt x="1194" y="161"/>
                </a:lnTo>
                <a:lnTo>
                  <a:pt x="1192" y="141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" name="Rectangle 46"/>
          <p:cNvSpPr>
            <a:spLocks noChangeArrowheads="1"/>
          </p:cNvSpPr>
          <p:nvPr/>
        </p:nvSpPr>
        <p:spPr bwMode="auto">
          <a:xfrm>
            <a:off x="3808413" y="2581275"/>
            <a:ext cx="80962" cy="19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" name="Rectangle 47"/>
          <p:cNvSpPr>
            <a:spLocks noChangeArrowheads="1"/>
          </p:cNvSpPr>
          <p:nvPr/>
        </p:nvSpPr>
        <p:spPr bwMode="auto">
          <a:xfrm>
            <a:off x="4421188" y="2544763"/>
            <a:ext cx="20637" cy="904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" name="Freeform 48"/>
          <p:cNvSpPr>
            <a:spLocks/>
          </p:cNvSpPr>
          <p:nvPr/>
        </p:nvSpPr>
        <p:spPr bwMode="auto">
          <a:xfrm>
            <a:off x="4333875" y="2609850"/>
            <a:ext cx="15875" cy="74613"/>
          </a:xfrm>
          <a:custGeom>
            <a:avLst/>
            <a:gdLst>
              <a:gd name="T0" fmla="*/ 0 w 20"/>
              <a:gd name="T1" fmla="*/ 93 h 93"/>
              <a:gd name="T2" fmla="*/ 0 w 20"/>
              <a:gd name="T3" fmla="*/ 0 h 93"/>
              <a:gd name="T4" fmla="*/ 20 w 20"/>
              <a:gd name="T5" fmla="*/ 0 h 93"/>
              <a:gd name="T6" fmla="*/ 20 w 20"/>
              <a:gd name="T7" fmla="*/ 82 h 93"/>
              <a:gd name="T8" fmla="*/ 0 w 20"/>
              <a:gd name="T9" fmla="*/ 93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93">
                <a:moveTo>
                  <a:pt x="0" y="93"/>
                </a:moveTo>
                <a:lnTo>
                  <a:pt x="0" y="0"/>
                </a:lnTo>
                <a:lnTo>
                  <a:pt x="20" y="0"/>
                </a:lnTo>
                <a:lnTo>
                  <a:pt x="20" y="82"/>
                </a:lnTo>
                <a:lnTo>
                  <a:pt x="0" y="93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" name="Rectangle 49"/>
          <p:cNvSpPr>
            <a:spLocks noChangeArrowheads="1"/>
          </p:cNvSpPr>
          <p:nvPr/>
        </p:nvSpPr>
        <p:spPr bwMode="auto">
          <a:xfrm>
            <a:off x="4300538" y="2609850"/>
            <a:ext cx="15875" cy="793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" name="Rectangle 50"/>
          <p:cNvSpPr>
            <a:spLocks noChangeArrowheads="1"/>
          </p:cNvSpPr>
          <p:nvPr/>
        </p:nvSpPr>
        <p:spPr bwMode="auto">
          <a:xfrm>
            <a:off x="4267200" y="2609850"/>
            <a:ext cx="15875" cy="793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8" name="Rectangle 51"/>
          <p:cNvSpPr>
            <a:spLocks noChangeArrowheads="1"/>
          </p:cNvSpPr>
          <p:nvPr/>
        </p:nvSpPr>
        <p:spPr bwMode="auto">
          <a:xfrm>
            <a:off x="4233863" y="2609850"/>
            <a:ext cx="15875" cy="793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" name="Freeform 52"/>
          <p:cNvSpPr>
            <a:spLocks/>
          </p:cNvSpPr>
          <p:nvPr/>
        </p:nvSpPr>
        <p:spPr bwMode="auto">
          <a:xfrm>
            <a:off x="4533900" y="2760663"/>
            <a:ext cx="36513" cy="47625"/>
          </a:xfrm>
          <a:custGeom>
            <a:avLst/>
            <a:gdLst>
              <a:gd name="T0" fmla="*/ 42 w 46"/>
              <a:gd name="T1" fmla="*/ 0 h 59"/>
              <a:gd name="T2" fmla="*/ 46 w 46"/>
              <a:gd name="T3" fmla="*/ 12 h 59"/>
              <a:gd name="T4" fmla="*/ 46 w 46"/>
              <a:gd name="T5" fmla="*/ 29 h 59"/>
              <a:gd name="T6" fmla="*/ 43 w 46"/>
              <a:gd name="T7" fmla="*/ 45 h 59"/>
              <a:gd name="T8" fmla="*/ 38 w 46"/>
              <a:gd name="T9" fmla="*/ 59 h 59"/>
              <a:gd name="T10" fmla="*/ 32 w 46"/>
              <a:gd name="T11" fmla="*/ 59 h 59"/>
              <a:gd name="T12" fmla="*/ 23 w 46"/>
              <a:gd name="T13" fmla="*/ 58 h 59"/>
              <a:gd name="T14" fmla="*/ 13 w 46"/>
              <a:gd name="T15" fmla="*/ 58 h 59"/>
              <a:gd name="T16" fmla="*/ 10 w 46"/>
              <a:gd name="T17" fmla="*/ 58 h 59"/>
              <a:gd name="T18" fmla="*/ 3 w 46"/>
              <a:gd name="T19" fmla="*/ 47 h 59"/>
              <a:gd name="T20" fmla="*/ 0 w 46"/>
              <a:gd name="T21" fmla="*/ 28 h 59"/>
              <a:gd name="T22" fmla="*/ 2 w 46"/>
              <a:gd name="T23" fmla="*/ 11 h 59"/>
              <a:gd name="T24" fmla="*/ 13 w 46"/>
              <a:gd name="T25" fmla="*/ 0 h 59"/>
              <a:gd name="T26" fmla="*/ 20 w 46"/>
              <a:gd name="T27" fmla="*/ 0 h 59"/>
              <a:gd name="T28" fmla="*/ 30 w 46"/>
              <a:gd name="T29" fmla="*/ 0 h 59"/>
              <a:gd name="T30" fmla="*/ 39 w 46"/>
              <a:gd name="T31" fmla="*/ 0 h 59"/>
              <a:gd name="T32" fmla="*/ 42 w 46"/>
              <a:gd name="T33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6" h="59">
                <a:moveTo>
                  <a:pt x="42" y="0"/>
                </a:moveTo>
                <a:lnTo>
                  <a:pt x="46" y="12"/>
                </a:lnTo>
                <a:lnTo>
                  <a:pt x="46" y="29"/>
                </a:lnTo>
                <a:lnTo>
                  <a:pt x="43" y="45"/>
                </a:lnTo>
                <a:lnTo>
                  <a:pt x="38" y="59"/>
                </a:lnTo>
                <a:lnTo>
                  <a:pt x="32" y="59"/>
                </a:lnTo>
                <a:lnTo>
                  <a:pt x="23" y="58"/>
                </a:lnTo>
                <a:lnTo>
                  <a:pt x="13" y="58"/>
                </a:lnTo>
                <a:lnTo>
                  <a:pt x="10" y="58"/>
                </a:lnTo>
                <a:lnTo>
                  <a:pt x="3" y="47"/>
                </a:lnTo>
                <a:lnTo>
                  <a:pt x="0" y="28"/>
                </a:lnTo>
                <a:lnTo>
                  <a:pt x="2" y="11"/>
                </a:lnTo>
                <a:lnTo>
                  <a:pt x="13" y="0"/>
                </a:lnTo>
                <a:lnTo>
                  <a:pt x="20" y="0"/>
                </a:lnTo>
                <a:lnTo>
                  <a:pt x="30" y="0"/>
                </a:lnTo>
                <a:lnTo>
                  <a:pt x="39" y="0"/>
                </a:lnTo>
                <a:lnTo>
                  <a:pt x="42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" name="Freeform 53"/>
          <p:cNvSpPr>
            <a:spLocks/>
          </p:cNvSpPr>
          <p:nvPr/>
        </p:nvSpPr>
        <p:spPr bwMode="auto">
          <a:xfrm>
            <a:off x="4471988" y="2598738"/>
            <a:ext cx="42862" cy="66675"/>
          </a:xfrm>
          <a:custGeom>
            <a:avLst/>
            <a:gdLst>
              <a:gd name="T0" fmla="*/ 54 w 54"/>
              <a:gd name="T1" fmla="*/ 1 h 84"/>
              <a:gd name="T2" fmla="*/ 54 w 54"/>
              <a:gd name="T3" fmla="*/ 81 h 84"/>
              <a:gd name="T4" fmla="*/ 47 w 54"/>
              <a:gd name="T5" fmla="*/ 83 h 84"/>
              <a:gd name="T6" fmla="*/ 39 w 54"/>
              <a:gd name="T7" fmla="*/ 84 h 84"/>
              <a:gd name="T8" fmla="*/ 30 w 54"/>
              <a:gd name="T9" fmla="*/ 83 h 84"/>
              <a:gd name="T10" fmla="*/ 21 w 54"/>
              <a:gd name="T11" fmla="*/ 81 h 84"/>
              <a:gd name="T12" fmla="*/ 13 w 54"/>
              <a:gd name="T13" fmla="*/ 75 h 84"/>
              <a:gd name="T14" fmla="*/ 6 w 54"/>
              <a:gd name="T15" fmla="*/ 66 h 84"/>
              <a:gd name="T16" fmla="*/ 1 w 54"/>
              <a:gd name="T17" fmla="*/ 54 h 84"/>
              <a:gd name="T18" fmla="*/ 0 w 54"/>
              <a:gd name="T19" fmla="*/ 39 h 84"/>
              <a:gd name="T20" fmla="*/ 3 w 54"/>
              <a:gd name="T21" fmla="*/ 27 h 84"/>
              <a:gd name="T22" fmla="*/ 7 w 54"/>
              <a:gd name="T23" fmla="*/ 16 h 84"/>
              <a:gd name="T24" fmla="*/ 14 w 54"/>
              <a:gd name="T25" fmla="*/ 9 h 84"/>
              <a:gd name="T26" fmla="*/ 22 w 54"/>
              <a:gd name="T27" fmla="*/ 5 h 84"/>
              <a:gd name="T28" fmla="*/ 31 w 54"/>
              <a:gd name="T29" fmla="*/ 1 h 84"/>
              <a:gd name="T30" fmla="*/ 39 w 54"/>
              <a:gd name="T31" fmla="*/ 0 h 84"/>
              <a:gd name="T32" fmla="*/ 47 w 54"/>
              <a:gd name="T33" fmla="*/ 0 h 84"/>
              <a:gd name="T34" fmla="*/ 54 w 54"/>
              <a:gd name="T35" fmla="*/ 1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" h="84">
                <a:moveTo>
                  <a:pt x="54" y="1"/>
                </a:moveTo>
                <a:lnTo>
                  <a:pt x="54" y="81"/>
                </a:lnTo>
                <a:lnTo>
                  <a:pt x="47" y="83"/>
                </a:lnTo>
                <a:lnTo>
                  <a:pt x="39" y="84"/>
                </a:lnTo>
                <a:lnTo>
                  <a:pt x="30" y="83"/>
                </a:lnTo>
                <a:lnTo>
                  <a:pt x="21" y="81"/>
                </a:lnTo>
                <a:lnTo>
                  <a:pt x="13" y="75"/>
                </a:lnTo>
                <a:lnTo>
                  <a:pt x="6" y="66"/>
                </a:lnTo>
                <a:lnTo>
                  <a:pt x="1" y="54"/>
                </a:lnTo>
                <a:lnTo>
                  <a:pt x="0" y="39"/>
                </a:lnTo>
                <a:lnTo>
                  <a:pt x="3" y="27"/>
                </a:lnTo>
                <a:lnTo>
                  <a:pt x="7" y="16"/>
                </a:lnTo>
                <a:lnTo>
                  <a:pt x="14" y="9"/>
                </a:lnTo>
                <a:lnTo>
                  <a:pt x="22" y="5"/>
                </a:lnTo>
                <a:lnTo>
                  <a:pt x="31" y="1"/>
                </a:lnTo>
                <a:lnTo>
                  <a:pt x="39" y="0"/>
                </a:lnTo>
                <a:lnTo>
                  <a:pt x="47" y="0"/>
                </a:lnTo>
                <a:lnTo>
                  <a:pt x="54" y="1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" name="Freeform 54"/>
          <p:cNvSpPr>
            <a:spLocks/>
          </p:cNvSpPr>
          <p:nvPr/>
        </p:nvSpPr>
        <p:spPr bwMode="auto">
          <a:xfrm>
            <a:off x="3440113" y="2795588"/>
            <a:ext cx="66675" cy="46037"/>
          </a:xfrm>
          <a:custGeom>
            <a:avLst/>
            <a:gdLst>
              <a:gd name="T0" fmla="*/ 85 w 85"/>
              <a:gd name="T1" fmla="*/ 0 h 59"/>
              <a:gd name="T2" fmla="*/ 70 w 85"/>
              <a:gd name="T3" fmla="*/ 0 h 59"/>
              <a:gd name="T4" fmla="*/ 55 w 85"/>
              <a:gd name="T5" fmla="*/ 0 h 59"/>
              <a:gd name="T6" fmla="*/ 40 w 85"/>
              <a:gd name="T7" fmla="*/ 0 h 59"/>
              <a:gd name="T8" fmla="*/ 28 w 85"/>
              <a:gd name="T9" fmla="*/ 3 h 59"/>
              <a:gd name="T10" fmla="*/ 15 w 85"/>
              <a:gd name="T11" fmla="*/ 6 h 59"/>
              <a:gd name="T12" fmla="*/ 7 w 85"/>
              <a:gd name="T13" fmla="*/ 12 h 59"/>
              <a:gd name="T14" fmla="*/ 1 w 85"/>
              <a:gd name="T15" fmla="*/ 20 h 59"/>
              <a:gd name="T16" fmla="*/ 0 w 85"/>
              <a:gd name="T17" fmla="*/ 30 h 59"/>
              <a:gd name="T18" fmla="*/ 1 w 85"/>
              <a:gd name="T19" fmla="*/ 37 h 59"/>
              <a:gd name="T20" fmla="*/ 1 w 85"/>
              <a:gd name="T21" fmla="*/ 44 h 59"/>
              <a:gd name="T22" fmla="*/ 3 w 85"/>
              <a:gd name="T23" fmla="*/ 50 h 59"/>
              <a:gd name="T24" fmla="*/ 9 w 85"/>
              <a:gd name="T25" fmla="*/ 53 h 59"/>
              <a:gd name="T26" fmla="*/ 18 w 85"/>
              <a:gd name="T27" fmla="*/ 57 h 59"/>
              <a:gd name="T28" fmla="*/ 32 w 85"/>
              <a:gd name="T29" fmla="*/ 58 h 59"/>
              <a:gd name="T30" fmla="*/ 52 w 85"/>
              <a:gd name="T31" fmla="*/ 59 h 59"/>
              <a:gd name="T32" fmla="*/ 79 w 85"/>
              <a:gd name="T33" fmla="*/ 58 h 59"/>
              <a:gd name="T34" fmla="*/ 81 w 85"/>
              <a:gd name="T35" fmla="*/ 46 h 59"/>
              <a:gd name="T36" fmla="*/ 83 w 85"/>
              <a:gd name="T37" fmla="*/ 27 h 59"/>
              <a:gd name="T38" fmla="*/ 84 w 85"/>
              <a:gd name="T39" fmla="*/ 8 h 59"/>
              <a:gd name="T40" fmla="*/ 85 w 85"/>
              <a:gd name="T41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5" h="59">
                <a:moveTo>
                  <a:pt x="85" y="0"/>
                </a:moveTo>
                <a:lnTo>
                  <a:pt x="70" y="0"/>
                </a:lnTo>
                <a:lnTo>
                  <a:pt x="55" y="0"/>
                </a:lnTo>
                <a:lnTo>
                  <a:pt x="40" y="0"/>
                </a:lnTo>
                <a:lnTo>
                  <a:pt x="28" y="3"/>
                </a:lnTo>
                <a:lnTo>
                  <a:pt x="15" y="6"/>
                </a:lnTo>
                <a:lnTo>
                  <a:pt x="7" y="12"/>
                </a:lnTo>
                <a:lnTo>
                  <a:pt x="1" y="20"/>
                </a:lnTo>
                <a:lnTo>
                  <a:pt x="0" y="30"/>
                </a:lnTo>
                <a:lnTo>
                  <a:pt x="1" y="37"/>
                </a:lnTo>
                <a:lnTo>
                  <a:pt x="1" y="44"/>
                </a:lnTo>
                <a:lnTo>
                  <a:pt x="3" y="50"/>
                </a:lnTo>
                <a:lnTo>
                  <a:pt x="9" y="53"/>
                </a:lnTo>
                <a:lnTo>
                  <a:pt x="18" y="57"/>
                </a:lnTo>
                <a:lnTo>
                  <a:pt x="32" y="58"/>
                </a:lnTo>
                <a:lnTo>
                  <a:pt x="52" y="59"/>
                </a:lnTo>
                <a:lnTo>
                  <a:pt x="79" y="58"/>
                </a:lnTo>
                <a:lnTo>
                  <a:pt x="81" y="46"/>
                </a:lnTo>
                <a:lnTo>
                  <a:pt x="83" y="27"/>
                </a:lnTo>
                <a:lnTo>
                  <a:pt x="84" y="8"/>
                </a:lnTo>
                <a:lnTo>
                  <a:pt x="85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" name="Freeform 55"/>
          <p:cNvSpPr>
            <a:spLocks/>
          </p:cNvSpPr>
          <p:nvPr/>
        </p:nvSpPr>
        <p:spPr bwMode="auto">
          <a:xfrm>
            <a:off x="4394200" y="2765425"/>
            <a:ext cx="65088" cy="63500"/>
          </a:xfrm>
          <a:custGeom>
            <a:avLst/>
            <a:gdLst>
              <a:gd name="T0" fmla="*/ 41 w 82"/>
              <a:gd name="T1" fmla="*/ 81 h 81"/>
              <a:gd name="T2" fmla="*/ 33 w 82"/>
              <a:gd name="T3" fmla="*/ 80 h 81"/>
              <a:gd name="T4" fmla="*/ 26 w 82"/>
              <a:gd name="T5" fmla="*/ 77 h 81"/>
              <a:gd name="T6" fmla="*/ 19 w 82"/>
              <a:gd name="T7" fmla="*/ 74 h 81"/>
              <a:gd name="T8" fmla="*/ 12 w 82"/>
              <a:gd name="T9" fmla="*/ 69 h 81"/>
              <a:gd name="T10" fmla="*/ 7 w 82"/>
              <a:gd name="T11" fmla="*/ 62 h 81"/>
              <a:gd name="T12" fmla="*/ 4 w 82"/>
              <a:gd name="T13" fmla="*/ 55 h 81"/>
              <a:gd name="T14" fmla="*/ 1 w 82"/>
              <a:gd name="T15" fmla="*/ 49 h 81"/>
              <a:gd name="T16" fmla="*/ 0 w 82"/>
              <a:gd name="T17" fmla="*/ 40 h 81"/>
              <a:gd name="T18" fmla="*/ 1 w 82"/>
              <a:gd name="T19" fmla="*/ 32 h 81"/>
              <a:gd name="T20" fmla="*/ 4 w 82"/>
              <a:gd name="T21" fmla="*/ 26 h 81"/>
              <a:gd name="T22" fmla="*/ 7 w 82"/>
              <a:gd name="T23" fmla="*/ 19 h 81"/>
              <a:gd name="T24" fmla="*/ 12 w 82"/>
              <a:gd name="T25" fmla="*/ 12 h 81"/>
              <a:gd name="T26" fmla="*/ 19 w 82"/>
              <a:gd name="T27" fmla="*/ 7 h 81"/>
              <a:gd name="T28" fmla="*/ 26 w 82"/>
              <a:gd name="T29" fmla="*/ 4 h 81"/>
              <a:gd name="T30" fmla="*/ 33 w 82"/>
              <a:gd name="T31" fmla="*/ 1 h 81"/>
              <a:gd name="T32" fmla="*/ 41 w 82"/>
              <a:gd name="T33" fmla="*/ 0 h 81"/>
              <a:gd name="T34" fmla="*/ 49 w 82"/>
              <a:gd name="T35" fmla="*/ 1 h 81"/>
              <a:gd name="T36" fmla="*/ 57 w 82"/>
              <a:gd name="T37" fmla="*/ 4 h 81"/>
              <a:gd name="T38" fmla="*/ 64 w 82"/>
              <a:gd name="T39" fmla="*/ 7 h 81"/>
              <a:gd name="T40" fmla="*/ 71 w 82"/>
              <a:gd name="T41" fmla="*/ 12 h 81"/>
              <a:gd name="T42" fmla="*/ 75 w 82"/>
              <a:gd name="T43" fmla="*/ 19 h 81"/>
              <a:gd name="T44" fmla="*/ 79 w 82"/>
              <a:gd name="T45" fmla="*/ 26 h 81"/>
              <a:gd name="T46" fmla="*/ 81 w 82"/>
              <a:gd name="T47" fmla="*/ 32 h 81"/>
              <a:gd name="T48" fmla="*/ 82 w 82"/>
              <a:gd name="T49" fmla="*/ 40 h 81"/>
              <a:gd name="T50" fmla="*/ 81 w 82"/>
              <a:gd name="T51" fmla="*/ 49 h 81"/>
              <a:gd name="T52" fmla="*/ 79 w 82"/>
              <a:gd name="T53" fmla="*/ 55 h 81"/>
              <a:gd name="T54" fmla="*/ 75 w 82"/>
              <a:gd name="T55" fmla="*/ 62 h 81"/>
              <a:gd name="T56" fmla="*/ 71 w 82"/>
              <a:gd name="T57" fmla="*/ 69 h 81"/>
              <a:gd name="T58" fmla="*/ 64 w 82"/>
              <a:gd name="T59" fmla="*/ 74 h 81"/>
              <a:gd name="T60" fmla="*/ 57 w 82"/>
              <a:gd name="T61" fmla="*/ 77 h 81"/>
              <a:gd name="T62" fmla="*/ 49 w 82"/>
              <a:gd name="T63" fmla="*/ 80 h 81"/>
              <a:gd name="T64" fmla="*/ 41 w 82"/>
              <a:gd name="T65" fmla="*/ 81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2" h="81">
                <a:moveTo>
                  <a:pt x="41" y="81"/>
                </a:moveTo>
                <a:lnTo>
                  <a:pt x="33" y="80"/>
                </a:lnTo>
                <a:lnTo>
                  <a:pt x="26" y="77"/>
                </a:lnTo>
                <a:lnTo>
                  <a:pt x="19" y="74"/>
                </a:lnTo>
                <a:lnTo>
                  <a:pt x="12" y="69"/>
                </a:lnTo>
                <a:lnTo>
                  <a:pt x="7" y="62"/>
                </a:lnTo>
                <a:lnTo>
                  <a:pt x="4" y="55"/>
                </a:lnTo>
                <a:lnTo>
                  <a:pt x="1" y="49"/>
                </a:lnTo>
                <a:lnTo>
                  <a:pt x="0" y="40"/>
                </a:lnTo>
                <a:lnTo>
                  <a:pt x="1" y="32"/>
                </a:lnTo>
                <a:lnTo>
                  <a:pt x="4" y="26"/>
                </a:lnTo>
                <a:lnTo>
                  <a:pt x="7" y="19"/>
                </a:lnTo>
                <a:lnTo>
                  <a:pt x="12" y="12"/>
                </a:lnTo>
                <a:lnTo>
                  <a:pt x="19" y="7"/>
                </a:lnTo>
                <a:lnTo>
                  <a:pt x="26" y="4"/>
                </a:lnTo>
                <a:lnTo>
                  <a:pt x="33" y="1"/>
                </a:lnTo>
                <a:lnTo>
                  <a:pt x="41" y="0"/>
                </a:lnTo>
                <a:lnTo>
                  <a:pt x="49" y="1"/>
                </a:lnTo>
                <a:lnTo>
                  <a:pt x="57" y="4"/>
                </a:lnTo>
                <a:lnTo>
                  <a:pt x="64" y="7"/>
                </a:lnTo>
                <a:lnTo>
                  <a:pt x="71" y="12"/>
                </a:lnTo>
                <a:lnTo>
                  <a:pt x="75" y="19"/>
                </a:lnTo>
                <a:lnTo>
                  <a:pt x="79" y="26"/>
                </a:lnTo>
                <a:lnTo>
                  <a:pt x="81" y="32"/>
                </a:lnTo>
                <a:lnTo>
                  <a:pt x="82" y="40"/>
                </a:lnTo>
                <a:lnTo>
                  <a:pt x="81" y="49"/>
                </a:lnTo>
                <a:lnTo>
                  <a:pt x="79" y="55"/>
                </a:lnTo>
                <a:lnTo>
                  <a:pt x="75" y="62"/>
                </a:lnTo>
                <a:lnTo>
                  <a:pt x="71" y="69"/>
                </a:lnTo>
                <a:lnTo>
                  <a:pt x="64" y="74"/>
                </a:lnTo>
                <a:lnTo>
                  <a:pt x="57" y="77"/>
                </a:lnTo>
                <a:lnTo>
                  <a:pt x="49" y="80"/>
                </a:lnTo>
                <a:lnTo>
                  <a:pt x="41" y="81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" name="Freeform 56"/>
          <p:cNvSpPr>
            <a:spLocks/>
          </p:cNvSpPr>
          <p:nvPr/>
        </p:nvSpPr>
        <p:spPr bwMode="auto">
          <a:xfrm>
            <a:off x="3579813" y="2765425"/>
            <a:ext cx="63500" cy="63500"/>
          </a:xfrm>
          <a:custGeom>
            <a:avLst/>
            <a:gdLst>
              <a:gd name="T0" fmla="*/ 41 w 81"/>
              <a:gd name="T1" fmla="*/ 81 h 81"/>
              <a:gd name="T2" fmla="*/ 32 w 81"/>
              <a:gd name="T3" fmla="*/ 80 h 81"/>
              <a:gd name="T4" fmla="*/ 26 w 81"/>
              <a:gd name="T5" fmla="*/ 77 h 81"/>
              <a:gd name="T6" fmla="*/ 19 w 81"/>
              <a:gd name="T7" fmla="*/ 74 h 81"/>
              <a:gd name="T8" fmla="*/ 12 w 81"/>
              <a:gd name="T9" fmla="*/ 69 h 81"/>
              <a:gd name="T10" fmla="*/ 7 w 81"/>
              <a:gd name="T11" fmla="*/ 62 h 81"/>
              <a:gd name="T12" fmla="*/ 4 w 81"/>
              <a:gd name="T13" fmla="*/ 55 h 81"/>
              <a:gd name="T14" fmla="*/ 1 w 81"/>
              <a:gd name="T15" fmla="*/ 49 h 81"/>
              <a:gd name="T16" fmla="*/ 0 w 81"/>
              <a:gd name="T17" fmla="*/ 40 h 81"/>
              <a:gd name="T18" fmla="*/ 1 w 81"/>
              <a:gd name="T19" fmla="*/ 32 h 81"/>
              <a:gd name="T20" fmla="*/ 4 w 81"/>
              <a:gd name="T21" fmla="*/ 26 h 81"/>
              <a:gd name="T22" fmla="*/ 7 w 81"/>
              <a:gd name="T23" fmla="*/ 19 h 81"/>
              <a:gd name="T24" fmla="*/ 12 w 81"/>
              <a:gd name="T25" fmla="*/ 12 h 81"/>
              <a:gd name="T26" fmla="*/ 19 w 81"/>
              <a:gd name="T27" fmla="*/ 7 h 81"/>
              <a:gd name="T28" fmla="*/ 26 w 81"/>
              <a:gd name="T29" fmla="*/ 4 h 81"/>
              <a:gd name="T30" fmla="*/ 32 w 81"/>
              <a:gd name="T31" fmla="*/ 1 h 81"/>
              <a:gd name="T32" fmla="*/ 41 w 81"/>
              <a:gd name="T33" fmla="*/ 0 h 81"/>
              <a:gd name="T34" fmla="*/ 49 w 81"/>
              <a:gd name="T35" fmla="*/ 1 h 81"/>
              <a:gd name="T36" fmla="*/ 57 w 81"/>
              <a:gd name="T37" fmla="*/ 4 h 81"/>
              <a:gd name="T38" fmla="*/ 64 w 81"/>
              <a:gd name="T39" fmla="*/ 7 h 81"/>
              <a:gd name="T40" fmla="*/ 69 w 81"/>
              <a:gd name="T41" fmla="*/ 12 h 81"/>
              <a:gd name="T42" fmla="*/ 74 w 81"/>
              <a:gd name="T43" fmla="*/ 19 h 81"/>
              <a:gd name="T44" fmla="*/ 77 w 81"/>
              <a:gd name="T45" fmla="*/ 26 h 81"/>
              <a:gd name="T46" fmla="*/ 80 w 81"/>
              <a:gd name="T47" fmla="*/ 32 h 81"/>
              <a:gd name="T48" fmla="*/ 81 w 81"/>
              <a:gd name="T49" fmla="*/ 40 h 81"/>
              <a:gd name="T50" fmla="*/ 80 w 81"/>
              <a:gd name="T51" fmla="*/ 49 h 81"/>
              <a:gd name="T52" fmla="*/ 77 w 81"/>
              <a:gd name="T53" fmla="*/ 55 h 81"/>
              <a:gd name="T54" fmla="*/ 74 w 81"/>
              <a:gd name="T55" fmla="*/ 62 h 81"/>
              <a:gd name="T56" fmla="*/ 69 w 81"/>
              <a:gd name="T57" fmla="*/ 69 h 81"/>
              <a:gd name="T58" fmla="*/ 64 w 81"/>
              <a:gd name="T59" fmla="*/ 74 h 81"/>
              <a:gd name="T60" fmla="*/ 57 w 81"/>
              <a:gd name="T61" fmla="*/ 77 h 81"/>
              <a:gd name="T62" fmla="*/ 49 w 81"/>
              <a:gd name="T63" fmla="*/ 80 h 81"/>
              <a:gd name="T64" fmla="*/ 41 w 81"/>
              <a:gd name="T65" fmla="*/ 81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1" h="81">
                <a:moveTo>
                  <a:pt x="41" y="81"/>
                </a:moveTo>
                <a:lnTo>
                  <a:pt x="32" y="80"/>
                </a:lnTo>
                <a:lnTo>
                  <a:pt x="26" y="77"/>
                </a:lnTo>
                <a:lnTo>
                  <a:pt x="19" y="74"/>
                </a:lnTo>
                <a:lnTo>
                  <a:pt x="12" y="69"/>
                </a:lnTo>
                <a:lnTo>
                  <a:pt x="7" y="62"/>
                </a:lnTo>
                <a:lnTo>
                  <a:pt x="4" y="55"/>
                </a:lnTo>
                <a:lnTo>
                  <a:pt x="1" y="49"/>
                </a:lnTo>
                <a:lnTo>
                  <a:pt x="0" y="40"/>
                </a:lnTo>
                <a:lnTo>
                  <a:pt x="1" y="32"/>
                </a:lnTo>
                <a:lnTo>
                  <a:pt x="4" y="26"/>
                </a:lnTo>
                <a:lnTo>
                  <a:pt x="7" y="19"/>
                </a:lnTo>
                <a:lnTo>
                  <a:pt x="12" y="12"/>
                </a:lnTo>
                <a:lnTo>
                  <a:pt x="19" y="7"/>
                </a:lnTo>
                <a:lnTo>
                  <a:pt x="26" y="4"/>
                </a:lnTo>
                <a:lnTo>
                  <a:pt x="32" y="1"/>
                </a:lnTo>
                <a:lnTo>
                  <a:pt x="41" y="0"/>
                </a:lnTo>
                <a:lnTo>
                  <a:pt x="49" y="1"/>
                </a:lnTo>
                <a:lnTo>
                  <a:pt x="57" y="4"/>
                </a:lnTo>
                <a:lnTo>
                  <a:pt x="64" y="7"/>
                </a:lnTo>
                <a:lnTo>
                  <a:pt x="69" y="12"/>
                </a:lnTo>
                <a:lnTo>
                  <a:pt x="74" y="19"/>
                </a:lnTo>
                <a:lnTo>
                  <a:pt x="77" y="26"/>
                </a:lnTo>
                <a:lnTo>
                  <a:pt x="80" y="32"/>
                </a:lnTo>
                <a:lnTo>
                  <a:pt x="81" y="40"/>
                </a:lnTo>
                <a:lnTo>
                  <a:pt x="80" y="49"/>
                </a:lnTo>
                <a:lnTo>
                  <a:pt x="77" y="55"/>
                </a:lnTo>
                <a:lnTo>
                  <a:pt x="74" y="62"/>
                </a:lnTo>
                <a:lnTo>
                  <a:pt x="69" y="69"/>
                </a:lnTo>
                <a:lnTo>
                  <a:pt x="64" y="74"/>
                </a:lnTo>
                <a:lnTo>
                  <a:pt x="57" y="77"/>
                </a:lnTo>
                <a:lnTo>
                  <a:pt x="49" y="80"/>
                </a:lnTo>
                <a:lnTo>
                  <a:pt x="41" y="81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" name="Freeform 57"/>
          <p:cNvSpPr>
            <a:spLocks/>
          </p:cNvSpPr>
          <p:nvPr/>
        </p:nvSpPr>
        <p:spPr bwMode="auto">
          <a:xfrm>
            <a:off x="4030663" y="2630488"/>
            <a:ext cx="179387" cy="179387"/>
          </a:xfrm>
          <a:custGeom>
            <a:avLst/>
            <a:gdLst>
              <a:gd name="T0" fmla="*/ 113 w 227"/>
              <a:gd name="T1" fmla="*/ 227 h 227"/>
              <a:gd name="T2" fmla="*/ 90 w 227"/>
              <a:gd name="T3" fmla="*/ 224 h 227"/>
              <a:gd name="T4" fmla="*/ 69 w 227"/>
              <a:gd name="T5" fmla="*/ 217 h 227"/>
              <a:gd name="T6" fmla="*/ 50 w 227"/>
              <a:gd name="T7" fmla="*/ 207 h 227"/>
              <a:gd name="T8" fmla="*/ 34 w 227"/>
              <a:gd name="T9" fmla="*/ 193 h 227"/>
              <a:gd name="T10" fmla="*/ 20 w 227"/>
              <a:gd name="T11" fmla="*/ 176 h 227"/>
              <a:gd name="T12" fmla="*/ 9 w 227"/>
              <a:gd name="T13" fmla="*/ 158 h 227"/>
              <a:gd name="T14" fmla="*/ 2 w 227"/>
              <a:gd name="T15" fmla="*/ 136 h 227"/>
              <a:gd name="T16" fmla="*/ 0 w 227"/>
              <a:gd name="T17" fmla="*/ 113 h 227"/>
              <a:gd name="T18" fmla="*/ 2 w 227"/>
              <a:gd name="T19" fmla="*/ 90 h 227"/>
              <a:gd name="T20" fmla="*/ 9 w 227"/>
              <a:gd name="T21" fmla="*/ 69 h 227"/>
              <a:gd name="T22" fmla="*/ 20 w 227"/>
              <a:gd name="T23" fmla="*/ 50 h 227"/>
              <a:gd name="T24" fmla="*/ 34 w 227"/>
              <a:gd name="T25" fmla="*/ 34 h 227"/>
              <a:gd name="T26" fmla="*/ 50 w 227"/>
              <a:gd name="T27" fmla="*/ 20 h 227"/>
              <a:gd name="T28" fmla="*/ 69 w 227"/>
              <a:gd name="T29" fmla="*/ 9 h 227"/>
              <a:gd name="T30" fmla="*/ 90 w 227"/>
              <a:gd name="T31" fmla="*/ 3 h 227"/>
              <a:gd name="T32" fmla="*/ 113 w 227"/>
              <a:gd name="T33" fmla="*/ 0 h 227"/>
              <a:gd name="T34" fmla="*/ 136 w 227"/>
              <a:gd name="T35" fmla="*/ 3 h 227"/>
              <a:gd name="T36" fmla="*/ 158 w 227"/>
              <a:gd name="T37" fmla="*/ 9 h 227"/>
              <a:gd name="T38" fmla="*/ 176 w 227"/>
              <a:gd name="T39" fmla="*/ 20 h 227"/>
              <a:gd name="T40" fmla="*/ 194 w 227"/>
              <a:gd name="T41" fmla="*/ 34 h 227"/>
              <a:gd name="T42" fmla="*/ 207 w 227"/>
              <a:gd name="T43" fmla="*/ 50 h 227"/>
              <a:gd name="T44" fmla="*/ 218 w 227"/>
              <a:gd name="T45" fmla="*/ 69 h 227"/>
              <a:gd name="T46" fmla="*/ 225 w 227"/>
              <a:gd name="T47" fmla="*/ 90 h 227"/>
              <a:gd name="T48" fmla="*/ 227 w 227"/>
              <a:gd name="T49" fmla="*/ 113 h 227"/>
              <a:gd name="T50" fmla="*/ 225 w 227"/>
              <a:gd name="T51" fmla="*/ 136 h 227"/>
              <a:gd name="T52" fmla="*/ 218 w 227"/>
              <a:gd name="T53" fmla="*/ 158 h 227"/>
              <a:gd name="T54" fmla="*/ 207 w 227"/>
              <a:gd name="T55" fmla="*/ 176 h 227"/>
              <a:gd name="T56" fmla="*/ 194 w 227"/>
              <a:gd name="T57" fmla="*/ 193 h 227"/>
              <a:gd name="T58" fmla="*/ 176 w 227"/>
              <a:gd name="T59" fmla="*/ 207 h 227"/>
              <a:gd name="T60" fmla="*/ 158 w 227"/>
              <a:gd name="T61" fmla="*/ 217 h 227"/>
              <a:gd name="T62" fmla="*/ 136 w 227"/>
              <a:gd name="T63" fmla="*/ 224 h 227"/>
              <a:gd name="T64" fmla="*/ 113 w 227"/>
              <a:gd name="T65" fmla="*/ 227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27" h="227">
                <a:moveTo>
                  <a:pt x="113" y="227"/>
                </a:moveTo>
                <a:lnTo>
                  <a:pt x="90" y="224"/>
                </a:lnTo>
                <a:lnTo>
                  <a:pt x="69" y="217"/>
                </a:lnTo>
                <a:lnTo>
                  <a:pt x="50" y="207"/>
                </a:lnTo>
                <a:lnTo>
                  <a:pt x="34" y="193"/>
                </a:lnTo>
                <a:lnTo>
                  <a:pt x="20" y="176"/>
                </a:lnTo>
                <a:lnTo>
                  <a:pt x="9" y="158"/>
                </a:lnTo>
                <a:lnTo>
                  <a:pt x="2" y="136"/>
                </a:lnTo>
                <a:lnTo>
                  <a:pt x="0" y="113"/>
                </a:lnTo>
                <a:lnTo>
                  <a:pt x="2" y="90"/>
                </a:lnTo>
                <a:lnTo>
                  <a:pt x="9" y="69"/>
                </a:lnTo>
                <a:lnTo>
                  <a:pt x="20" y="50"/>
                </a:lnTo>
                <a:lnTo>
                  <a:pt x="34" y="34"/>
                </a:lnTo>
                <a:lnTo>
                  <a:pt x="50" y="20"/>
                </a:lnTo>
                <a:lnTo>
                  <a:pt x="69" y="9"/>
                </a:lnTo>
                <a:lnTo>
                  <a:pt x="90" y="3"/>
                </a:lnTo>
                <a:lnTo>
                  <a:pt x="113" y="0"/>
                </a:lnTo>
                <a:lnTo>
                  <a:pt x="136" y="3"/>
                </a:lnTo>
                <a:lnTo>
                  <a:pt x="158" y="9"/>
                </a:lnTo>
                <a:lnTo>
                  <a:pt x="176" y="20"/>
                </a:lnTo>
                <a:lnTo>
                  <a:pt x="194" y="34"/>
                </a:lnTo>
                <a:lnTo>
                  <a:pt x="207" y="50"/>
                </a:lnTo>
                <a:lnTo>
                  <a:pt x="218" y="69"/>
                </a:lnTo>
                <a:lnTo>
                  <a:pt x="225" y="90"/>
                </a:lnTo>
                <a:lnTo>
                  <a:pt x="227" y="113"/>
                </a:lnTo>
                <a:lnTo>
                  <a:pt x="225" y="136"/>
                </a:lnTo>
                <a:lnTo>
                  <a:pt x="218" y="158"/>
                </a:lnTo>
                <a:lnTo>
                  <a:pt x="207" y="176"/>
                </a:lnTo>
                <a:lnTo>
                  <a:pt x="194" y="193"/>
                </a:lnTo>
                <a:lnTo>
                  <a:pt x="176" y="207"/>
                </a:lnTo>
                <a:lnTo>
                  <a:pt x="158" y="217"/>
                </a:lnTo>
                <a:lnTo>
                  <a:pt x="136" y="224"/>
                </a:lnTo>
                <a:lnTo>
                  <a:pt x="113" y="227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" name="Freeform 58"/>
          <p:cNvSpPr>
            <a:spLocks/>
          </p:cNvSpPr>
          <p:nvPr/>
        </p:nvSpPr>
        <p:spPr bwMode="auto">
          <a:xfrm>
            <a:off x="4081463" y="2681288"/>
            <a:ext cx="76200" cy="74612"/>
          </a:xfrm>
          <a:custGeom>
            <a:avLst/>
            <a:gdLst>
              <a:gd name="T0" fmla="*/ 48 w 95"/>
              <a:gd name="T1" fmla="*/ 95 h 95"/>
              <a:gd name="T2" fmla="*/ 39 w 95"/>
              <a:gd name="T3" fmla="*/ 94 h 95"/>
              <a:gd name="T4" fmla="*/ 30 w 95"/>
              <a:gd name="T5" fmla="*/ 92 h 95"/>
              <a:gd name="T6" fmla="*/ 21 w 95"/>
              <a:gd name="T7" fmla="*/ 87 h 95"/>
              <a:gd name="T8" fmla="*/ 13 w 95"/>
              <a:gd name="T9" fmla="*/ 81 h 95"/>
              <a:gd name="T10" fmla="*/ 8 w 95"/>
              <a:gd name="T11" fmla="*/ 74 h 95"/>
              <a:gd name="T12" fmla="*/ 3 w 95"/>
              <a:gd name="T13" fmla="*/ 66 h 95"/>
              <a:gd name="T14" fmla="*/ 1 w 95"/>
              <a:gd name="T15" fmla="*/ 57 h 95"/>
              <a:gd name="T16" fmla="*/ 0 w 95"/>
              <a:gd name="T17" fmla="*/ 48 h 95"/>
              <a:gd name="T18" fmla="*/ 1 w 95"/>
              <a:gd name="T19" fmla="*/ 39 h 95"/>
              <a:gd name="T20" fmla="*/ 3 w 95"/>
              <a:gd name="T21" fmla="*/ 29 h 95"/>
              <a:gd name="T22" fmla="*/ 8 w 95"/>
              <a:gd name="T23" fmla="*/ 21 h 95"/>
              <a:gd name="T24" fmla="*/ 13 w 95"/>
              <a:gd name="T25" fmla="*/ 13 h 95"/>
              <a:gd name="T26" fmla="*/ 21 w 95"/>
              <a:gd name="T27" fmla="*/ 8 h 95"/>
              <a:gd name="T28" fmla="*/ 30 w 95"/>
              <a:gd name="T29" fmla="*/ 3 h 95"/>
              <a:gd name="T30" fmla="*/ 39 w 95"/>
              <a:gd name="T31" fmla="*/ 1 h 95"/>
              <a:gd name="T32" fmla="*/ 48 w 95"/>
              <a:gd name="T33" fmla="*/ 0 h 95"/>
              <a:gd name="T34" fmla="*/ 57 w 95"/>
              <a:gd name="T35" fmla="*/ 1 h 95"/>
              <a:gd name="T36" fmla="*/ 66 w 95"/>
              <a:gd name="T37" fmla="*/ 3 h 95"/>
              <a:gd name="T38" fmla="*/ 74 w 95"/>
              <a:gd name="T39" fmla="*/ 8 h 95"/>
              <a:gd name="T40" fmla="*/ 81 w 95"/>
              <a:gd name="T41" fmla="*/ 13 h 95"/>
              <a:gd name="T42" fmla="*/ 87 w 95"/>
              <a:gd name="T43" fmla="*/ 21 h 95"/>
              <a:gd name="T44" fmla="*/ 92 w 95"/>
              <a:gd name="T45" fmla="*/ 29 h 95"/>
              <a:gd name="T46" fmla="*/ 94 w 95"/>
              <a:gd name="T47" fmla="*/ 39 h 95"/>
              <a:gd name="T48" fmla="*/ 95 w 95"/>
              <a:gd name="T49" fmla="*/ 48 h 95"/>
              <a:gd name="T50" fmla="*/ 94 w 95"/>
              <a:gd name="T51" fmla="*/ 57 h 95"/>
              <a:gd name="T52" fmla="*/ 92 w 95"/>
              <a:gd name="T53" fmla="*/ 66 h 95"/>
              <a:gd name="T54" fmla="*/ 87 w 95"/>
              <a:gd name="T55" fmla="*/ 74 h 95"/>
              <a:gd name="T56" fmla="*/ 81 w 95"/>
              <a:gd name="T57" fmla="*/ 81 h 95"/>
              <a:gd name="T58" fmla="*/ 74 w 95"/>
              <a:gd name="T59" fmla="*/ 87 h 95"/>
              <a:gd name="T60" fmla="*/ 66 w 95"/>
              <a:gd name="T61" fmla="*/ 92 h 95"/>
              <a:gd name="T62" fmla="*/ 57 w 95"/>
              <a:gd name="T63" fmla="*/ 94 h 95"/>
              <a:gd name="T64" fmla="*/ 48 w 95"/>
              <a:gd name="T65" fmla="*/ 9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5" h="95">
                <a:moveTo>
                  <a:pt x="48" y="95"/>
                </a:moveTo>
                <a:lnTo>
                  <a:pt x="39" y="94"/>
                </a:lnTo>
                <a:lnTo>
                  <a:pt x="30" y="92"/>
                </a:lnTo>
                <a:lnTo>
                  <a:pt x="21" y="87"/>
                </a:lnTo>
                <a:lnTo>
                  <a:pt x="13" y="81"/>
                </a:lnTo>
                <a:lnTo>
                  <a:pt x="8" y="74"/>
                </a:lnTo>
                <a:lnTo>
                  <a:pt x="3" y="66"/>
                </a:lnTo>
                <a:lnTo>
                  <a:pt x="1" y="57"/>
                </a:lnTo>
                <a:lnTo>
                  <a:pt x="0" y="48"/>
                </a:lnTo>
                <a:lnTo>
                  <a:pt x="1" y="39"/>
                </a:lnTo>
                <a:lnTo>
                  <a:pt x="3" y="29"/>
                </a:lnTo>
                <a:lnTo>
                  <a:pt x="8" y="21"/>
                </a:lnTo>
                <a:lnTo>
                  <a:pt x="13" y="13"/>
                </a:lnTo>
                <a:lnTo>
                  <a:pt x="21" y="8"/>
                </a:lnTo>
                <a:lnTo>
                  <a:pt x="30" y="3"/>
                </a:lnTo>
                <a:lnTo>
                  <a:pt x="39" y="1"/>
                </a:lnTo>
                <a:lnTo>
                  <a:pt x="48" y="0"/>
                </a:lnTo>
                <a:lnTo>
                  <a:pt x="57" y="1"/>
                </a:lnTo>
                <a:lnTo>
                  <a:pt x="66" y="3"/>
                </a:lnTo>
                <a:lnTo>
                  <a:pt x="74" y="8"/>
                </a:lnTo>
                <a:lnTo>
                  <a:pt x="81" y="13"/>
                </a:lnTo>
                <a:lnTo>
                  <a:pt x="87" y="21"/>
                </a:lnTo>
                <a:lnTo>
                  <a:pt x="92" y="29"/>
                </a:lnTo>
                <a:lnTo>
                  <a:pt x="94" y="39"/>
                </a:lnTo>
                <a:lnTo>
                  <a:pt x="95" y="48"/>
                </a:lnTo>
                <a:lnTo>
                  <a:pt x="94" y="57"/>
                </a:lnTo>
                <a:lnTo>
                  <a:pt x="92" y="66"/>
                </a:lnTo>
                <a:lnTo>
                  <a:pt x="87" y="74"/>
                </a:lnTo>
                <a:lnTo>
                  <a:pt x="81" y="81"/>
                </a:lnTo>
                <a:lnTo>
                  <a:pt x="74" y="87"/>
                </a:lnTo>
                <a:lnTo>
                  <a:pt x="66" y="92"/>
                </a:lnTo>
                <a:lnTo>
                  <a:pt x="57" y="94"/>
                </a:lnTo>
                <a:lnTo>
                  <a:pt x="48" y="95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" name="Freeform 59"/>
          <p:cNvSpPr>
            <a:spLocks/>
          </p:cNvSpPr>
          <p:nvPr/>
        </p:nvSpPr>
        <p:spPr bwMode="auto">
          <a:xfrm>
            <a:off x="3844925" y="2465388"/>
            <a:ext cx="107950" cy="68262"/>
          </a:xfrm>
          <a:custGeom>
            <a:avLst/>
            <a:gdLst>
              <a:gd name="T0" fmla="*/ 4 w 135"/>
              <a:gd name="T1" fmla="*/ 84 h 85"/>
              <a:gd name="T2" fmla="*/ 1 w 135"/>
              <a:gd name="T3" fmla="*/ 74 h 85"/>
              <a:gd name="T4" fmla="*/ 1 w 135"/>
              <a:gd name="T5" fmla="*/ 63 h 85"/>
              <a:gd name="T6" fmla="*/ 12 w 135"/>
              <a:gd name="T7" fmla="*/ 54 h 85"/>
              <a:gd name="T8" fmla="*/ 26 w 135"/>
              <a:gd name="T9" fmla="*/ 51 h 85"/>
              <a:gd name="T10" fmla="*/ 40 w 135"/>
              <a:gd name="T11" fmla="*/ 56 h 85"/>
              <a:gd name="T12" fmla="*/ 51 w 135"/>
              <a:gd name="T13" fmla="*/ 75 h 85"/>
              <a:gd name="T14" fmla="*/ 57 w 135"/>
              <a:gd name="T15" fmla="*/ 83 h 85"/>
              <a:gd name="T16" fmla="*/ 60 w 135"/>
              <a:gd name="T17" fmla="*/ 79 h 85"/>
              <a:gd name="T18" fmla="*/ 67 w 135"/>
              <a:gd name="T19" fmla="*/ 73 h 85"/>
              <a:gd name="T20" fmla="*/ 69 w 135"/>
              <a:gd name="T21" fmla="*/ 72 h 85"/>
              <a:gd name="T22" fmla="*/ 72 w 135"/>
              <a:gd name="T23" fmla="*/ 69 h 85"/>
              <a:gd name="T24" fmla="*/ 60 w 135"/>
              <a:gd name="T25" fmla="*/ 59 h 85"/>
              <a:gd name="T26" fmla="*/ 57 w 135"/>
              <a:gd name="T27" fmla="*/ 31 h 85"/>
              <a:gd name="T28" fmla="*/ 60 w 135"/>
              <a:gd name="T29" fmla="*/ 20 h 85"/>
              <a:gd name="T30" fmla="*/ 66 w 135"/>
              <a:gd name="T31" fmla="*/ 12 h 85"/>
              <a:gd name="T32" fmla="*/ 78 w 135"/>
              <a:gd name="T33" fmla="*/ 6 h 85"/>
              <a:gd name="T34" fmla="*/ 90 w 135"/>
              <a:gd name="T35" fmla="*/ 3 h 85"/>
              <a:gd name="T36" fmla="*/ 107 w 135"/>
              <a:gd name="T37" fmla="*/ 0 h 85"/>
              <a:gd name="T38" fmla="*/ 116 w 135"/>
              <a:gd name="T39" fmla="*/ 7 h 85"/>
              <a:gd name="T40" fmla="*/ 120 w 135"/>
              <a:gd name="T41" fmla="*/ 14 h 85"/>
              <a:gd name="T42" fmla="*/ 124 w 135"/>
              <a:gd name="T43" fmla="*/ 23 h 85"/>
              <a:gd name="T44" fmla="*/ 126 w 135"/>
              <a:gd name="T45" fmla="*/ 28 h 85"/>
              <a:gd name="T46" fmla="*/ 128 w 135"/>
              <a:gd name="T47" fmla="*/ 34 h 85"/>
              <a:gd name="T48" fmla="*/ 127 w 135"/>
              <a:gd name="T49" fmla="*/ 37 h 85"/>
              <a:gd name="T50" fmla="*/ 127 w 135"/>
              <a:gd name="T51" fmla="*/ 40 h 85"/>
              <a:gd name="T52" fmla="*/ 133 w 135"/>
              <a:gd name="T53" fmla="*/ 43 h 85"/>
              <a:gd name="T54" fmla="*/ 135 w 135"/>
              <a:gd name="T55" fmla="*/ 45 h 85"/>
              <a:gd name="T56" fmla="*/ 134 w 135"/>
              <a:gd name="T57" fmla="*/ 50 h 85"/>
              <a:gd name="T58" fmla="*/ 130 w 135"/>
              <a:gd name="T59" fmla="*/ 52 h 85"/>
              <a:gd name="T60" fmla="*/ 130 w 135"/>
              <a:gd name="T61" fmla="*/ 56 h 85"/>
              <a:gd name="T62" fmla="*/ 129 w 135"/>
              <a:gd name="T63" fmla="*/ 59 h 85"/>
              <a:gd name="T64" fmla="*/ 129 w 135"/>
              <a:gd name="T65" fmla="*/ 60 h 85"/>
              <a:gd name="T66" fmla="*/ 132 w 135"/>
              <a:gd name="T67" fmla="*/ 66 h 85"/>
              <a:gd name="T68" fmla="*/ 133 w 135"/>
              <a:gd name="T69" fmla="*/ 72 h 85"/>
              <a:gd name="T70" fmla="*/ 126 w 135"/>
              <a:gd name="T71" fmla="*/ 75 h 85"/>
              <a:gd name="T72" fmla="*/ 119 w 135"/>
              <a:gd name="T73" fmla="*/ 77 h 85"/>
              <a:gd name="T74" fmla="*/ 114 w 135"/>
              <a:gd name="T75" fmla="*/ 82 h 85"/>
              <a:gd name="T76" fmla="*/ 4 w 135"/>
              <a:gd name="T77" fmla="*/ 8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35" h="85">
                <a:moveTo>
                  <a:pt x="4" y="85"/>
                </a:moveTo>
                <a:lnTo>
                  <a:pt x="4" y="84"/>
                </a:lnTo>
                <a:lnTo>
                  <a:pt x="3" y="80"/>
                </a:lnTo>
                <a:lnTo>
                  <a:pt x="1" y="74"/>
                </a:lnTo>
                <a:lnTo>
                  <a:pt x="0" y="67"/>
                </a:lnTo>
                <a:lnTo>
                  <a:pt x="1" y="63"/>
                </a:lnTo>
                <a:lnTo>
                  <a:pt x="6" y="59"/>
                </a:lnTo>
                <a:lnTo>
                  <a:pt x="12" y="54"/>
                </a:lnTo>
                <a:lnTo>
                  <a:pt x="19" y="52"/>
                </a:lnTo>
                <a:lnTo>
                  <a:pt x="26" y="51"/>
                </a:lnTo>
                <a:lnTo>
                  <a:pt x="34" y="51"/>
                </a:lnTo>
                <a:lnTo>
                  <a:pt x="40" y="56"/>
                </a:lnTo>
                <a:lnTo>
                  <a:pt x="45" y="63"/>
                </a:lnTo>
                <a:lnTo>
                  <a:pt x="51" y="75"/>
                </a:lnTo>
                <a:lnTo>
                  <a:pt x="54" y="81"/>
                </a:lnTo>
                <a:lnTo>
                  <a:pt x="57" y="83"/>
                </a:lnTo>
                <a:lnTo>
                  <a:pt x="57" y="83"/>
                </a:lnTo>
                <a:lnTo>
                  <a:pt x="60" y="79"/>
                </a:lnTo>
                <a:lnTo>
                  <a:pt x="64" y="75"/>
                </a:lnTo>
                <a:lnTo>
                  <a:pt x="67" y="73"/>
                </a:lnTo>
                <a:lnTo>
                  <a:pt x="69" y="73"/>
                </a:lnTo>
                <a:lnTo>
                  <a:pt x="69" y="72"/>
                </a:lnTo>
                <a:lnTo>
                  <a:pt x="71" y="71"/>
                </a:lnTo>
                <a:lnTo>
                  <a:pt x="72" y="69"/>
                </a:lnTo>
                <a:lnTo>
                  <a:pt x="72" y="67"/>
                </a:lnTo>
                <a:lnTo>
                  <a:pt x="60" y="59"/>
                </a:lnTo>
                <a:lnTo>
                  <a:pt x="57" y="45"/>
                </a:lnTo>
                <a:lnTo>
                  <a:pt x="57" y="31"/>
                </a:lnTo>
                <a:lnTo>
                  <a:pt x="60" y="25"/>
                </a:lnTo>
                <a:lnTo>
                  <a:pt x="60" y="20"/>
                </a:lnTo>
                <a:lnTo>
                  <a:pt x="63" y="15"/>
                </a:lnTo>
                <a:lnTo>
                  <a:pt x="66" y="12"/>
                </a:lnTo>
                <a:lnTo>
                  <a:pt x="72" y="10"/>
                </a:lnTo>
                <a:lnTo>
                  <a:pt x="78" y="6"/>
                </a:lnTo>
                <a:lnTo>
                  <a:pt x="83" y="5"/>
                </a:lnTo>
                <a:lnTo>
                  <a:pt x="90" y="3"/>
                </a:lnTo>
                <a:lnTo>
                  <a:pt x="97" y="2"/>
                </a:lnTo>
                <a:lnTo>
                  <a:pt x="107" y="0"/>
                </a:lnTo>
                <a:lnTo>
                  <a:pt x="113" y="3"/>
                </a:lnTo>
                <a:lnTo>
                  <a:pt x="116" y="7"/>
                </a:lnTo>
                <a:lnTo>
                  <a:pt x="116" y="12"/>
                </a:lnTo>
                <a:lnTo>
                  <a:pt x="120" y="14"/>
                </a:lnTo>
                <a:lnTo>
                  <a:pt x="122" y="19"/>
                </a:lnTo>
                <a:lnTo>
                  <a:pt x="124" y="23"/>
                </a:lnTo>
                <a:lnTo>
                  <a:pt x="124" y="27"/>
                </a:lnTo>
                <a:lnTo>
                  <a:pt x="126" y="28"/>
                </a:lnTo>
                <a:lnTo>
                  <a:pt x="128" y="31"/>
                </a:lnTo>
                <a:lnTo>
                  <a:pt x="128" y="34"/>
                </a:lnTo>
                <a:lnTo>
                  <a:pt x="128" y="36"/>
                </a:lnTo>
                <a:lnTo>
                  <a:pt x="127" y="37"/>
                </a:lnTo>
                <a:lnTo>
                  <a:pt x="126" y="37"/>
                </a:lnTo>
                <a:lnTo>
                  <a:pt x="127" y="40"/>
                </a:lnTo>
                <a:lnTo>
                  <a:pt x="130" y="42"/>
                </a:lnTo>
                <a:lnTo>
                  <a:pt x="133" y="43"/>
                </a:lnTo>
                <a:lnTo>
                  <a:pt x="134" y="44"/>
                </a:lnTo>
                <a:lnTo>
                  <a:pt x="135" y="45"/>
                </a:lnTo>
                <a:lnTo>
                  <a:pt x="135" y="48"/>
                </a:lnTo>
                <a:lnTo>
                  <a:pt x="134" y="50"/>
                </a:lnTo>
                <a:lnTo>
                  <a:pt x="132" y="51"/>
                </a:lnTo>
                <a:lnTo>
                  <a:pt x="130" y="52"/>
                </a:lnTo>
                <a:lnTo>
                  <a:pt x="130" y="54"/>
                </a:lnTo>
                <a:lnTo>
                  <a:pt x="130" y="56"/>
                </a:lnTo>
                <a:lnTo>
                  <a:pt x="130" y="58"/>
                </a:lnTo>
                <a:lnTo>
                  <a:pt x="129" y="59"/>
                </a:lnTo>
                <a:lnTo>
                  <a:pt x="129" y="59"/>
                </a:lnTo>
                <a:lnTo>
                  <a:pt x="129" y="60"/>
                </a:lnTo>
                <a:lnTo>
                  <a:pt x="130" y="63"/>
                </a:lnTo>
                <a:lnTo>
                  <a:pt x="132" y="66"/>
                </a:lnTo>
                <a:lnTo>
                  <a:pt x="133" y="69"/>
                </a:lnTo>
                <a:lnTo>
                  <a:pt x="133" y="72"/>
                </a:lnTo>
                <a:lnTo>
                  <a:pt x="129" y="74"/>
                </a:lnTo>
                <a:lnTo>
                  <a:pt x="126" y="75"/>
                </a:lnTo>
                <a:lnTo>
                  <a:pt x="122" y="76"/>
                </a:lnTo>
                <a:lnTo>
                  <a:pt x="119" y="77"/>
                </a:lnTo>
                <a:lnTo>
                  <a:pt x="117" y="80"/>
                </a:lnTo>
                <a:lnTo>
                  <a:pt x="114" y="82"/>
                </a:lnTo>
                <a:lnTo>
                  <a:pt x="113" y="85"/>
                </a:lnTo>
                <a:lnTo>
                  <a:pt x="4" y="85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7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694702"/>
              </p:ext>
            </p:extLst>
          </p:nvPr>
        </p:nvGraphicFramePr>
        <p:xfrm>
          <a:off x="4335463" y="2819400"/>
          <a:ext cx="11636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7734" name="Clip" r:id="rId4" imgW="1164946" imgH="437083" progId="MS_ClipArt_Gallery.2">
                  <p:embed/>
                </p:oleObj>
              </mc:Choice>
              <mc:Fallback>
                <p:oleObj name="Clip" r:id="rId4" imgW="1164946" imgH="43708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5463" y="2819400"/>
                        <a:ext cx="1163637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" name="Freeform 61"/>
          <p:cNvSpPr>
            <a:spLocks/>
          </p:cNvSpPr>
          <p:nvPr/>
        </p:nvSpPr>
        <p:spPr bwMode="auto">
          <a:xfrm>
            <a:off x="6076950" y="2633663"/>
            <a:ext cx="190500" cy="119062"/>
          </a:xfrm>
          <a:custGeom>
            <a:avLst/>
            <a:gdLst>
              <a:gd name="T0" fmla="*/ 0 w 238"/>
              <a:gd name="T1" fmla="*/ 146 h 150"/>
              <a:gd name="T2" fmla="*/ 9 w 238"/>
              <a:gd name="T3" fmla="*/ 99 h 150"/>
              <a:gd name="T4" fmla="*/ 23 w 238"/>
              <a:gd name="T5" fmla="*/ 62 h 150"/>
              <a:gd name="T6" fmla="*/ 41 w 238"/>
              <a:gd name="T7" fmla="*/ 37 h 150"/>
              <a:gd name="T8" fmla="*/ 62 w 238"/>
              <a:gd name="T9" fmla="*/ 19 h 150"/>
              <a:gd name="T10" fmla="*/ 83 w 238"/>
              <a:gd name="T11" fmla="*/ 8 h 150"/>
              <a:gd name="T12" fmla="*/ 101 w 238"/>
              <a:gd name="T13" fmla="*/ 3 h 150"/>
              <a:gd name="T14" fmla="*/ 117 w 238"/>
              <a:gd name="T15" fmla="*/ 0 h 150"/>
              <a:gd name="T16" fmla="*/ 128 w 238"/>
              <a:gd name="T17" fmla="*/ 0 h 150"/>
              <a:gd name="T18" fmla="*/ 169 w 238"/>
              <a:gd name="T19" fmla="*/ 7 h 150"/>
              <a:gd name="T20" fmla="*/ 199 w 238"/>
              <a:gd name="T21" fmla="*/ 22 h 150"/>
              <a:gd name="T22" fmla="*/ 220 w 238"/>
              <a:gd name="T23" fmla="*/ 43 h 150"/>
              <a:gd name="T24" fmla="*/ 231 w 238"/>
              <a:gd name="T25" fmla="*/ 67 h 150"/>
              <a:gd name="T26" fmla="*/ 237 w 238"/>
              <a:gd name="T27" fmla="*/ 91 h 150"/>
              <a:gd name="T28" fmla="*/ 238 w 238"/>
              <a:gd name="T29" fmla="*/ 115 h 150"/>
              <a:gd name="T30" fmla="*/ 236 w 238"/>
              <a:gd name="T31" fmla="*/ 135 h 150"/>
              <a:gd name="T32" fmla="*/ 231 w 238"/>
              <a:gd name="T33" fmla="*/ 150 h 150"/>
              <a:gd name="T34" fmla="*/ 223 w 238"/>
              <a:gd name="T35" fmla="*/ 150 h 150"/>
              <a:gd name="T36" fmla="*/ 213 w 238"/>
              <a:gd name="T37" fmla="*/ 150 h 150"/>
              <a:gd name="T38" fmla="*/ 198 w 238"/>
              <a:gd name="T39" fmla="*/ 150 h 150"/>
              <a:gd name="T40" fmla="*/ 182 w 238"/>
              <a:gd name="T41" fmla="*/ 150 h 150"/>
              <a:gd name="T42" fmla="*/ 163 w 238"/>
              <a:gd name="T43" fmla="*/ 150 h 150"/>
              <a:gd name="T44" fmla="*/ 145 w 238"/>
              <a:gd name="T45" fmla="*/ 150 h 150"/>
              <a:gd name="T46" fmla="*/ 124 w 238"/>
              <a:gd name="T47" fmla="*/ 150 h 150"/>
              <a:gd name="T48" fmla="*/ 104 w 238"/>
              <a:gd name="T49" fmla="*/ 150 h 150"/>
              <a:gd name="T50" fmla="*/ 84 w 238"/>
              <a:gd name="T51" fmla="*/ 150 h 150"/>
              <a:gd name="T52" fmla="*/ 64 w 238"/>
              <a:gd name="T53" fmla="*/ 150 h 150"/>
              <a:gd name="T54" fmla="*/ 47 w 238"/>
              <a:gd name="T55" fmla="*/ 150 h 150"/>
              <a:gd name="T56" fmla="*/ 32 w 238"/>
              <a:gd name="T57" fmla="*/ 150 h 150"/>
              <a:gd name="T58" fmla="*/ 18 w 238"/>
              <a:gd name="T59" fmla="*/ 150 h 150"/>
              <a:gd name="T60" fmla="*/ 9 w 238"/>
              <a:gd name="T61" fmla="*/ 150 h 150"/>
              <a:gd name="T62" fmla="*/ 2 w 238"/>
              <a:gd name="T63" fmla="*/ 150 h 150"/>
              <a:gd name="T64" fmla="*/ 0 w 238"/>
              <a:gd name="T65" fmla="*/ 150 h 150"/>
              <a:gd name="T66" fmla="*/ 0 w 238"/>
              <a:gd name="T67" fmla="*/ 146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8" h="150">
                <a:moveTo>
                  <a:pt x="0" y="146"/>
                </a:moveTo>
                <a:lnTo>
                  <a:pt x="9" y="99"/>
                </a:lnTo>
                <a:lnTo>
                  <a:pt x="23" y="62"/>
                </a:lnTo>
                <a:lnTo>
                  <a:pt x="41" y="37"/>
                </a:lnTo>
                <a:lnTo>
                  <a:pt x="62" y="19"/>
                </a:lnTo>
                <a:lnTo>
                  <a:pt x="83" y="8"/>
                </a:lnTo>
                <a:lnTo>
                  <a:pt x="101" y="3"/>
                </a:lnTo>
                <a:lnTo>
                  <a:pt x="117" y="0"/>
                </a:lnTo>
                <a:lnTo>
                  <a:pt x="128" y="0"/>
                </a:lnTo>
                <a:lnTo>
                  <a:pt x="169" y="7"/>
                </a:lnTo>
                <a:lnTo>
                  <a:pt x="199" y="22"/>
                </a:lnTo>
                <a:lnTo>
                  <a:pt x="220" y="43"/>
                </a:lnTo>
                <a:lnTo>
                  <a:pt x="231" y="67"/>
                </a:lnTo>
                <a:lnTo>
                  <a:pt x="237" y="91"/>
                </a:lnTo>
                <a:lnTo>
                  <a:pt x="238" y="115"/>
                </a:lnTo>
                <a:lnTo>
                  <a:pt x="236" y="135"/>
                </a:lnTo>
                <a:lnTo>
                  <a:pt x="231" y="150"/>
                </a:lnTo>
                <a:lnTo>
                  <a:pt x="223" y="150"/>
                </a:lnTo>
                <a:lnTo>
                  <a:pt x="213" y="150"/>
                </a:lnTo>
                <a:lnTo>
                  <a:pt x="198" y="150"/>
                </a:lnTo>
                <a:lnTo>
                  <a:pt x="182" y="150"/>
                </a:lnTo>
                <a:lnTo>
                  <a:pt x="163" y="150"/>
                </a:lnTo>
                <a:lnTo>
                  <a:pt x="145" y="150"/>
                </a:lnTo>
                <a:lnTo>
                  <a:pt x="124" y="150"/>
                </a:lnTo>
                <a:lnTo>
                  <a:pt x="104" y="150"/>
                </a:lnTo>
                <a:lnTo>
                  <a:pt x="84" y="150"/>
                </a:lnTo>
                <a:lnTo>
                  <a:pt x="64" y="150"/>
                </a:lnTo>
                <a:lnTo>
                  <a:pt x="47" y="150"/>
                </a:lnTo>
                <a:lnTo>
                  <a:pt x="32" y="150"/>
                </a:lnTo>
                <a:lnTo>
                  <a:pt x="18" y="150"/>
                </a:lnTo>
                <a:lnTo>
                  <a:pt x="9" y="150"/>
                </a:lnTo>
                <a:lnTo>
                  <a:pt x="2" y="150"/>
                </a:lnTo>
                <a:lnTo>
                  <a:pt x="0" y="150"/>
                </a:lnTo>
                <a:lnTo>
                  <a:pt x="0" y="146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" name="Freeform 62"/>
          <p:cNvSpPr>
            <a:spLocks/>
          </p:cNvSpPr>
          <p:nvPr/>
        </p:nvSpPr>
        <p:spPr bwMode="auto">
          <a:xfrm>
            <a:off x="5268913" y="2630488"/>
            <a:ext cx="190500" cy="134937"/>
          </a:xfrm>
          <a:custGeom>
            <a:avLst/>
            <a:gdLst>
              <a:gd name="T0" fmla="*/ 0 w 238"/>
              <a:gd name="T1" fmla="*/ 166 h 171"/>
              <a:gd name="T2" fmla="*/ 5 w 238"/>
              <a:gd name="T3" fmla="*/ 111 h 171"/>
              <a:gd name="T4" fmla="*/ 16 w 238"/>
              <a:gd name="T5" fmla="*/ 69 h 171"/>
              <a:gd name="T6" fmla="*/ 33 w 238"/>
              <a:gd name="T7" fmla="*/ 40 h 171"/>
              <a:gd name="T8" fmla="*/ 53 w 238"/>
              <a:gd name="T9" fmla="*/ 19 h 171"/>
              <a:gd name="T10" fmla="*/ 75 w 238"/>
              <a:gd name="T11" fmla="*/ 8 h 171"/>
              <a:gd name="T12" fmla="*/ 94 w 238"/>
              <a:gd name="T13" fmla="*/ 2 h 171"/>
              <a:gd name="T14" fmla="*/ 112 w 238"/>
              <a:gd name="T15" fmla="*/ 0 h 171"/>
              <a:gd name="T16" fmla="*/ 123 w 238"/>
              <a:gd name="T17" fmla="*/ 0 h 171"/>
              <a:gd name="T18" fmla="*/ 140 w 238"/>
              <a:gd name="T19" fmla="*/ 2 h 171"/>
              <a:gd name="T20" fmla="*/ 160 w 238"/>
              <a:gd name="T21" fmla="*/ 8 h 171"/>
              <a:gd name="T22" fmla="*/ 181 w 238"/>
              <a:gd name="T23" fmla="*/ 18 h 171"/>
              <a:gd name="T24" fmla="*/ 200 w 238"/>
              <a:gd name="T25" fmla="*/ 33 h 171"/>
              <a:gd name="T26" fmla="*/ 218 w 238"/>
              <a:gd name="T27" fmla="*/ 56 h 171"/>
              <a:gd name="T28" fmla="*/ 231 w 238"/>
              <a:gd name="T29" fmla="*/ 86 h 171"/>
              <a:gd name="T30" fmla="*/ 238 w 238"/>
              <a:gd name="T31" fmla="*/ 124 h 171"/>
              <a:gd name="T32" fmla="*/ 238 w 238"/>
              <a:gd name="T33" fmla="*/ 171 h 171"/>
              <a:gd name="T34" fmla="*/ 233 w 238"/>
              <a:gd name="T35" fmla="*/ 171 h 171"/>
              <a:gd name="T36" fmla="*/ 222 w 238"/>
              <a:gd name="T37" fmla="*/ 171 h 171"/>
              <a:gd name="T38" fmla="*/ 208 w 238"/>
              <a:gd name="T39" fmla="*/ 171 h 171"/>
              <a:gd name="T40" fmla="*/ 192 w 238"/>
              <a:gd name="T41" fmla="*/ 171 h 171"/>
              <a:gd name="T42" fmla="*/ 174 w 238"/>
              <a:gd name="T43" fmla="*/ 171 h 171"/>
              <a:gd name="T44" fmla="*/ 154 w 238"/>
              <a:gd name="T45" fmla="*/ 171 h 171"/>
              <a:gd name="T46" fmla="*/ 132 w 238"/>
              <a:gd name="T47" fmla="*/ 171 h 171"/>
              <a:gd name="T48" fmla="*/ 112 w 238"/>
              <a:gd name="T49" fmla="*/ 170 h 171"/>
              <a:gd name="T50" fmla="*/ 90 w 238"/>
              <a:gd name="T51" fmla="*/ 170 h 171"/>
              <a:gd name="T52" fmla="*/ 70 w 238"/>
              <a:gd name="T53" fmla="*/ 170 h 171"/>
              <a:gd name="T54" fmla="*/ 51 w 238"/>
              <a:gd name="T55" fmla="*/ 170 h 171"/>
              <a:gd name="T56" fmla="*/ 34 w 238"/>
              <a:gd name="T57" fmla="*/ 170 h 171"/>
              <a:gd name="T58" fmla="*/ 21 w 238"/>
              <a:gd name="T59" fmla="*/ 170 h 171"/>
              <a:gd name="T60" fmla="*/ 9 w 238"/>
              <a:gd name="T61" fmla="*/ 170 h 171"/>
              <a:gd name="T62" fmla="*/ 2 w 238"/>
              <a:gd name="T63" fmla="*/ 170 h 171"/>
              <a:gd name="T64" fmla="*/ 0 w 238"/>
              <a:gd name="T65" fmla="*/ 170 h 171"/>
              <a:gd name="T66" fmla="*/ 0 w 238"/>
              <a:gd name="T67" fmla="*/ 166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8" h="171">
                <a:moveTo>
                  <a:pt x="0" y="166"/>
                </a:moveTo>
                <a:lnTo>
                  <a:pt x="5" y="111"/>
                </a:lnTo>
                <a:lnTo>
                  <a:pt x="16" y="69"/>
                </a:lnTo>
                <a:lnTo>
                  <a:pt x="33" y="40"/>
                </a:lnTo>
                <a:lnTo>
                  <a:pt x="53" y="19"/>
                </a:lnTo>
                <a:lnTo>
                  <a:pt x="75" y="8"/>
                </a:lnTo>
                <a:lnTo>
                  <a:pt x="94" y="2"/>
                </a:lnTo>
                <a:lnTo>
                  <a:pt x="112" y="0"/>
                </a:lnTo>
                <a:lnTo>
                  <a:pt x="123" y="0"/>
                </a:lnTo>
                <a:lnTo>
                  <a:pt x="140" y="2"/>
                </a:lnTo>
                <a:lnTo>
                  <a:pt x="160" y="8"/>
                </a:lnTo>
                <a:lnTo>
                  <a:pt x="181" y="18"/>
                </a:lnTo>
                <a:lnTo>
                  <a:pt x="200" y="33"/>
                </a:lnTo>
                <a:lnTo>
                  <a:pt x="218" y="56"/>
                </a:lnTo>
                <a:lnTo>
                  <a:pt x="231" y="86"/>
                </a:lnTo>
                <a:lnTo>
                  <a:pt x="238" y="124"/>
                </a:lnTo>
                <a:lnTo>
                  <a:pt x="238" y="171"/>
                </a:lnTo>
                <a:lnTo>
                  <a:pt x="233" y="171"/>
                </a:lnTo>
                <a:lnTo>
                  <a:pt x="222" y="171"/>
                </a:lnTo>
                <a:lnTo>
                  <a:pt x="208" y="171"/>
                </a:lnTo>
                <a:lnTo>
                  <a:pt x="192" y="171"/>
                </a:lnTo>
                <a:lnTo>
                  <a:pt x="174" y="171"/>
                </a:lnTo>
                <a:lnTo>
                  <a:pt x="154" y="171"/>
                </a:lnTo>
                <a:lnTo>
                  <a:pt x="132" y="171"/>
                </a:lnTo>
                <a:lnTo>
                  <a:pt x="112" y="170"/>
                </a:lnTo>
                <a:lnTo>
                  <a:pt x="90" y="170"/>
                </a:lnTo>
                <a:lnTo>
                  <a:pt x="70" y="170"/>
                </a:lnTo>
                <a:lnTo>
                  <a:pt x="51" y="170"/>
                </a:lnTo>
                <a:lnTo>
                  <a:pt x="34" y="170"/>
                </a:lnTo>
                <a:lnTo>
                  <a:pt x="21" y="170"/>
                </a:lnTo>
                <a:lnTo>
                  <a:pt x="9" y="170"/>
                </a:lnTo>
                <a:lnTo>
                  <a:pt x="2" y="170"/>
                </a:lnTo>
                <a:lnTo>
                  <a:pt x="0" y="170"/>
                </a:lnTo>
                <a:lnTo>
                  <a:pt x="0" y="166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0" name="Freeform 63"/>
          <p:cNvSpPr>
            <a:spLocks/>
          </p:cNvSpPr>
          <p:nvPr/>
        </p:nvSpPr>
        <p:spPr bwMode="auto">
          <a:xfrm>
            <a:off x="6102350" y="2644775"/>
            <a:ext cx="153988" cy="152400"/>
          </a:xfrm>
          <a:custGeom>
            <a:avLst/>
            <a:gdLst>
              <a:gd name="T0" fmla="*/ 97 w 194"/>
              <a:gd name="T1" fmla="*/ 192 h 192"/>
              <a:gd name="T2" fmla="*/ 77 w 194"/>
              <a:gd name="T3" fmla="*/ 190 h 192"/>
              <a:gd name="T4" fmla="*/ 59 w 194"/>
              <a:gd name="T5" fmla="*/ 184 h 192"/>
              <a:gd name="T6" fmla="*/ 43 w 194"/>
              <a:gd name="T7" fmla="*/ 176 h 192"/>
              <a:gd name="T8" fmla="*/ 29 w 194"/>
              <a:gd name="T9" fmla="*/ 164 h 192"/>
              <a:gd name="T10" fmla="*/ 16 w 194"/>
              <a:gd name="T11" fmla="*/ 149 h 192"/>
              <a:gd name="T12" fmla="*/ 8 w 194"/>
              <a:gd name="T13" fmla="*/ 133 h 192"/>
              <a:gd name="T14" fmla="*/ 2 w 194"/>
              <a:gd name="T15" fmla="*/ 116 h 192"/>
              <a:gd name="T16" fmla="*/ 0 w 194"/>
              <a:gd name="T17" fmla="*/ 97 h 192"/>
              <a:gd name="T18" fmla="*/ 2 w 194"/>
              <a:gd name="T19" fmla="*/ 77 h 192"/>
              <a:gd name="T20" fmla="*/ 8 w 194"/>
              <a:gd name="T21" fmla="*/ 59 h 192"/>
              <a:gd name="T22" fmla="*/ 16 w 194"/>
              <a:gd name="T23" fmla="*/ 43 h 192"/>
              <a:gd name="T24" fmla="*/ 29 w 194"/>
              <a:gd name="T25" fmla="*/ 28 h 192"/>
              <a:gd name="T26" fmla="*/ 43 w 194"/>
              <a:gd name="T27" fmla="*/ 16 h 192"/>
              <a:gd name="T28" fmla="*/ 59 w 194"/>
              <a:gd name="T29" fmla="*/ 8 h 192"/>
              <a:gd name="T30" fmla="*/ 77 w 194"/>
              <a:gd name="T31" fmla="*/ 2 h 192"/>
              <a:gd name="T32" fmla="*/ 97 w 194"/>
              <a:gd name="T33" fmla="*/ 0 h 192"/>
              <a:gd name="T34" fmla="*/ 116 w 194"/>
              <a:gd name="T35" fmla="*/ 2 h 192"/>
              <a:gd name="T36" fmla="*/ 135 w 194"/>
              <a:gd name="T37" fmla="*/ 8 h 192"/>
              <a:gd name="T38" fmla="*/ 151 w 194"/>
              <a:gd name="T39" fmla="*/ 16 h 192"/>
              <a:gd name="T40" fmla="*/ 165 w 194"/>
              <a:gd name="T41" fmla="*/ 28 h 192"/>
              <a:gd name="T42" fmla="*/ 177 w 194"/>
              <a:gd name="T43" fmla="*/ 43 h 192"/>
              <a:gd name="T44" fmla="*/ 185 w 194"/>
              <a:gd name="T45" fmla="*/ 59 h 192"/>
              <a:gd name="T46" fmla="*/ 191 w 194"/>
              <a:gd name="T47" fmla="*/ 77 h 192"/>
              <a:gd name="T48" fmla="*/ 194 w 194"/>
              <a:gd name="T49" fmla="*/ 97 h 192"/>
              <a:gd name="T50" fmla="*/ 191 w 194"/>
              <a:gd name="T51" fmla="*/ 116 h 192"/>
              <a:gd name="T52" fmla="*/ 185 w 194"/>
              <a:gd name="T53" fmla="*/ 133 h 192"/>
              <a:gd name="T54" fmla="*/ 177 w 194"/>
              <a:gd name="T55" fmla="*/ 149 h 192"/>
              <a:gd name="T56" fmla="*/ 165 w 194"/>
              <a:gd name="T57" fmla="*/ 164 h 192"/>
              <a:gd name="T58" fmla="*/ 151 w 194"/>
              <a:gd name="T59" fmla="*/ 176 h 192"/>
              <a:gd name="T60" fmla="*/ 135 w 194"/>
              <a:gd name="T61" fmla="*/ 184 h 192"/>
              <a:gd name="T62" fmla="*/ 116 w 194"/>
              <a:gd name="T63" fmla="*/ 190 h 192"/>
              <a:gd name="T64" fmla="*/ 97 w 194"/>
              <a:gd name="T6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94" h="192">
                <a:moveTo>
                  <a:pt x="97" y="192"/>
                </a:moveTo>
                <a:lnTo>
                  <a:pt x="77" y="190"/>
                </a:lnTo>
                <a:lnTo>
                  <a:pt x="59" y="184"/>
                </a:lnTo>
                <a:lnTo>
                  <a:pt x="43" y="176"/>
                </a:lnTo>
                <a:lnTo>
                  <a:pt x="29" y="164"/>
                </a:lnTo>
                <a:lnTo>
                  <a:pt x="16" y="149"/>
                </a:lnTo>
                <a:lnTo>
                  <a:pt x="8" y="133"/>
                </a:lnTo>
                <a:lnTo>
                  <a:pt x="2" y="116"/>
                </a:lnTo>
                <a:lnTo>
                  <a:pt x="0" y="97"/>
                </a:lnTo>
                <a:lnTo>
                  <a:pt x="2" y="77"/>
                </a:lnTo>
                <a:lnTo>
                  <a:pt x="8" y="59"/>
                </a:lnTo>
                <a:lnTo>
                  <a:pt x="16" y="43"/>
                </a:lnTo>
                <a:lnTo>
                  <a:pt x="29" y="28"/>
                </a:lnTo>
                <a:lnTo>
                  <a:pt x="43" y="16"/>
                </a:lnTo>
                <a:lnTo>
                  <a:pt x="59" y="8"/>
                </a:lnTo>
                <a:lnTo>
                  <a:pt x="77" y="2"/>
                </a:lnTo>
                <a:lnTo>
                  <a:pt x="97" y="0"/>
                </a:lnTo>
                <a:lnTo>
                  <a:pt x="116" y="2"/>
                </a:lnTo>
                <a:lnTo>
                  <a:pt x="135" y="8"/>
                </a:lnTo>
                <a:lnTo>
                  <a:pt x="151" y="16"/>
                </a:lnTo>
                <a:lnTo>
                  <a:pt x="165" y="28"/>
                </a:lnTo>
                <a:lnTo>
                  <a:pt x="177" y="43"/>
                </a:lnTo>
                <a:lnTo>
                  <a:pt x="185" y="59"/>
                </a:lnTo>
                <a:lnTo>
                  <a:pt x="191" y="77"/>
                </a:lnTo>
                <a:lnTo>
                  <a:pt x="194" y="97"/>
                </a:lnTo>
                <a:lnTo>
                  <a:pt x="191" y="116"/>
                </a:lnTo>
                <a:lnTo>
                  <a:pt x="185" y="133"/>
                </a:lnTo>
                <a:lnTo>
                  <a:pt x="177" y="149"/>
                </a:lnTo>
                <a:lnTo>
                  <a:pt x="165" y="164"/>
                </a:lnTo>
                <a:lnTo>
                  <a:pt x="151" y="176"/>
                </a:lnTo>
                <a:lnTo>
                  <a:pt x="135" y="184"/>
                </a:lnTo>
                <a:lnTo>
                  <a:pt x="116" y="190"/>
                </a:lnTo>
                <a:lnTo>
                  <a:pt x="97" y="192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" name="Freeform 64"/>
          <p:cNvSpPr>
            <a:spLocks/>
          </p:cNvSpPr>
          <p:nvPr/>
        </p:nvSpPr>
        <p:spPr bwMode="auto">
          <a:xfrm>
            <a:off x="5287963" y="2644775"/>
            <a:ext cx="152400" cy="152400"/>
          </a:xfrm>
          <a:custGeom>
            <a:avLst/>
            <a:gdLst>
              <a:gd name="T0" fmla="*/ 97 w 192"/>
              <a:gd name="T1" fmla="*/ 192 h 192"/>
              <a:gd name="T2" fmla="*/ 77 w 192"/>
              <a:gd name="T3" fmla="*/ 190 h 192"/>
              <a:gd name="T4" fmla="*/ 59 w 192"/>
              <a:gd name="T5" fmla="*/ 184 h 192"/>
              <a:gd name="T6" fmla="*/ 43 w 192"/>
              <a:gd name="T7" fmla="*/ 176 h 192"/>
              <a:gd name="T8" fmla="*/ 28 w 192"/>
              <a:gd name="T9" fmla="*/ 164 h 192"/>
              <a:gd name="T10" fmla="*/ 16 w 192"/>
              <a:gd name="T11" fmla="*/ 149 h 192"/>
              <a:gd name="T12" fmla="*/ 8 w 192"/>
              <a:gd name="T13" fmla="*/ 133 h 192"/>
              <a:gd name="T14" fmla="*/ 2 w 192"/>
              <a:gd name="T15" fmla="*/ 116 h 192"/>
              <a:gd name="T16" fmla="*/ 0 w 192"/>
              <a:gd name="T17" fmla="*/ 97 h 192"/>
              <a:gd name="T18" fmla="*/ 2 w 192"/>
              <a:gd name="T19" fmla="*/ 77 h 192"/>
              <a:gd name="T20" fmla="*/ 8 w 192"/>
              <a:gd name="T21" fmla="*/ 59 h 192"/>
              <a:gd name="T22" fmla="*/ 16 w 192"/>
              <a:gd name="T23" fmla="*/ 43 h 192"/>
              <a:gd name="T24" fmla="*/ 28 w 192"/>
              <a:gd name="T25" fmla="*/ 28 h 192"/>
              <a:gd name="T26" fmla="*/ 43 w 192"/>
              <a:gd name="T27" fmla="*/ 16 h 192"/>
              <a:gd name="T28" fmla="*/ 59 w 192"/>
              <a:gd name="T29" fmla="*/ 8 h 192"/>
              <a:gd name="T30" fmla="*/ 77 w 192"/>
              <a:gd name="T31" fmla="*/ 2 h 192"/>
              <a:gd name="T32" fmla="*/ 97 w 192"/>
              <a:gd name="T33" fmla="*/ 0 h 192"/>
              <a:gd name="T34" fmla="*/ 116 w 192"/>
              <a:gd name="T35" fmla="*/ 2 h 192"/>
              <a:gd name="T36" fmla="*/ 134 w 192"/>
              <a:gd name="T37" fmla="*/ 8 h 192"/>
              <a:gd name="T38" fmla="*/ 150 w 192"/>
              <a:gd name="T39" fmla="*/ 16 h 192"/>
              <a:gd name="T40" fmla="*/ 165 w 192"/>
              <a:gd name="T41" fmla="*/ 28 h 192"/>
              <a:gd name="T42" fmla="*/ 176 w 192"/>
              <a:gd name="T43" fmla="*/ 43 h 192"/>
              <a:gd name="T44" fmla="*/ 185 w 192"/>
              <a:gd name="T45" fmla="*/ 59 h 192"/>
              <a:gd name="T46" fmla="*/ 190 w 192"/>
              <a:gd name="T47" fmla="*/ 77 h 192"/>
              <a:gd name="T48" fmla="*/ 192 w 192"/>
              <a:gd name="T49" fmla="*/ 97 h 192"/>
              <a:gd name="T50" fmla="*/ 190 w 192"/>
              <a:gd name="T51" fmla="*/ 116 h 192"/>
              <a:gd name="T52" fmla="*/ 185 w 192"/>
              <a:gd name="T53" fmla="*/ 133 h 192"/>
              <a:gd name="T54" fmla="*/ 176 w 192"/>
              <a:gd name="T55" fmla="*/ 149 h 192"/>
              <a:gd name="T56" fmla="*/ 165 w 192"/>
              <a:gd name="T57" fmla="*/ 164 h 192"/>
              <a:gd name="T58" fmla="*/ 150 w 192"/>
              <a:gd name="T59" fmla="*/ 176 h 192"/>
              <a:gd name="T60" fmla="*/ 134 w 192"/>
              <a:gd name="T61" fmla="*/ 184 h 192"/>
              <a:gd name="T62" fmla="*/ 116 w 192"/>
              <a:gd name="T63" fmla="*/ 190 h 192"/>
              <a:gd name="T64" fmla="*/ 97 w 192"/>
              <a:gd name="T6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92" h="192">
                <a:moveTo>
                  <a:pt x="97" y="192"/>
                </a:moveTo>
                <a:lnTo>
                  <a:pt x="77" y="190"/>
                </a:lnTo>
                <a:lnTo>
                  <a:pt x="59" y="184"/>
                </a:lnTo>
                <a:lnTo>
                  <a:pt x="43" y="176"/>
                </a:lnTo>
                <a:lnTo>
                  <a:pt x="28" y="164"/>
                </a:lnTo>
                <a:lnTo>
                  <a:pt x="16" y="149"/>
                </a:lnTo>
                <a:lnTo>
                  <a:pt x="8" y="133"/>
                </a:lnTo>
                <a:lnTo>
                  <a:pt x="2" y="116"/>
                </a:lnTo>
                <a:lnTo>
                  <a:pt x="0" y="97"/>
                </a:lnTo>
                <a:lnTo>
                  <a:pt x="2" y="77"/>
                </a:lnTo>
                <a:lnTo>
                  <a:pt x="8" y="59"/>
                </a:lnTo>
                <a:lnTo>
                  <a:pt x="16" y="43"/>
                </a:lnTo>
                <a:lnTo>
                  <a:pt x="28" y="28"/>
                </a:lnTo>
                <a:lnTo>
                  <a:pt x="43" y="16"/>
                </a:lnTo>
                <a:lnTo>
                  <a:pt x="59" y="8"/>
                </a:lnTo>
                <a:lnTo>
                  <a:pt x="77" y="2"/>
                </a:lnTo>
                <a:lnTo>
                  <a:pt x="97" y="0"/>
                </a:lnTo>
                <a:lnTo>
                  <a:pt x="116" y="2"/>
                </a:lnTo>
                <a:lnTo>
                  <a:pt x="134" y="8"/>
                </a:lnTo>
                <a:lnTo>
                  <a:pt x="150" y="16"/>
                </a:lnTo>
                <a:lnTo>
                  <a:pt x="165" y="28"/>
                </a:lnTo>
                <a:lnTo>
                  <a:pt x="176" y="43"/>
                </a:lnTo>
                <a:lnTo>
                  <a:pt x="185" y="59"/>
                </a:lnTo>
                <a:lnTo>
                  <a:pt x="190" y="77"/>
                </a:lnTo>
                <a:lnTo>
                  <a:pt x="192" y="97"/>
                </a:lnTo>
                <a:lnTo>
                  <a:pt x="190" y="116"/>
                </a:lnTo>
                <a:lnTo>
                  <a:pt x="185" y="133"/>
                </a:lnTo>
                <a:lnTo>
                  <a:pt x="176" y="149"/>
                </a:lnTo>
                <a:lnTo>
                  <a:pt x="165" y="164"/>
                </a:lnTo>
                <a:lnTo>
                  <a:pt x="150" y="176"/>
                </a:lnTo>
                <a:lnTo>
                  <a:pt x="134" y="184"/>
                </a:lnTo>
                <a:lnTo>
                  <a:pt x="116" y="190"/>
                </a:lnTo>
                <a:lnTo>
                  <a:pt x="97" y="192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" name="Freeform 65"/>
          <p:cNvSpPr>
            <a:spLocks/>
          </p:cNvSpPr>
          <p:nvPr/>
        </p:nvSpPr>
        <p:spPr bwMode="auto">
          <a:xfrm>
            <a:off x="5256213" y="2362200"/>
            <a:ext cx="620712" cy="358775"/>
          </a:xfrm>
          <a:custGeom>
            <a:avLst/>
            <a:gdLst>
              <a:gd name="T0" fmla="*/ 781 w 781"/>
              <a:gd name="T1" fmla="*/ 119 h 453"/>
              <a:gd name="T2" fmla="*/ 227 w 781"/>
              <a:gd name="T3" fmla="*/ 91 h 453"/>
              <a:gd name="T4" fmla="*/ 249 w 781"/>
              <a:gd name="T5" fmla="*/ 54 h 453"/>
              <a:gd name="T6" fmla="*/ 278 w 781"/>
              <a:gd name="T7" fmla="*/ 37 h 453"/>
              <a:gd name="T8" fmla="*/ 308 w 781"/>
              <a:gd name="T9" fmla="*/ 31 h 453"/>
              <a:gd name="T10" fmla="*/ 329 w 781"/>
              <a:gd name="T11" fmla="*/ 31 h 453"/>
              <a:gd name="T12" fmla="*/ 369 w 781"/>
              <a:gd name="T13" fmla="*/ 31 h 453"/>
              <a:gd name="T14" fmla="*/ 429 w 781"/>
              <a:gd name="T15" fmla="*/ 31 h 453"/>
              <a:gd name="T16" fmla="*/ 502 w 781"/>
              <a:gd name="T17" fmla="*/ 31 h 453"/>
              <a:gd name="T18" fmla="*/ 579 w 781"/>
              <a:gd name="T19" fmla="*/ 31 h 453"/>
              <a:gd name="T20" fmla="*/ 653 w 781"/>
              <a:gd name="T21" fmla="*/ 31 h 453"/>
              <a:gd name="T22" fmla="*/ 713 w 781"/>
              <a:gd name="T23" fmla="*/ 31 h 453"/>
              <a:gd name="T24" fmla="*/ 753 w 781"/>
              <a:gd name="T25" fmla="*/ 31 h 453"/>
              <a:gd name="T26" fmla="*/ 759 w 781"/>
              <a:gd name="T27" fmla="*/ 22 h 453"/>
              <a:gd name="T28" fmla="*/ 745 w 781"/>
              <a:gd name="T29" fmla="*/ 3 h 453"/>
              <a:gd name="T30" fmla="*/ 724 w 781"/>
              <a:gd name="T31" fmla="*/ 0 h 453"/>
              <a:gd name="T32" fmla="*/ 680 w 781"/>
              <a:gd name="T33" fmla="*/ 0 h 453"/>
              <a:gd name="T34" fmla="*/ 609 w 781"/>
              <a:gd name="T35" fmla="*/ 0 h 453"/>
              <a:gd name="T36" fmla="*/ 521 w 781"/>
              <a:gd name="T37" fmla="*/ 0 h 453"/>
              <a:gd name="T38" fmla="*/ 427 w 781"/>
              <a:gd name="T39" fmla="*/ 0 h 453"/>
              <a:gd name="T40" fmla="*/ 336 w 781"/>
              <a:gd name="T41" fmla="*/ 0 h 453"/>
              <a:gd name="T42" fmla="*/ 259 w 781"/>
              <a:gd name="T43" fmla="*/ 0 h 453"/>
              <a:gd name="T44" fmla="*/ 206 w 781"/>
              <a:gd name="T45" fmla="*/ 0 h 453"/>
              <a:gd name="T46" fmla="*/ 173 w 781"/>
              <a:gd name="T47" fmla="*/ 5 h 453"/>
              <a:gd name="T48" fmla="*/ 143 w 781"/>
              <a:gd name="T49" fmla="*/ 33 h 453"/>
              <a:gd name="T50" fmla="*/ 122 w 781"/>
              <a:gd name="T51" fmla="*/ 78 h 453"/>
              <a:gd name="T52" fmla="*/ 110 w 781"/>
              <a:gd name="T53" fmla="*/ 122 h 453"/>
              <a:gd name="T54" fmla="*/ 95 w 781"/>
              <a:gd name="T55" fmla="*/ 145 h 453"/>
              <a:gd name="T56" fmla="*/ 62 w 781"/>
              <a:gd name="T57" fmla="*/ 172 h 453"/>
              <a:gd name="T58" fmla="*/ 26 w 781"/>
              <a:gd name="T59" fmla="*/ 216 h 453"/>
              <a:gd name="T60" fmla="*/ 3 w 781"/>
              <a:gd name="T61" fmla="*/ 262 h 453"/>
              <a:gd name="T62" fmla="*/ 9 w 781"/>
              <a:gd name="T63" fmla="*/ 271 h 453"/>
              <a:gd name="T64" fmla="*/ 30 w 781"/>
              <a:gd name="T65" fmla="*/ 255 h 453"/>
              <a:gd name="T66" fmla="*/ 59 w 781"/>
              <a:gd name="T67" fmla="*/ 244 h 453"/>
              <a:gd name="T68" fmla="*/ 102 w 781"/>
              <a:gd name="T69" fmla="*/ 238 h 453"/>
              <a:gd name="T70" fmla="*/ 160 w 781"/>
              <a:gd name="T71" fmla="*/ 240 h 453"/>
              <a:gd name="T72" fmla="*/ 208 w 781"/>
              <a:gd name="T73" fmla="*/ 254 h 453"/>
              <a:gd name="T74" fmla="*/ 247 w 781"/>
              <a:gd name="T75" fmla="*/ 277 h 453"/>
              <a:gd name="T76" fmla="*/ 277 w 781"/>
              <a:gd name="T77" fmla="*/ 307 h 453"/>
              <a:gd name="T78" fmla="*/ 299 w 781"/>
              <a:gd name="T79" fmla="*/ 340 h 453"/>
              <a:gd name="T80" fmla="*/ 315 w 781"/>
              <a:gd name="T81" fmla="*/ 376 h 453"/>
              <a:gd name="T82" fmla="*/ 325 w 781"/>
              <a:gd name="T83" fmla="*/ 410 h 453"/>
              <a:gd name="T84" fmla="*/ 329 w 781"/>
              <a:gd name="T85" fmla="*/ 440 h 453"/>
              <a:gd name="T86" fmla="*/ 690 w 781"/>
              <a:gd name="T87" fmla="*/ 453 h 453"/>
              <a:gd name="T88" fmla="*/ 671 w 781"/>
              <a:gd name="T89" fmla="*/ 429 h 453"/>
              <a:gd name="T90" fmla="*/ 654 w 781"/>
              <a:gd name="T91" fmla="*/ 395 h 453"/>
              <a:gd name="T92" fmla="*/ 646 w 781"/>
              <a:gd name="T93" fmla="*/ 355 h 453"/>
              <a:gd name="T94" fmla="*/ 655 w 781"/>
              <a:gd name="T95" fmla="*/ 308 h 453"/>
              <a:gd name="T96" fmla="*/ 682 w 781"/>
              <a:gd name="T97" fmla="*/ 265 h 453"/>
              <a:gd name="T98" fmla="*/ 716 w 781"/>
              <a:gd name="T99" fmla="*/ 239 h 453"/>
              <a:gd name="T100" fmla="*/ 751 w 781"/>
              <a:gd name="T101" fmla="*/ 225 h 453"/>
              <a:gd name="T102" fmla="*/ 781 w 781"/>
              <a:gd name="T103" fmla="*/ 224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81" h="453">
                <a:moveTo>
                  <a:pt x="781" y="224"/>
                </a:moveTo>
                <a:lnTo>
                  <a:pt x="781" y="119"/>
                </a:lnTo>
                <a:lnTo>
                  <a:pt x="222" y="119"/>
                </a:lnTo>
                <a:lnTo>
                  <a:pt x="227" y="91"/>
                </a:lnTo>
                <a:lnTo>
                  <a:pt x="236" y="69"/>
                </a:lnTo>
                <a:lnTo>
                  <a:pt x="249" y="54"/>
                </a:lnTo>
                <a:lnTo>
                  <a:pt x="264" y="43"/>
                </a:lnTo>
                <a:lnTo>
                  <a:pt x="278" y="37"/>
                </a:lnTo>
                <a:lnTo>
                  <a:pt x="295" y="32"/>
                </a:lnTo>
                <a:lnTo>
                  <a:pt x="308" y="31"/>
                </a:lnTo>
                <a:lnTo>
                  <a:pt x="320" y="31"/>
                </a:lnTo>
                <a:lnTo>
                  <a:pt x="329" y="31"/>
                </a:lnTo>
                <a:lnTo>
                  <a:pt x="346" y="31"/>
                </a:lnTo>
                <a:lnTo>
                  <a:pt x="369" y="31"/>
                </a:lnTo>
                <a:lnTo>
                  <a:pt x="397" y="31"/>
                </a:lnTo>
                <a:lnTo>
                  <a:pt x="429" y="31"/>
                </a:lnTo>
                <a:lnTo>
                  <a:pt x="465" y="31"/>
                </a:lnTo>
                <a:lnTo>
                  <a:pt x="502" y="31"/>
                </a:lnTo>
                <a:lnTo>
                  <a:pt x="541" y="31"/>
                </a:lnTo>
                <a:lnTo>
                  <a:pt x="579" y="31"/>
                </a:lnTo>
                <a:lnTo>
                  <a:pt x="617" y="31"/>
                </a:lnTo>
                <a:lnTo>
                  <a:pt x="653" y="31"/>
                </a:lnTo>
                <a:lnTo>
                  <a:pt x="685" y="31"/>
                </a:lnTo>
                <a:lnTo>
                  <a:pt x="713" y="31"/>
                </a:lnTo>
                <a:lnTo>
                  <a:pt x="736" y="31"/>
                </a:lnTo>
                <a:lnTo>
                  <a:pt x="753" y="31"/>
                </a:lnTo>
                <a:lnTo>
                  <a:pt x="763" y="31"/>
                </a:lnTo>
                <a:lnTo>
                  <a:pt x="759" y="22"/>
                </a:lnTo>
                <a:lnTo>
                  <a:pt x="753" y="11"/>
                </a:lnTo>
                <a:lnTo>
                  <a:pt x="745" y="3"/>
                </a:lnTo>
                <a:lnTo>
                  <a:pt x="732" y="0"/>
                </a:lnTo>
                <a:lnTo>
                  <a:pt x="724" y="0"/>
                </a:lnTo>
                <a:lnTo>
                  <a:pt x="706" y="0"/>
                </a:lnTo>
                <a:lnTo>
                  <a:pt x="680" y="0"/>
                </a:lnTo>
                <a:lnTo>
                  <a:pt x="647" y="0"/>
                </a:lnTo>
                <a:lnTo>
                  <a:pt x="609" y="0"/>
                </a:lnTo>
                <a:lnTo>
                  <a:pt x="566" y="0"/>
                </a:lnTo>
                <a:lnTo>
                  <a:pt x="521" y="0"/>
                </a:lnTo>
                <a:lnTo>
                  <a:pt x="474" y="0"/>
                </a:lnTo>
                <a:lnTo>
                  <a:pt x="427" y="0"/>
                </a:lnTo>
                <a:lnTo>
                  <a:pt x="380" y="0"/>
                </a:lnTo>
                <a:lnTo>
                  <a:pt x="336" y="0"/>
                </a:lnTo>
                <a:lnTo>
                  <a:pt x="295" y="0"/>
                </a:lnTo>
                <a:lnTo>
                  <a:pt x="259" y="0"/>
                </a:lnTo>
                <a:lnTo>
                  <a:pt x="228" y="0"/>
                </a:lnTo>
                <a:lnTo>
                  <a:pt x="206" y="0"/>
                </a:lnTo>
                <a:lnTo>
                  <a:pt x="191" y="0"/>
                </a:lnTo>
                <a:lnTo>
                  <a:pt x="173" y="5"/>
                </a:lnTo>
                <a:lnTo>
                  <a:pt x="156" y="16"/>
                </a:lnTo>
                <a:lnTo>
                  <a:pt x="143" y="33"/>
                </a:lnTo>
                <a:lnTo>
                  <a:pt x="131" y="54"/>
                </a:lnTo>
                <a:lnTo>
                  <a:pt x="122" y="78"/>
                </a:lnTo>
                <a:lnTo>
                  <a:pt x="115" y="101"/>
                </a:lnTo>
                <a:lnTo>
                  <a:pt x="110" y="122"/>
                </a:lnTo>
                <a:lnTo>
                  <a:pt x="109" y="140"/>
                </a:lnTo>
                <a:lnTo>
                  <a:pt x="95" y="145"/>
                </a:lnTo>
                <a:lnTo>
                  <a:pt x="79" y="156"/>
                </a:lnTo>
                <a:lnTo>
                  <a:pt x="62" y="172"/>
                </a:lnTo>
                <a:lnTo>
                  <a:pt x="44" y="193"/>
                </a:lnTo>
                <a:lnTo>
                  <a:pt x="26" y="216"/>
                </a:lnTo>
                <a:lnTo>
                  <a:pt x="12" y="239"/>
                </a:lnTo>
                <a:lnTo>
                  <a:pt x="3" y="262"/>
                </a:lnTo>
                <a:lnTo>
                  <a:pt x="0" y="280"/>
                </a:lnTo>
                <a:lnTo>
                  <a:pt x="9" y="271"/>
                </a:lnTo>
                <a:lnTo>
                  <a:pt x="18" y="263"/>
                </a:lnTo>
                <a:lnTo>
                  <a:pt x="30" y="255"/>
                </a:lnTo>
                <a:lnTo>
                  <a:pt x="42" y="248"/>
                </a:lnTo>
                <a:lnTo>
                  <a:pt x="59" y="244"/>
                </a:lnTo>
                <a:lnTo>
                  <a:pt x="78" y="240"/>
                </a:lnTo>
                <a:lnTo>
                  <a:pt x="102" y="238"/>
                </a:lnTo>
                <a:lnTo>
                  <a:pt x="131" y="238"/>
                </a:lnTo>
                <a:lnTo>
                  <a:pt x="160" y="240"/>
                </a:lnTo>
                <a:lnTo>
                  <a:pt x="185" y="246"/>
                </a:lnTo>
                <a:lnTo>
                  <a:pt x="208" y="254"/>
                </a:lnTo>
                <a:lnTo>
                  <a:pt x="229" y="264"/>
                </a:lnTo>
                <a:lnTo>
                  <a:pt x="247" y="277"/>
                </a:lnTo>
                <a:lnTo>
                  <a:pt x="264" y="291"/>
                </a:lnTo>
                <a:lnTo>
                  <a:pt x="277" y="307"/>
                </a:lnTo>
                <a:lnTo>
                  <a:pt x="289" y="323"/>
                </a:lnTo>
                <a:lnTo>
                  <a:pt x="299" y="340"/>
                </a:lnTo>
                <a:lnTo>
                  <a:pt x="308" y="358"/>
                </a:lnTo>
                <a:lnTo>
                  <a:pt x="315" y="376"/>
                </a:lnTo>
                <a:lnTo>
                  <a:pt x="320" y="393"/>
                </a:lnTo>
                <a:lnTo>
                  <a:pt x="325" y="410"/>
                </a:lnTo>
                <a:lnTo>
                  <a:pt x="327" y="425"/>
                </a:lnTo>
                <a:lnTo>
                  <a:pt x="329" y="440"/>
                </a:lnTo>
                <a:lnTo>
                  <a:pt x="329" y="453"/>
                </a:lnTo>
                <a:lnTo>
                  <a:pt x="690" y="453"/>
                </a:lnTo>
                <a:lnTo>
                  <a:pt x="680" y="441"/>
                </a:lnTo>
                <a:lnTo>
                  <a:pt x="671" y="429"/>
                </a:lnTo>
                <a:lnTo>
                  <a:pt x="662" y="412"/>
                </a:lnTo>
                <a:lnTo>
                  <a:pt x="654" y="395"/>
                </a:lnTo>
                <a:lnTo>
                  <a:pt x="648" y="376"/>
                </a:lnTo>
                <a:lnTo>
                  <a:pt x="646" y="355"/>
                </a:lnTo>
                <a:lnTo>
                  <a:pt x="648" y="332"/>
                </a:lnTo>
                <a:lnTo>
                  <a:pt x="655" y="308"/>
                </a:lnTo>
                <a:lnTo>
                  <a:pt x="667" y="285"/>
                </a:lnTo>
                <a:lnTo>
                  <a:pt x="682" y="265"/>
                </a:lnTo>
                <a:lnTo>
                  <a:pt x="698" y="250"/>
                </a:lnTo>
                <a:lnTo>
                  <a:pt x="716" y="239"/>
                </a:lnTo>
                <a:lnTo>
                  <a:pt x="733" y="231"/>
                </a:lnTo>
                <a:lnTo>
                  <a:pt x="751" y="225"/>
                </a:lnTo>
                <a:lnTo>
                  <a:pt x="767" y="223"/>
                </a:lnTo>
                <a:lnTo>
                  <a:pt x="781" y="224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" name="Freeform 66"/>
          <p:cNvSpPr>
            <a:spLocks/>
          </p:cNvSpPr>
          <p:nvPr/>
        </p:nvSpPr>
        <p:spPr bwMode="auto">
          <a:xfrm>
            <a:off x="5775325" y="2387600"/>
            <a:ext cx="52388" cy="69850"/>
          </a:xfrm>
          <a:custGeom>
            <a:avLst/>
            <a:gdLst>
              <a:gd name="T0" fmla="*/ 47 w 67"/>
              <a:gd name="T1" fmla="*/ 88 h 88"/>
              <a:gd name="T2" fmla="*/ 0 w 67"/>
              <a:gd name="T3" fmla="*/ 0 h 88"/>
              <a:gd name="T4" fmla="*/ 19 w 67"/>
              <a:gd name="T5" fmla="*/ 0 h 88"/>
              <a:gd name="T6" fmla="*/ 67 w 67"/>
              <a:gd name="T7" fmla="*/ 88 h 88"/>
              <a:gd name="T8" fmla="*/ 47 w 67"/>
              <a:gd name="T9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" h="88">
                <a:moveTo>
                  <a:pt x="47" y="88"/>
                </a:moveTo>
                <a:lnTo>
                  <a:pt x="0" y="0"/>
                </a:lnTo>
                <a:lnTo>
                  <a:pt x="19" y="0"/>
                </a:lnTo>
                <a:lnTo>
                  <a:pt x="67" y="88"/>
                </a:lnTo>
                <a:lnTo>
                  <a:pt x="47" y="8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" name="Freeform 67"/>
          <p:cNvSpPr>
            <a:spLocks/>
          </p:cNvSpPr>
          <p:nvPr/>
        </p:nvSpPr>
        <p:spPr bwMode="auto">
          <a:xfrm>
            <a:off x="5849938" y="2387600"/>
            <a:ext cx="50800" cy="71438"/>
          </a:xfrm>
          <a:custGeom>
            <a:avLst/>
            <a:gdLst>
              <a:gd name="T0" fmla="*/ 49 w 65"/>
              <a:gd name="T1" fmla="*/ 91 h 91"/>
              <a:gd name="T2" fmla="*/ 0 w 65"/>
              <a:gd name="T3" fmla="*/ 0 h 91"/>
              <a:gd name="T4" fmla="*/ 15 w 65"/>
              <a:gd name="T5" fmla="*/ 0 h 91"/>
              <a:gd name="T6" fmla="*/ 65 w 65"/>
              <a:gd name="T7" fmla="*/ 91 h 91"/>
              <a:gd name="T8" fmla="*/ 49 w 65"/>
              <a:gd name="T9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" h="91">
                <a:moveTo>
                  <a:pt x="49" y="91"/>
                </a:moveTo>
                <a:lnTo>
                  <a:pt x="0" y="0"/>
                </a:lnTo>
                <a:lnTo>
                  <a:pt x="15" y="0"/>
                </a:lnTo>
                <a:lnTo>
                  <a:pt x="65" y="91"/>
                </a:lnTo>
                <a:lnTo>
                  <a:pt x="49" y="91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" name="Freeform 68"/>
          <p:cNvSpPr>
            <a:spLocks/>
          </p:cNvSpPr>
          <p:nvPr/>
        </p:nvSpPr>
        <p:spPr bwMode="auto">
          <a:xfrm>
            <a:off x="5522913" y="2387600"/>
            <a:ext cx="58737" cy="69850"/>
          </a:xfrm>
          <a:custGeom>
            <a:avLst/>
            <a:gdLst>
              <a:gd name="T0" fmla="*/ 48 w 74"/>
              <a:gd name="T1" fmla="*/ 88 h 88"/>
              <a:gd name="T2" fmla="*/ 0 w 74"/>
              <a:gd name="T3" fmla="*/ 0 h 88"/>
              <a:gd name="T4" fmla="*/ 25 w 74"/>
              <a:gd name="T5" fmla="*/ 0 h 88"/>
              <a:gd name="T6" fmla="*/ 74 w 74"/>
              <a:gd name="T7" fmla="*/ 88 h 88"/>
              <a:gd name="T8" fmla="*/ 48 w 74"/>
              <a:gd name="T9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88">
                <a:moveTo>
                  <a:pt x="48" y="88"/>
                </a:moveTo>
                <a:lnTo>
                  <a:pt x="0" y="0"/>
                </a:lnTo>
                <a:lnTo>
                  <a:pt x="25" y="0"/>
                </a:lnTo>
                <a:lnTo>
                  <a:pt x="74" y="88"/>
                </a:lnTo>
                <a:lnTo>
                  <a:pt x="48" y="8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" name="Freeform 69"/>
          <p:cNvSpPr>
            <a:spLocks/>
          </p:cNvSpPr>
          <p:nvPr/>
        </p:nvSpPr>
        <p:spPr bwMode="auto">
          <a:xfrm>
            <a:off x="5181600" y="2565400"/>
            <a:ext cx="1154113" cy="206375"/>
          </a:xfrm>
          <a:custGeom>
            <a:avLst/>
            <a:gdLst>
              <a:gd name="T0" fmla="*/ 1408 w 1454"/>
              <a:gd name="T1" fmla="*/ 231 h 261"/>
              <a:gd name="T2" fmla="*/ 1400 w 1454"/>
              <a:gd name="T3" fmla="*/ 237 h 261"/>
              <a:gd name="T4" fmla="*/ 1379 w 1454"/>
              <a:gd name="T5" fmla="*/ 236 h 261"/>
              <a:gd name="T6" fmla="*/ 1362 w 1454"/>
              <a:gd name="T7" fmla="*/ 236 h 261"/>
              <a:gd name="T8" fmla="*/ 1367 w 1454"/>
              <a:gd name="T9" fmla="*/ 201 h 261"/>
              <a:gd name="T10" fmla="*/ 1349 w 1454"/>
              <a:gd name="T11" fmla="*/ 129 h 261"/>
              <a:gd name="T12" fmla="*/ 1257 w 1454"/>
              <a:gd name="T13" fmla="*/ 86 h 261"/>
              <a:gd name="T14" fmla="*/ 1210 w 1454"/>
              <a:gd name="T15" fmla="*/ 96 h 261"/>
              <a:gd name="T16" fmla="*/ 1149 w 1454"/>
              <a:gd name="T17" fmla="*/ 156 h 261"/>
              <a:gd name="T18" fmla="*/ 1116 w 1454"/>
              <a:gd name="T19" fmla="*/ 251 h 261"/>
              <a:gd name="T20" fmla="*/ 1067 w 1454"/>
              <a:gd name="T21" fmla="*/ 251 h 261"/>
              <a:gd name="T22" fmla="*/ 994 w 1454"/>
              <a:gd name="T23" fmla="*/ 251 h 261"/>
              <a:gd name="T24" fmla="*/ 906 w 1454"/>
              <a:gd name="T25" fmla="*/ 251 h 261"/>
              <a:gd name="T26" fmla="*/ 806 w 1454"/>
              <a:gd name="T27" fmla="*/ 252 h 261"/>
              <a:gd name="T28" fmla="*/ 703 w 1454"/>
              <a:gd name="T29" fmla="*/ 252 h 261"/>
              <a:gd name="T30" fmla="*/ 603 w 1454"/>
              <a:gd name="T31" fmla="*/ 252 h 261"/>
              <a:gd name="T32" fmla="*/ 511 w 1454"/>
              <a:gd name="T33" fmla="*/ 253 h 261"/>
              <a:gd name="T34" fmla="*/ 435 w 1454"/>
              <a:gd name="T35" fmla="*/ 253 h 261"/>
              <a:gd name="T36" fmla="*/ 379 w 1454"/>
              <a:gd name="T37" fmla="*/ 253 h 261"/>
              <a:gd name="T38" fmla="*/ 352 w 1454"/>
              <a:gd name="T39" fmla="*/ 253 h 261"/>
              <a:gd name="T40" fmla="*/ 342 w 1454"/>
              <a:gd name="T41" fmla="*/ 168 h 261"/>
              <a:gd name="T42" fmla="*/ 292 w 1454"/>
              <a:gd name="T43" fmla="*/ 100 h 261"/>
              <a:gd name="T44" fmla="*/ 234 w 1454"/>
              <a:gd name="T45" fmla="*/ 82 h 261"/>
              <a:gd name="T46" fmla="*/ 183 w 1454"/>
              <a:gd name="T47" fmla="*/ 91 h 261"/>
              <a:gd name="T48" fmla="*/ 126 w 1454"/>
              <a:gd name="T49" fmla="*/ 156 h 261"/>
              <a:gd name="T50" fmla="*/ 95 w 1454"/>
              <a:gd name="T51" fmla="*/ 261 h 261"/>
              <a:gd name="T52" fmla="*/ 57 w 1454"/>
              <a:gd name="T53" fmla="*/ 261 h 261"/>
              <a:gd name="T54" fmla="*/ 31 w 1454"/>
              <a:gd name="T55" fmla="*/ 261 h 261"/>
              <a:gd name="T56" fmla="*/ 6 w 1454"/>
              <a:gd name="T57" fmla="*/ 249 h 261"/>
              <a:gd name="T58" fmla="*/ 2 w 1454"/>
              <a:gd name="T59" fmla="*/ 210 h 261"/>
              <a:gd name="T60" fmla="*/ 26 w 1454"/>
              <a:gd name="T61" fmla="*/ 187 h 261"/>
              <a:gd name="T62" fmla="*/ 29 w 1454"/>
              <a:gd name="T63" fmla="*/ 161 h 261"/>
              <a:gd name="T64" fmla="*/ 41 w 1454"/>
              <a:gd name="T65" fmla="*/ 117 h 261"/>
              <a:gd name="T66" fmla="*/ 68 w 1454"/>
              <a:gd name="T67" fmla="*/ 68 h 261"/>
              <a:gd name="T68" fmla="*/ 114 w 1454"/>
              <a:gd name="T69" fmla="*/ 24 h 261"/>
              <a:gd name="T70" fmla="*/ 187 w 1454"/>
              <a:gd name="T71" fmla="*/ 1 h 261"/>
              <a:gd name="T72" fmla="*/ 274 w 1454"/>
              <a:gd name="T73" fmla="*/ 8 h 261"/>
              <a:gd name="T74" fmla="*/ 338 w 1454"/>
              <a:gd name="T75" fmla="*/ 42 h 261"/>
              <a:gd name="T76" fmla="*/ 377 w 1454"/>
              <a:gd name="T77" fmla="*/ 89 h 261"/>
              <a:gd name="T78" fmla="*/ 398 w 1454"/>
              <a:gd name="T79" fmla="*/ 142 h 261"/>
              <a:gd name="T80" fmla="*/ 406 w 1454"/>
              <a:gd name="T81" fmla="*/ 189 h 261"/>
              <a:gd name="T82" fmla="*/ 420 w 1454"/>
              <a:gd name="T83" fmla="*/ 212 h 261"/>
              <a:gd name="T84" fmla="*/ 490 w 1454"/>
              <a:gd name="T85" fmla="*/ 212 h 261"/>
              <a:gd name="T86" fmla="*/ 589 w 1454"/>
              <a:gd name="T87" fmla="*/ 212 h 261"/>
              <a:gd name="T88" fmla="*/ 692 w 1454"/>
              <a:gd name="T89" fmla="*/ 210 h 261"/>
              <a:gd name="T90" fmla="*/ 774 w 1454"/>
              <a:gd name="T91" fmla="*/ 210 h 261"/>
              <a:gd name="T92" fmla="*/ 808 w 1454"/>
              <a:gd name="T93" fmla="*/ 210 h 261"/>
              <a:gd name="T94" fmla="*/ 824 w 1454"/>
              <a:gd name="T95" fmla="*/ 218 h 261"/>
              <a:gd name="T96" fmla="*/ 848 w 1454"/>
              <a:gd name="T97" fmla="*/ 225 h 261"/>
              <a:gd name="T98" fmla="*/ 882 w 1454"/>
              <a:gd name="T99" fmla="*/ 228 h 261"/>
              <a:gd name="T100" fmla="*/ 930 w 1454"/>
              <a:gd name="T101" fmla="*/ 214 h 261"/>
              <a:gd name="T102" fmla="*/ 1006 w 1454"/>
              <a:gd name="T103" fmla="*/ 170 h 261"/>
              <a:gd name="T104" fmla="*/ 1074 w 1454"/>
              <a:gd name="T105" fmla="*/ 119 h 261"/>
              <a:gd name="T106" fmla="*/ 1119 w 1454"/>
              <a:gd name="T107" fmla="*/ 83 h 261"/>
              <a:gd name="T108" fmla="*/ 1160 w 1454"/>
              <a:gd name="T109" fmla="*/ 55 h 261"/>
              <a:gd name="T110" fmla="*/ 1199 w 1454"/>
              <a:gd name="T111" fmla="*/ 36 h 261"/>
              <a:gd name="T112" fmla="*/ 1238 w 1454"/>
              <a:gd name="T113" fmla="*/ 24 h 261"/>
              <a:gd name="T114" fmla="*/ 1287 w 1454"/>
              <a:gd name="T115" fmla="*/ 24 h 261"/>
              <a:gd name="T116" fmla="*/ 1355 w 1454"/>
              <a:gd name="T117" fmla="*/ 50 h 261"/>
              <a:gd name="T118" fmla="*/ 1406 w 1454"/>
              <a:gd name="T119" fmla="*/ 108 h 261"/>
              <a:gd name="T120" fmla="*/ 1454 w 1454"/>
              <a:gd name="T121" fmla="*/ 154 h 261"/>
              <a:gd name="T122" fmla="*/ 1443 w 1454"/>
              <a:gd name="T123" fmla="*/ 224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54" h="261">
                <a:moveTo>
                  <a:pt x="1410" y="224"/>
                </a:moveTo>
                <a:lnTo>
                  <a:pt x="1409" y="228"/>
                </a:lnTo>
                <a:lnTo>
                  <a:pt x="1408" y="231"/>
                </a:lnTo>
                <a:lnTo>
                  <a:pt x="1406" y="235"/>
                </a:lnTo>
                <a:lnTo>
                  <a:pt x="1405" y="237"/>
                </a:lnTo>
                <a:lnTo>
                  <a:pt x="1400" y="237"/>
                </a:lnTo>
                <a:lnTo>
                  <a:pt x="1394" y="237"/>
                </a:lnTo>
                <a:lnTo>
                  <a:pt x="1386" y="237"/>
                </a:lnTo>
                <a:lnTo>
                  <a:pt x="1379" y="236"/>
                </a:lnTo>
                <a:lnTo>
                  <a:pt x="1372" y="236"/>
                </a:lnTo>
                <a:lnTo>
                  <a:pt x="1366" y="236"/>
                </a:lnTo>
                <a:lnTo>
                  <a:pt x="1362" y="236"/>
                </a:lnTo>
                <a:lnTo>
                  <a:pt x="1360" y="236"/>
                </a:lnTo>
                <a:lnTo>
                  <a:pt x="1365" y="221"/>
                </a:lnTo>
                <a:lnTo>
                  <a:pt x="1367" y="201"/>
                </a:lnTo>
                <a:lnTo>
                  <a:pt x="1366" y="177"/>
                </a:lnTo>
                <a:lnTo>
                  <a:pt x="1360" y="153"/>
                </a:lnTo>
                <a:lnTo>
                  <a:pt x="1349" y="129"/>
                </a:lnTo>
                <a:lnTo>
                  <a:pt x="1328" y="108"/>
                </a:lnTo>
                <a:lnTo>
                  <a:pt x="1298" y="93"/>
                </a:lnTo>
                <a:lnTo>
                  <a:pt x="1257" y="86"/>
                </a:lnTo>
                <a:lnTo>
                  <a:pt x="1246" y="86"/>
                </a:lnTo>
                <a:lnTo>
                  <a:pt x="1229" y="89"/>
                </a:lnTo>
                <a:lnTo>
                  <a:pt x="1210" y="96"/>
                </a:lnTo>
                <a:lnTo>
                  <a:pt x="1188" y="108"/>
                </a:lnTo>
                <a:lnTo>
                  <a:pt x="1167" y="128"/>
                </a:lnTo>
                <a:lnTo>
                  <a:pt x="1149" y="156"/>
                </a:lnTo>
                <a:lnTo>
                  <a:pt x="1134" y="198"/>
                </a:lnTo>
                <a:lnTo>
                  <a:pt x="1127" y="251"/>
                </a:lnTo>
                <a:lnTo>
                  <a:pt x="1116" y="251"/>
                </a:lnTo>
                <a:lnTo>
                  <a:pt x="1102" y="251"/>
                </a:lnTo>
                <a:lnTo>
                  <a:pt x="1086" y="251"/>
                </a:lnTo>
                <a:lnTo>
                  <a:pt x="1067" y="251"/>
                </a:lnTo>
                <a:lnTo>
                  <a:pt x="1045" y="251"/>
                </a:lnTo>
                <a:lnTo>
                  <a:pt x="1021" y="251"/>
                </a:lnTo>
                <a:lnTo>
                  <a:pt x="994" y="251"/>
                </a:lnTo>
                <a:lnTo>
                  <a:pt x="965" y="251"/>
                </a:lnTo>
                <a:lnTo>
                  <a:pt x="937" y="251"/>
                </a:lnTo>
                <a:lnTo>
                  <a:pt x="906" y="251"/>
                </a:lnTo>
                <a:lnTo>
                  <a:pt x="873" y="252"/>
                </a:lnTo>
                <a:lnTo>
                  <a:pt x="840" y="252"/>
                </a:lnTo>
                <a:lnTo>
                  <a:pt x="806" y="252"/>
                </a:lnTo>
                <a:lnTo>
                  <a:pt x="772" y="252"/>
                </a:lnTo>
                <a:lnTo>
                  <a:pt x="737" y="252"/>
                </a:lnTo>
                <a:lnTo>
                  <a:pt x="703" y="252"/>
                </a:lnTo>
                <a:lnTo>
                  <a:pt x="669" y="252"/>
                </a:lnTo>
                <a:lnTo>
                  <a:pt x="635" y="252"/>
                </a:lnTo>
                <a:lnTo>
                  <a:pt x="603" y="252"/>
                </a:lnTo>
                <a:lnTo>
                  <a:pt x="570" y="252"/>
                </a:lnTo>
                <a:lnTo>
                  <a:pt x="540" y="252"/>
                </a:lnTo>
                <a:lnTo>
                  <a:pt x="511" y="253"/>
                </a:lnTo>
                <a:lnTo>
                  <a:pt x="483" y="253"/>
                </a:lnTo>
                <a:lnTo>
                  <a:pt x="458" y="253"/>
                </a:lnTo>
                <a:lnTo>
                  <a:pt x="435" y="253"/>
                </a:lnTo>
                <a:lnTo>
                  <a:pt x="413" y="253"/>
                </a:lnTo>
                <a:lnTo>
                  <a:pt x="394" y="253"/>
                </a:lnTo>
                <a:lnTo>
                  <a:pt x="379" y="253"/>
                </a:lnTo>
                <a:lnTo>
                  <a:pt x="367" y="253"/>
                </a:lnTo>
                <a:lnTo>
                  <a:pt x="357" y="253"/>
                </a:lnTo>
                <a:lnTo>
                  <a:pt x="352" y="253"/>
                </a:lnTo>
                <a:lnTo>
                  <a:pt x="349" y="253"/>
                </a:lnTo>
                <a:lnTo>
                  <a:pt x="349" y="206"/>
                </a:lnTo>
                <a:lnTo>
                  <a:pt x="342" y="168"/>
                </a:lnTo>
                <a:lnTo>
                  <a:pt x="329" y="138"/>
                </a:lnTo>
                <a:lnTo>
                  <a:pt x="311" y="115"/>
                </a:lnTo>
                <a:lnTo>
                  <a:pt x="292" y="100"/>
                </a:lnTo>
                <a:lnTo>
                  <a:pt x="271" y="90"/>
                </a:lnTo>
                <a:lnTo>
                  <a:pt x="251" y="84"/>
                </a:lnTo>
                <a:lnTo>
                  <a:pt x="234" y="82"/>
                </a:lnTo>
                <a:lnTo>
                  <a:pt x="221" y="82"/>
                </a:lnTo>
                <a:lnTo>
                  <a:pt x="204" y="84"/>
                </a:lnTo>
                <a:lnTo>
                  <a:pt x="183" y="91"/>
                </a:lnTo>
                <a:lnTo>
                  <a:pt x="163" y="104"/>
                </a:lnTo>
                <a:lnTo>
                  <a:pt x="142" y="124"/>
                </a:lnTo>
                <a:lnTo>
                  <a:pt x="126" y="156"/>
                </a:lnTo>
                <a:lnTo>
                  <a:pt x="114" y="201"/>
                </a:lnTo>
                <a:lnTo>
                  <a:pt x="111" y="261"/>
                </a:lnTo>
                <a:lnTo>
                  <a:pt x="95" y="261"/>
                </a:lnTo>
                <a:lnTo>
                  <a:pt x="80" y="261"/>
                </a:lnTo>
                <a:lnTo>
                  <a:pt x="67" y="261"/>
                </a:lnTo>
                <a:lnTo>
                  <a:pt x="57" y="261"/>
                </a:lnTo>
                <a:lnTo>
                  <a:pt x="48" y="261"/>
                </a:lnTo>
                <a:lnTo>
                  <a:pt x="38" y="261"/>
                </a:lnTo>
                <a:lnTo>
                  <a:pt x="31" y="261"/>
                </a:lnTo>
                <a:lnTo>
                  <a:pt x="26" y="261"/>
                </a:lnTo>
                <a:lnTo>
                  <a:pt x="14" y="258"/>
                </a:lnTo>
                <a:lnTo>
                  <a:pt x="6" y="249"/>
                </a:lnTo>
                <a:lnTo>
                  <a:pt x="2" y="238"/>
                </a:lnTo>
                <a:lnTo>
                  <a:pt x="0" y="224"/>
                </a:lnTo>
                <a:lnTo>
                  <a:pt x="2" y="210"/>
                </a:lnTo>
                <a:lnTo>
                  <a:pt x="6" y="199"/>
                </a:lnTo>
                <a:lnTo>
                  <a:pt x="14" y="191"/>
                </a:lnTo>
                <a:lnTo>
                  <a:pt x="26" y="187"/>
                </a:lnTo>
                <a:lnTo>
                  <a:pt x="26" y="182"/>
                </a:lnTo>
                <a:lnTo>
                  <a:pt x="27" y="173"/>
                </a:lnTo>
                <a:lnTo>
                  <a:pt x="29" y="161"/>
                </a:lnTo>
                <a:lnTo>
                  <a:pt x="31" y="148"/>
                </a:lnTo>
                <a:lnTo>
                  <a:pt x="35" y="133"/>
                </a:lnTo>
                <a:lnTo>
                  <a:pt x="41" y="117"/>
                </a:lnTo>
                <a:lnTo>
                  <a:pt x="48" y="100"/>
                </a:lnTo>
                <a:lnTo>
                  <a:pt x="57" y="84"/>
                </a:lnTo>
                <a:lnTo>
                  <a:pt x="68" y="68"/>
                </a:lnTo>
                <a:lnTo>
                  <a:pt x="81" y="52"/>
                </a:lnTo>
                <a:lnTo>
                  <a:pt x="96" y="37"/>
                </a:lnTo>
                <a:lnTo>
                  <a:pt x="114" y="24"/>
                </a:lnTo>
                <a:lnTo>
                  <a:pt x="135" y="14"/>
                </a:lnTo>
                <a:lnTo>
                  <a:pt x="159" y="6"/>
                </a:lnTo>
                <a:lnTo>
                  <a:pt x="187" y="1"/>
                </a:lnTo>
                <a:lnTo>
                  <a:pt x="217" y="0"/>
                </a:lnTo>
                <a:lnTo>
                  <a:pt x="248" y="2"/>
                </a:lnTo>
                <a:lnTo>
                  <a:pt x="274" y="8"/>
                </a:lnTo>
                <a:lnTo>
                  <a:pt x="299" y="16"/>
                </a:lnTo>
                <a:lnTo>
                  <a:pt x="319" y="28"/>
                </a:lnTo>
                <a:lnTo>
                  <a:pt x="338" y="42"/>
                </a:lnTo>
                <a:lnTo>
                  <a:pt x="353" y="55"/>
                </a:lnTo>
                <a:lnTo>
                  <a:pt x="365" y="73"/>
                </a:lnTo>
                <a:lnTo>
                  <a:pt x="377" y="89"/>
                </a:lnTo>
                <a:lnTo>
                  <a:pt x="385" y="107"/>
                </a:lnTo>
                <a:lnTo>
                  <a:pt x="392" y="124"/>
                </a:lnTo>
                <a:lnTo>
                  <a:pt x="398" y="142"/>
                </a:lnTo>
                <a:lnTo>
                  <a:pt x="401" y="159"/>
                </a:lnTo>
                <a:lnTo>
                  <a:pt x="405" y="175"/>
                </a:lnTo>
                <a:lnTo>
                  <a:pt x="406" y="189"/>
                </a:lnTo>
                <a:lnTo>
                  <a:pt x="407" y="201"/>
                </a:lnTo>
                <a:lnTo>
                  <a:pt x="408" y="212"/>
                </a:lnTo>
                <a:lnTo>
                  <a:pt x="420" y="212"/>
                </a:lnTo>
                <a:lnTo>
                  <a:pt x="438" y="212"/>
                </a:lnTo>
                <a:lnTo>
                  <a:pt x="462" y="212"/>
                </a:lnTo>
                <a:lnTo>
                  <a:pt x="490" y="212"/>
                </a:lnTo>
                <a:lnTo>
                  <a:pt x="521" y="212"/>
                </a:lnTo>
                <a:lnTo>
                  <a:pt x="554" y="212"/>
                </a:lnTo>
                <a:lnTo>
                  <a:pt x="589" y="212"/>
                </a:lnTo>
                <a:lnTo>
                  <a:pt x="625" y="210"/>
                </a:lnTo>
                <a:lnTo>
                  <a:pt x="659" y="210"/>
                </a:lnTo>
                <a:lnTo>
                  <a:pt x="692" y="210"/>
                </a:lnTo>
                <a:lnTo>
                  <a:pt x="724" y="210"/>
                </a:lnTo>
                <a:lnTo>
                  <a:pt x="751" y="210"/>
                </a:lnTo>
                <a:lnTo>
                  <a:pt x="774" y="210"/>
                </a:lnTo>
                <a:lnTo>
                  <a:pt x="793" y="210"/>
                </a:lnTo>
                <a:lnTo>
                  <a:pt x="804" y="210"/>
                </a:lnTo>
                <a:lnTo>
                  <a:pt x="808" y="210"/>
                </a:lnTo>
                <a:lnTo>
                  <a:pt x="812" y="213"/>
                </a:lnTo>
                <a:lnTo>
                  <a:pt x="817" y="215"/>
                </a:lnTo>
                <a:lnTo>
                  <a:pt x="824" y="218"/>
                </a:lnTo>
                <a:lnTo>
                  <a:pt x="831" y="221"/>
                </a:lnTo>
                <a:lnTo>
                  <a:pt x="839" y="224"/>
                </a:lnTo>
                <a:lnTo>
                  <a:pt x="848" y="225"/>
                </a:lnTo>
                <a:lnTo>
                  <a:pt x="858" y="228"/>
                </a:lnTo>
                <a:lnTo>
                  <a:pt x="871" y="228"/>
                </a:lnTo>
                <a:lnTo>
                  <a:pt x="882" y="228"/>
                </a:lnTo>
                <a:lnTo>
                  <a:pt x="895" y="225"/>
                </a:lnTo>
                <a:lnTo>
                  <a:pt x="911" y="221"/>
                </a:lnTo>
                <a:lnTo>
                  <a:pt x="930" y="214"/>
                </a:lnTo>
                <a:lnTo>
                  <a:pt x="952" y="204"/>
                </a:lnTo>
                <a:lnTo>
                  <a:pt x="977" y="190"/>
                </a:lnTo>
                <a:lnTo>
                  <a:pt x="1006" y="170"/>
                </a:lnTo>
                <a:lnTo>
                  <a:pt x="1039" y="145"/>
                </a:lnTo>
                <a:lnTo>
                  <a:pt x="1056" y="131"/>
                </a:lnTo>
                <a:lnTo>
                  <a:pt x="1074" y="119"/>
                </a:lnTo>
                <a:lnTo>
                  <a:pt x="1089" y="106"/>
                </a:lnTo>
                <a:lnTo>
                  <a:pt x="1105" y="94"/>
                </a:lnTo>
                <a:lnTo>
                  <a:pt x="1119" y="83"/>
                </a:lnTo>
                <a:lnTo>
                  <a:pt x="1134" y="74"/>
                </a:lnTo>
                <a:lnTo>
                  <a:pt x="1147" y="63"/>
                </a:lnTo>
                <a:lnTo>
                  <a:pt x="1160" y="55"/>
                </a:lnTo>
                <a:lnTo>
                  <a:pt x="1174" y="48"/>
                </a:lnTo>
                <a:lnTo>
                  <a:pt x="1187" y="42"/>
                </a:lnTo>
                <a:lnTo>
                  <a:pt x="1199" y="36"/>
                </a:lnTo>
                <a:lnTo>
                  <a:pt x="1212" y="31"/>
                </a:lnTo>
                <a:lnTo>
                  <a:pt x="1226" y="27"/>
                </a:lnTo>
                <a:lnTo>
                  <a:pt x="1238" y="24"/>
                </a:lnTo>
                <a:lnTo>
                  <a:pt x="1252" y="22"/>
                </a:lnTo>
                <a:lnTo>
                  <a:pt x="1266" y="22"/>
                </a:lnTo>
                <a:lnTo>
                  <a:pt x="1287" y="24"/>
                </a:lnTo>
                <a:lnTo>
                  <a:pt x="1310" y="29"/>
                </a:lnTo>
                <a:lnTo>
                  <a:pt x="1333" y="38"/>
                </a:lnTo>
                <a:lnTo>
                  <a:pt x="1355" y="50"/>
                </a:lnTo>
                <a:lnTo>
                  <a:pt x="1375" y="66"/>
                </a:lnTo>
                <a:lnTo>
                  <a:pt x="1393" y="85"/>
                </a:lnTo>
                <a:lnTo>
                  <a:pt x="1406" y="108"/>
                </a:lnTo>
                <a:lnTo>
                  <a:pt x="1416" y="135"/>
                </a:lnTo>
                <a:lnTo>
                  <a:pt x="1450" y="135"/>
                </a:lnTo>
                <a:lnTo>
                  <a:pt x="1454" y="154"/>
                </a:lnTo>
                <a:lnTo>
                  <a:pt x="1454" y="176"/>
                </a:lnTo>
                <a:lnTo>
                  <a:pt x="1450" y="199"/>
                </a:lnTo>
                <a:lnTo>
                  <a:pt x="1443" y="224"/>
                </a:lnTo>
                <a:lnTo>
                  <a:pt x="1410" y="224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" name="Freeform 70"/>
          <p:cNvSpPr>
            <a:spLocks/>
          </p:cNvSpPr>
          <p:nvPr/>
        </p:nvSpPr>
        <p:spPr bwMode="auto">
          <a:xfrm>
            <a:off x="6213475" y="2511425"/>
            <a:ext cx="66675" cy="88900"/>
          </a:xfrm>
          <a:custGeom>
            <a:avLst/>
            <a:gdLst>
              <a:gd name="T0" fmla="*/ 86 w 86"/>
              <a:gd name="T1" fmla="*/ 2 h 113"/>
              <a:gd name="T2" fmla="*/ 86 w 86"/>
              <a:gd name="T3" fmla="*/ 107 h 113"/>
              <a:gd name="T4" fmla="*/ 73 w 86"/>
              <a:gd name="T5" fmla="*/ 111 h 113"/>
              <a:gd name="T6" fmla="*/ 59 w 86"/>
              <a:gd name="T7" fmla="*/ 113 h 113"/>
              <a:gd name="T8" fmla="*/ 45 w 86"/>
              <a:gd name="T9" fmla="*/ 112 h 113"/>
              <a:gd name="T10" fmla="*/ 31 w 86"/>
              <a:gd name="T11" fmla="*/ 108 h 113"/>
              <a:gd name="T12" fmla="*/ 19 w 86"/>
              <a:gd name="T13" fmla="*/ 100 h 113"/>
              <a:gd name="T14" fmla="*/ 8 w 86"/>
              <a:gd name="T15" fmla="*/ 89 h 113"/>
              <a:gd name="T16" fmla="*/ 3 w 86"/>
              <a:gd name="T17" fmla="*/ 73 h 113"/>
              <a:gd name="T18" fmla="*/ 0 w 86"/>
              <a:gd name="T19" fmla="*/ 51 h 113"/>
              <a:gd name="T20" fmla="*/ 4 w 86"/>
              <a:gd name="T21" fmla="*/ 34 h 113"/>
              <a:gd name="T22" fmla="*/ 11 w 86"/>
              <a:gd name="T23" fmla="*/ 21 h 113"/>
              <a:gd name="T24" fmla="*/ 21 w 86"/>
              <a:gd name="T25" fmla="*/ 12 h 113"/>
              <a:gd name="T26" fmla="*/ 35 w 86"/>
              <a:gd name="T27" fmla="*/ 6 h 113"/>
              <a:gd name="T28" fmla="*/ 49 w 86"/>
              <a:gd name="T29" fmla="*/ 3 h 113"/>
              <a:gd name="T30" fmla="*/ 63 w 86"/>
              <a:gd name="T31" fmla="*/ 0 h 113"/>
              <a:gd name="T32" fmla="*/ 75 w 86"/>
              <a:gd name="T33" fmla="*/ 0 h 113"/>
              <a:gd name="T34" fmla="*/ 86 w 86"/>
              <a:gd name="T35" fmla="*/ 2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6" h="113">
                <a:moveTo>
                  <a:pt x="86" y="2"/>
                </a:moveTo>
                <a:lnTo>
                  <a:pt x="86" y="107"/>
                </a:lnTo>
                <a:lnTo>
                  <a:pt x="73" y="111"/>
                </a:lnTo>
                <a:lnTo>
                  <a:pt x="59" y="113"/>
                </a:lnTo>
                <a:lnTo>
                  <a:pt x="45" y="112"/>
                </a:lnTo>
                <a:lnTo>
                  <a:pt x="31" y="108"/>
                </a:lnTo>
                <a:lnTo>
                  <a:pt x="19" y="100"/>
                </a:lnTo>
                <a:lnTo>
                  <a:pt x="8" y="89"/>
                </a:lnTo>
                <a:lnTo>
                  <a:pt x="3" y="73"/>
                </a:lnTo>
                <a:lnTo>
                  <a:pt x="0" y="51"/>
                </a:lnTo>
                <a:lnTo>
                  <a:pt x="4" y="34"/>
                </a:lnTo>
                <a:lnTo>
                  <a:pt x="11" y="21"/>
                </a:lnTo>
                <a:lnTo>
                  <a:pt x="21" y="12"/>
                </a:lnTo>
                <a:lnTo>
                  <a:pt x="35" y="6"/>
                </a:lnTo>
                <a:lnTo>
                  <a:pt x="49" y="3"/>
                </a:lnTo>
                <a:lnTo>
                  <a:pt x="63" y="0"/>
                </a:lnTo>
                <a:lnTo>
                  <a:pt x="75" y="0"/>
                </a:lnTo>
                <a:lnTo>
                  <a:pt x="86" y="2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" name="Freeform 71"/>
          <p:cNvSpPr>
            <a:spLocks/>
          </p:cNvSpPr>
          <p:nvPr/>
        </p:nvSpPr>
        <p:spPr bwMode="auto">
          <a:xfrm>
            <a:off x="5889625" y="2459038"/>
            <a:ext cx="312738" cy="242887"/>
          </a:xfrm>
          <a:custGeom>
            <a:avLst/>
            <a:gdLst>
              <a:gd name="T0" fmla="*/ 86 w 395"/>
              <a:gd name="T1" fmla="*/ 305 h 305"/>
              <a:gd name="T2" fmla="*/ 93 w 395"/>
              <a:gd name="T3" fmla="*/ 301 h 305"/>
              <a:gd name="T4" fmla="*/ 100 w 395"/>
              <a:gd name="T5" fmla="*/ 296 h 305"/>
              <a:gd name="T6" fmla="*/ 108 w 395"/>
              <a:gd name="T7" fmla="*/ 290 h 305"/>
              <a:gd name="T8" fmla="*/ 116 w 395"/>
              <a:gd name="T9" fmla="*/ 286 h 305"/>
              <a:gd name="T10" fmla="*/ 124 w 395"/>
              <a:gd name="T11" fmla="*/ 279 h 305"/>
              <a:gd name="T12" fmla="*/ 132 w 395"/>
              <a:gd name="T13" fmla="*/ 273 h 305"/>
              <a:gd name="T14" fmla="*/ 140 w 395"/>
              <a:gd name="T15" fmla="*/ 266 h 305"/>
              <a:gd name="T16" fmla="*/ 149 w 395"/>
              <a:gd name="T17" fmla="*/ 259 h 305"/>
              <a:gd name="T18" fmla="*/ 167 w 395"/>
              <a:gd name="T19" fmla="*/ 246 h 305"/>
              <a:gd name="T20" fmla="*/ 184 w 395"/>
              <a:gd name="T21" fmla="*/ 233 h 305"/>
              <a:gd name="T22" fmla="*/ 200 w 395"/>
              <a:gd name="T23" fmla="*/ 220 h 305"/>
              <a:gd name="T24" fmla="*/ 215 w 395"/>
              <a:gd name="T25" fmla="*/ 209 h 305"/>
              <a:gd name="T26" fmla="*/ 230 w 395"/>
              <a:gd name="T27" fmla="*/ 199 h 305"/>
              <a:gd name="T28" fmla="*/ 245 w 395"/>
              <a:gd name="T29" fmla="*/ 188 h 305"/>
              <a:gd name="T30" fmla="*/ 260 w 395"/>
              <a:gd name="T31" fmla="*/ 179 h 305"/>
              <a:gd name="T32" fmla="*/ 274 w 395"/>
              <a:gd name="T33" fmla="*/ 171 h 305"/>
              <a:gd name="T34" fmla="*/ 288 w 395"/>
              <a:gd name="T35" fmla="*/ 163 h 305"/>
              <a:gd name="T36" fmla="*/ 303 w 395"/>
              <a:gd name="T37" fmla="*/ 156 h 305"/>
              <a:gd name="T38" fmla="*/ 316 w 395"/>
              <a:gd name="T39" fmla="*/ 150 h 305"/>
              <a:gd name="T40" fmla="*/ 331 w 395"/>
              <a:gd name="T41" fmla="*/ 146 h 305"/>
              <a:gd name="T42" fmla="*/ 346 w 395"/>
              <a:gd name="T43" fmla="*/ 142 h 305"/>
              <a:gd name="T44" fmla="*/ 362 w 395"/>
              <a:gd name="T45" fmla="*/ 140 h 305"/>
              <a:gd name="T46" fmla="*/ 379 w 395"/>
              <a:gd name="T47" fmla="*/ 138 h 305"/>
              <a:gd name="T48" fmla="*/ 395 w 395"/>
              <a:gd name="T49" fmla="*/ 138 h 305"/>
              <a:gd name="T50" fmla="*/ 395 w 395"/>
              <a:gd name="T51" fmla="*/ 108 h 305"/>
              <a:gd name="T52" fmla="*/ 395 w 395"/>
              <a:gd name="T53" fmla="*/ 62 h 305"/>
              <a:gd name="T54" fmla="*/ 395 w 395"/>
              <a:gd name="T55" fmla="*/ 18 h 305"/>
              <a:gd name="T56" fmla="*/ 395 w 395"/>
              <a:gd name="T57" fmla="*/ 0 h 305"/>
              <a:gd name="T58" fmla="*/ 0 w 395"/>
              <a:gd name="T59" fmla="*/ 0 h 305"/>
              <a:gd name="T60" fmla="*/ 0 w 395"/>
              <a:gd name="T61" fmla="*/ 49 h 305"/>
              <a:gd name="T62" fmla="*/ 342 w 395"/>
              <a:gd name="T63" fmla="*/ 49 h 305"/>
              <a:gd name="T64" fmla="*/ 342 w 395"/>
              <a:gd name="T65" fmla="*/ 66 h 305"/>
              <a:gd name="T66" fmla="*/ 0 w 395"/>
              <a:gd name="T67" fmla="*/ 66 h 305"/>
              <a:gd name="T68" fmla="*/ 0 w 395"/>
              <a:gd name="T69" fmla="*/ 102 h 305"/>
              <a:gd name="T70" fmla="*/ 16 w 395"/>
              <a:gd name="T71" fmla="*/ 107 h 305"/>
              <a:gd name="T72" fmla="*/ 31 w 395"/>
              <a:gd name="T73" fmla="*/ 114 h 305"/>
              <a:gd name="T74" fmla="*/ 45 w 395"/>
              <a:gd name="T75" fmla="*/ 120 h 305"/>
              <a:gd name="T76" fmla="*/ 58 w 395"/>
              <a:gd name="T77" fmla="*/ 130 h 305"/>
              <a:gd name="T78" fmla="*/ 71 w 395"/>
              <a:gd name="T79" fmla="*/ 140 h 305"/>
              <a:gd name="T80" fmla="*/ 81 w 395"/>
              <a:gd name="T81" fmla="*/ 151 h 305"/>
              <a:gd name="T82" fmla="*/ 91 w 395"/>
              <a:gd name="T83" fmla="*/ 164 h 305"/>
              <a:gd name="T84" fmla="*/ 98 w 395"/>
              <a:gd name="T85" fmla="*/ 178 h 305"/>
              <a:gd name="T86" fmla="*/ 107 w 395"/>
              <a:gd name="T87" fmla="*/ 209 h 305"/>
              <a:gd name="T88" fmla="*/ 108 w 395"/>
              <a:gd name="T89" fmla="*/ 242 h 305"/>
              <a:gd name="T90" fmla="*/ 101 w 395"/>
              <a:gd name="T91" fmla="*/ 276 h 305"/>
              <a:gd name="T92" fmla="*/ 86 w 395"/>
              <a:gd name="T93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95" h="305">
                <a:moveTo>
                  <a:pt x="86" y="305"/>
                </a:moveTo>
                <a:lnTo>
                  <a:pt x="93" y="301"/>
                </a:lnTo>
                <a:lnTo>
                  <a:pt x="100" y="296"/>
                </a:lnTo>
                <a:lnTo>
                  <a:pt x="108" y="290"/>
                </a:lnTo>
                <a:lnTo>
                  <a:pt x="116" y="286"/>
                </a:lnTo>
                <a:lnTo>
                  <a:pt x="124" y="279"/>
                </a:lnTo>
                <a:lnTo>
                  <a:pt x="132" y="273"/>
                </a:lnTo>
                <a:lnTo>
                  <a:pt x="140" y="266"/>
                </a:lnTo>
                <a:lnTo>
                  <a:pt x="149" y="259"/>
                </a:lnTo>
                <a:lnTo>
                  <a:pt x="167" y="246"/>
                </a:lnTo>
                <a:lnTo>
                  <a:pt x="184" y="233"/>
                </a:lnTo>
                <a:lnTo>
                  <a:pt x="200" y="220"/>
                </a:lnTo>
                <a:lnTo>
                  <a:pt x="215" y="209"/>
                </a:lnTo>
                <a:lnTo>
                  <a:pt x="230" y="199"/>
                </a:lnTo>
                <a:lnTo>
                  <a:pt x="245" y="188"/>
                </a:lnTo>
                <a:lnTo>
                  <a:pt x="260" y="179"/>
                </a:lnTo>
                <a:lnTo>
                  <a:pt x="274" y="171"/>
                </a:lnTo>
                <a:lnTo>
                  <a:pt x="288" y="163"/>
                </a:lnTo>
                <a:lnTo>
                  <a:pt x="303" y="156"/>
                </a:lnTo>
                <a:lnTo>
                  <a:pt x="316" y="150"/>
                </a:lnTo>
                <a:lnTo>
                  <a:pt x="331" y="146"/>
                </a:lnTo>
                <a:lnTo>
                  <a:pt x="346" y="142"/>
                </a:lnTo>
                <a:lnTo>
                  <a:pt x="362" y="140"/>
                </a:lnTo>
                <a:lnTo>
                  <a:pt x="379" y="138"/>
                </a:lnTo>
                <a:lnTo>
                  <a:pt x="395" y="138"/>
                </a:lnTo>
                <a:lnTo>
                  <a:pt x="395" y="108"/>
                </a:lnTo>
                <a:lnTo>
                  <a:pt x="395" y="62"/>
                </a:lnTo>
                <a:lnTo>
                  <a:pt x="395" y="18"/>
                </a:lnTo>
                <a:lnTo>
                  <a:pt x="395" y="0"/>
                </a:lnTo>
                <a:lnTo>
                  <a:pt x="0" y="0"/>
                </a:lnTo>
                <a:lnTo>
                  <a:pt x="0" y="49"/>
                </a:lnTo>
                <a:lnTo>
                  <a:pt x="342" y="49"/>
                </a:lnTo>
                <a:lnTo>
                  <a:pt x="342" y="66"/>
                </a:lnTo>
                <a:lnTo>
                  <a:pt x="0" y="66"/>
                </a:lnTo>
                <a:lnTo>
                  <a:pt x="0" y="102"/>
                </a:lnTo>
                <a:lnTo>
                  <a:pt x="16" y="107"/>
                </a:lnTo>
                <a:lnTo>
                  <a:pt x="31" y="114"/>
                </a:lnTo>
                <a:lnTo>
                  <a:pt x="45" y="120"/>
                </a:lnTo>
                <a:lnTo>
                  <a:pt x="58" y="130"/>
                </a:lnTo>
                <a:lnTo>
                  <a:pt x="71" y="140"/>
                </a:lnTo>
                <a:lnTo>
                  <a:pt x="81" y="151"/>
                </a:lnTo>
                <a:lnTo>
                  <a:pt x="91" y="164"/>
                </a:lnTo>
                <a:lnTo>
                  <a:pt x="98" y="178"/>
                </a:lnTo>
                <a:lnTo>
                  <a:pt x="107" y="209"/>
                </a:lnTo>
                <a:lnTo>
                  <a:pt x="108" y="242"/>
                </a:lnTo>
                <a:lnTo>
                  <a:pt x="101" y="276"/>
                </a:lnTo>
                <a:lnTo>
                  <a:pt x="86" y="305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" name="Freeform 72"/>
          <p:cNvSpPr>
            <a:spLocks/>
          </p:cNvSpPr>
          <p:nvPr/>
        </p:nvSpPr>
        <p:spPr bwMode="auto">
          <a:xfrm>
            <a:off x="6130925" y="2673350"/>
            <a:ext cx="96838" cy="95250"/>
          </a:xfrm>
          <a:custGeom>
            <a:avLst/>
            <a:gdLst>
              <a:gd name="T0" fmla="*/ 60 w 121"/>
              <a:gd name="T1" fmla="*/ 120 h 120"/>
              <a:gd name="T2" fmla="*/ 47 w 121"/>
              <a:gd name="T3" fmla="*/ 119 h 120"/>
              <a:gd name="T4" fmla="*/ 37 w 121"/>
              <a:gd name="T5" fmla="*/ 116 h 120"/>
              <a:gd name="T6" fmla="*/ 26 w 121"/>
              <a:gd name="T7" fmla="*/ 110 h 120"/>
              <a:gd name="T8" fmla="*/ 17 w 121"/>
              <a:gd name="T9" fmla="*/ 103 h 120"/>
              <a:gd name="T10" fmla="*/ 10 w 121"/>
              <a:gd name="T11" fmla="*/ 94 h 120"/>
              <a:gd name="T12" fmla="*/ 4 w 121"/>
              <a:gd name="T13" fmla="*/ 84 h 120"/>
              <a:gd name="T14" fmla="*/ 1 w 121"/>
              <a:gd name="T15" fmla="*/ 73 h 120"/>
              <a:gd name="T16" fmla="*/ 0 w 121"/>
              <a:gd name="T17" fmla="*/ 61 h 120"/>
              <a:gd name="T18" fmla="*/ 1 w 121"/>
              <a:gd name="T19" fmla="*/ 48 h 120"/>
              <a:gd name="T20" fmla="*/ 4 w 121"/>
              <a:gd name="T21" fmla="*/ 37 h 120"/>
              <a:gd name="T22" fmla="*/ 10 w 121"/>
              <a:gd name="T23" fmla="*/ 26 h 120"/>
              <a:gd name="T24" fmla="*/ 17 w 121"/>
              <a:gd name="T25" fmla="*/ 18 h 120"/>
              <a:gd name="T26" fmla="*/ 26 w 121"/>
              <a:gd name="T27" fmla="*/ 10 h 120"/>
              <a:gd name="T28" fmla="*/ 37 w 121"/>
              <a:gd name="T29" fmla="*/ 4 h 120"/>
              <a:gd name="T30" fmla="*/ 47 w 121"/>
              <a:gd name="T31" fmla="*/ 1 h 120"/>
              <a:gd name="T32" fmla="*/ 60 w 121"/>
              <a:gd name="T33" fmla="*/ 0 h 120"/>
              <a:gd name="T34" fmla="*/ 72 w 121"/>
              <a:gd name="T35" fmla="*/ 1 h 120"/>
              <a:gd name="T36" fmla="*/ 84 w 121"/>
              <a:gd name="T37" fmla="*/ 4 h 120"/>
              <a:gd name="T38" fmla="*/ 94 w 121"/>
              <a:gd name="T39" fmla="*/ 10 h 120"/>
              <a:gd name="T40" fmla="*/ 102 w 121"/>
              <a:gd name="T41" fmla="*/ 18 h 120"/>
              <a:gd name="T42" fmla="*/ 110 w 121"/>
              <a:gd name="T43" fmla="*/ 26 h 120"/>
              <a:gd name="T44" fmla="*/ 116 w 121"/>
              <a:gd name="T45" fmla="*/ 37 h 120"/>
              <a:gd name="T46" fmla="*/ 120 w 121"/>
              <a:gd name="T47" fmla="*/ 48 h 120"/>
              <a:gd name="T48" fmla="*/ 121 w 121"/>
              <a:gd name="T49" fmla="*/ 61 h 120"/>
              <a:gd name="T50" fmla="*/ 120 w 121"/>
              <a:gd name="T51" fmla="*/ 73 h 120"/>
              <a:gd name="T52" fmla="*/ 116 w 121"/>
              <a:gd name="T53" fmla="*/ 84 h 120"/>
              <a:gd name="T54" fmla="*/ 110 w 121"/>
              <a:gd name="T55" fmla="*/ 94 h 120"/>
              <a:gd name="T56" fmla="*/ 102 w 121"/>
              <a:gd name="T57" fmla="*/ 103 h 120"/>
              <a:gd name="T58" fmla="*/ 94 w 121"/>
              <a:gd name="T59" fmla="*/ 110 h 120"/>
              <a:gd name="T60" fmla="*/ 84 w 121"/>
              <a:gd name="T61" fmla="*/ 116 h 120"/>
              <a:gd name="T62" fmla="*/ 72 w 121"/>
              <a:gd name="T63" fmla="*/ 119 h 120"/>
              <a:gd name="T64" fmla="*/ 60 w 121"/>
              <a:gd name="T65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1" h="120">
                <a:moveTo>
                  <a:pt x="60" y="120"/>
                </a:moveTo>
                <a:lnTo>
                  <a:pt x="47" y="119"/>
                </a:lnTo>
                <a:lnTo>
                  <a:pt x="37" y="116"/>
                </a:lnTo>
                <a:lnTo>
                  <a:pt x="26" y="110"/>
                </a:lnTo>
                <a:lnTo>
                  <a:pt x="17" y="103"/>
                </a:lnTo>
                <a:lnTo>
                  <a:pt x="10" y="94"/>
                </a:lnTo>
                <a:lnTo>
                  <a:pt x="4" y="84"/>
                </a:lnTo>
                <a:lnTo>
                  <a:pt x="1" y="73"/>
                </a:lnTo>
                <a:lnTo>
                  <a:pt x="0" y="61"/>
                </a:lnTo>
                <a:lnTo>
                  <a:pt x="1" y="48"/>
                </a:lnTo>
                <a:lnTo>
                  <a:pt x="4" y="37"/>
                </a:lnTo>
                <a:lnTo>
                  <a:pt x="10" y="26"/>
                </a:lnTo>
                <a:lnTo>
                  <a:pt x="17" y="18"/>
                </a:lnTo>
                <a:lnTo>
                  <a:pt x="26" y="10"/>
                </a:lnTo>
                <a:lnTo>
                  <a:pt x="37" y="4"/>
                </a:lnTo>
                <a:lnTo>
                  <a:pt x="47" y="1"/>
                </a:lnTo>
                <a:lnTo>
                  <a:pt x="60" y="0"/>
                </a:lnTo>
                <a:lnTo>
                  <a:pt x="72" y="1"/>
                </a:lnTo>
                <a:lnTo>
                  <a:pt x="84" y="4"/>
                </a:lnTo>
                <a:lnTo>
                  <a:pt x="94" y="10"/>
                </a:lnTo>
                <a:lnTo>
                  <a:pt x="102" y="18"/>
                </a:lnTo>
                <a:lnTo>
                  <a:pt x="110" y="26"/>
                </a:lnTo>
                <a:lnTo>
                  <a:pt x="116" y="37"/>
                </a:lnTo>
                <a:lnTo>
                  <a:pt x="120" y="48"/>
                </a:lnTo>
                <a:lnTo>
                  <a:pt x="121" y="61"/>
                </a:lnTo>
                <a:lnTo>
                  <a:pt x="120" y="73"/>
                </a:lnTo>
                <a:lnTo>
                  <a:pt x="116" y="84"/>
                </a:lnTo>
                <a:lnTo>
                  <a:pt x="110" y="94"/>
                </a:lnTo>
                <a:lnTo>
                  <a:pt x="102" y="103"/>
                </a:lnTo>
                <a:lnTo>
                  <a:pt x="94" y="110"/>
                </a:lnTo>
                <a:lnTo>
                  <a:pt x="84" y="116"/>
                </a:lnTo>
                <a:lnTo>
                  <a:pt x="72" y="119"/>
                </a:lnTo>
                <a:lnTo>
                  <a:pt x="60" y="1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0" name="Freeform 73"/>
          <p:cNvSpPr>
            <a:spLocks/>
          </p:cNvSpPr>
          <p:nvPr/>
        </p:nvSpPr>
        <p:spPr bwMode="auto">
          <a:xfrm>
            <a:off x="5316538" y="2673350"/>
            <a:ext cx="95250" cy="95250"/>
          </a:xfrm>
          <a:custGeom>
            <a:avLst/>
            <a:gdLst>
              <a:gd name="T0" fmla="*/ 61 w 121"/>
              <a:gd name="T1" fmla="*/ 120 h 120"/>
              <a:gd name="T2" fmla="*/ 48 w 121"/>
              <a:gd name="T3" fmla="*/ 119 h 120"/>
              <a:gd name="T4" fmla="*/ 37 w 121"/>
              <a:gd name="T5" fmla="*/ 116 h 120"/>
              <a:gd name="T6" fmla="*/ 26 w 121"/>
              <a:gd name="T7" fmla="*/ 110 h 120"/>
              <a:gd name="T8" fmla="*/ 18 w 121"/>
              <a:gd name="T9" fmla="*/ 103 h 120"/>
              <a:gd name="T10" fmla="*/ 10 w 121"/>
              <a:gd name="T11" fmla="*/ 94 h 120"/>
              <a:gd name="T12" fmla="*/ 4 w 121"/>
              <a:gd name="T13" fmla="*/ 84 h 120"/>
              <a:gd name="T14" fmla="*/ 1 w 121"/>
              <a:gd name="T15" fmla="*/ 73 h 120"/>
              <a:gd name="T16" fmla="*/ 0 w 121"/>
              <a:gd name="T17" fmla="*/ 61 h 120"/>
              <a:gd name="T18" fmla="*/ 1 w 121"/>
              <a:gd name="T19" fmla="*/ 48 h 120"/>
              <a:gd name="T20" fmla="*/ 4 w 121"/>
              <a:gd name="T21" fmla="*/ 37 h 120"/>
              <a:gd name="T22" fmla="*/ 10 w 121"/>
              <a:gd name="T23" fmla="*/ 26 h 120"/>
              <a:gd name="T24" fmla="*/ 18 w 121"/>
              <a:gd name="T25" fmla="*/ 18 h 120"/>
              <a:gd name="T26" fmla="*/ 26 w 121"/>
              <a:gd name="T27" fmla="*/ 10 h 120"/>
              <a:gd name="T28" fmla="*/ 37 w 121"/>
              <a:gd name="T29" fmla="*/ 4 h 120"/>
              <a:gd name="T30" fmla="*/ 48 w 121"/>
              <a:gd name="T31" fmla="*/ 1 h 120"/>
              <a:gd name="T32" fmla="*/ 61 w 121"/>
              <a:gd name="T33" fmla="*/ 0 h 120"/>
              <a:gd name="T34" fmla="*/ 73 w 121"/>
              <a:gd name="T35" fmla="*/ 1 h 120"/>
              <a:gd name="T36" fmla="*/ 84 w 121"/>
              <a:gd name="T37" fmla="*/ 4 h 120"/>
              <a:gd name="T38" fmla="*/ 94 w 121"/>
              <a:gd name="T39" fmla="*/ 10 h 120"/>
              <a:gd name="T40" fmla="*/ 103 w 121"/>
              <a:gd name="T41" fmla="*/ 18 h 120"/>
              <a:gd name="T42" fmla="*/ 110 w 121"/>
              <a:gd name="T43" fmla="*/ 26 h 120"/>
              <a:gd name="T44" fmla="*/ 116 w 121"/>
              <a:gd name="T45" fmla="*/ 37 h 120"/>
              <a:gd name="T46" fmla="*/ 119 w 121"/>
              <a:gd name="T47" fmla="*/ 48 h 120"/>
              <a:gd name="T48" fmla="*/ 121 w 121"/>
              <a:gd name="T49" fmla="*/ 61 h 120"/>
              <a:gd name="T50" fmla="*/ 119 w 121"/>
              <a:gd name="T51" fmla="*/ 73 h 120"/>
              <a:gd name="T52" fmla="*/ 116 w 121"/>
              <a:gd name="T53" fmla="*/ 84 h 120"/>
              <a:gd name="T54" fmla="*/ 110 w 121"/>
              <a:gd name="T55" fmla="*/ 94 h 120"/>
              <a:gd name="T56" fmla="*/ 103 w 121"/>
              <a:gd name="T57" fmla="*/ 103 h 120"/>
              <a:gd name="T58" fmla="*/ 94 w 121"/>
              <a:gd name="T59" fmla="*/ 110 h 120"/>
              <a:gd name="T60" fmla="*/ 84 w 121"/>
              <a:gd name="T61" fmla="*/ 116 h 120"/>
              <a:gd name="T62" fmla="*/ 73 w 121"/>
              <a:gd name="T63" fmla="*/ 119 h 120"/>
              <a:gd name="T64" fmla="*/ 61 w 121"/>
              <a:gd name="T65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1" h="120">
                <a:moveTo>
                  <a:pt x="61" y="120"/>
                </a:moveTo>
                <a:lnTo>
                  <a:pt x="48" y="119"/>
                </a:lnTo>
                <a:lnTo>
                  <a:pt x="37" y="116"/>
                </a:lnTo>
                <a:lnTo>
                  <a:pt x="26" y="110"/>
                </a:lnTo>
                <a:lnTo>
                  <a:pt x="18" y="103"/>
                </a:lnTo>
                <a:lnTo>
                  <a:pt x="10" y="94"/>
                </a:lnTo>
                <a:lnTo>
                  <a:pt x="4" y="84"/>
                </a:lnTo>
                <a:lnTo>
                  <a:pt x="1" y="73"/>
                </a:lnTo>
                <a:lnTo>
                  <a:pt x="0" y="61"/>
                </a:lnTo>
                <a:lnTo>
                  <a:pt x="1" y="48"/>
                </a:lnTo>
                <a:lnTo>
                  <a:pt x="4" y="37"/>
                </a:lnTo>
                <a:lnTo>
                  <a:pt x="10" y="26"/>
                </a:lnTo>
                <a:lnTo>
                  <a:pt x="18" y="18"/>
                </a:lnTo>
                <a:lnTo>
                  <a:pt x="26" y="10"/>
                </a:lnTo>
                <a:lnTo>
                  <a:pt x="37" y="4"/>
                </a:lnTo>
                <a:lnTo>
                  <a:pt x="48" y="1"/>
                </a:lnTo>
                <a:lnTo>
                  <a:pt x="61" y="0"/>
                </a:lnTo>
                <a:lnTo>
                  <a:pt x="73" y="1"/>
                </a:lnTo>
                <a:lnTo>
                  <a:pt x="84" y="4"/>
                </a:lnTo>
                <a:lnTo>
                  <a:pt x="94" y="10"/>
                </a:lnTo>
                <a:lnTo>
                  <a:pt x="103" y="18"/>
                </a:lnTo>
                <a:lnTo>
                  <a:pt x="110" y="26"/>
                </a:lnTo>
                <a:lnTo>
                  <a:pt x="116" y="37"/>
                </a:lnTo>
                <a:lnTo>
                  <a:pt x="119" y="48"/>
                </a:lnTo>
                <a:lnTo>
                  <a:pt x="121" y="61"/>
                </a:lnTo>
                <a:lnTo>
                  <a:pt x="119" y="73"/>
                </a:lnTo>
                <a:lnTo>
                  <a:pt x="116" y="84"/>
                </a:lnTo>
                <a:lnTo>
                  <a:pt x="110" y="94"/>
                </a:lnTo>
                <a:lnTo>
                  <a:pt x="103" y="103"/>
                </a:lnTo>
                <a:lnTo>
                  <a:pt x="94" y="110"/>
                </a:lnTo>
                <a:lnTo>
                  <a:pt x="84" y="116"/>
                </a:lnTo>
                <a:lnTo>
                  <a:pt x="73" y="119"/>
                </a:lnTo>
                <a:lnTo>
                  <a:pt x="61" y="1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1" name="Freeform 74"/>
          <p:cNvSpPr>
            <a:spLocks/>
          </p:cNvSpPr>
          <p:nvPr/>
        </p:nvSpPr>
        <p:spPr bwMode="auto">
          <a:xfrm>
            <a:off x="5256213" y="2457450"/>
            <a:ext cx="949325" cy="288925"/>
          </a:xfrm>
          <a:custGeom>
            <a:avLst/>
            <a:gdLst>
              <a:gd name="T0" fmla="*/ 1159 w 1194"/>
              <a:gd name="T1" fmla="*/ 143 h 365"/>
              <a:gd name="T2" fmla="*/ 1113 w 1194"/>
              <a:gd name="T3" fmla="*/ 153 h 365"/>
              <a:gd name="T4" fmla="*/ 1071 w 1194"/>
              <a:gd name="T5" fmla="*/ 174 h 365"/>
              <a:gd name="T6" fmla="*/ 1027 w 1194"/>
              <a:gd name="T7" fmla="*/ 202 h 365"/>
              <a:gd name="T8" fmla="*/ 981 w 1194"/>
              <a:gd name="T9" fmla="*/ 236 h 365"/>
              <a:gd name="T10" fmla="*/ 937 w 1194"/>
              <a:gd name="T11" fmla="*/ 269 h 365"/>
              <a:gd name="T12" fmla="*/ 913 w 1194"/>
              <a:gd name="T13" fmla="*/ 289 h 365"/>
              <a:gd name="T14" fmla="*/ 890 w 1194"/>
              <a:gd name="T15" fmla="*/ 304 h 365"/>
              <a:gd name="T16" fmla="*/ 905 w 1194"/>
              <a:gd name="T17" fmla="*/ 245 h 365"/>
              <a:gd name="T18" fmla="*/ 888 w 1194"/>
              <a:gd name="T19" fmla="*/ 167 h 365"/>
              <a:gd name="T20" fmla="*/ 855 w 1194"/>
              <a:gd name="T21" fmla="*/ 133 h 365"/>
              <a:gd name="T22" fmla="*/ 813 w 1194"/>
              <a:gd name="T23" fmla="*/ 110 h 365"/>
              <a:gd name="T24" fmla="*/ 1139 w 1194"/>
              <a:gd name="T25" fmla="*/ 69 h 365"/>
              <a:gd name="T26" fmla="*/ 797 w 1194"/>
              <a:gd name="T27" fmla="*/ 3 h 365"/>
              <a:gd name="T28" fmla="*/ 767 w 1194"/>
              <a:gd name="T29" fmla="*/ 104 h 365"/>
              <a:gd name="T30" fmla="*/ 716 w 1194"/>
              <a:gd name="T31" fmla="*/ 120 h 365"/>
              <a:gd name="T32" fmla="*/ 667 w 1194"/>
              <a:gd name="T33" fmla="*/ 166 h 365"/>
              <a:gd name="T34" fmla="*/ 646 w 1194"/>
              <a:gd name="T35" fmla="*/ 236 h 365"/>
              <a:gd name="T36" fmla="*/ 662 w 1194"/>
              <a:gd name="T37" fmla="*/ 293 h 365"/>
              <a:gd name="T38" fmla="*/ 690 w 1194"/>
              <a:gd name="T39" fmla="*/ 334 h 365"/>
              <a:gd name="T40" fmla="*/ 327 w 1194"/>
              <a:gd name="T41" fmla="*/ 306 h 365"/>
              <a:gd name="T42" fmla="*/ 315 w 1194"/>
              <a:gd name="T43" fmla="*/ 257 h 365"/>
              <a:gd name="T44" fmla="*/ 289 w 1194"/>
              <a:gd name="T45" fmla="*/ 204 h 365"/>
              <a:gd name="T46" fmla="*/ 247 w 1194"/>
              <a:gd name="T47" fmla="*/ 158 h 365"/>
              <a:gd name="T48" fmla="*/ 185 w 1194"/>
              <a:gd name="T49" fmla="*/ 127 h 365"/>
              <a:gd name="T50" fmla="*/ 102 w 1194"/>
              <a:gd name="T51" fmla="*/ 119 h 365"/>
              <a:gd name="T52" fmla="*/ 42 w 1194"/>
              <a:gd name="T53" fmla="*/ 129 h 365"/>
              <a:gd name="T54" fmla="*/ 9 w 1194"/>
              <a:gd name="T55" fmla="*/ 152 h 365"/>
              <a:gd name="T56" fmla="*/ 12 w 1194"/>
              <a:gd name="T57" fmla="*/ 166 h 365"/>
              <a:gd name="T58" fmla="*/ 53 w 1194"/>
              <a:gd name="T59" fmla="*/ 146 h 365"/>
              <a:gd name="T60" fmla="*/ 102 w 1194"/>
              <a:gd name="T61" fmla="*/ 137 h 365"/>
              <a:gd name="T62" fmla="*/ 179 w 1194"/>
              <a:gd name="T63" fmla="*/ 145 h 365"/>
              <a:gd name="T64" fmla="*/ 243 w 1194"/>
              <a:gd name="T65" fmla="*/ 179 h 365"/>
              <a:gd name="T66" fmla="*/ 282 w 1194"/>
              <a:gd name="T67" fmla="*/ 226 h 365"/>
              <a:gd name="T68" fmla="*/ 303 w 1194"/>
              <a:gd name="T69" fmla="*/ 279 h 365"/>
              <a:gd name="T70" fmla="*/ 311 w 1194"/>
              <a:gd name="T71" fmla="*/ 326 h 365"/>
              <a:gd name="T72" fmla="*/ 325 w 1194"/>
              <a:gd name="T73" fmla="*/ 349 h 365"/>
              <a:gd name="T74" fmla="*/ 395 w 1194"/>
              <a:gd name="T75" fmla="*/ 349 h 365"/>
              <a:gd name="T76" fmla="*/ 494 w 1194"/>
              <a:gd name="T77" fmla="*/ 349 h 365"/>
              <a:gd name="T78" fmla="*/ 597 w 1194"/>
              <a:gd name="T79" fmla="*/ 347 h 365"/>
              <a:gd name="T80" fmla="*/ 679 w 1194"/>
              <a:gd name="T81" fmla="*/ 347 h 365"/>
              <a:gd name="T82" fmla="*/ 713 w 1194"/>
              <a:gd name="T83" fmla="*/ 347 h 365"/>
              <a:gd name="T84" fmla="*/ 729 w 1194"/>
              <a:gd name="T85" fmla="*/ 355 h 365"/>
              <a:gd name="T86" fmla="*/ 753 w 1194"/>
              <a:gd name="T87" fmla="*/ 362 h 365"/>
              <a:gd name="T88" fmla="*/ 787 w 1194"/>
              <a:gd name="T89" fmla="*/ 365 h 365"/>
              <a:gd name="T90" fmla="*/ 835 w 1194"/>
              <a:gd name="T91" fmla="*/ 351 h 365"/>
              <a:gd name="T92" fmla="*/ 911 w 1194"/>
              <a:gd name="T93" fmla="*/ 307 h 365"/>
              <a:gd name="T94" fmla="*/ 979 w 1194"/>
              <a:gd name="T95" fmla="*/ 256 h 365"/>
              <a:gd name="T96" fmla="*/ 1024 w 1194"/>
              <a:gd name="T97" fmla="*/ 220 h 365"/>
              <a:gd name="T98" fmla="*/ 1065 w 1194"/>
              <a:gd name="T99" fmla="*/ 192 h 365"/>
              <a:gd name="T100" fmla="*/ 1104 w 1194"/>
              <a:gd name="T101" fmla="*/ 173 h 365"/>
              <a:gd name="T102" fmla="*/ 1143 w 1194"/>
              <a:gd name="T103" fmla="*/ 161 h 365"/>
              <a:gd name="T104" fmla="*/ 1177 w 1194"/>
              <a:gd name="T105" fmla="*/ 159 h 365"/>
              <a:gd name="T106" fmla="*/ 1194 w 1194"/>
              <a:gd name="T107" fmla="*/ 161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94" h="365">
                <a:moveTo>
                  <a:pt x="1192" y="141"/>
                </a:moveTo>
                <a:lnTo>
                  <a:pt x="1176" y="141"/>
                </a:lnTo>
                <a:lnTo>
                  <a:pt x="1159" y="143"/>
                </a:lnTo>
                <a:lnTo>
                  <a:pt x="1143" y="145"/>
                </a:lnTo>
                <a:lnTo>
                  <a:pt x="1128" y="149"/>
                </a:lnTo>
                <a:lnTo>
                  <a:pt x="1113" y="153"/>
                </a:lnTo>
                <a:lnTo>
                  <a:pt x="1100" y="159"/>
                </a:lnTo>
                <a:lnTo>
                  <a:pt x="1085" y="166"/>
                </a:lnTo>
                <a:lnTo>
                  <a:pt x="1071" y="174"/>
                </a:lnTo>
                <a:lnTo>
                  <a:pt x="1057" y="182"/>
                </a:lnTo>
                <a:lnTo>
                  <a:pt x="1042" y="191"/>
                </a:lnTo>
                <a:lnTo>
                  <a:pt x="1027" y="202"/>
                </a:lnTo>
                <a:lnTo>
                  <a:pt x="1012" y="212"/>
                </a:lnTo>
                <a:lnTo>
                  <a:pt x="997" y="223"/>
                </a:lnTo>
                <a:lnTo>
                  <a:pt x="981" y="236"/>
                </a:lnTo>
                <a:lnTo>
                  <a:pt x="964" y="249"/>
                </a:lnTo>
                <a:lnTo>
                  <a:pt x="946" y="262"/>
                </a:lnTo>
                <a:lnTo>
                  <a:pt x="937" y="269"/>
                </a:lnTo>
                <a:lnTo>
                  <a:pt x="929" y="276"/>
                </a:lnTo>
                <a:lnTo>
                  <a:pt x="921" y="282"/>
                </a:lnTo>
                <a:lnTo>
                  <a:pt x="913" y="289"/>
                </a:lnTo>
                <a:lnTo>
                  <a:pt x="905" y="293"/>
                </a:lnTo>
                <a:lnTo>
                  <a:pt x="897" y="299"/>
                </a:lnTo>
                <a:lnTo>
                  <a:pt x="890" y="304"/>
                </a:lnTo>
                <a:lnTo>
                  <a:pt x="883" y="308"/>
                </a:lnTo>
                <a:lnTo>
                  <a:pt x="898" y="279"/>
                </a:lnTo>
                <a:lnTo>
                  <a:pt x="905" y="245"/>
                </a:lnTo>
                <a:lnTo>
                  <a:pt x="904" y="212"/>
                </a:lnTo>
                <a:lnTo>
                  <a:pt x="895" y="181"/>
                </a:lnTo>
                <a:lnTo>
                  <a:pt x="888" y="167"/>
                </a:lnTo>
                <a:lnTo>
                  <a:pt x="878" y="154"/>
                </a:lnTo>
                <a:lnTo>
                  <a:pt x="868" y="143"/>
                </a:lnTo>
                <a:lnTo>
                  <a:pt x="855" y="133"/>
                </a:lnTo>
                <a:lnTo>
                  <a:pt x="842" y="123"/>
                </a:lnTo>
                <a:lnTo>
                  <a:pt x="828" y="117"/>
                </a:lnTo>
                <a:lnTo>
                  <a:pt x="813" y="110"/>
                </a:lnTo>
                <a:lnTo>
                  <a:pt x="797" y="105"/>
                </a:lnTo>
                <a:lnTo>
                  <a:pt x="797" y="69"/>
                </a:lnTo>
                <a:lnTo>
                  <a:pt x="1139" y="69"/>
                </a:lnTo>
                <a:lnTo>
                  <a:pt x="1139" y="52"/>
                </a:lnTo>
                <a:lnTo>
                  <a:pt x="797" y="52"/>
                </a:lnTo>
                <a:lnTo>
                  <a:pt x="797" y="3"/>
                </a:lnTo>
                <a:lnTo>
                  <a:pt x="781" y="0"/>
                </a:lnTo>
                <a:lnTo>
                  <a:pt x="781" y="105"/>
                </a:lnTo>
                <a:lnTo>
                  <a:pt x="767" y="104"/>
                </a:lnTo>
                <a:lnTo>
                  <a:pt x="751" y="106"/>
                </a:lnTo>
                <a:lnTo>
                  <a:pt x="733" y="112"/>
                </a:lnTo>
                <a:lnTo>
                  <a:pt x="716" y="120"/>
                </a:lnTo>
                <a:lnTo>
                  <a:pt x="698" y="131"/>
                </a:lnTo>
                <a:lnTo>
                  <a:pt x="682" y="146"/>
                </a:lnTo>
                <a:lnTo>
                  <a:pt x="667" y="166"/>
                </a:lnTo>
                <a:lnTo>
                  <a:pt x="655" y="189"/>
                </a:lnTo>
                <a:lnTo>
                  <a:pt x="648" y="213"/>
                </a:lnTo>
                <a:lnTo>
                  <a:pt x="646" y="236"/>
                </a:lnTo>
                <a:lnTo>
                  <a:pt x="648" y="257"/>
                </a:lnTo>
                <a:lnTo>
                  <a:pt x="654" y="276"/>
                </a:lnTo>
                <a:lnTo>
                  <a:pt x="662" y="293"/>
                </a:lnTo>
                <a:lnTo>
                  <a:pt x="671" y="310"/>
                </a:lnTo>
                <a:lnTo>
                  <a:pt x="680" y="322"/>
                </a:lnTo>
                <a:lnTo>
                  <a:pt x="690" y="334"/>
                </a:lnTo>
                <a:lnTo>
                  <a:pt x="329" y="334"/>
                </a:lnTo>
                <a:lnTo>
                  <a:pt x="329" y="321"/>
                </a:lnTo>
                <a:lnTo>
                  <a:pt x="327" y="306"/>
                </a:lnTo>
                <a:lnTo>
                  <a:pt x="325" y="291"/>
                </a:lnTo>
                <a:lnTo>
                  <a:pt x="320" y="274"/>
                </a:lnTo>
                <a:lnTo>
                  <a:pt x="315" y="257"/>
                </a:lnTo>
                <a:lnTo>
                  <a:pt x="308" y="239"/>
                </a:lnTo>
                <a:lnTo>
                  <a:pt x="299" y="221"/>
                </a:lnTo>
                <a:lnTo>
                  <a:pt x="289" y="204"/>
                </a:lnTo>
                <a:lnTo>
                  <a:pt x="277" y="188"/>
                </a:lnTo>
                <a:lnTo>
                  <a:pt x="264" y="172"/>
                </a:lnTo>
                <a:lnTo>
                  <a:pt x="247" y="158"/>
                </a:lnTo>
                <a:lnTo>
                  <a:pt x="229" y="145"/>
                </a:lnTo>
                <a:lnTo>
                  <a:pt x="208" y="135"/>
                </a:lnTo>
                <a:lnTo>
                  <a:pt x="185" y="127"/>
                </a:lnTo>
                <a:lnTo>
                  <a:pt x="160" y="121"/>
                </a:lnTo>
                <a:lnTo>
                  <a:pt x="131" y="119"/>
                </a:lnTo>
                <a:lnTo>
                  <a:pt x="102" y="119"/>
                </a:lnTo>
                <a:lnTo>
                  <a:pt x="78" y="121"/>
                </a:lnTo>
                <a:lnTo>
                  <a:pt x="59" y="125"/>
                </a:lnTo>
                <a:lnTo>
                  <a:pt x="42" y="129"/>
                </a:lnTo>
                <a:lnTo>
                  <a:pt x="30" y="136"/>
                </a:lnTo>
                <a:lnTo>
                  <a:pt x="18" y="144"/>
                </a:lnTo>
                <a:lnTo>
                  <a:pt x="9" y="152"/>
                </a:lnTo>
                <a:lnTo>
                  <a:pt x="0" y="161"/>
                </a:lnTo>
                <a:lnTo>
                  <a:pt x="2" y="174"/>
                </a:lnTo>
                <a:lnTo>
                  <a:pt x="12" y="166"/>
                </a:lnTo>
                <a:lnTo>
                  <a:pt x="25" y="158"/>
                </a:lnTo>
                <a:lnTo>
                  <a:pt x="38" y="152"/>
                </a:lnTo>
                <a:lnTo>
                  <a:pt x="53" y="146"/>
                </a:lnTo>
                <a:lnTo>
                  <a:pt x="68" y="142"/>
                </a:lnTo>
                <a:lnTo>
                  <a:pt x="85" y="139"/>
                </a:lnTo>
                <a:lnTo>
                  <a:pt x="102" y="137"/>
                </a:lnTo>
                <a:lnTo>
                  <a:pt x="122" y="137"/>
                </a:lnTo>
                <a:lnTo>
                  <a:pt x="153" y="139"/>
                </a:lnTo>
                <a:lnTo>
                  <a:pt x="179" y="145"/>
                </a:lnTo>
                <a:lnTo>
                  <a:pt x="204" y="153"/>
                </a:lnTo>
                <a:lnTo>
                  <a:pt x="224" y="165"/>
                </a:lnTo>
                <a:lnTo>
                  <a:pt x="243" y="179"/>
                </a:lnTo>
                <a:lnTo>
                  <a:pt x="258" y="192"/>
                </a:lnTo>
                <a:lnTo>
                  <a:pt x="270" y="210"/>
                </a:lnTo>
                <a:lnTo>
                  <a:pt x="282" y="226"/>
                </a:lnTo>
                <a:lnTo>
                  <a:pt x="290" y="244"/>
                </a:lnTo>
                <a:lnTo>
                  <a:pt x="297" y="261"/>
                </a:lnTo>
                <a:lnTo>
                  <a:pt x="303" y="279"/>
                </a:lnTo>
                <a:lnTo>
                  <a:pt x="306" y="296"/>
                </a:lnTo>
                <a:lnTo>
                  <a:pt x="310" y="312"/>
                </a:lnTo>
                <a:lnTo>
                  <a:pt x="311" y="326"/>
                </a:lnTo>
                <a:lnTo>
                  <a:pt x="312" y="338"/>
                </a:lnTo>
                <a:lnTo>
                  <a:pt x="313" y="349"/>
                </a:lnTo>
                <a:lnTo>
                  <a:pt x="325" y="349"/>
                </a:lnTo>
                <a:lnTo>
                  <a:pt x="343" y="349"/>
                </a:lnTo>
                <a:lnTo>
                  <a:pt x="367" y="349"/>
                </a:lnTo>
                <a:lnTo>
                  <a:pt x="395" y="349"/>
                </a:lnTo>
                <a:lnTo>
                  <a:pt x="426" y="349"/>
                </a:lnTo>
                <a:lnTo>
                  <a:pt x="459" y="349"/>
                </a:lnTo>
                <a:lnTo>
                  <a:pt x="494" y="349"/>
                </a:lnTo>
                <a:lnTo>
                  <a:pt x="530" y="347"/>
                </a:lnTo>
                <a:lnTo>
                  <a:pt x="564" y="347"/>
                </a:lnTo>
                <a:lnTo>
                  <a:pt x="597" y="347"/>
                </a:lnTo>
                <a:lnTo>
                  <a:pt x="629" y="347"/>
                </a:lnTo>
                <a:lnTo>
                  <a:pt x="656" y="347"/>
                </a:lnTo>
                <a:lnTo>
                  <a:pt x="679" y="347"/>
                </a:lnTo>
                <a:lnTo>
                  <a:pt x="698" y="347"/>
                </a:lnTo>
                <a:lnTo>
                  <a:pt x="709" y="347"/>
                </a:lnTo>
                <a:lnTo>
                  <a:pt x="713" y="347"/>
                </a:lnTo>
                <a:lnTo>
                  <a:pt x="717" y="350"/>
                </a:lnTo>
                <a:lnTo>
                  <a:pt x="722" y="352"/>
                </a:lnTo>
                <a:lnTo>
                  <a:pt x="729" y="355"/>
                </a:lnTo>
                <a:lnTo>
                  <a:pt x="736" y="358"/>
                </a:lnTo>
                <a:lnTo>
                  <a:pt x="744" y="361"/>
                </a:lnTo>
                <a:lnTo>
                  <a:pt x="753" y="362"/>
                </a:lnTo>
                <a:lnTo>
                  <a:pt x="763" y="365"/>
                </a:lnTo>
                <a:lnTo>
                  <a:pt x="776" y="365"/>
                </a:lnTo>
                <a:lnTo>
                  <a:pt x="787" y="365"/>
                </a:lnTo>
                <a:lnTo>
                  <a:pt x="800" y="362"/>
                </a:lnTo>
                <a:lnTo>
                  <a:pt x="816" y="358"/>
                </a:lnTo>
                <a:lnTo>
                  <a:pt x="835" y="351"/>
                </a:lnTo>
                <a:lnTo>
                  <a:pt x="857" y="341"/>
                </a:lnTo>
                <a:lnTo>
                  <a:pt x="882" y="327"/>
                </a:lnTo>
                <a:lnTo>
                  <a:pt x="911" y="307"/>
                </a:lnTo>
                <a:lnTo>
                  <a:pt x="944" y="282"/>
                </a:lnTo>
                <a:lnTo>
                  <a:pt x="961" y="268"/>
                </a:lnTo>
                <a:lnTo>
                  <a:pt x="979" y="256"/>
                </a:lnTo>
                <a:lnTo>
                  <a:pt x="994" y="243"/>
                </a:lnTo>
                <a:lnTo>
                  <a:pt x="1010" y="231"/>
                </a:lnTo>
                <a:lnTo>
                  <a:pt x="1024" y="220"/>
                </a:lnTo>
                <a:lnTo>
                  <a:pt x="1039" y="211"/>
                </a:lnTo>
                <a:lnTo>
                  <a:pt x="1052" y="200"/>
                </a:lnTo>
                <a:lnTo>
                  <a:pt x="1065" y="192"/>
                </a:lnTo>
                <a:lnTo>
                  <a:pt x="1079" y="185"/>
                </a:lnTo>
                <a:lnTo>
                  <a:pt x="1092" y="179"/>
                </a:lnTo>
                <a:lnTo>
                  <a:pt x="1104" y="173"/>
                </a:lnTo>
                <a:lnTo>
                  <a:pt x="1117" y="168"/>
                </a:lnTo>
                <a:lnTo>
                  <a:pt x="1131" y="164"/>
                </a:lnTo>
                <a:lnTo>
                  <a:pt x="1143" y="161"/>
                </a:lnTo>
                <a:lnTo>
                  <a:pt x="1157" y="159"/>
                </a:lnTo>
                <a:lnTo>
                  <a:pt x="1171" y="159"/>
                </a:lnTo>
                <a:lnTo>
                  <a:pt x="1177" y="159"/>
                </a:lnTo>
                <a:lnTo>
                  <a:pt x="1183" y="159"/>
                </a:lnTo>
                <a:lnTo>
                  <a:pt x="1188" y="160"/>
                </a:lnTo>
                <a:lnTo>
                  <a:pt x="1194" y="161"/>
                </a:lnTo>
                <a:lnTo>
                  <a:pt x="1192" y="141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" name="Rectangle 75"/>
          <p:cNvSpPr>
            <a:spLocks noChangeArrowheads="1"/>
          </p:cNvSpPr>
          <p:nvPr/>
        </p:nvSpPr>
        <p:spPr bwMode="auto">
          <a:xfrm>
            <a:off x="5561013" y="2505075"/>
            <a:ext cx="80962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" name="Rectangle 76"/>
          <p:cNvSpPr>
            <a:spLocks noChangeArrowheads="1"/>
          </p:cNvSpPr>
          <p:nvPr/>
        </p:nvSpPr>
        <p:spPr bwMode="auto">
          <a:xfrm>
            <a:off x="6173788" y="2468563"/>
            <a:ext cx="20637" cy="90487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" name="Freeform 77"/>
          <p:cNvSpPr>
            <a:spLocks/>
          </p:cNvSpPr>
          <p:nvPr/>
        </p:nvSpPr>
        <p:spPr bwMode="auto">
          <a:xfrm>
            <a:off x="6086475" y="2533650"/>
            <a:ext cx="15875" cy="74613"/>
          </a:xfrm>
          <a:custGeom>
            <a:avLst/>
            <a:gdLst>
              <a:gd name="T0" fmla="*/ 0 w 20"/>
              <a:gd name="T1" fmla="*/ 93 h 93"/>
              <a:gd name="T2" fmla="*/ 0 w 20"/>
              <a:gd name="T3" fmla="*/ 0 h 93"/>
              <a:gd name="T4" fmla="*/ 20 w 20"/>
              <a:gd name="T5" fmla="*/ 0 h 93"/>
              <a:gd name="T6" fmla="*/ 20 w 20"/>
              <a:gd name="T7" fmla="*/ 82 h 93"/>
              <a:gd name="T8" fmla="*/ 0 w 20"/>
              <a:gd name="T9" fmla="*/ 93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93">
                <a:moveTo>
                  <a:pt x="0" y="93"/>
                </a:moveTo>
                <a:lnTo>
                  <a:pt x="0" y="0"/>
                </a:lnTo>
                <a:lnTo>
                  <a:pt x="20" y="0"/>
                </a:lnTo>
                <a:lnTo>
                  <a:pt x="20" y="82"/>
                </a:lnTo>
                <a:lnTo>
                  <a:pt x="0" y="93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" name="Rectangle 78"/>
          <p:cNvSpPr>
            <a:spLocks noChangeArrowheads="1"/>
          </p:cNvSpPr>
          <p:nvPr/>
        </p:nvSpPr>
        <p:spPr bwMode="auto">
          <a:xfrm>
            <a:off x="6053138" y="2533650"/>
            <a:ext cx="15875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" name="Rectangle 79"/>
          <p:cNvSpPr>
            <a:spLocks noChangeArrowheads="1"/>
          </p:cNvSpPr>
          <p:nvPr/>
        </p:nvSpPr>
        <p:spPr bwMode="auto">
          <a:xfrm>
            <a:off x="6019800" y="2533650"/>
            <a:ext cx="15875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" name="Rectangle 80"/>
          <p:cNvSpPr>
            <a:spLocks noChangeArrowheads="1"/>
          </p:cNvSpPr>
          <p:nvPr/>
        </p:nvSpPr>
        <p:spPr bwMode="auto">
          <a:xfrm>
            <a:off x="5986463" y="2533650"/>
            <a:ext cx="15875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" name="Freeform 81"/>
          <p:cNvSpPr>
            <a:spLocks/>
          </p:cNvSpPr>
          <p:nvPr/>
        </p:nvSpPr>
        <p:spPr bwMode="auto">
          <a:xfrm>
            <a:off x="6286500" y="2684463"/>
            <a:ext cx="36513" cy="47625"/>
          </a:xfrm>
          <a:custGeom>
            <a:avLst/>
            <a:gdLst>
              <a:gd name="T0" fmla="*/ 42 w 46"/>
              <a:gd name="T1" fmla="*/ 0 h 59"/>
              <a:gd name="T2" fmla="*/ 46 w 46"/>
              <a:gd name="T3" fmla="*/ 12 h 59"/>
              <a:gd name="T4" fmla="*/ 46 w 46"/>
              <a:gd name="T5" fmla="*/ 29 h 59"/>
              <a:gd name="T6" fmla="*/ 43 w 46"/>
              <a:gd name="T7" fmla="*/ 45 h 59"/>
              <a:gd name="T8" fmla="*/ 38 w 46"/>
              <a:gd name="T9" fmla="*/ 59 h 59"/>
              <a:gd name="T10" fmla="*/ 32 w 46"/>
              <a:gd name="T11" fmla="*/ 59 h 59"/>
              <a:gd name="T12" fmla="*/ 23 w 46"/>
              <a:gd name="T13" fmla="*/ 58 h 59"/>
              <a:gd name="T14" fmla="*/ 13 w 46"/>
              <a:gd name="T15" fmla="*/ 58 h 59"/>
              <a:gd name="T16" fmla="*/ 10 w 46"/>
              <a:gd name="T17" fmla="*/ 58 h 59"/>
              <a:gd name="T18" fmla="*/ 3 w 46"/>
              <a:gd name="T19" fmla="*/ 47 h 59"/>
              <a:gd name="T20" fmla="*/ 0 w 46"/>
              <a:gd name="T21" fmla="*/ 28 h 59"/>
              <a:gd name="T22" fmla="*/ 2 w 46"/>
              <a:gd name="T23" fmla="*/ 11 h 59"/>
              <a:gd name="T24" fmla="*/ 13 w 46"/>
              <a:gd name="T25" fmla="*/ 0 h 59"/>
              <a:gd name="T26" fmla="*/ 20 w 46"/>
              <a:gd name="T27" fmla="*/ 0 h 59"/>
              <a:gd name="T28" fmla="*/ 30 w 46"/>
              <a:gd name="T29" fmla="*/ 0 h 59"/>
              <a:gd name="T30" fmla="*/ 39 w 46"/>
              <a:gd name="T31" fmla="*/ 0 h 59"/>
              <a:gd name="T32" fmla="*/ 42 w 46"/>
              <a:gd name="T33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6" h="59">
                <a:moveTo>
                  <a:pt x="42" y="0"/>
                </a:moveTo>
                <a:lnTo>
                  <a:pt x="46" y="12"/>
                </a:lnTo>
                <a:lnTo>
                  <a:pt x="46" y="29"/>
                </a:lnTo>
                <a:lnTo>
                  <a:pt x="43" y="45"/>
                </a:lnTo>
                <a:lnTo>
                  <a:pt x="38" y="59"/>
                </a:lnTo>
                <a:lnTo>
                  <a:pt x="32" y="59"/>
                </a:lnTo>
                <a:lnTo>
                  <a:pt x="23" y="58"/>
                </a:lnTo>
                <a:lnTo>
                  <a:pt x="13" y="58"/>
                </a:lnTo>
                <a:lnTo>
                  <a:pt x="10" y="58"/>
                </a:lnTo>
                <a:lnTo>
                  <a:pt x="3" y="47"/>
                </a:lnTo>
                <a:lnTo>
                  <a:pt x="0" y="28"/>
                </a:lnTo>
                <a:lnTo>
                  <a:pt x="2" y="11"/>
                </a:lnTo>
                <a:lnTo>
                  <a:pt x="13" y="0"/>
                </a:lnTo>
                <a:lnTo>
                  <a:pt x="20" y="0"/>
                </a:lnTo>
                <a:lnTo>
                  <a:pt x="30" y="0"/>
                </a:lnTo>
                <a:lnTo>
                  <a:pt x="39" y="0"/>
                </a:lnTo>
                <a:lnTo>
                  <a:pt x="42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9" name="Freeform 82"/>
          <p:cNvSpPr>
            <a:spLocks/>
          </p:cNvSpPr>
          <p:nvPr/>
        </p:nvSpPr>
        <p:spPr bwMode="auto">
          <a:xfrm>
            <a:off x="6224588" y="2522538"/>
            <a:ext cx="42862" cy="66675"/>
          </a:xfrm>
          <a:custGeom>
            <a:avLst/>
            <a:gdLst>
              <a:gd name="T0" fmla="*/ 54 w 54"/>
              <a:gd name="T1" fmla="*/ 1 h 84"/>
              <a:gd name="T2" fmla="*/ 54 w 54"/>
              <a:gd name="T3" fmla="*/ 81 h 84"/>
              <a:gd name="T4" fmla="*/ 47 w 54"/>
              <a:gd name="T5" fmla="*/ 83 h 84"/>
              <a:gd name="T6" fmla="*/ 39 w 54"/>
              <a:gd name="T7" fmla="*/ 84 h 84"/>
              <a:gd name="T8" fmla="*/ 30 w 54"/>
              <a:gd name="T9" fmla="*/ 83 h 84"/>
              <a:gd name="T10" fmla="*/ 21 w 54"/>
              <a:gd name="T11" fmla="*/ 81 h 84"/>
              <a:gd name="T12" fmla="*/ 13 w 54"/>
              <a:gd name="T13" fmla="*/ 75 h 84"/>
              <a:gd name="T14" fmla="*/ 6 w 54"/>
              <a:gd name="T15" fmla="*/ 66 h 84"/>
              <a:gd name="T16" fmla="*/ 1 w 54"/>
              <a:gd name="T17" fmla="*/ 54 h 84"/>
              <a:gd name="T18" fmla="*/ 0 w 54"/>
              <a:gd name="T19" fmla="*/ 39 h 84"/>
              <a:gd name="T20" fmla="*/ 3 w 54"/>
              <a:gd name="T21" fmla="*/ 27 h 84"/>
              <a:gd name="T22" fmla="*/ 7 w 54"/>
              <a:gd name="T23" fmla="*/ 16 h 84"/>
              <a:gd name="T24" fmla="*/ 14 w 54"/>
              <a:gd name="T25" fmla="*/ 9 h 84"/>
              <a:gd name="T26" fmla="*/ 22 w 54"/>
              <a:gd name="T27" fmla="*/ 5 h 84"/>
              <a:gd name="T28" fmla="*/ 31 w 54"/>
              <a:gd name="T29" fmla="*/ 1 h 84"/>
              <a:gd name="T30" fmla="*/ 39 w 54"/>
              <a:gd name="T31" fmla="*/ 0 h 84"/>
              <a:gd name="T32" fmla="*/ 47 w 54"/>
              <a:gd name="T33" fmla="*/ 0 h 84"/>
              <a:gd name="T34" fmla="*/ 54 w 54"/>
              <a:gd name="T35" fmla="*/ 1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" h="84">
                <a:moveTo>
                  <a:pt x="54" y="1"/>
                </a:moveTo>
                <a:lnTo>
                  <a:pt x="54" y="81"/>
                </a:lnTo>
                <a:lnTo>
                  <a:pt x="47" y="83"/>
                </a:lnTo>
                <a:lnTo>
                  <a:pt x="39" y="84"/>
                </a:lnTo>
                <a:lnTo>
                  <a:pt x="30" y="83"/>
                </a:lnTo>
                <a:lnTo>
                  <a:pt x="21" y="81"/>
                </a:lnTo>
                <a:lnTo>
                  <a:pt x="13" y="75"/>
                </a:lnTo>
                <a:lnTo>
                  <a:pt x="6" y="66"/>
                </a:lnTo>
                <a:lnTo>
                  <a:pt x="1" y="54"/>
                </a:lnTo>
                <a:lnTo>
                  <a:pt x="0" y="39"/>
                </a:lnTo>
                <a:lnTo>
                  <a:pt x="3" y="27"/>
                </a:lnTo>
                <a:lnTo>
                  <a:pt x="7" y="16"/>
                </a:lnTo>
                <a:lnTo>
                  <a:pt x="14" y="9"/>
                </a:lnTo>
                <a:lnTo>
                  <a:pt x="22" y="5"/>
                </a:lnTo>
                <a:lnTo>
                  <a:pt x="31" y="1"/>
                </a:lnTo>
                <a:lnTo>
                  <a:pt x="39" y="0"/>
                </a:lnTo>
                <a:lnTo>
                  <a:pt x="47" y="0"/>
                </a:lnTo>
                <a:lnTo>
                  <a:pt x="54" y="1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0" name="Freeform 83"/>
          <p:cNvSpPr>
            <a:spLocks/>
          </p:cNvSpPr>
          <p:nvPr/>
        </p:nvSpPr>
        <p:spPr bwMode="auto">
          <a:xfrm>
            <a:off x="5192713" y="2719388"/>
            <a:ext cx="66675" cy="46037"/>
          </a:xfrm>
          <a:custGeom>
            <a:avLst/>
            <a:gdLst>
              <a:gd name="T0" fmla="*/ 85 w 85"/>
              <a:gd name="T1" fmla="*/ 0 h 59"/>
              <a:gd name="T2" fmla="*/ 70 w 85"/>
              <a:gd name="T3" fmla="*/ 0 h 59"/>
              <a:gd name="T4" fmla="*/ 55 w 85"/>
              <a:gd name="T5" fmla="*/ 0 h 59"/>
              <a:gd name="T6" fmla="*/ 40 w 85"/>
              <a:gd name="T7" fmla="*/ 0 h 59"/>
              <a:gd name="T8" fmla="*/ 28 w 85"/>
              <a:gd name="T9" fmla="*/ 3 h 59"/>
              <a:gd name="T10" fmla="*/ 15 w 85"/>
              <a:gd name="T11" fmla="*/ 6 h 59"/>
              <a:gd name="T12" fmla="*/ 7 w 85"/>
              <a:gd name="T13" fmla="*/ 12 h 59"/>
              <a:gd name="T14" fmla="*/ 1 w 85"/>
              <a:gd name="T15" fmla="*/ 20 h 59"/>
              <a:gd name="T16" fmla="*/ 0 w 85"/>
              <a:gd name="T17" fmla="*/ 30 h 59"/>
              <a:gd name="T18" fmla="*/ 1 w 85"/>
              <a:gd name="T19" fmla="*/ 37 h 59"/>
              <a:gd name="T20" fmla="*/ 1 w 85"/>
              <a:gd name="T21" fmla="*/ 44 h 59"/>
              <a:gd name="T22" fmla="*/ 3 w 85"/>
              <a:gd name="T23" fmla="*/ 50 h 59"/>
              <a:gd name="T24" fmla="*/ 9 w 85"/>
              <a:gd name="T25" fmla="*/ 53 h 59"/>
              <a:gd name="T26" fmla="*/ 18 w 85"/>
              <a:gd name="T27" fmla="*/ 57 h 59"/>
              <a:gd name="T28" fmla="*/ 32 w 85"/>
              <a:gd name="T29" fmla="*/ 58 h 59"/>
              <a:gd name="T30" fmla="*/ 52 w 85"/>
              <a:gd name="T31" fmla="*/ 59 h 59"/>
              <a:gd name="T32" fmla="*/ 79 w 85"/>
              <a:gd name="T33" fmla="*/ 58 h 59"/>
              <a:gd name="T34" fmla="*/ 81 w 85"/>
              <a:gd name="T35" fmla="*/ 46 h 59"/>
              <a:gd name="T36" fmla="*/ 83 w 85"/>
              <a:gd name="T37" fmla="*/ 27 h 59"/>
              <a:gd name="T38" fmla="*/ 84 w 85"/>
              <a:gd name="T39" fmla="*/ 8 h 59"/>
              <a:gd name="T40" fmla="*/ 85 w 85"/>
              <a:gd name="T41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5" h="59">
                <a:moveTo>
                  <a:pt x="85" y="0"/>
                </a:moveTo>
                <a:lnTo>
                  <a:pt x="70" y="0"/>
                </a:lnTo>
                <a:lnTo>
                  <a:pt x="55" y="0"/>
                </a:lnTo>
                <a:lnTo>
                  <a:pt x="40" y="0"/>
                </a:lnTo>
                <a:lnTo>
                  <a:pt x="28" y="3"/>
                </a:lnTo>
                <a:lnTo>
                  <a:pt x="15" y="6"/>
                </a:lnTo>
                <a:lnTo>
                  <a:pt x="7" y="12"/>
                </a:lnTo>
                <a:lnTo>
                  <a:pt x="1" y="20"/>
                </a:lnTo>
                <a:lnTo>
                  <a:pt x="0" y="30"/>
                </a:lnTo>
                <a:lnTo>
                  <a:pt x="1" y="37"/>
                </a:lnTo>
                <a:lnTo>
                  <a:pt x="1" y="44"/>
                </a:lnTo>
                <a:lnTo>
                  <a:pt x="3" y="50"/>
                </a:lnTo>
                <a:lnTo>
                  <a:pt x="9" y="53"/>
                </a:lnTo>
                <a:lnTo>
                  <a:pt x="18" y="57"/>
                </a:lnTo>
                <a:lnTo>
                  <a:pt x="32" y="58"/>
                </a:lnTo>
                <a:lnTo>
                  <a:pt x="52" y="59"/>
                </a:lnTo>
                <a:lnTo>
                  <a:pt x="79" y="58"/>
                </a:lnTo>
                <a:lnTo>
                  <a:pt x="81" y="46"/>
                </a:lnTo>
                <a:lnTo>
                  <a:pt x="83" y="27"/>
                </a:lnTo>
                <a:lnTo>
                  <a:pt x="84" y="8"/>
                </a:lnTo>
                <a:lnTo>
                  <a:pt x="85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1" name="Freeform 84"/>
          <p:cNvSpPr>
            <a:spLocks/>
          </p:cNvSpPr>
          <p:nvPr/>
        </p:nvSpPr>
        <p:spPr bwMode="auto">
          <a:xfrm>
            <a:off x="6146800" y="2689225"/>
            <a:ext cx="65088" cy="63500"/>
          </a:xfrm>
          <a:custGeom>
            <a:avLst/>
            <a:gdLst>
              <a:gd name="T0" fmla="*/ 41 w 82"/>
              <a:gd name="T1" fmla="*/ 81 h 81"/>
              <a:gd name="T2" fmla="*/ 33 w 82"/>
              <a:gd name="T3" fmla="*/ 80 h 81"/>
              <a:gd name="T4" fmla="*/ 26 w 82"/>
              <a:gd name="T5" fmla="*/ 77 h 81"/>
              <a:gd name="T6" fmla="*/ 19 w 82"/>
              <a:gd name="T7" fmla="*/ 74 h 81"/>
              <a:gd name="T8" fmla="*/ 12 w 82"/>
              <a:gd name="T9" fmla="*/ 69 h 81"/>
              <a:gd name="T10" fmla="*/ 7 w 82"/>
              <a:gd name="T11" fmla="*/ 62 h 81"/>
              <a:gd name="T12" fmla="*/ 4 w 82"/>
              <a:gd name="T13" fmla="*/ 55 h 81"/>
              <a:gd name="T14" fmla="*/ 1 w 82"/>
              <a:gd name="T15" fmla="*/ 49 h 81"/>
              <a:gd name="T16" fmla="*/ 0 w 82"/>
              <a:gd name="T17" fmla="*/ 40 h 81"/>
              <a:gd name="T18" fmla="*/ 1 w 82"/>
              <a:gd name="T19" fmla="*/ 32 h 81"/>
              <a:gd name="T20" fmla="*/ 4 w 82"/>
              <a:gd name="T21" fmla="*/ 26 h 81"/>
              <a:gd name="T22" fmla="*/ 7 w 82"/>
              <a:gd name="T23" fmla="*/ 19 h 81"/>
              <a:gd name="T24" fmla="*/ 12 w 82"/>
              <a:gd name="T25" fmla="*/ 12 h 81"/>
              <a:gd name="T26" fmla="*/ 19 w 82"/>
              <a:gd name="T27" fmla="*/ 7 h 81"/>
              <a:gd name="T28" fmla="*/ 26 w 82"/>
              <a:gd name="T29" fmla="*/ 4 h 81"/>
              <a:gd name="T30" fmla="*/ 33 w 82"/>
              <a:gd name="T31" fmla="*/ 1 h 81"/>
              <a:gd name="T32" fmla="*/ 41 w 82"/>
              <a:gd name="T33" fmla="*/ 0 h 81"/>
              <a:gd name="T34" fmla="*/ 49 w 82"/>
              <a:gd name="T35" fmla="*/ 1 h 81"/>
              <a:gd name="T36" fmla="*/ 57 w 82"/>
              <a:gd name="T37" fmla="*/ 4 h 81"/>
              <a:gd name="T38" fmla="*/ 64 w 82"/>
              <a:gd name="T39" fmla="*/ 7 h 81"/>
              <a:gd name="T40" fmla="*/ 71 w 82"/>
              <a:gd name="T41" fmla="*/ 12 h 81"/>
              <a:gd name="T42" fmla="*/ 75 w 82"/>
              <a:gd name="T43" fmla="*/ 19 h 81"/>
              <a:gd name="T44" fmla="*/ 79 w 82"/>
              <a:gd name="T45" fmla="*/ 26 h 81"/>
              <a:gd name="T46" fmla="*/ 81 w 82"/>
              <a:gd name="T47" fmla="*/ 32 h 81"/>
              <a:gd name="T48" fmla="*/ 82 w 82"/>
              <a:gd name="T49" fmla="*/ 40 h 81"/>
              <a:gd name="T50" fmla="*/ 81 w 82"/>
              <a:gd name="T51" fmla="*/ 49 h 81"/>
              <a:gd name="T52" fmla="*/ 79 w 82"/>
              <a:gd name="T53" fmla="*/ 55 h 81"/>
              <a:gd name="T54" fmla="*/ 75 w 82"/>
              <a:gd name="T55" fmla="*/ 62 h 81"/>
              <a:gd name="T56" fmla="*/ 71 w 82"/>
              <a:gd name="T57" fmla="*/ 69 h 81"/>
              <a:gd name="T58" fmla="*/ 64 w 82"/>
              <a:gd name="T59" fmla="*/ 74 h 81"/>
              <a:gd name="T60" fmla="*/ 57 w 82"/>
              <a:gd name="T61" fmla="*/ 77 h 81"/>
              <a:gd name="T62" fmla="*/ 49 w 82"/>
              <a:gd name="T63" fmla="*/ 80 h 81"/>
              <a:gd name="T64" fmla="*/ 41 w 82"/>
              <a:gd name="T65" fmla="*/ 81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2" h="81">
                <a:moveTo>
                  <a:pt x="41" y="81"/>
                </a:moveTo>
                <a:lnTo>
                  <a:pt x="33" y="80"/>
                </a:lnTo>
                <a:lnTo>
                  <a:pt x="26" y="77"/>
                </a:lnTo>
                <a:lnTo>
                  <a:pt x="19" y="74"/>
                </a:lnTo>
                <a:lnTo>
                  <a:pt x="12" y="69"/>
                </a:lnTo>
                <a:lnTo>
                  <a:pt x="7" y="62"/>
                </a:lnTo>
                <a:lnTo>
                  <a:pt x="4" y="55"/>
                </a:lnTo>
                <a:lnTo>
                  <a:pt x="1" y="49"/>
                </a:lnTo>
                <a:lnTo>
                  <a:pt x="0" y="40"/>
                </a:lnTo>
                <a:lnTo>
                  <a:pt x="1" y="32"/>
                </a:lnTo>
                <a:lnTo>
                  <a:pt x="4" y="26"/>
                </a:lnTo>
                <a:lnTo>
                  <a:pt x="7" y="19"/>
                </a:lnTo>
                <a:lnTo>
                  <a:pt x="12" y="12"/>
                </a:lnTo>
                <a:lnTo>
                  <a:pt x="19" y="7"/>
                </a:lnTo>
                <a:lnTo>
                  <a:pt x="26" y="4"/>
                </a:lnTo>
                <a:lnTo>
                  <a:pt x="33" y="1"/>
                </a:lnTo>
                <a:lnTo>
                  <a:pt x="41" y="0"/>
                </a:lnTo>
                <a:lnTo>
                  <a:pt x="49" y="1"/>
                </a:lnTo>
                <a:lnTo>
                  <a:pt x="57" y="4"/>
                </a:lnTo>
                <a:lnTo>
                  <a:pt x="64" y="7"/>
                </a:lnTo>
                <a:lnTo>
                  <a:pt x="71" y="12"/>
                </a:lnTo>
                <a:lnTo>
                  <a:pt x="75" y="19"/>
                </a:lnTo>
                <a:lnTo>
                  <a:pt x="79" y="26"/>
                </a:lnTo>
                <a:lnTo>
                  <a:pt x="81" y="32"/>
                </a:lnTo>
                <a:lnTo>
                  <a:pt x="82" y="40"/>
                </a:lnTo>
                <a:lnTo>
                  <a:pt x="81" y="49"/>
                </a:lnTo>
                <a:lnTo>
                  <a:pt x="79" y="55"/>
                </a:lnTo>
                <a:lnTo>
                  <a:pt x="75" y="62"/>
                </a:lnTo>
                <a:lnTo>
                  <a:pt x="71" y="69"/>
                </a:lnTo>
                <a:lnTo>
                  <a:pt x="64" y="74"/>
                </a:lnTo>
                <a:lnTo>
                  <a:pt x="57" y="77"/>
                </a:lnTo>
                <a:lnTo>
                  <a:pt x="49" y="80"/>
                </a:lnTo>
                <a:lnTo>
                  <a:pt x="41" y="81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2" name="Freeform 85"/>
          <p:cNvSpPr>
            <a:spLocks/>
          </p:cNvSpPr>
          <p:nvPr/>
        </p:nvSpPr>
        <p:spPr bwMode="auto">
          <a:xfrm>
            <a:off x="5332413" y="2689225"/>
            <a:ext cx="63500" cy="63500"/>
          </a:xfrm>
          <a:custGeom>
            <a:avLst/>
            <a:gdLst>
              <a:gd name="T0" fmla="*/ 41 w 81"/>
              <a:gd name="T1" fmla="*/ 81 h 81"/>
              <a:gd name="T2" fmla="*/ 32 w 81"/>
              <a:gd name="T3" fmla="*/ 80 h 81"/>
              <a:gd name="T4" fmla="*/ 26 w 81"/>
              <a:gd name="T5" fmla="*/ 77 h 81"/>
              <a:gd name="T6" fmla="*/ 19 w 81"/>
              <a:gd name="T7" fmla="*/ 74 h 81"/>
              <a:gd name="T8" fmla="*/ 12 w 81"/>
              <a:gd name="T9" fmla="*/ 69 h 81"/>
              <a:gd name="T10" fmla="*/ 7 w 81"/>
              <a:gd name="T11" fmla="*/ 62 h 81"/>
              <a:gd name="T12" fmla="*/ 4 w 81"/>
              <a:gd name="T13" fmla="*/ 55 h 81"/>
              <a:gd name="T14" fmla="*/ 1 w 81"/>
              <a:gd name="T15" fmla="*/ 49 h 81"/>
              <a:gd name="T16" fmla="*/ 0 w 81"/>
              <a:gd name="T17" fmla="*/ 40 h 81"/>
              <a:gd name="T18" fmla="*/ 1 w 81"/>
              <a:gd name="T19" fmla="*/ 32 h 81"/>
              <a:gd name="T20" fmla="*/ 4 w 81"/>
              <a:gd name="T21" fmla="*/ 26 h 81"/>
              <a:gd name="T22" fmla="*/ 7 w 81"/>
              <a:gd name="T23" fmla="*/ 19 h 81"/>
              <a:gd name="T24" fmla="*/ 12 w 81"/>
              <a:gd name="T25" fmla="*/ 12 h 81"/>
              <a:gd name="T26" fmla="*/ 19 w 81"/>
              <a:gd name="T27" fmla="*/ 7 h 81"/>
              <a:gd name="T28" fmla="*/ 26 w 81"/>
              <a:gd name="T29" fmla="*/ 4 h 81"/>
              <a:gd name="T30" fmla="*/ 32 w 81"/>
              <a:gd name="T31" fmla="*/ 1 h 81"/>
              <a:gd name="T32" fmla="*/ 41 w 81"/>
              <a:gd name="T33" fmla="*/ 0 h 81"/>
              <a:gd name="T34" fmla="*/ 49 w 81"/>
              <a:gd name="T35" fmla="*/ 1 h 81"/>
              <a:gd name="T36" fmla="*/ 57 w 81"/>
              <a:gd name="T37" fmla="*/ 4 h 81"/>
              <a:gd name="T38" fmla="*/ 64 w 81"/>
              <a:gd name="T39" fmla="*/ 7 h 81"/>
              <a:gd name="T40" fmla="*/ 69 w 81"/>
              <a:gd name="T41" fmla="*/ 12 h 81"/>
              <a:gd name="T42" fmla="*/ 74 w 81"/>
              <a:gd name="T43" fmla="*/ 19 h 81"/>
              <a:gd name="T44" fmla="*/ 77 w 81"/>
              <a:gd name="T45" fmla="*/ 26 h 81"/>
              <a:gd name="T46" fmla="*/ 80 w 81"/>
              <a:gd name="T47" fmla="*/ 32 h 81"/>
              <a:gd name="T48" fmla="*/ 81 w 81"/>
              <a:gd name="T49" fmla="*/ 40 h 81"/>
              <a:gd name="T50" fmla="*/ 80 w 81"/>
              <a:gd name="T51" fmla="*/ 49 h 81"/>
              <a:gd name="T52" fmla="*/ 77 w 81"/>
              <a:gd name="T53" fmla="*/ 55 h 81"/>
              <a:gd name="T54" fmla="*/ 74 w 81"/>
              <a:gd name="T55" fmla="*/ 62 h 81"/>
              <a:gd name="T56" fmla="*/ 69 w 81"/>
              <a:gd name="T57" fmla="*/ 69 h 81"/>
              <a:gd name="T58" fmla="*/ 64 w 81"/>
              <a:gd name="T59" fmla="*/ 74 h 81"/>
              <a:gd name="T60" fmla="*/ 57 w 81"/>
              <a:gd name="T61" fmla="*/ 77 h 81"/>
              <a:gd name="T62" fmla="*/ 49 w 81"/>
              <a:gd name="T63" fmla="*/ 80 h 81"/>
              <a:gd name="T64" fmla="*/ 41 w 81"/>
              <a:gd name="T65" fmla="*/ 81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1" h="81">
                <a:moveTo>
                  <a:pt x="41" y="81"/>
                </a:moveTo>
                <a:lnTo>
                  <a:pt x="32" y="80"/>
                </a:lnTo>
                <a:lnTo>
                  <a:pt x="26" y="77"/>
                </a:lnTo>
                <a:lnTo>
                  <a:pt x="19" y="74"/>
                </a:lnTo>
                <a:lnTo>
                  <a:pt x="12" y="69"/>
                </a:lnTo>
                <a:lnTo>
                  <a:pt x="7" y="62"/>
                </a:lnTo>
                <a:lnTo>
                  <a:pt x="4" y="55"/>
                </a:lnTo>
                <a:lnTo>
                  <a:pt x="1" y="49"/>
                </a:lnTo>
                <a:lnTo>
                  <a:pt x="0" y="40"/>
                </a:lnTo>
                <a:lnTo>
                  <a:pt x="1" y="32"/>
                </a:lnTo>
                <a:lnTo>
                  <a:pt x="4" y="26"/>
                </a:lnTo>
                <a:lnTo>
                  <a:pt x="7" y="19"/>
                </a:lnTo>
                <a:lnTo>
                  <a:pt x="12" y="12"/>
                </a:lnTo>
                <a:lnTo>
                  <a:pt x="19" y="7"/>
                </a:lnTo>
                <a:lnTo>
                  <a:pt x="26" y="4"/>
                </a:lnTo>
                <a:lnTo>
                  <a:pt x="32" y="1"/>
                </a:lnTo>
                <a:lnTo>
                  <a:pt x="41" y="0"/>
                </a:lnTo>
                <a:lnTo>
                  <a:pt x="49" y="1"/>
                </a:lnTo>
                <a:lnTo>
                  <a:pt x="57" y="4"/>
                </a:lnTo>
                <a:lnTo>
                  <a:pt x="64" y="7"/>
                </a:lnTo>
                <a:lnTo>
                  <a:pt x="69" y="12"/>
                </a:lnTo>
                <a:lnTo>
                  <a:pt x="74" y="19"/>
                </a:lnTo>
                <a:lnTo>
                  <a:pt x="77" y="26"/>
                </a:lnTo>
                <a:lnTo>
                  <a:pt x="80" y="32"/>
                </a:lnTo>
                <a:lnTo>
                  <a:pt x="81" y="40"/>
                </a:lnTo>
                <a:lnTo>
                  <a:pt x="80" y="49"/>
                </a:lnTo>
                <a:lnTo>
                  <a:pt x="77" y="55"/>
                </a:lnTo>
                <a:lnTo>
                  <a:pt x="74" y="62"/>
                </a:lnTo>
                <a:lnTo>
                  <a:pt x="69" y="69"/>
                </a:lnTo>
                <a:lnTo>
                  <a:pt x="64" y="74"/>
                </a:lnTo>
                <a:lnTo>
                  <a:pt x="57" y="77"/>
                </a:lnTo>
                <a:lnTo>
                  <a:pt x="49" y="80"/>
                </a:lnTo>
                <a:lnTo>
                  <a:pt x="41" y="81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" name="Freeform 86"/>
          <p:cNvSpPr>
            <a:spLocks/>
          </p:cNvSpPr>
          <p:nvPr/>
        </p:nvSpPr>
        <p:spPr bwMode="auto">
          <a:xfrm>
            <a:off x="5783263" y="2554288"/>
            <a:ext cx="179387" cy="179387"/>
          </a:xfrm>
          <a:custGeom>
            <a:avLst/>
            <a:gdLst>
              <a:gd name="T0" fmla="*/ 113 w 227"/>
              <a:gd name="T1" fmla="*/ 227 h 227"/>
              <a:gd name="T2" fmla="*/ 90 w 227"/>
              <a:gd name="T3" fmla="*/ 224 h 227"/>
              <a:gd name="T4" fmla="*/ 69 w 227"/>
              <a:gd name="T5" fmla="*/ 217 h 227"/>
              <a:gd name="T6" fmla="*/ 50 w 227"/>
              <a:gd name="T7" fmla="*/ 207 h 227"/>
              <a:gd name="T8" fmla="*/ 34 w 227"/>
              <a:gd name="T9" fmla="*/ 193 h 227"/>
              <a:gd name="T10" fmla="*/ 20 w 227"/>
              <a:gd name="T11" fmla="*/ 176 h 227"/>
              <a:gd name="T12" fmla="*/ 9 w 227"/>
              <a:gd name="T13" fmla="*/ 158 h 227"/>
              <a:gd name="T14" fmla="*/ 2 w 227"/>
              <a:gd name="T15" fmla="*/ 136 h 227"/>
              <a:gd name="T16" fmla="*/ 0 w 227"/>
              <a:gd name="T17" fmla="*/ 113 h 227"/>
              <a:gd name="T18" fmla="*/ 2 w 227"/>
              <a:gd name="T19" fmla="*/ 90 h 227"/>
              <a:gd name="T20" fmla="*/ 9 w 227"/>
              <a:gd name="T21" fmla="*/ 69 h 227"/>
              <a:gd name="T22" fmla="*/ 20 w 227"/>
              <a:gd name="T23" fmla="*/ 50 h 227"/>
              <a:gd name="T24" fmla="*/ 34 w 227"/>
              <a:gd name="T25" fmla="*/ 34 h 227"/>
              <a:gd name="T26" fmla="*/ 50 w 227"/>
              <a:gd name="T27" fmla="*/ 20 h 227"/>
              <a:gd name="T28" fmla="*/ 69 w 227"/>
              <a:gd name="T29" fmla="*/ 9 h 227"/>
              <a:gd name="T30" fmla="*/ 90 w 227"/>
              <a:gd name="T31" fmla="*/ 3 h 227"/>
              <a:gd name="T32" fmla="*/ 113 w 227"/>
              <a:gd name="T33" fmla="*/ 0 h 227"/>
              <a:gd name="T34" fmla="*/ 136 w 227"/>
              <a:gd name="T35" fmla="*/ 3 h 227"/>
              <a:gd name="T36" fmla="*/ 158 w 227"/>
              <a:gd name="T37" fmla="*/ 9 h 227"/>
              <a:gd name="T38" fmla="*/ 176 w 227"/>
              <a:gd name="T39" fmla="*/ 20 h 227"/>
              <a:gd name="T40" fmla="*/ 194 w 227"/>
              <a:gd name="T41" fmla="*/ 34 h 227"/>
              <a:gd name="T42" fmla="*/ 207 w 227"/>
              <a:gd name="T43" fmla="*/ 50 h 227"/>
              <a:gd name="T44" fmla="*/ 218 w 227"/>
              <a:gd name="T45" fmla="*/ 69 h 227"/>
              <a:gd name="T46" fmla="*/ 225 w 227"/>
              <a:gd name="T47" fmla="*/ 90 h 227"/>
              <a:gd name="T48" fmla="*/ 227 w 227"/>
              <a:gd name="T49" fmla="*/ 113 h 227"/>
              <a:gd name="T50" fmla="*/ 225 w 227"/>
              <a:gd name="T51" fmla="*/ 136 h 227"/>
              <a:gd name="T52" fmla="*/ 218 w 227"/>
              <a:gd name="T53" fmla="*/ 158 h 227"/>
              <a:gd name="T54" fmla="*/ 207 w 227"/>
              <a:gd name="T55" fmla="*/ 176 h 227"/>
              <a:gd name="T56" fmla="*/ 194 w 227"/>
              <a:gd name="T57" fmla="*/ 193 h 227"/>
              <a:gd name="T58" fmla="*/ 176 w 227"/>
              <a:gd name="T59" fmla="*/ 207 h 227"/>
              <a:gd name="T60" fmla="*/ 158 w 227"/>
              <a:gd name="T61" fmla="*/ 217 h 227"/>
              <a:gd name="T62" fmla="*/ 136 w 227"/>
              <a:gd name="T63" fmla="*/ 224 h 227"/>
              <a:gd name="T64" fmla="*/ 113 w 227"/>
              <a:gd name="T65" fmla="*/ 227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27" h="227">
                <a:moveTo>
                  <a:pt x="113" y="227"/>
                </a:moveTo>
                <a:lnTo>
                  <a:pt x="90" y="224"/>
                </a:lnTo>
                <a:lnTo>
                  <a:pt x="69" y="217"/>
                </a:lnTo>
                <a:lnTo>
                  <a:pt x="50" y="207"/>
                </a:lnTo>
                <a:lnTo>
                  <a:pt x="34" y="193"/>
                </a:lnTo>
                <a:lnTo>
                  <a:pt x="20" y="176"/>
                </a:lnTo>
                <a:lnTo>
                  <a:pt x="9" y="158"/>
                </a:lnTo>
                <a:lnTo>
                  <a:pt x="2" y="136"/>
                </a:lnTo>
                <a:lnTo>
                  <a:pt x="0" y="113"/>
                </a:lnTo>
                <a:lnTo>
                  <a:pt x="2" y="90"/>
                </a:lnTo>
                <a:lnTo>
                  <a:pt x="9" y="69"/>
                </a:lnTo>
                <a:lnTo>
                  <a:pt x="20" y="50"/>
                </a:lnTo>
                <a:lnTo>
                  <a:pt x="34" y="34"/>
                </a:lnTo>
                <a:lnTo>
                  <a:pt x="50" y="20"/>
                </a:lnTo>
                <a:lnTo>
                  <a:pt x="69" y="9"/>
                </a:lnTo>
                <a:lnTo>
                  <a:pt x="90" y="3"/>
                </a:lnTo>
                <a:lnTo>
                  <a:pt x="113" y="0"/>
                </a:lnTo>
                <a:lnTo>
                  <a:pt x="136" y="3"/>
                </a:lnTo>
                <a:lnTo>
                  <a:pt x="158" y="9"/>
                </a:lnTo>
                <a:lnTo>
                  <a:pt x="176" y="20"/>
                </a:lnTo>
                <a:lnTo>
                  <a:pt x="194" y="34"/>
                </a:lnTo>
                <a:lnTo>
                  <a:pt x="207" y="50"/>
                </a:lnTo>
                <a:lnTo>
                  <a:pt x="218" y="69"/>
                </a:lnTo>
                <a:lnTo>
                  <a:pt x="225" y="90"/>
                </a:lnTo>
                <a:lnTo>
                  <a:pt x="227" y="113"/>
                </a:lnTo>
                <a:lnTo>
                  <a:pt x="225" y="136"/>
                </a:lnTo>
                <a:lnTo>
                  <a:pt x="218" y="158"/>
                </a:lnTo>
                <a:lnTo>
                  <a:pt x="207" y="176"/>
                </a:lnTo>
                <a:lnTo>
                  <a:pt x="194" y="193"/>
                </a:lnTo>
                <a:lnTo>
                  <a:pt x="176" y="207"/>
                </a:lnTo>
                <a:lnTo>
                  <a:pt x="158" y="217"/>
                </a:lnTo>
                <a:lnTo>
                  <a:pt x="136" y="224"/>
                </a:lnTo>
                <a:lnTo>
                  <a:pt x="113" y="227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" name="Freeform 87"/>
          <p:cNvSpPr>
            <a:spLocks/>
          </p:cNvSpPr>
          <p:nvPr/>
        </p:nvSpPr>
        <p:spPr bwMode="auto">
          <a:xfrm>
            <a:off x="5834063" y="2605088"/>
            <a:ext cx="76200" cy="74612"/>
          </a:xfrm>
          <a:custGeom>
            <a:avLst/>
            <a:gdLst>
              <a:gd name="T0" fmla="*/ 48 w 95"/>
              <a:gd name="T1" fmla="*/ 95 h 95"/>
              <a:gd name="T2" fmla="*/ 39 w 95"/>
              <a:gd name="T3" fmla="*/ 94 h 95"/>
              <a:gd name="T4" fmla="*/ 30 w 95"/>
              <a:gd name="T5" fmla="*/ 92 h 95"/>
              <a:gd name="T6" fmla="*/ 21 w 95"/>
              <a:gd name="T7" fmla="*/ 87 h 95"/>
              <a:gd name="T8" fmla="*/ 13 w 95"/>
              <a:gd name="T9" fmla="*/ 81 h 95"/>
              <a:gd name="T10" fmla="*/ 8 w 95"/>
              <a:gd name="T11" fmla="*/ 74 h 95"/>
              <a:gd name="T12" fmla="*/ 3 w 95"/>
              <a:gd name="T13" fmla="*/ 66 h 95"/>
              <a:gd name="T14" fmla="*/ 1 w 95"/>
              <a:gd name="T15" fmla="*/ 57 h 95"/>
              <a:gd name="T16" fmla="*/ 0 w 95"/>
              <a:gd name="T17" fmla="*/ 48 h 95"/>
              <a:gd name="T18" fmla="*/ 1 w 95"/>
              <a:gd name="T19" fmla="*/ 39 h 95"/>
              <a:gd name="T20" fmla="*/ 3 w 95"/>
              <a:gd name="T21" fmla="*/ 29 h 95"/>
              <a:gd name="T22" fmla="*/ 8 w 95"/>
              <a:gd name="T23" fmla="*/ 21 h 95"/>
              <a:gd name="T24" fmla="*/ 13 w 95"/>
              <a:gd name="T25" fmla="*/ 13 h 95"/>
              <a:gd name="T26" fmla="*/ 21 w 95"/>
              <a:gd name="T27" fmla="*/ 8 h 95"/>
              <a:gd name="T28" fmla="*/ 30 w 95"/>
              <a:gd name="T29" fmla="*/ 3 h 95"/>
              <a:gd name="T30" fmla="*/ 39 w 95"/>
              <a:gd name="T31" fmla="*/ 1 h 95"/>
              <a:gd name="T32" fmla="*/ 48 w 95"/>
              <a:gd name="T33" fmla="*/ 0 h 95"/>
              <a:gd name="T34" fmla="*/ 57 w 95"/>
              <a:gd name="T35" fmla="*/ 1 h 95"/>
              <a:gd name="T36" fmla="*/ 66 w 95"/>
              <a:gd name="T37" fmla="*/ 3 h 95"/>
              <a:gd name="T38" fmla="*/ 74 w 95"/>
              <a:gd name="T39" fmla="*/ 8 h 95"/>
              <a:gd name="T40" fmla="*/ 81 w 95"/>
              <a:gd name="T41" fmla="*/ 13 h 95"/>
              <a:gd name="T42" fmla="*/ 87 w 95"/>
              <a:gd name="T43" fmla="*/ 21 h 95"/>
              <a:gd name="T44" fmla="*/ 92 w 95"/>
              <a:gd name="T45" fmla="*/ 29 h 95"/>
              <a:gd name="T46" fmla="*/ 94 w 95"/>
              <a:gd name="T47" fmla="*/ 39 h 95"/>
              <a:gd name="T48" fmla="*/ 95 w 95"/>
              <a:gd name="T49" fmla="*/ 48 h 95"/>
              <a:gd name="T50" fmla="*/ 94 w 95"/>
              <a:gd name="T51" fmla="*/ 57 h 95"/>
              <a:gd name="T52" fmla="*/ 92 w 95"/>
              <a:gd name="T53" fmla="*/ 66 h 95"/>
              <a:gd name="T54" fmla="*/ 87 w 95"/>
              <a:gd name="T55" fmla="*/ 74 h 95"/>
              <a:gd name="T56" fmla="*/ 81 w 95"/>
              <a:gd name="T57" fmla="*/ 81 h 95"/>
              <a:gd name="T58" fmla="*/ 74 w 95"/>
              <a:gd name="T59" fmla="*/ 87 h 95"/>
              <a:gd name="T60" fmla="*/ 66 w 95"/>
              <a:gd name="T61" fmla="*/ 92 h 95"/>
              <a:gd name="T62" fmla="*/ 57 w 95"/>
              <a:gd name="T63" fmla="*/ 94 h 95"/>
              <a:gd name="T64" fmla="*/ 48 w 95"/>
              <a:gd name="T65" fmla="*/ 9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5" h="95">
                <a:moveTo>
                  <a:pt x="48" y="95"/>
                </a:moveTo>
                <a:lnTo>
                  <a:pt x="39" y="94"/>
                </a:lnTo>
                <a:lnTo>
                  <a:pt x="30" y="92"/>
                </a:lnTo>
                <a:lnTo>
                  <a:pt x="21" y="87"/>
                </a:lnTo>
                <a:lnTo>
                  <a:pt x="13" y="81"/>
                </a:lnTo>
                <a:lnTo>
                  <a:pt x="8" y="74"/>
                </a:lnTo>
                <a:lnTo>
                  <a:pt x="3" y="66"/>
                </a:lnTo>
                <a:lnTo>
                  <a:pt x="1" y="57"/>
                </a:lnTo>
                <a:lnTo>
                  <a:pt x="0" y="48"/>
                </a:lnTo>
                <a:lnTo>
                  <a:pt x="1" y="39"/>
                </a:lnTo>
                <a:lnTo>
                  <a:pt x="3" y="29"/>
                </a:lnTo>
                <a:lnTo>
                  <a:pt x="8" y="21"/>
                </a:lnTo>
                <a:lnTo>
                  <a:pt x="13" y="13"/>
                </a:lnTo>
                <a:lnTo>
                  <a:pt x="21" y="8"/>
                </a:lnTo>
                <a:lnTo>
                  <a:pt x="30" y="3"/>
                </a:lnTo>
                <a:lnTo>
                  <a:pt x="39" y="1"/>
                </a:lnTo>
                <a:lnTo>
                  <a:pt x="48" y="0"/>
                </a:lnTo>
                <a:lnTo>
                  <a:pt x="57" y="1"/>
                </a:lnTo>
                <a:lnTo>
                  <a:pt x="66" y="3"/>
                </a:lnTo>
                <a:lnTo>
                  <a:pt x="74" y="8"/>
                </a:lnTo>
                <a:lnTo>
                  <a:pt x="81" y="13"/>
                </a:lnTo>
                <a:lnTo>
                  <a:pt x="87" y="21"/>
                </a:lnTo>
                <a:lnTo>
                  <a:pt x="92" y="29"/>
                </a:lnTo>
                <a:lnTo>
                  <a:pt x="94" y="39"/>
                </a:lnTo>
                <a:lnTo>
                  <a:pt x="95" y="48"/>
                </a:lnTo>
                <a:lnTo>
                  <a:pt x="94" y="57"/>
                </a:lnTo>
                <a:lnTo>
                  <a:pt x="92" y="66"/>
                </a:lnTo>
                <a:lnTo>
                  <a:pt x="87" y="74"/>
                </a:lnTo>
                <a:lnTo>
                  <a:pt x="81" y="81"/>
                </a:lnTo>
                <a:lnTo>
                  <a:pt x="74" y="87"/>
                </a:lnTo>
                <a:lnTo>
                  <a:pt x="66" y="92"/>
                </a:lnTo>
                <a:lnTo>
                  <a:pt x="57" y="94"/>
                </a:lnTo>
                <a:lnTo>
                  <a:pt x="48" y="95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5" name="Freeform 88"/>
          <p:cNvSpPr>
            <a:spLocks/>
          </p:cNvSpPr>
          <p:nvPr/>
        </p:nvSpPr>
        <p:spPr bwMode="auto">
          <a:xfrm>
            <a:off x="5597525" y="2389188"/>
            <a:ext cx="107950" cy="68262"/>
          </a:xfrm>
          <a:custGeom>
            <a:avLst/>
            <a:gdLst>
              <a:gd name="T0" fmla="*/ 4 w 135"/>
              <a:gd name="T1" fmla="*/ 84 h 85"/>
              <a:gd name="T2" fmla="*/ 1 w 135"/>
              <a:gd name="T3" fmla="*/ 74 h 85"/>
              <a:gd name="T4" fmla="*/ 1 w 135"/>
              <a:gd name="T5" fmla="*/ 63 h 85"/>
              <a:gd name="T6" fmla="*/ 12 w 135"/>
              <a:gd name="T7" fmla="*/ 54 h 85"/>
              <a:gd name="T8" fmla="*/ 26 w 135"/>
              <a:gd name="T9" fmla="*/ 51 h 85"/>
              <a:gd name="T10" fmla="*/ 40 w 135"/>
              <a:gd name="T11" fmla="*/ 56 h 85"/>
              <a:gd name="T12" fmla="*/ 51 w 135"/>
              <a:gd name="T13" fmla="*/ 75 h 85"/>
              <a:gd name="T14" fmla="*/ 57 w 135"/>
              <a:gd name="T15" fmla="*/ 83 h 85"/>
              <a:gd name="T16" fmla="*/ 60 w 135"/>
              <a:gd name="T17" fmla="*/ 79 h 85"/>
              <a:gd name="T18" fmla="*/ 67 w 135"/>
              <a:gd name="T19" fmla="*/ 73 h 85"/>
              <a:gd name="T20" fmla="*/ 69 w 135"/>
              <a:gd name="T21" fmla="*/ 72 h 85"/>
              <a:gd name="T22" fmla="*/ 72 w 135"/>
              <a:gd name="T23" fmla="*/ 69 h 85"/>
              <a:gd name="T24" fmla="*/ 60 w 135"/>
              <a:gd name="T25" fmla="*/ 59 h 85"/>
              <a:gd name="T26" fmla="*/ 57 w 135"/>
              <a:gd name="T27" fmla="*/ 31 h 85"/>
              <a:gd name="T28" fmla="*/ 60 w 135"/>
              <a:gd name="T29" fmla="*/ 20 h 85"/>
              <a:gd name="T30" fmla="*/ 66 w 135"/>
              <a:gd name="T31" fmla="*/ 12 h 85"/>
              <a:gd name="T32" fmla="*/ 78 w 135"/>
              <a:gd name="T33" fmla="*/ 6 h 85"/>
              <a:gd name="T34" fmla="*/ 90 w 135"/>
              <a:gd name="T35" fmla="*/ 3 h 85"/>
              <a:gd name="T36" fmla="*/ 107 w 135"/>
              <a:gd name="T37" fmla="*/ 0 h 85"/>
              <a:gd name="T38" fmla="*/ 116 w 135"/>
              <a:gd name="T39" fmla="*/ 7 h 85"/>
              <a:gd name="T40" fmla="*/ 120 w 135"/>
              <a:gd name="T41" fmla="*/ 14 h 85"/>
              <a:gd name="T42" fmla="*/ 124 w 135"/>
              <a:gd name="T43" fmla="*/ 23 h 85"/>
              <a:gd name="T44" fmla="*/ 126 w 135"/>
              <a:gd name="T45" fmla="*/ 28 h 85"/>
              <a:gd name="T46" fmla="*/ 128 w 135"/>
              <a:gd name="T47" fmla="*/ 34 h 85"/>
              <a:gd name="T48" fmla="*/ 127 w 135"/>
              <a:gd name="T49" fmla="*/ 37 h 85"/>
              <a:gd name="T50" fmla="*/ 127 w 135"/>
              <a:gd name="T51" fmla="*/ 40 h 85"/>
              <a:gd name="T52" fmla="*/ 133 w 135"/>
              <a:gd name="T53" fmla="*/ 43 h 85"/>
              <a:gd name="T54" fmla="*/ 135 w 135"/>
              <a:gd name="T55" fmla="*/ 45 h 85"/>
              <a:gd name="T56" fmla="*/ 134 w 135"/>
              <a:gd name="T57" fmla="*/ 50 h 85"/>
              <a:gd name="T58" fmla="*/ 130 w 135"/>
              <a:gd name="T59" fmla="*/ 52 h 85"/>
              <a:gd name="T60" fmla="*/ 130 w 135"/>
              <a:gd name="T61" fmla="*/ 56 h 85"/>
              <a:gd name="T62" fmla="*/ 129 w 135"/>
              <a:gd name="T63" fmla="*/ 59 h 85"/>
              <a:gd name="T64" fmla="*/ 129 w 135"/>
              <a:gd name="T65" fmla="*/ 60 h 85"/>
              <a:gd name="T66" fmla="*/ 132 w 135"/>
              <a:gd name="T67" fmla="*/ 66 h 85"/>
              <a:gd name="T68" fmla="*/ 133 w 135"/>
              <a:gd name="T69" fmla="*/ 72 h 85"/>
              <a:gd name="T70" fmla="*/ 126 w 135"/>
              <a:gd name="T71" fmla="*/ 75 h 85"/>
              <a:gd name="T72" fmla="*/ 119 w 135"/>
              <a:gd name="T73" fmla="*/ 77 h 85"/>
              <a:gd name="T74" fmla="*/ 114 w 135"/>
              <a:gd name="T75" fmla="*/ 82 h 85"/>
              <a:gd name="T76" fmla="*/ 4 w 135"/>
              <a:gd name="T77" fmla="*/ 8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35" h="85">
                <a:moveTo>
                  <a:pt x="4" y="85"/>
                </a:moveTo>
                <a:lnTo>
                  <a:pt x="4" y="84"/>
                </a:lnTo>
                <a:lnTo>
                  <a:pt x="3" y="80"/>
                </a:lnTo>
                <a:lnTo>
                  <a:pt x="1" y="74"/>
                </a:lnTo>
                <a:lnTo>
                  <a:pt x="0" y="67"/>
                </a:lnTo>
                <a:lnTo>
                  <a:pt x="1" y="63"/>
                </a:lnTo>
                <a:lnTo>
                  <a:pt x="6" y="59"/>
                </a:lnTo>
                <a:lnTo>
                  <a:pt x="12" y="54"/>
                </a:lnTo>
                <a:lnTo>
                  <a:pt x="19" y="52"/>
                </a:lnTo>
                <a:lnTo>
                  <a:pt x="26" y="51"/>
                </a:lnTo>
                <a:lnTo>
                  <a:pt x="34" y="51"/>
                </a:lnTo>
                <a:lnTo>
                  <a:pt x="40" y="56"/>
                </a:lnTo>
                <a:lnTo>
                  <a:pt x="45" y="63"/>
                </a:lnTo>
                <a:lnTo>
                  <a:pt x="51" y="75"/>
                </a:lnTo>
                <a:lnTo>
                  <a:pt x="54" y="81"/>
                </a:lnTo>
                <a:lnTo>
                  <a:pt x="57" y="83"/>
                </a:lnTo>
                <a:lnTo>
                  <a:pt x="57" y="83"/>
                </a:lnTo>
                <a:lnTo>
                  <a:pt x="60" y="79"/>
                </a:lnTo>
                <a:lnTo>
                  <a:pt x="64" y="75"/>
                </a:lnTo>
                <a:lnTo>
                  <a:pt x="67" y="73"/>
                </a:lnTo>
                <a:lnTo>
                  <a:pt x="69" y="73"/>
                </a:lnTo>
                <a:lnTo>
                  <a:pt x="69" y="72"/>
                </a:lnTo>
                <a:lnTo>
                  <a:pt x="71" y="71"/>
                </a:lnTo>
                <a:lnTo>
                  <a:pt x="72" y="69"/>
                </a:lnTo>
                <a:lnTo>
                  <a:pt x="72" y="67"/>
                </a:lnTo>
                <a:lnTo>
                  <a:pt x="60" y="59"/>
                </a:lnTo>
                <a:lnTo>
                  <a:pt x="57" y="45"/>
                </a:lnTo>
                <a:lnTo>
                  <a:pt x="57" y="31"/>
                </a:lnTo>
                <a:lnTo>
                  <a:pt x="60" y="25"/>
                </a:lnTo>
                <a:lnTo>
                  <a:pt x="60" y="20"/>
                </a:lnTo>
                <a:lnTo>
                  <a:pt x="63" y="15"/>
                </a:lnTo>
                <a:lnTo>
                  <a:pt x="66" y="12"/>
                </a:lnTo>
                <a:lnTo>
                  <a:pt x="72" y="10"/>
                </a:lnTo>
                <a:lnTo>
                  <a:pt x="78" y="6"/>
                </a:lnTo>
                <a:lnTo>
                  <a:pt x="83" y="5"/>
                </a:lnTo>
                <a:lnTo>
                  <a:pt x="90" y="3"/>
                </a:lnTo>
                <a:lnTo>
                  <a:pt x="97" y="2"/>
                </a:lnTo>
                <a:lnTo>
                  <a:pt x="107" y="0"/>
                </a:lnTo>
                <a:lnTo>
                  <a:pt x="113" y="3"/>
                </a:lnTo>
                <a:lnTo>
                  <a:pt x="116" y="7"/>
                </a:lnTo>
                <a:lnTo>
                  <a:pt x="116" y="12"/>
                </a:lnTo>
                <a:lnTo>
                  <a:pt x="120" y="14"/>
                </a:lnTo>
                <a:lnTo>
                  <a:pt x="122" y="19"/>
                </a:lnTo>
                <a:lnTo>
                  <a:pt x="124" y="23"/>
                </a:lnTo>
                <a:lnTo>
                  <a:pt x="124" y="27"/>
                </a:lnTo>
                <a:lnTo>
                  <a:pt x="126" y="28"/>
                </a:lnTo>
                <a:lnTo>
                  <a:pt x="128" y="31"/>
                </a:lnTo>
                <a:lnTo>
                  <a:pt x="128" y="34"/>
                </a:lnTo>
                <a:lnTo>
                  <a:pt x="128" y="36"/>
                </a:lnTo>
                <a:lnTo>
                  <a:pt x="127" y="37"/>
                </a:lnTo>
                <a:lnTo>
                  <a:pt x="126" y="37"/>
                </a:lnTo>
                <a:lnTo>
                  <a:pt x="127" y="40"/>
                </a:lnTo>
                <a:lnTo>
                  <a:pt x="130" y="42"/>
                </a:lnTo>
                <a:lnTo>
                  <a:pt x="133" y="43"/>
                </a:lnTo>
                <a:lnTo>
                  <a:pt x="134" y="44"/>
                </a:lnTo>
                <a:lnTo>
                  <a:pt x="135" y="45"/>
                </a:lnTo>
                <a:lnTo>
                  <a:pt x="135" y="48"/>
                </a:lnTo>
                <a:lnTo>
                  <a:pt x="134" y="50"/>
                </a:lnTo>
                <a:lnTo>
                  <a:pt x="132" y="51"/>
                </a:lnTo>
                <a:lnTo>
                  <a:pt x="130" y="52"/>
                </a:lnTo>
                <a:lnTo>
                  <a:pt x="130" y="54"/>
                </a:lnTo>
                <a:lnTo>
                  <a:pt x="130" y="56"/>
                </a:lnTo>
                <a:lnTo>
                  <a:pt x="130" y="58"/>
                </a:lnTo>
                <a:lnTo>
                  <a:pt x="129" y="59"/>
                </a:lnTo>
                <a:lnTo>
                  <a:pt x="129" y="59"/>
                </a:lnTo>
                <a:lnTo>
                  <a:pt x="129" y="60"/>
                </a:lnTo>
                <a:lnTo>
                  <a:pt x="130" y="63"/>
                </a:lnTo>
                <a:lnTo>
                  <a:pt x="132" y="66"/>
                </a:lnTo>
                <a:lnTo>
                  <a:pt x="133" y="69"/>
                </a:lnTo>
                <a:lnTo>
                  <a:pt x="133" y="72"/>
                </a:lnTo>
                <a:lnTo>
                  <a:pt x="129" y="74"/>
                </a:lnTo>
                <a:lnTo>
                  <a:pt x="126" y="75"/>
                </a:lnTo>
                <a:lnTo>
                  <a:pt x="122" y="76"/>
                </a:lnTo>
                <a:lnTo>
                  <a:pt x="119" y="77"/>
                </a:lnTo>
                <a:lnTo>
                  <a:pt x="117" y="80"/>
                </a:lnTo>
                <a:lnTo>
                  <a:pt x="114" y="82"/>
                </a:lnTo>
                <a:lnTo>
                  <a:pt x="113" y="85"/>
                </a:lnTo>
                <a:lnTo>
                  <a:pt x="4" y="85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7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Lexical Associations</a:t>
            </a:r>
          </a:p>
        </p:txBody>
      </p:sp>
      <p:sp>
        <p:nvSpPr>
          <p:cNvPr id="147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Subjects write first word that comes to mind</a:t>
            </a:r>
          </a:p>
          <a:p>
            <a:pPr lvl="1"/>
            <a:r>
              <a:rPr lang="en-US" sz="2400"/>
              <a:t>doctor/nurse; black/white  (Palermo &amp; Jenkins 64)</a:t>
            </a:r>
          </a:p>
          <a:p>
            <a:r>
              <a:rPr lang="en-US" sz="2800"/>
              <a:t>Text Corpora yield similar associations</a:t>
            </a:r>
          </a:p>
          <a:p>
            <a:r>
              <a:rPr lang="en-US" sz="2800"/>
              <a:t>One measure: Mutual Information (Church and Hanks 89)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If word occurrences were independent, the numerator and denominator would be equal (if measured across a large collection)</a:t>
            </a:r>
          </a:p>
        </p:txBody>
      </p:sp>
      <p:grpSp>
        <p:nvGrpSpPr>
          <p:cNvPr id="1479684" name="Group 4"/>
          <p:cNvGrpSpPr>
            <a:grpSpLocks/>
          </p:cNvGrpSpPr>
          <p:nvPr/>
        </p:nvGrpSpPr>
        <p:grpSpPr bwMode="auto">
          <a:xfrm>
            <a:off x="2286000" y="3733800"/>
            <a:ext cx="4572000" cy="1371600"/>
            <a:chOff x="1392" y="1968"/>
            <a:chExt cx="2496" cy="624"/>
          </a:xfrm>
        </p:grpSpPr>
        <p:sp>
          <p:nvSpPr>
            <p:cNvPr id="1479685" name="Rectangle 5"/>
            <p:cNvSpPr>
              <a:spLocks noChangeArrowheads="1"/>
            </p:cNvSpPr>
            <p:nvPr/>
          </p:nvSpPr>
          <p:spPr bwMode="auto">
            <a:xfrm>
              <a:off x="1392" y="1968"/>
              <a:ext cx="2496" cy="624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79686" name="Object 6"/>
            <p:cNvGraphicFramePr>
              <a:graphicFrameLocks noChangeAspect="1"/>
            </p:cNvGraphicFramePr>
            <p:nvPr/>
          </p:nvGraphicFramePr>
          <p:xfrm>
            <a:off x="1680" y="2016"/>
            <a:ext cx="1852" cy="5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9694" name="Equation" r:id="rId4" imgW="1549796" imgH="419497" progId="Equation.3">
                    <p:embed/>
                  </p:oleObj>
                </mc:Choice>
                <mc:Fallback>
                  <p:oleObj name="Equation" r:id="rId4" imgW="1549796" imgH="419497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2016"/>
                          <a:ext cx="1852" cy="5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32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Relevance</a:t>
            </a:r>
          </a:p>
        </p:txBody>
      </p:sp>
      <p:sp>
        <p:nvSpPr>
          <p:cNvPr id="132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>
                <a:latin typeface="Arial"/>
              </a:rPr>
              <a:t>“</a:t>
            </a:r>
            <a:r>
              <a:rPr lang="en-US"/>
              <a:t>Intuitively, we understand quite well what relevance means. It is a primitive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know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concept, as is information for which we hardly need a definition. … if and when any productive contact [in communication] is desired, consciously or not, we involve and use this intuitive notion or relevance.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4"/>
            <a:r>
              <a:rPr lang="en-US"/>
              <a:t>Saracevic, 1975 p. 324</a:t>
            </a:r>
          </a:p>
          <a:p>
            <a:pPr lvl="2"/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817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Interesting Associations with </a:t>
            </a:r>
            <a:r>
              <a:rPr lang="ja-JP" altLang="en-US" sz="3200">
                <a:latin typeface="Arial"/>
              </a:rPr>
              <a:t>“</a:t>
            </a:r>
            <a:r>
              <a:rPr lang="en-US" sz="3200"/>
              <a:t>Doctor</a:t>
            </a:r>
            <a:r>
              <a:rPr lang="ja-JP" altLang="en-US" sz="3200">
                <a:latin typeface="Arial"/>
              </a:rPr>
              <a:t>”</a:t>
            </a:r>
            <a:r>
              <a:rPr lang="en-US" sz="3200"/>
              <a:t> </a:t>
            </a:r>
          </a:p>
        </p:txBody>
      </p:sp>
      <p:sp>
        <p:nvSpPr>
          <p:cNvPr id="1481733" name="Text Box 5"/>
          <p:cNvSpPr txBox="1">
            <a:spLocks noChangeArrowheads="1"/>
          </p:cNvSpPr>
          <p:nvPr/>
        </p:nvSpPr>
        <p:spPr bwMode="auto">
          <a:xfrm>
            <a:off x="2343150" y="976313"/>
            <a:ext cx="4154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(AP Corpus, N=15 million, Church &amp; Hanks 89)</a:t>
            </a:r>
          </a:p>
        </p:txBody>
      </p:sp>
      <p:graphicFrame>
        <p:nvGraphicFramePr>
          <p:cNvPr id="1481787" name="Group 59"/>
          <p:cNvGraphicFramePr>
            <a:graphicFrameLocks noGrp="1"/>
          </p:cNvGraphicFramePr>
          <p:nvPr>
            <p:ph type="tbl" idx="1"/>
          </p:nvPr>
        </p:nvGraphicFramePr>
        <p:xfrm>
          <a:off x="420688" y="1581150"/>
          <a:ext cx="8229600" cy="4620768"/>
        </p:xfrm>
        <a:graphic>
          <a:graphicData uri="http://schemas.openxmlformats.org/drawingml/2006/table">
            <a:tbl>
              <a:tblPr/>
              <a:tblGrid>
                <a:gridCol w="1023937"/>
                <a:gridCol w="1069975"/>
                <a:gridCol w="1058863"/>
                <a:gridCol w="1768475"/>
                <a:gridCol w="982662"/>
                <a:gridCol w="2325688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I(x,y)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f(x,y)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f(x)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f(y)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73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275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honorary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doctors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doctors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doctors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examined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doctors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doctor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241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154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1407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doctor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dentists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nurses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treating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doctor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treat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bills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483780" name="Rectangle 4"/>
          <p:cNvSpPr>
            <a:spLocks noChangeArrowheads="1"/>
          </p:cNvSpPr>
          <p:nvPr/>
        </p:nvSpPr>
        <p:spPr bwMode="auto">
          <a:xfrm>
            <a:off x="4572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l"/>
            <a:endParaRPr lang="en-US" sz="3600">
              <a:solidFill>
                <a:srgbClr val="FFFFFF"/>
              </a:solidFill>
              <a:latin typeface="Futura Md BT" charset="0"/>
            </a:endParaRPr>
          </a:p>
        </p:txBody>
      </p:sp>
      <p:sp>
        <p:nvSpPr>
          <p:cNvPr id="1483781" name="Text Box 5"/>
          <p:cNvSpPr txBox="1">
            <a:spLocks noChangeArrowheads="1"/>
          </p:cNvSpPr>
          <p:nvPr/>
        </p:nvSpPr>
        <p:spPr bwMode="auto">
          <a:xfrm>
            <a:off x="533400" y="4419600"/>
            <a:ext cx="830738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800">
                <a:latin typeface="Arial" charset="0"/>
              </a:rPr>
              <a:t>These associations were likely to happen because </a:t>
            </a:r>
          </a:p>
          <a:p>
            <a:pPr algn="l" eaLnBrk="0" hangingPunct="0"/>
            <a:r>
              <a:rPr lang="en-US" sz="2800">
                <a:latin typeface="Arial" charset="0"/>
              </a:rPr>
              <a:t>the non-doctor words shown here are very common</a:t>
            </a:r>
          </a:p>
          <a:p>
            <a:pPr algn="l" eaLnBrk="0" hangingPunct="0"/>
            <a:r>
              <a:rPr lang="en-US" sz="2800">
                <a:latin typeface="Arial" charset="0"/>
              </a:rPr>
              <a:t>and therefore likely to co-occur with any noun.</a:t>
            </a:r>
          </a:p>
        </p:txBody>
      </p:sp>
      <p:sp>
        <p:nvSpPr>
          <p:cNvPr id="14837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Un</a:t>
            </a:r>
            <a:r>
              <a:rPr lang="en-US" sz="3200">
                <a:solidFill>
                  <a:schemeClr val="hlink"/>
                </a:solidFill>
              </a:rPr>
              <a:t>-</a:t>
            </a:r>
            <a:r>
              <a:rPr lang="en-US" sz="3200"/>
              <a:t>Interesting Associations with </a:t>
            </a:r>
            <a:r>
              <a:rPr lang="ja-JP" altLang="en-US" sz="3200">
                <a:latin typeface="Arial"/>
              </a:rPr>
              <a:t>“</a:t>
            </a:r>
            <a:r>
              <a:rPr lang="en-US" sz="3200"/>
              <a:t>Doctor</a:t>
            </a:r>
            <a:r>
              <a:rPr lang="ja-JP" altLang="en-US" sz="3200">
                <a:latin typeface="Arial"/>
              </a:rPr>
              <a:t>”</a:t>
            </a:r>
            <a:endParaRPr lang="en-US" sz="3200"/>
          </a:p>
        </p:txBody>
      </p:sp>
      <p:graphicFrame>
        <p:nvGraphicFramePr>
          <p:cNvPr id="1483830" name="Group 54"/>
          <p:cNvGraphicFramePr>
            <a:graphicFrameLocks noGrp="1"/>
          </p:cNvGraphicFramePr>
          <p:nvPr/>
        </p:nvGraphicFramePr>
        <p:xfrm>
          <a:off x="303213" y="1397000"/>
          <a:ext cx="8432800" cy="2681414"/>
        </p:xfrm>
        <a:graphic>
          <a:graphicData uri="http://schemas.openxmlformats.org/drawingml/2006/table">
            <a:tbl>
              <a:tblPr/>
              <a:tblGrid>
                <a:gridCol w="1100137"/>
                <a:gridCol w="1119188"/>
                <a:gridCol w="1462087"/>
                <a:gridCol w="1387475"/>
                <a:gridCol w="1319213"/>
                <a:gridCol w="2044700"/>
              </a:tblGrid>
              <a:tr h="62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I(x,y)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f(x,y)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f(x)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f(y)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92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0.96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0.95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284690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84716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doctor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73785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with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doctors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doctors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36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Processing</a:t>
            </a:r>
          </a:p>
        </p:txBody>
      </p:sp>
      <p:sp>
        <p:nvSpPr>
          <p:cNvPr id="13649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Once the text is in a form to match to the indexes then the fun begins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What approach to use?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Boolean?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Extended Boolean?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Ranked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Fuzzy sets?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Vector?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Probabilistic?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Language Models? 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Neural nets?</a:t>
            </a:r>
          </a:p>
          <a:p>
            <a:pPr>
              <a:lnSpc>
                <a:spcPct val="90000"/>
              </a:lnSpc>
            </a:pPr>
            <a:r>
              <a:rPr lang="en-US" sz="2800"/>
              <a:t>Most of the next few weeks will be looking at these different approaches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36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Display and formatting</a:t>
            </a:r>
          </a:p>
        </p:txBody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Have to present the the results to the user</a:t>
            </a:r>
          </a:p>
          <a:p>
            <a:r>
              <a:rPr lang="en-US"/>
              <a:t>Lots of different options here, mostly governed by </a:t>
            </a:r>
          </a:p>
          <a:p>
            <a:pPr lvl="1"/>
            <a:r>
              <a:rPr lang="en-US"/>
              <a:t>How the actual document is stored </a:t>
            </a:r>
          </a:p>
          <a:p>
            <a:pPr lvl="1"/>
            <a:r>
              <a:rPr lang="en-US"/>
              <a:t>And whether the full document or just the metadata about it is presented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33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Relevance</a:t>
            </a:r>
          </a:p>
        </p:txBody>
      </p:sp>
      <p:sp>
        <p:nvSpPr>
          <p:cNvPr id="133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How relevant is the document</a:t>
            </a:r>
          </a:p>
          <a:p>
            <a:pPr lvl="1">
              <a:lnSpc>
                <a:spcPct val="90000"/>
              </a:lnSpc>
            </a:pPr>
            <a:r>
              <a:rPr lang="en-US"/>
              <a:t>for this user, for this information need.</a:t>
            </a:r>
          </a:p>
          <a:p>
            <a:pPr>
              <a:lnSpc>
                <a:spcPct val="90000"/>
              </a:lnSpc>
            </a:pPr>
            <a:r>
              <a:rPr lang="en-US"/>
              <a:t>Subjective, but</a:t>
            </a:r>
          </a:p>
          <a:p>
            <a:pPr>
              <a:lnSpc>
                <a:spcPct val="90000"/>
              </a:lnSpc>
            </a:pPr>
            <a:r>
              <a:rPr lang="en-US"/>
              <a:t>Measurable to some extent</a:t>
            </a:r>
          </a:p>
          <a:p>
            <a:pPr lvl="1">
              <a:lnSpc>
                <a:spcPct val="90000"/>
              </a:lnSpc>
            </a:pPr>
            <a:r>
              <a:rPr lang="en-US"/>
              <a:t>How often do people agree a document is relevant to a query?</a:t>
            </a:r>
          </a:p>
          <a:p>
            <a:pPr>
              <a:lnSpc>
                <a:spcPct val="90000"/>
              </a:lnSpc>
            </a:pPr>
            <a:r>
              <a:rPr lang="en-US"/>
              <a:t>How well does it answer the question?</a:t>
            </a:r>
          </a:p>
          <a:p>
            <a:pPr lvl="1">
              <a:lnSpc>
                <a:spcPct val="90000"/>
              </a:lnSpc>
            </a:pPr>
            <a:r>
              <a:rPr lang="en-US"/>
              <a:t>Complete answer?  Partial? </a:t>
            </a:r>
          </a:p>
          <a:p>
            <a:pPr lvl="1">
              <a:lnSpc>
                <a:spcPct val="90000"/>
              </a:lnSpc>
            </a:pPr>
            <a:r>
              <a:rPr lang="en-US"/>
              <a:t>Background Information?</a:t>
            </a:r>
          </a:p>
          <a:p>
            <a:pPr lvl="1">
              <a:lnSpc>
                <a:spcPct val="90000"/>
              </a:lnSpc>
            </a:pPr>
            <a:r>
              <a:rPr lang="en-US"/>
              <a:t>Hints for further exploration?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</a:t>
            </a:r>
            <a:endParaRPr lang="en-US"/>
          </a:p>
        </p:txBody>
      </p:sp>
      <p:sp>
        <p:nvSpPr>
          <p:cNvPr id="133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Relevance Research and Thought</a:t>
            </a:r>
          </a:p>
        </p:txBody>
      </p:sp>
      <p:sp>
        <p:nvSpPr>
          <p:cNvPr id="133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Review to 1975 by Saracevic</a:t>
            </a:r>
          </a:p>
          <a:p>
            <a:r>
              <a:rPr lang="en-US"/>
              <a:t>Reconsideration of user-centered relevance by Schamber, Eisenberg and Nilan, 1990</a:t>
            </a:r>
          </a:p>
          <a:p>
            <a:r>
              <a:rPr lang="en-US"/>
              <a:t>Special Issue of JASIS on relevance (April 1994, 45(3))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CC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2DB9"/>
      </a:accent6>
      <a:hlink>
        <a:srgbClr val="CCCCFF"/>
      </a:hlink>
      <a:folHlink>
        <a:srgbClr val="B2B2B2"/>
      </a:folHlink>
    </a:clrScheme>
    <a:fontScheme name="Lecture_template">
      <a:majorFont>
        <a:latin typeface="Futura Md BT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Lecture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Designs\Lecture_template.pot</Template>
  <TotalTime>4860</TotalTime>
  <Words>3585</Words>
  <Application>Microsoft Macintosh PowerPoint</Application>
  <PresentationFormat>On-screen Show (4:3)</PresentationFormat>
  <Paragraphs>824</Paragraphs>
  <Slides>73</Slides>
  <Notes>73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73</vt:i4>
      </vt:variant>
    </vt:vector>
  </HeadingPairs>
  <TitlesOfParts>
    <vt:vector size="82" baseType="lpstr">
      <vt:lpstr>Times New Roman</vt:lpstr>
      <vt:lpstr>Futura Md BT</vt:lpstr>
      <vt:lpstr>Arial</vt:lpstr>
      <vt:lpstr>Lucida Sans Unicode</vt:lpstr>
      <vt:lpstr>Wingdings</vt:lpstr>
      <vt:lpstr>Lecture_template</vt:lpstr>
      <vt:lpstr>Microsoft Equation 3.0</vt:lpstr>
      <vt:lpstr>Microsoft Excel Worksheet</vt:lpstr>
      <vt:lpstr>Microsoft Clip Gallery</vt:lpstr>
      <vt:lpstr>Lecture 3: IR System Elements (cont) </vt:lpstr>
      <vt:lpstr>Review</vt:lpstr>
      <vt:lpstr>Collection</vt:lpstr>
      <vt:lpstr>Queries</vt:lpstr>
      <vt:lpstr>What to Evaluate?</vt:lpstr>
      <vt:lpstr>Relevance</vt:lpstr>
      <vt:lpstr>Relevance</vt:lpstr>
      <vt:lpstr>Relevance</vt:lpstr>
      <vt:lpstr>Relevance Research and Thought</vt:lpstr>
      <vt:lpstr>Saracevic</vt:lpstr>
      <vt:lpstr>Define your own relevance</vt:lpstr>
      <vt:lpstr>A. Gages</vt:lpstr>
      <vt:lpstr>B. Aspect</vt:lpstr>
      <vt:lpstr>C. Object judged</vt:lpstr>
      <vt:lpstr>D. Frame of reference</vt:lpstr>
      <vt:lpstr>E. Assessor</vt:lpstr>
      <vt:lpstr>Schamber, Eisenberg and Nilan</vt:lpstr>
      <vt:lpstr>Schamber, et al. Conclusions</vt:lpstr>
      <vt:lpstr>Froelich</vt:lpstr>
      <vt:lpstr>Janes’ View</vt:lpstr>
      <vt:lpstr>Operational Definition of Relevance </vt:lpstr>
      <vt:lpstr>IR Systems</vt:lpstr>
      <vt:lpstr>What is Needed?</vt:lpstr>
      <vt:lpstr>What, again, is the goal?</vt:lpstr>
      <vt:lpstr>Collections of Documents…</vt:lpstr>
      <vt:lpstr>How to search that collection?</vt:lpstr>
      <vt:lpstr>What about VERY big files?</vt:lpstr>
      <vt:lpstr>The IR Approach</vt:lpstr>
      <vt:lpstr>Document Processing Steps</vt:lpstr>
      <vt:lpstr>What about …</vt:lpstr>
      <vt:lpstr>Structure of an IR System</vt:lpstr>
      <vt:lpstr>What next?</vt:lpstr>
      <vt:lpstr>From Baeza-Yates: Modern IR…</vt:lpstr>
      <vt:lpstr>Query Processing</vt:lpstr>
      <vt:lpstr>Steps in Query processing</vt:lpstr>
      <vt:lpstr>Statistical Properties of Text</vt:lpstr>
      <vt:lpstr>Plotting Word Frequency by Rank</vt:lpstr>
      <vt:lpstr>Plotting Word Frequency by Rank</vt:lpstr>
      <vt:lpstr>Many similar distributions…</vt:lpstr>
      <vt:lpstr>Zipf Distribution (linear and log scale)</vt:lpstr>
      <vt:lpstr>Zipf Distribution</vt:lpstr>
      <vt:lpstr>Zipf Distribution</vt:lpstr>
      <vt:lpstr>Most and Least Frequent Terms</vt:lpstr>
      <vt:lpstr>Rank  Freq 1        37      system 2        32      knowledg 3        24      base 4        20      problem 5        18      abstract 6        15      model 7        15      languag 8        15      implem 9        13      reason 10       13      inform 11       11      expert 12       11      analysi 13       10      rule 14       10      program 15       10      oper 16       10      evalu 17       10      comput 18       10      case 19       9       gener 20       9       form</vt:lpstr>
      <vt:lpstr>43     6     approach 44     5     work 45     5     variabl 46     5     theori 47     5     specif 48     5     softwar 49     5     requir 50     5     potenti 51     5     method 52     5     mean 53     5     inher 54     5     data 55     5     commit 56     5     applic 57     4     tool 58     4     technolog 59     4     techniqu</vt:lpstr>
      <vt:lpstr>A Standard Collection</vt:lpstr>
      <vt:lpstr>Housing Listing Frequency Data</vt:lpstr>
      <vt:lpstr>Very frequent word stems (Cha-Cha Web Index of berkeley.edu domain)</vt:lpstr>
      <vt:lpstr>Words that occur few times  (Cha-Cha Web Index)</vt:lpstr>
      <vt:lpstr>Resolving Power  (van Rijsbergen 79)</vt:lpstr>
      <vt:lpstr>Other Models</vt:lpstr>
      <vt:lpstr>Stemming and  Morphological Analysis</vt:lpstr>
      <vt:lpstr>Simple “S” stemming</vt:lpstr>
      <vt:lpstr>Stemmer Examples</vt:lpstr>
      <vt:lpstr>Errors Generated by Porter Stemmer (Krovetz 93)</vt:lpstr>
      <vt:lpstr>Automated Methods</vt:lpstr>
      <vt:lpstr>Wordnet</vt:lpstr>
      <vt:lpstr>Using NLP</vt:lpstr>
      <vt:lpstr>Using NLP</vt:lpstr>
      <vt:lpstr>Using NLP</vt:lpstr>
      <vt:lpstr>Using NLP</vt:lpstr>
      <vt:lpstr>Using NLP</vt:lpstr>
      <vt:lpstr>Same Sentence, different sys</vt:lpstr>
      <vt:lpstr>Other Considerations</vt:lpstr>
      <vt:lpstr>Assumptions in IR</vt:lpstr>
      <vt:lpstr>Statistical Independence</vt:lpstr>
      <vt:lpstr>Statistical Independence  and Dependence</vt:lpstr>
      <vt:lpstr>Statistical Independence vs. Statistical Dependence</vt:lpstr>
      <vt:lpstr>Lexical Associations</vt:lpstr>
      <vt:lpstr>Interesting Associations with “Doctor” </vt:lpstr>
      <vt:lpstr>Un-Interesting Associations with “Doctor”</vt:lpstr>
      <vt:lpstr>Query Processing</vt:lpstr>
      <vt:lpstr>Display and formatting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Ray Larson</cp:lastModifiedBy>
  <cp:revision>289</cp:revision>
  <dcterms:created xsi:type="dcterms:W3CDTF">2002-09-03T03:52:45Z</dcterms:created>
  <dcterms:modified xsi:type="dcterms:W3CDTF">2013-01-30T18:01:11Z</dcterms:modified>
</cp:coreProperties>
</file>