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808" r:id="rId3"/>
    <p:sldId id="872" r:id="rId4"/>
    <p:sldId id="873" r:id="rId5"/>
    <p:sldId id="875" r:id="rId6"/>
    <p:sldId id="874" r:id="rId7"/>
    <p:sldId id="832" r:id="rId8"/>
    <p:sldId id="889" r:id="rId9"/>
    <p:sldId id="810" r:id="rId10"/>
    <p:sldId id="811" r:id="rId11"/>
    <p:sldId id="876" r:id="rId12"/>
    <p:sldId id="877" r:id="rId13"/>
    <p:sldId id="878" r:id="rId14"/>
    <p:sldId id="879" r:id="rId15"/>
    <p:sldId id="880" r:id="rId16"/>
    <p:sldId id="881" r:id="rId17"/>
    <p:sldId id="882" r:id="rId18"/>
    <p:sldId id="884" r:id="rId19"/>
    <p:sldId id="885" r:id="rId20"/>
    <p:sldId id="886" r:id="rId21"/>
    <p:sldId id="887" r:id="rId22"/>
    <p:sldId id="812" r:id="rId23"/>
    <p:sldId id="867" r:id="rId24"/>
    <p:sldId id="868" r:id="rId25"/>
    <p:sldId id="869" r:id="rId26"/>
    <p:sldId id="851" r:id="rId27"/>
    <p:sldId id="852" r:id="rId28"/>
    <p:sldId id="853" r:id="rId29"/>
    <p:sldId id="854" r:id="rId30"/>
    <p:sldId id="855" r:id="rId31"/>
    <p:sldId id="856" r:id="rId32"/>
    <p:sldId id="857" r:id="rId33"/>
    <p:sldId id="858" r:id="rId34"/>
    <p:sldId id="859" r:id="rId35"/>
    <p:sldId id="860" r:id="rId36"/>
    <p:sldId id="861" r:id="rId37"/>
    <p:sldId id="862" r:id="rId38"/>
    <p:sldId id="863" r:id="rId39"/>
    <p:sldId id="864" r:id="rId40"/>
    <p:sldId id="865" r:id="rId41"/>
    <p:sldId id="866" r:id="rId42"/>
    <p:sldId id="818" r:id="rId43"/>
    <p:sldId id="830" r:id="rId44"/>
    <p:sldId id="820" r:id="rId45"/>
    <p:sldId id="821" r:id="rId46"/>
    <p:sldId id="822" r:id="rId47"/>
    <p:sldId id="823" r:id="rId48"/>
    <p:sldId id="824" r:id="rId49"/>
    <p:sldId id="825" r:id="rId50"/>
    <p:sldId id="826" r:id="rId51"/>
    <p:sldId id="827" r:id="rId52"/>
    <p:sldId id="828" r:id="rId53"/>
    <p:sldId id="829" r:id="rId54"/>
    <p:sldId id="831" r:id="rId55"/>
    <p:sldId id="870" r:id="rId56"/>
    <p:sldId id="871" r:id="rId5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CC33"/>
    <a:srgbClr val="FF9900"/>
    <a:srgbClr val="FFFFF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52" autoAdjust="0"/>
    <p:restoredTop sz="94660"/>
  </p:normalViewPr>
  <p:slideViewPr>
    <p:cSldViewPr>
      <p:cViewPr varScale="1">
        <p:scale>
          <a:sx n="102" d="100"/>
          <a:sy n="102" d="100"/>
        </p:scale>
        <p:origin x="-4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94437-9B26-1A49-A3C6-24F7A4F61637}" type="datetimeFigureOut">
              <a:rPr lang="en-US" smtClean="0"/>
              <a:t>1/28/13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DA90B-5E6E-1F46-B8F3-F3417E8BA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855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E301DE-B348-B541-ADAC-52B099DB61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72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1A2BFB-7E76-B74B-A25C-B9302A8C7701}" type="slidenum">
              <a:rPr lang="en-US"/>
              <a:pPr/>
              <a:t>1</a:t>
            </a:fld>
            <a:endParaRPr lang="en-US"/>
          </a:p>
        </p:txBody>
      </p:sp>
      <p:sp>
        <p:nvSpPr>
          <p:cNvPr id="128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B4BA79-2B42-554F-B76B-84AC6BCB6ED1}" type="slidenum">
              <a:rPr lang="en-US"/>
              <a:pPr/>
              <a:t>10</a:t>
            </a:fld>
            <a:endParaRPr lang="en-US"/>
          </a:p>
        </p:txBody>
      </p:sp>
      <p:sp>
        <p:nvSpPr>
          <p:cNvPr id="128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D14FC-781D-4E4B-8FC4-0CE156A5B88E}" type="slidenum">
              <a:rPr lang="en-US"/>
              <a:pPr/>
              <a:t>11</a:t>
            </a:fld>
            <a:endParaRPr lang="en-US"/>
          </a:p>
        </p:txBody>
      </p:sp>
      <p:sp>
        <p:nvSpPr>
          <p:cNvPr id="137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7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01090C-680A-4948-8851-1BCCE1A3B595}" type="slidenum">
              <a:rPr lang="en-US"/>
              <a:pPr/>
              <a:t>12</a:t>
            </a:fld>
            <a:endParaRPr lang="en-US"/>
          </a:p>
        </p:txBody>
      </p:sp>
      <p:sp>
        <p:nvSpPr>
          <p:cNvPr id="138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8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BD603-8336-A74F-9BB8-270589F6A2C4}" type="slidenum">
              <a:rPr lang="en-US"/>
              <a:pPr/>
              <a:t>13</a:t>
            </a:fld>
            <a:endParaRPr lang="en-US"/>
          </a:p>
        </p:txBody>
      </p:sp>
      <p:sp>
        <p:nvSpPr>
          <p:cNvPr id="138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8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3F5734-FD54-2E44-9AF2-0CD1B3FACCE1}" type="slidenum">
              <a:rPr lang="en-US"/>
              <a:pPr/>
              <a:t>14</a:t>
            </a:fld>
            <a:endParaRPr lang="en-US"/>
          </a:p>
        </p:txBody>
      </p:sp>
      <p:sp>
        <p:nvSpPr>
          <p:cNvPr id="138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8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9D15C4-8D45-D049-8E61-724219669AA3}" type="slidenum">
              <a:rPr lang="en-US"/>
              <a:pPr/>
              <a:t>15</a:t>
            </a:fld>
            <a:endParaRPr lang="en-US"/>
          </a:p>
        </p:txBody>
      </p:sp>
      <p:sp>
        <p:nvSpPr>
          <p:cNvPr id="138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E7AB2-7FBC-3247-A113-4CFF939B3AC2}" type="slidenum">
              <a:rPr lang="en-US"/>
              <a:pPr/>
              <a:t>16</a:t>
            </a:fld>
            <a:endParaRPr lang="en-US"/>
          </a:p>
        </p:txBody>
      </p:sp>
      <p:sp>
        <p:nvSpPr>
          <p:cNvPr id="138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8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FCCCDC-B52A-CB48-BB10-854910DFC460}" type="slidenum">
              <a:rPr lang="en-US"/>
              <a:pPr/>
              <a:t>17</a:t>
            </a:fld>
            <a:endParaRPr lang="en-US"/>
          </a:p>
        </p:txBody>
      </p:sp>
      <p:sp>
        <p:nvSpPr>
          <p:cNvPr id="139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9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07D1C-8D26-3549-ACB5-09F9CEAB14D1}" type="slidenum">
              <a:rPr lang="en-US"/>
              <a:pPr/>
              <a:t>18</a:t>
            </a:fld>
            <a:endParaRPr lang="en-US"/>
          </a:p>
        </p:txBody>
      </p:sp>
      <p:sp>
        <p:nvSpPr>
          <p:cNvPr id="139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9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3BC03-0673-B741-9AC5-2D068D507179}" type="slidenum">
              <a:rPr lang="en-US"/>
              <a:pPr/>
              <a:t>19</a:t>
            </a:fld>
            <a:endParaRPr lang="en-US"/>
          </a:p>
        </p:txBody>
      </p:sp>
      <p:sp>
        <p:nvSpPr>
          <p:cNvPr id="139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9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4B51E6-1449-4243-86AF-C424ADA8FFF6}" type="slidenum">
              <a:rPr lang="en-US"/>
              <a:pPr/>
              <a:t>2</a:t>
            </a:fld>
            <a:endParaRPr lang="en-US"/>
          </a:p>
        </p:txBody>
      </p:sp>
      <p:sp>
        <p:nvSpPr>
          <p:cNvPr id="128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EFA8C-5D23-D14A-A63E-E65082138B91}" type="slidenum">
              <a:rPr lang="en-US"/>
              <a:pPr/>
              <a:t>20</a:t>
            </a:fld>
            <a:endParaRPr lang="en-US"/>
          </a:p>
        </p:txBody>
      </p:sp>
      <p:sp>
        <p:nvSpPr>
          <p:cNvPr id="139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9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3E766F-865E-2442-8FDD-FD60C3570E16}" type="slidenum">
              <a:rPr lang="en-US"/>
              <a:pPr/>
              <a:t>21</a:t>
            </a:fld>
            <a:endParaRPr lang="en-US"/>
          </a:p>
        </p:txBody>
      </p:sp>
      <p:sp>
        <p:nvSpPr>
          <p:cNvPr id="140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0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47B1E-B07F-724B-88E2-F3747F1815C6}" type="slidenum">
              <a:rPr lang="en-US"/>
              <a:pPr/>
              <a:t>22</a:t>
            </a:fld>
            <a:endParaRPr lang="en-US"/>
          </a:p>
        </p:txBody>
      </p:sp>
      <p:sp>
        <p:nvSpPr>
          <p:cNvPr id="128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EFBF8-8123-5B45-8FBB-178B972AF680}" type="slidenum">
              <a:rPr lang="en-US"/>
              <a:pPr/>
              <a:t>23</a:t>
            </a:fld>
            <a:endParaRPr lang="en-US"/>
          </a:p>
        </p:txBody>
      </p:sp>
      <p:sp>
        <p:nvSpPr>
          <p:cNvPr id="135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A62DF-0EBC-CE49-A2E9-A9BAAEA66C09}" type="slidenum">
              <a:rPr lang="en-US"/>
              <a:pPr/>
              <a:t>24</a:t>
            </a:fld>
            <a:endParaRPr lang="en-US"/>
          </a:p>
        </p:txBody>
      </p:sp>
      <p:sp>
        <p:nvSpPr>
          <p:cNvPr id="136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102D51-2FF4-1A40-B70B-2CEA963A9088}" type="slidenum">
              <a:rPr lang="en-US"/>
              <a:pPr/>
              <a:t>25</a:t>
            </a:fld>
            <a:endParaRPr lang="en-US"/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CC132E-965F-5447-ABF0-D1E37D116188}" type="slidenum">
              <a:rPr lang="en-US"/>
              <a:pPr/>
              <a:t>26</a:t>
            </a:fld>
            <a:endParaRPr lang="en-US"/>
          </a:p>
        </p:txBody>
      </p:sp>
      <p:sp>
        <p:nvSpPr>
          <p:cNvPr id="132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6A39E-F345-1D4C-8554-104CAB57898C}" type="slidenum">
              <a:rPr lang="en-US"/>
              <a:pPr/>
              <a:t>27</a:t>
            </a:fld>
            <a:endParaRPr lang="en-US"/>
          </a:p>
        </p:txBody>
      </p:sp>
      <p:sp>
        <p:nvSpPr>
          <p:cNvPr id="132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D589E6-A32C-274F-BA28-85F491A50F67}" type="slidenum">
              <a:rPr lang="en-US"/>
              <a:pPr/>
              <a:t>28</a:t>
            </a:fld>
            <a:endParaRPr lang="en-US"/>
          </a:p>
        </p:txBody>
      </p:sp>
      <p:sp>
        <p:nvSpPr>
          <p:cNvPr id="133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48894-5417-5A4E-AA60-A1CABAACF5B6}" type="slidenum">
              <a:rPr lang="en-US"/>
              <a:pPr/>
              <a:t>29</a:t>
            </a:fld>
            <a:endParaRPr lang="en-US"/>
          </a:p>
        </p:txBody>
      </p:sp>
      <p:sp>
        <p:nvSpPr>
          <p:cNvPr id="133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6953D-E8E7-0E43-9F3E-D42826525C5E}" type="slidenum">
              <a:rPr lang="en-US"/>
              <a:pPr/>
              <a:t>3</a:t>
            </a:fld>
            <a:endParaRPr lang="en-US"/>
          </a:p>
        </p:txBody>
      </p:sp>
      <p:sp>
        <p:nvSpPr>
          <p:cNvPr id="137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7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2397D-470C-C34E-A206-11C530304F39}" type="slidenum">
              <a:rPr lang="en-US"/>
              <a:pPr/>
              <a:t>30</a:t>
            </a:fld>
            <a:endParaRPr lang="en-US"/>
          </a:p>
        </p:txBody>
      </p:sp>
      <p:sp>
        <p:nvSpPr>
          <p:cNvPr id="133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40F17C-E16D-AB4D-B986-649D7AB4F349}" type="slidenum">
              <a:rPr lang="en-US"/>
              <a:pPr/>
              <a:t>31</a:t>
            </a:fld>
            <a:endParaRPr lang="en-US"/>
          </a:p>
        </p:txBody>
      </p:sp>
      <p:sp>
        <p:nvSpPr>
          <p:cNvPr id="133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D4DA02-EFF5-AF46-8D2B-1AD923CAA1DB}" type="slidenum">
              <a:rPr lang="en-US"/>
              <a:pPr/>
              <a:t>32</a:t>
            </a:fld>
            <a:endParaRPr lang="en-US"/>
          </a:p>
        </p:txBody>
      </p:sp>
      <p:sp>
        <p:nvSpPr>
          <p:cNvPr id="133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C475EC-373E-E944-A3FA-6A8661B2225F}" type="slidenum">
              <a:rPr lang="en-US"/>
              <a:pPr/>
              <a:t>33</a:t>
            </a:fld>
            <a:endParaRPr lang="en-US"/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3B015C-D52C-CE49-B5A9-5FE96AB182CC}" type="slidenum">
              <a:rPr lang="en-US"/>
              <a:pPr/>
              <a:t>34</a:t>
            </a:fld>
            <a:endParaRPr lang="en-US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97204-E038-8546-91AC-739FC7EABB70}" type="slidenum">
              <a:rPr lang="en-US"/>
              <a:pPr/>
              <a:t>35</a:t>
            </a:fld>
            <a:endParaRPr lang="en-US"/>
          </a:p>
        </p:txBody>
      </p:sp>
      <p:sp>
        <p:nvSpPr>
          <p:cNvPr id="134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23B0D-C2B4-D54F-B67A-49EB16483384}" type="slidenum">
              <a:rPr lang="en-US"/>
              <a:pPr/>
              <a:t>36</a:t>
            </a:fld>
            <a:endParaRPr lang="en-US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9021D0-03F1-B349-B791-5F1F5BFEFFD6}" type="slidenum">
              <a:rPr lang="en-US"/>
              <a:pPr/>
              <a:t>37</a:t>
            </a:fld>
            <a:endParaRPr lang="en-US"/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4174C6-DCE1-F045-BDF6-686A1028A1EB}" type="slidenum">
              <a:rPr lang="en-US"/>
              <a:pPr/>
              <a:t>38</a:t>
            </a:fld>
            <a:endParaRPr lang="en-US"/>
          </a:p>
        </p:txBody>
      </p:sp>
      <p:sp>
        <p:nvSpPr>
          <p:cNvPr id="135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16E02-F98D-D841-B197-F5E555D8EA54}" type="slidenum">
              <a:rPr lang="en-US"/>
              <a:pPr/>
              <a:t>39</a:t>
            </a:fld>
            <a:endParaRPr lang="en-US"/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F7E64-18F5-F240-B99F-A13795093F0E}" type="slidenum">
              <a:rPr lang="en-US"/>
              <a:pPr/>
              <a:t>4</a:t>
            </a:fld>
            <a:endParaRPr lang="en-US"/>
          </a:p>
        </p:txBody>
      </p:sp>
      <p:sp>
        <p:nvSpPr>
          <p:cNvPr id="137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7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77005-4917-5547-A539-2F9A841F31F6}" type="slidenum">
              <a:rPr lang="en-US"/>
              <a:pPr/>
              <a:t>40</a:t>
            </a:fld>
            <a:endParaRPr lang="en-US"/>
          </a:p>
        </p:txBody>
      </p:sp>
      <p:sp>
        <p:nvSpPr>
          <p:cNvPr id="135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18A6E-64FE-814C-B173-E867581998D1}" type="slidenum">
              <a:rPr lang="en-US"/>
              <a:pPr/>
              <a:t>41</a:t>
            </a:fld>
            <a:endParaRPr lang="en-US"/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23CA2B-ED49-9A48-9ED1-5161FCED6AFA}" type="slidenum">
              <a:rPr lang="en-US"/>
              <a:pPr/>
              <a:t>42</a:t>
            </a:fld>
            <a:endParaRPr lang="en-US"/>
          </a:p>
        </p:txBody>
      </p:sp>
      <p:sp>
        <p:nvSpPr>
          <p:cNvPr id="130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2BC04-BD4C-8D4C-BC11-D3FF085BC535}" type="slidenum">
              <a:rPr lang="en-US"/>
              <a:pPr/>
              <a:t>43</a:t>
            </a:fld>
            <a:endParaRPr lang="en-US"/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221805-7407-974A-A236-FEA65A34A66E}" type="slidenum">
              <a:rPr lang="en-US"/>
              <a:pPr/>
              <a:t>44</a:t>
            </a:fld>
            <a:endParaRPr lang="en-US"/>
          </a:p>
        </p:txBody>
      </p:sp>
      <p:sp>
        <p:nvSpPr>
          <p:cNvPr id="130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6431DB-549C-3045-A2C5-B2A5A2229B51}" type="slidenum">
              <a:rPr lang="en-US"/>
              <a:pPr/>
              <a:t>45</a:t>
            </a:fld>
            <a:endParaRPr lang="en-US"/>
          </a:p>
        </p:txBody>
      </p:sp>
      <p:sp>
        <p:nvSpPr>
          <p:cNvPr id="130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A2266-A548-F249-9B3B-D4D9DDD879CC}" type="slidenum">
              <a:rPr lang="en-US"/>
              <a:pPr/>
              <a:t>46</a:t>
            </a:fld>
            <a:endParaRPr lang="en-US"/>
          </a:p>
        </p:txBody>
      </p:sp>
      <p:sp>
        <p:nvSpPr>
          <p:cNvPr id="130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F205A-E094-BF46-8D83-E43C18F31E9A}" type="slidenum">
              <a:rPr lang="en-US"/>
              <a:pPr/>
              <a:t>47</a:t>
            </a:fld>
            <a:endParaRPr lang="en-US"/>
          </a:p>
        </p:txBody>
      </p:sp>
      <p:sp>
        <p:nvSpPr>
          <p:cNvPr id="130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7C901C-788D-4742-A5A9-84B42991CBC9}" type="slidenum">
              <a:rPr lang="en-US"/>
              <a:pPr/>
              <a:t>48</a:t>
            </a:fld>
            <a:endParaRPr lang="en-US"/>
          </a:p>
        </p:txBody>
      </p:sp>
      <p:sp>
        <p:nvSpPr>
          <p:cNvPr id="131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B9750-DE12-A54B-B5DD-19B133486B6B}" type="slidenum">
              <a:rPr lang="en-US"/>
              <a:pPr/>
              <a:t>49</a:t>
            </a:fld>
            <a:endParaRPr lang="en-US"/>
          </a:p>
        </p:txBody>
      </p:sp>
      <p:sp>
        <p:nvSpPr>
          <p:cNvPr id="131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667437-05D0-6F4D-B440-98CB81A735B6}" type="slidenum">
              <a:rPr lang="en-US"/>
              <a:pPr/>
              <a:t>5</a:t>
            </a:fld>
            <a:endParaRPr lang="en-US"/>
          </a:p>
        </p:txBody>
      </p:sp>
      <p:sp>
        <p:nvSpPr>
          <p:cNvPr id="137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7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02911-9708-1241-9357-BD517AE19E15}" type="slidenum">
              <a:rPr lang="en-US"/>
              <a:pPr/>
              <a:t>50</a:t>
            </a:fld>
            <a:endParaRPr lang="en-US"/>
          </a:p>
        </p:txBody>
      </p:sp>
      <p:sp>
        <p:nvSpPr>
          <p:cNvPr id="131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AE541-597F-E146-B3CA-5BDC4E3F7D91}" type="slidenum">
              <a:rPr lang="en-US"/>
              <a:pPr/>
              <a:t>51</a:t>
            </a:fld>
            <a:endParaRPr lang="en-US"/>
          </a:p>
        </p:txBody>
      </p:sp>
      <p:sp>
        <p:nvSpPr>
          <p:cNvPr id="131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90854C-5D43-BE45-80C5-F013E58DB2FF}" type="slidenum">
              <a:rPr lang="en-US"/>
              <a:pPr/>
              <a:t>52</a:t>
            </a:fld>
            <a:endParaRPr lang="en-US"/>
          </a:p>
        </p:txBody>
      </p:sp>
      <p:sp>
        <p:nvSpPr>
          <p:cNvPr id="131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0D410-3CC0-4649-9BCC-68C0B0151A9D}" type="slidenum">
              <a:rPr lang="en-US"/>
              <a:pPr/>
              <a:t>53</a:t>
            </a:fld>
            <a:endParaRPr lang="en-US"/>
          </a:p>
        </p:txBody>
      </p:sp>
      <p:sp>
        <p:nvSpPr>
          <p:cNvPr id="131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890515-46E2-3E43-B17A-6B9662B92B55}" type="slidenum">
              <a:rPr lang="en-US"/>
              <a:pPr/>
              <a:t>54</a:t>
            </a:fld>
            <a:endParaRPr lang="en-US"/>
          </a:p>
        </p:txBody>
      </p:sp>
      <p:sp>
        <p:nvSpPr>
          <p:cNvPr id="131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85CD2-016C-2C41-AE28-C41F03AED8B9}" type="slidenum">
              <a:rPr lang="en-US"/>
              <a:pPr/>
              <a:t>55</a:t>
            </a:fld>
            <a:endParaRPr lang="en-US"/>
          </a:p>
        </p:txBody>
      </p:sp>
      <p:sp>
        <p:nvSpPr>
          <p:cNvPr id="136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449C7-4C0C-3447-9652-720AB589CD48}" type="slidenum">
              <a:rPr lang="en-US"/>
              <a:pPr/>
              <a:t>56</a:t>
            </a:fld>
            <a:endParaRPr lang="en-US"/>
          </a:p>
        </p:txBody>
      </p:sp>
      <p:sp>
        <p:nvSpPr>
          <p:cNvPr id="136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6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F5ACEF-4654-2146-9434-38FA6C521C2F}" type="slidenum">
              <a:rPr lang="en-US"/>
              <a:pPr/>
              <a:t>6</a:t>
            </a:fld>
            <a:endParaRPr lang="en-US"/>
          </a:p>
        </p:txBody>
      </p:sp>
      <p:sp>
        <p:nvSpPr>
          <p:cNvPr id="137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7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42BBF-4FD0-6C49-B85E-608E83F28DCE}" type="slidenum">
              <a:rPr lang="en-US"/>
              <a:pPr/>
              <a:t>7</a:t>
            </a:fld>
            <a:endParaRPr lang="en-US"/>
          </a:p>
        </p:txBody>
      </p:sp>
      <p:sp>
        <p:nvSpPr>
          <p:cNvPr id="130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62541-A70B-9544-9372-8BA5FF528D77}" type="slidenum">
              <a:rPr lang="en-US"/>
              <a:pPr/>
              <a:t>8</a:t>
            </a:fld>
            <a:endParaRPr lang="en-US"/>
          </a:p>
        </p:txBody>
      </p:sp>
      <p:sp>
        <p:nvSpPr>
          <p:cNvPr id="140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0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554B0-C77D-C949-B67E-9EEAD0799431}" type="slidenum">
              <a:rPr lang="en-US"/>
              <a:pPr/>
              <a:t>9</a:t>
            </a:fld>
            <a:endParaRPr lang="en-US"/>
          </a:p>
        </p:txBody>
      </p:sp>
      <p:sp>
        <p:nvSpPr>
          <p:cNvPr id="128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3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9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4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0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0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5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4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4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240 – Spring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1" name="Picture 7" descr="logo_smal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64"/>
          <a:stretch>
            <a:fillRect/>
          </a:stretch>
        </p:blipFill>
        <p:spPr bwMode="auto">
          <a:xfrm>
            <a:off x="3619500" y="6553200"/>
            <a:ext cx="1905000" cy="24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southhal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7818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l"/>
            <a:endParaRPr lang="en-US" sz="1000" b="1" dirty="0">
              <a:solidFill>
                <a:srgbClr val="FFFFFF"/>
              </a:solidFill>
              <a:latin typeface="Futura Md BT" charset="0"/>
            </a:endParaRPr>
          </a:p>
          <a:p>
            <a:pPr algn="r"/>
            <a:r>
              <a:rPr lang="en-US" sz="1000" b="1" dirty="0" smtClean="0">
                <a:solidFill>
                  <a:srgbClr val="FFFFFF"/>
                </a:solidFill>
                <a:latin typeface="Futura Md BT" charset="0"/>
              </a:rPr>
              <a:t>2013.01.28 </a:t>
            </a:r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- SLIDE </a:t>
            </a:r>
            <a:fld id="{99A4532D-AC77-2342-8B0A-0A1FE97CDBC5}" type="slidenum">
              <a:rPr lang="en-US" sz="1000" b="1">
                <a:solidFill>
                  <a:srgbClr val="FFFFFF"/>
                </a:solidFill>
                <a:latin typeface="Futura Md BT" charset="0"/>
              </a:rPr>
              <a:pPr algn="r"/>
              <a:t>‹#›</a:t>
            </a:fld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	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8229600" y="-1588"/>
            <a:ext cx="914400" cy="91440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48" name="Picture 24" descr="southhal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77000"/>
            <a:ext cx="1905000" cy="381000"/>
          </a:xfrm>
          <a:prstGeom prst="rect">
            <a:avLst/>
          </a:prstGeom>
          <a:solidFill>
            <a:schemeClr val="accent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3733800"/>
            <a:ext cx="8229600" cy="1752600"/>
          </a:xfrm>
          <a:noFill/>
          <a:ln/>
        </p:spPr>
        <p:txBody>
          <a:bodyPr lIns="92075" tIns="46038" rIns="92075" bIns="46038"/>
          <a:lstStyle/>
          <a:p>
            <a:pPr marL="0" indent="0" algn="ctr">
              <a:buFontTx/>
              <a:buNone/>
            </a:pPr>
            <a:r>
              <a:rPr lang="en-US" sz="2600" b="1"/>
              <a:t>Prof. Ray Larson </a:t>
            </a:r>
          </a:p>
          <a:p>
            <a:pPr marL="0" indent="0" algn="ctr">
              <a:buFontTx/>
              <a:buNone/>
            </a:pPr>
            <a:r>
              <a:rPr lang="en-US" sz="2600" b="1"/>
              <a:t>University of California, Berkeley</a:t>
            </a:r>
          </a:p>
          <a:p>
            <a:pPr marL="0" indent="0" algn="ctr">
              <a:buFontTx/>
              <a:buNone/>
            </a:pPr>
            <a:r>
              <a:rPr lang="en-US" sz="2600" b="1"/>
              <a:t>School of Information</a:t>
            </a:r>
          </a:p>
          <a:p>
            <a:pPr marL="0" indent="0" algn="ctr">
              <a:buFontTx/>
              <a:buNone/>
            </a:pPr>
            <a:endParaRPr lang="en-US" sz="2000"/>
          </a:p>
        </p:txBody>
      </p:sp>
      <p:sp>
        <p:nvSpPr>
          <p:cNvPr id="498691" name="Rectangle 3"/>
          <p:cNvSpPr>
            <a:spLocks noChangeArrowheads="1"/>
          </p:cNvSpPr>
          <p:nvPr/>
        </p:nvSpPr>
        <p:spPr bwMode="auto">
          <a:xfrm>
            <a:off x="533400" y="1371600"/>
            <a:ext cx="8077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endParaRPr lang="en-US" sz="4000" b="1"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4000" b="1">
                <a:latin typeface="Arial" charset="0"/>
              </a:rPr>
              <a:t>Principles of Information Retrieval</a:t>
            </a:r>
          </a:p>
        </p:txBody>
      </p:sp>
      <p:sp>
        <p:nvSpPr>
          <p:cNvPr id="49869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Lecture 2: Concepts and Elements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Queries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query is some expression of a user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information needs</a:t>
            </a:r>
          </a:p>
          <a:p>
            <a:r>
              <a:rPr lang="en-US"/>
              <a:t>Can take many forms</a:t>
            </a:r>
          </a:p>
          <a:p>
            <a:pPr lvl="1"/>
            <a:r>
              <a:rPr lang="en-US"/>
              <a:t>Natural language description of need</a:t>
            </a:r>
          </a:p>
          <a:p>
            <a:pPr lvl="1"/>
            <a:r>
              <a:rPr lang="en-US"/>
              <a:t>Formal query in a query language</a:t>
            </a:r>
          </a:p>
          <a:p>
            <a:r>
              <a:rPr lang="en-US"/>
              <a:t>Queries may not be </a:t>
            </a:r>
            <a:r>
              <a:rPr lang="en-US" i="1"/>
              <a:t>accurate</a:t>
            </a:r>
            <a:r>
              <a:rPr lang="en-US"/>
              <a:t> expressions of the information need</a:t>
            </a:r>
          </a:p>
          <a:p>
            <a:pPr lvl="1"/>
            <a:r>
              <a:rPr lang="en-US"/>
              <a:t>Differences between conversation with a person and formal query expression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7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 Information Need</a:t>
            </a:r>
          </a:p>
        </p:txBody>
      </p:sp>
      <p:sp>
        <p:nvSpPr>
          <p:cNvPr id="137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build IR systems at all?</a:t>
            </a:r>
          </a:p>
          <a:p>
            <a:r>
              <a:rPr lang="en-US"/>
              <a:t>People have different and highly varied needs for information</a:t>
            </a:r>
          </a:p>
          <a:p>
            <a:r>
              <a:rPr lang="en-US"/>
              <a:t>People often do not know what they want, or may not be able to express it in a usable form</a:t>
            </a:r>
          </a:p>
          <a:p>
            <a:pPr lvl="1"/>
            <a:r>
              <a:rPr lang="en-US"/>
              <a:t>Filling the gaps in Boulding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Image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r>
              <a:rPr lang="en-US"/>
              <a:t>How to satisfy these user needs for information?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7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Controlled Vocabularies</a:t>
            </a:r>
          </a:p>
        </p:txBody>
      </p:sp>
      <p:sp>
        <p:nvSpPr>
          <p:cNvPr id="137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Vocabulary control is the attempt to provide a </a:t>
            </a:r>
            <a:r>
              <a:rPr lang="en-US" sz="2800" i="1" dirty="0"/>
              <a:t>standardized</a:t>
            </a:r>
            <a:r>
              <a:rPr lang="en-US" sz="2800" dirty="0"/>
              <a:t> and </a:t>
            </a:r>
            <a:r>
              <a:rPr lang="en-US" sz="2800" i="1" dirty="0"/>
              <a:t>consistent</a:t>
            </a:r>
            <a:r>
              <a:rPr lang="en-US" sz="2800" dirty="0"/>
              <a:t> set of terms (such as subject headings, names, classifications, or the thesauri discussed by Joyce and Needham) with the intent of aiding the searcher in finding information.</a:t>
            </a:r>
          </a:p>
          <a:p>
            <a:r>
              <a:rPr lang="en-US" sz="2800" dirty="0"/>
              <a:t>Controlled vocabularies are a kind of </a:t>
            </a:r>
            <a:r>
              <a:rPr lang="en-US" sz="2800" b="1" dirty="0"/>
              <a:t>metadata:</a:t>
            </a:r>
            <a:endParaRPr lang="en-US" sz="2800" dirty="0"/>
          </a:p>
          <a:p>
            <a:pPr lvl="1"/>
            <a:r>
              <a:rPr lang="en-US" sz="2400" dirty="0"/>
              <a:t>Data about data</a:t>
            </a:r>
          </a:p>
          <a:p>
            <a:pPr lvl="1"/>
            <a:r>
              <a:rPr lang="en-US" sz="2400" dirty="0"/>
              <a:t>Information about </a:t>
            </a:r>
            <a:r>
              <a:rPr lang="en-US" sz="2400" dirty="0" smtClean="0"/>
              <a:t>information</a:t>
            </a:r>
          </a:p>
          <a:p>
            <a:r>
              <a:rPr lang="en-US" dirty="0" smtClean="0"/>
              <a:t>Uncontrolled vs. Controlled</a:t>
            </a:r>
          </a:p>
          <a:p>
            <a:pPr lvl="1"/>
            <a:r>
              <a:rPr lang="en-US" dirty="0" smtClean="0"/>
              <a:t>E.g., tagging images in Flickr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8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 and Postcoordination</a:t>
            </a:r>
          </a:p>
        </p:txBody>
      </p:sp>
      <p:sp>
        <p:nvSpPr>
          <p:cNvPr id="138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Precoordination</a:t>
            </a:r>
            <a:r>
              <a:rPr lang="en-US" dirty="0"/>
              <a:t> relies on the indexer (librarian, etc.) to construct some adequate representation of the meaning of a document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E.g., “United States -- History -- Civil War, 1861-1865”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Postcoordination</a:t>
            </a:r>
            <a:r>
              <a:rPr lang="en-US" dirty="0" smtClean="0"/>
              <a:t> </a:t>
            </a:r>
            <a:r>
              <a:rPr lang="en-US" dirty="0"/>
              <a:t>relies on the user or searcher to combine more atomic concepts in the attempt to describe the documents that would be considered </a:t>
            </a:r>
            <a:r>
              <a:rPr lang="en-US" i="1" dirty="0"/>
              <a:t>relevant.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83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/>
              <a:t>Structure of an IR System</a:t>
            </a:r>
          </a:p>
        </p:txBody>
      </p:sp>
      <p:sp>
        <p:nvSpPr>
          <p:cNvPr id="1383427" name="Rectangle 3"/>
          <p:cNvSpPr>
            <a:spLocks noChangeArrowheads="1"/>
          </p:cNvSpPr>
          <p:nvPr/>
        </p:nvSpPr>
        <p:spPr bwMode="auto">
          <a:xfrm>
            <a:off x="214313" y="1670050"/>
            <a:ext cx="5826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Search</a:t>
            </a:r>
          </a:p>
          <a:p>
            <a:pPr algn="l" eaLnBrk="0" hangingPunct="0"/>
            <a:r>
              <a:rPr lang="en-US" sz="1000">
                <a:latin typeface="Arial" charset="0"/>
              </a:rPr>
              <a:t>Line</a:t>
            </a:r>
          </a:p>
        </p:txBody>
      </p:sp>
      <p:grpSp>
        <p:nvGrpSpPr>
          <p:cNvPr id="1383428" name="Group 4"/>
          <p:cNvGrpSpPr>
            <a:grpSpLocks/>
          </p:cNvGrpSpPr>
          <p:nvPr/>
        </p:nvGrpSpPr>
        <p:grpSpPr bwMode="auto">
          <a:xfrm>
            <a:off x="533400" y="1219200"/>
            <a:ext cx="8459788" cy="5029200"/>
            <a:chOff x="336" y="1052"/>
            <a:chExt cx="5329" cy="3168"/>
          </a:xfrm>
        </p:grpSpPr>
        <p:sp>
          <p:nvSpPr>
            <p:cNvPr id="1383429" name="AutoShape 5"/>
            <p:cNvSpPr>
              <a:spLocks noChangeArrowheads="1"/>
            </p:cNvSpPr>
            <p:nvPr/>
          </p:nvSpPr>
          <p:spPr bwMode="auto">
            <a:xfrm>
              <a:off x="484" y="1108"/>
              <a:ext cx="904" cy="280"/>
            </a:xfrm>
            <a:prstGeom prst="parallelogram">
              <a:avLst>
                <a:gd name="adj" fmla="val 80699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Interest profiles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&amp; Queries</a:t>
              </a:r>
            </a:p>
          </p:txBody>
        </p:sp>
        <p:sp>
          <p:nvSpPr>
            <p:cNvPr id="1383430" name="AutoShape 6"/>
            <p:cNvSpPr>
              <a:spLocks noChangeArrowheads="1"/>
            </p:cNvSpPr>
            <p:nvPr/>
          </p:nvSpPr>
          <p:spPr bwMode="auto">
            <a:xfrm>
              <a:off x="4276" y="1108"/>
              <a:ext cx="904" cy="280"/>
            </a:xfrm>
            <a:prstGeom prst="parallelogram">
              <a:avLst>
                <a:gd name="adj" fmla="val 80699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Documents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&amp; data</a:t>
              </a:r>
            </a:p>
          </p:txBody>
        </p:sp>
        <p:sp>
          <p:nvSpPr>
            <p:cNvPr id="1383431" name="AutoShape 7"/>
            <p:cNvSpPr>
              <a:spLocks noChangeArrowheads="1"/>
            </p:cNvSpPr>
            <p:nvPr/>
          </p:nvSpPr>
          <p:spPr bwMode="auto">
            <a:xfrm rot="-10800000" flipH="1" flipV="1">
              <a:off x="2116" y="1540"/>
              <a:ext cx="1432" cy="1096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Rules of the game =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Rules for subject indexing +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Thesaurus (which consists of</a:t>
              </a:r>
            </a:p>
            <a:p>
              <a:pPr eaLnBrk="0" hangingPunct="0"/>
              <a:endParaRPr lang="en-US" sz="1000">
                <a:latin typeface="Arial" charset="0"/>
              </a:endParaRPr>
            </a:p>
            <a:p>
              <a:pPr eaLnBrk="0" hangingPunct="0"/>
              <a:r>
                <a:rPr lang="en-US" sz="1000">
                  <a:latin typeface="Arial" charset="0"/>
                </a:rPr>
                <a:t>Lead-In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Vocabulary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and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Indexing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Language </a:t>
              </a:r>
            </a:p>
          </p:txBody>
        </p:sp>
        <p:sp>
          <p:nvSpPr>
            <p:cNvPr id="1383432" name="Rectangle 8"/>
            <p:cNvSpPr>
              <a:spLocks noChangeArrowheads="1"/>
            </p:cNvSpPr>
            <p:nvPr/>
          </p:nvSpPr>
          <p:spPr bwMode="auto">
            <a:xfrm>
              <a:off x="5271" y="1052"/>
              <a:ext cx="394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000">
                  <a:latin typeface="Arial" charset="0"/>
                </a:rPr>
                <a:t>Storage</a:t>
              </a:r>
            </a:p>
            <a:p>
              <a:pPr algn="l" eaLnBrk="0" hangingPunct="0"/>
              <a:r>
                <a:rPr lang="en-US" sz="1000">
                  <a:latin typeface="Arial" charset="0"/>
                </a:rPr>
                <a:t>Line</a:t>
              </a:r>
            </a:p>
          </p:txBody>
        </p:sp>
        <p:sp>
          <p:nvSpPr>
            <p:cNvPr id="1383433" name="Rectangle 9"/>
            <p:cNvSpPr>
              <a:spLocks noChangeArrowheads="1"/>
            </p:cNvSpPr>
            <p:nvPr/>
          </p:nvSpPr>
          <p:spPr bwMode="auto">
            <a:xfrm>
              <a:off x="2500" y="3844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Potentially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Relevant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Documents</a:t>
              </a:r>
            </a:p>
          </p:txBody>
        </p:sp>
        <p:sp>
          <p:nvSpPr>
            <p:cNvPr id="1383434" name="Rectangle 10"/>
            <p:cNvSpPr>
              <a:spLocks noChangeArrowheads="1"/>
            </p:cNvSpPr>
            <p:nvPr/>
          </p:nvSpPr>
          <p:spPr bwMode="auto">
            <a:xfrm>
              <a:off x="2452" y="3220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Comparison/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Matching</a:t>
              </a:r>
            </a:p>
          </p:txBody>
        </p:sp>
        <p:sp>
          <p:nvSpPr>
            <p:cNvPr id="1383435" name="Line 11"/>
            <p:cNvSpPr>
              <a:spLocks noChangeShapeType="1"/>
            </p:cNvSpPr>
            <p:nvPr/>
          </p:nvSpPr>
          <p:spPr bwMode="auto">
            <a:xfrm>
              <a:off x="340" y="1440"/>
              <a:ext cx="5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436" name="AutoShape 12"/>
            <p:cNvSpPr>
              <a:spLocks noChangeArrowheads="1"/>
            </p:cNvSpPr>
            <p:nvPr/>
          </p:nvSpPr>
          <p:spPr bwMode="auto">
            <a:xfrm>
              <a:off x="436" y="3172"/>
              <a:ext cx="856" cy="424"/>
            </a:xfrm>
            <a:prstGeom prst="parallelogram">
              <a:avLst>
                <a:gd name="adj" fmla="val 50462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Store1: Profiles/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Search requests</a:t>
              </a:r>
            </a:p>
          </p:txBody>
        </p:sp>
        <p:sp>
          <p:nvSpPr>
            <p:cNvPr id="1383437" name="AutoShape 13"/>
            <p:cNvSpPr>
              <a:spLocks noChangeArrowheads="1"/>
            </p:cNvSpPr>
            <p:nvPr/>
          </p:nvSpPr>
          <p:spPr bwMode="auto">
            <a:xfrm>
              <a:off x="4324" y="3172"/>
              <a:ext cx="856" cy="424"/>
            </a:xfrm>
            <a:prstGeom prst="parallelogram">
              <a:avLst>
                <a:gd name="adj" fmla="val 50462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Store2: Document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representations</a:t>
              </a:r>
            </a:p>
          </p:txBody>
        </p:sp>
        <p:sp>
          <p:nvSpPr>
            <p:cNvPr id="1383438" name="Line 14"/>
            <p:cNvSpPr>
              <a:spLocks noChangeShapeType="1"/>
            </p:cNvSpPr>
            <p:nvPr/>
          </p:nvSpPr>
          <p:spPr bwMode="auto">
            <a:xfrm flipH="1">
              <a:off x="1292" y="2064"/>
              <a:ext cx="9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439" name="Line 15"/>
            <p:cNvSpPr>
              <a:spLocks noChangeShapeType="1"/>
            </p:cNvSpPr>
            <p:nvPr/>
          </p:nvSpPr>
          <p:spPr bwMode="auto">
            <a:xfrm>
              <a:off x="3412" y="2064"/>
              <a:ext cx="9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440" name="Line 16"/>
            <p:cNvSpPr>
              <a:spLocks noChangeShapeType="1"/>
            </p:cNvSpPr>
            <p:nvPr/>
          </p:nvSpPr>
          <p:spPr bwMode="auto">
            <a:xfrm>
              <a:off x="336" y="1444"/>
              <a:ext cx="0" cy="2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441" name="Line 17"/>
            <p:cNvSpPr>
              <a:spLocks noChangeShapeType="1"/>
            </p:cNvSpPr>
            <p:nvPr/>
          </p:nvSpPr>
          <p:spPr bwMode="auto">
            <a:xfrm>
              <a:off x="340" y="3744"/>
              <a:ext cx="5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442" name="Line 18"/>
            <p:cNvSpPr>
              <a:spLocks noChangeShapeType="1"/>
            </p:cNvSpPr>
            <p:nvPr/>
          </p:nvSpPr>
          <p:spPr bwMode="auto">
            <a:xfrm flipV="1">
              <a:off x="5424" y="1436"/>
              <a:ext cx="0" cy="2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443" name="Line 19"/>
            <p:cNvSpPr>
              <a:spLocks noChangeShapeType="1"/>
            </p:cNvSpPr>
            <p:nvPr/>
          </p:nvSpPr>
          <p:spPr bwMode="auto">
            <a:xfrm>
              <a:off x="912" y="1396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444" name="Line 20"/>
            <p:cNvSpPr>
              <a:spLocks noChangeShapeType="1"/>
            </p:cNvSpPr>
            <p:nvPr/>
          </p:nvSpPr>
          <p:spPr bwMode="auto">
            <a:xfrm>
              <a:off x="4752" y="2068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445" name="Line 21"/>
            <p:cNvSpPr>
              <a:spLocks noChangeShapeType="1"/>
            </p:cNvSpPr>
            <p:nvPr/>
          </p:nvSpPr>
          <p:spPr bwMode="auto">
            <a:xfrm>
              <a:off x="4704" y="1396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446" name="Line 22"/>
            <p:cNvSpPr>
              <a:spLocks noChangeShapeType="1"/>
            </p:cNvSpPr>
            <p:nvPr/>
          </p:nvSpPr>
          <p:spPr bwMode="auto">
            <a:xfrm>
              <a:off x="912" y="2740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447" name="Line 23"/>
            <p:cNvSpPr>
              <a:spLocks noChangeShapeType="1"/>
            </p:cNvSpPr>
            <p:nvPr/>
          </p:nvSpPr>
          <p:spPr bwMode="auto">
            <a:xfrm>
              <a:off x="912" y="2020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448" name="Rectangle 24"/>
            <p:cNvSpPr>
              <a:spLocks noChangeArrowheads="1"/>
            </p:cNvSpPr>
            <p:nvPr/>
          </p:nvSpPr>
          <p:spPr bwMode="auto">
            <a:xfrm>
              <a:off x="4372" y="1828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Indexing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(Descriptive and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Subject)</a:t>
              </a:r>
            </a:p>
          </p:txBody>
        </p:sp>
        <p:sp>
          <p:nvSpPr>
            <p:cNvPr id="1383449" name="Rectangle 25"/>
            <p:cNvSpPr>
              <a:spLocks noChangeArrowheads="1"/>
            </p:cNvSpPr>
            <p:nvPr/>
          </p:nvSpPr>
          <p:spPr bwMode="auto">
            <a:xfrm>
              <a:off x="532" y="1828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Formulating query in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terms of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descriptors</a:t>
              </a:r>
            </a:p>
          </p:txBody>
        </p:sp>
        <p:sp>
          <p:nvSpPr>
            <p:cNvPr id="1383450" name="Rectangle 26"/>
            <p:cNvSpPr>
              <a:spLocks noChangeArrowheads="1"/>
            </p:cNvSpPr>
            <p:nvPr/>
          </p:nvSpPr>
          <p:spPr bwMode="auto">
            <a:xfrm>
              <a:off x="532" y="2452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Storage of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profiles</a:t>
              </a:r>
            </a:p>
          </p:txBody>
        </p:sp>
        <p:sp>
          <p:nvSpPr>
            <p:cNvPr id="1383451" name="Line 27"/>
            <p:cNvSpPr>
              <a:spLocks noChangeShapeType="1"/>
            </p:cNvSpPr>
            <p:nvPr/>
          </p:nvSpPr>
          <p:spPr bwMode="auto">
            <a:xfrm>
              <a:off x="2308" y="2016"/>
              <a:ext cx="10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452" name="Line 28"/>
            <p:cNvSpPr>
              <a:spLocks noChangeShapeType="1"/>
            </p:cNvSpPr>
            <p:nvPr/>
          </p:nvSpPr>
          <p:spPr bwMode="auto">
            <a:xfrm>
              <a:off x="2832" y="2644"/>
              <a:ext cx="0" cy="5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453" name="Line 29"/>
            <p:cNvSpPr>
              <a:spLocks noChangeShapeType="1"/>
            </p:cNvSpPr>
            <p:nvPr/>
          </p:nvSpPr>
          <p:spPr bwMode="auto">
            <a:xfrm flipH="1">
              <a:off x="1340" y="2644"/>
              <a:ext cx="1112" cy="5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454" name="Line 30"/>
            <p:cNvSpPr>
              <a:spLocks noChangeShapeType="1"/>
            </p:cNvSpPr>
            <p:nvPr/>
          </p:nvSpPr>
          <p:spPr bwMode="auto">
            <a:xfrm>
              <a:off x="3220" y="2644"/>
              <a:ext cx="1096" cy="5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455" name="Line 31"/>
            <p:cNvSpPr>
              <a:spLocks noChangeShapeType="1"/>
            </p:cNvSpPr>
            <p:nvPr/>
          </p:nvSpPr>
          <p:spPr bwMode="auto">
            <a:xfrm>
              <a:off x="4752" y="2740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456" name="Rectangle 32"/>
            <p:cNvSpPr>
              <a:spLocks noChangeArrowheads="1"/>
            </p:cNvSpPr>
            <p:nvPr/>
          </p:nvSpPr>
          <p:spPr bwMode="auto">
            <a:xfrm>
              <a:off x="4372" y="2500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Storage of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Documents</a:t>
              </a:r>
            </a:p>
          </p:txBody>
        </p:sp>
        <p:sp>
          <p:nvSpPr>
            <p:cNvPr id="1383457" name="Line 33"/>
            <p:cNvSpPr>
              <a:spLocks noChangeShapeType="1"/>
            </p:cNvSpPr>
            <p:nvPr/>
          </p:nvSpPr>
          <p:spPr bwMode="auto">
            <a:xfrm>
              <a:off x="1204" y="3408"/>
              <a:ext cx="1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458" name="Line 34"/>
            <p:cNvSpPr>
              <a:spLocks noChangeShapeType="1"/>
            </p:cNvSpPr>
            <p:nvPr/>
          </p:nvSpPr>
          <p:spPr bwMode="auto">
            <a:xfrm flipH="1">
              <a:off x="3212" y="3408"/>
              <a:ext cx="12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459" name="Line 35"/>
            <p:cNvSpPr>
              <a:spLocks noChangeShapeType="1"/>
            </p:cNvSpPr>
            <p:nvPr/>
          </p:nvSpPr>
          <p:spPr bwMode="auto">
            <a:xfrm>
              <a:off x="2832" y="3604"/>
              <a:ext cx="0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460" name="Rectangle 36"/>
            <p:cNvSpPr>
              <a:spLocks noChangeArrowheads="1"/>
            </p:cNvSpPr>
            <p:nvPr/>
          </p:nvSpPr>
          <p:spPr bwMode="auto">
            <a:xfrm>
              <a:off x="2055" y="1292"/>
              <a:ext cx="1599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000">
                  <a:latin typeface="Arial" charset="0"/>
                </a:rPr>
                <a:t>Information Storage and Retrieval System</a:t>
              </a:r>
            </a:p>
          </p:txBody>
        </p:sp>
      </p:grpSp>
      <p:sp>
        <p:nvSpPr>
          <p:cNvPr id="1383461" name="Rectangle 37"/>
          <p:cNvSpPr>
            <a:spLocks noChangeArrowheads="1"/>
          </p:cNvSpPr>
          <p:nvPr/>
        </p:nvSpPr>
        <p:spPr bwMode="auto">
          <a:xfrm>
            <a:off x="5929313" y="6188075"/>
            <a:ext cx="1479550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800" i="1">
                <a:latin typeface="Arial" charset="0"/>
              </a:rPr>
              <a:t>Adapted from Soergel,  p. 19</a:t>
            </a:r>
          </a:p>
        </p:txBody>
      </p:sp>
      <p:sp>
        <p:nvSpPr>
          <p:cNvPr id="1383462" name="Rectangle 38"/>
          <p:cNvSpPr>
            <a:spLocks noChangeArrowheads="1"/>
          </p:cNvSpPr>
          <p:nvPr/>
        </p:nvSpPr>
        <p:spPr bwMode="auto">
          <a:xfrm>
            <a:off x="3124200" y="1828800"/>
            <a:ext cx="2667000" cy="21336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3463" name="Rectangle 39"/>
          <p:cNvSpPr>
            <a:spLocks noChangeArrowheads="1"/>
          </p:cNvSpPr>
          <p:nvPr/>
        </p:nvSpPr>
        <p:spPr bwMode="auto">
          <a:xfrm>
            <a:off x="685800" y="2209800"/>
            <a:ext cx="1524000" cy="9906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3464" name="Rectangle 40"/>
          <p:cNvSpPr>
            <a:spLocks noChangeArrowheads="1"/>
          </p:cNvSpPr>
          <p:nvPr/>
        </p:nvSpPr>
        <p:spPr bwMode="auto">
          <a:xfrm>
            <a:off x="6781800" y="2209800"/>
            <a:ext cx="1524000" cy="1066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8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Uses of Controlled Vocabularies</a:t>
            </a:r>
          </a:p>
        </p:txBody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Library Subject Headings, Classification and Authority Files.</a:t>
            </a:r>
          </a:p>
          <a:p>
            <a:pPr>
              <a:lnSpc>
                <a:spcPct val="90000"/>
              </a:lnSpc>
            </a:pPr>
            <a:r>
              <a:rPr lang="en-US"/>
              <a:t>Commercial Journal Indexing Services and databases</a:t>
            </a:r>
          </a:p>
          <a:p>
            <a:pPr>
              <a:lnSpc>
                <a:spcPct val="90000"/>
              </a:lnSpc>
            </a:pPr>
            <a:r>
              <a:rPr lang="en-US"/>
              <a:t>Yahoo, and other Web classification schemes</a:t>
            </a:r>
          </a:p>
          <a:p>
            <a:pPr>
              <a:lnSpc>
                <a:spcPct val="90000"/>
              </a:lnSpc>
            </a:pPr>
            <a:r>
              <a:rPr lang="en-US"/>
              <a:t>Online and Manual Systems within organizations</a:t>
            </a:r>
          </a:p>
          <a:p>
            <a:pPr lvl="1">
              <a:lnSpc>
                <a:spcPct val="90000"/>
              </a:lnSpc>
            </a:pPr>
            <a:r>
              <a:rPr lang="en-US"/>
              <a:t>SunSolve</a:t>
            </a:r>
          </a:p>
          <a:p>
            <a:pPr lvl="1">
              <a:lnSpc>
                <a:spcPct val="90000"/>
              </a:lnSpc>
            </a:pPr>
            <a:r>
              <a:rPr lang="en-US"/>
              <a:t>MacArthur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8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Indexing Languages</a:t>
            </a:r>
          </a:p>
        </p:txBody>
      </p:sp>
      <p:sp>
        <p:nvSpPr>
          <p:cNvPr id="138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Uncontrolled Keyword Indexing</a:t>
            </a:r>
          </a:p>
          <a:p>
            <a:r>
              <a:rPr lang="en-US" sz="2800" dirty="0"/>
              <a:t>Folksonomies </a:t>
            </a:r>
          </a:p>
          <a:p>
            <a:pPr lvl="1"/>
            <a:r>
              <a:rPr lang="en-US" sz="2400" dirty="0"/>
              <a:t>Uncontrolled but somewhat </a:t>
            </a:r>
            <a:r>
              <a:rPr lang="en-US" sz="2400" dirty="0" smtClean="0"/>
              <a:t>structured</a:t>
            </a:r>
            <a:endParaRPr lang="en-US" sz="2400" dirty="0"/>
          </a:p>
          <a:p>
            <a:r>
              <a:rPr lang="en-US" sz="2800" dirty="0"/>
              <a:t>Indexing Languages</a:t>
            </a:r>
          </a:p>
          <a:p>
            <a:pPr lvl="1"/>
            <a:r>
              <a:rPr lang="en-US" sz="2400" dirty="0"/>
              <a:t>Controlled, but not structured</a:t>
            </a:r>
          </a:p>
          <a:p>
            <a:r>
              <a:rPr lang="en-US" sz="2800" dirty="0"/>
              <a:t>Thesauri</a:t>
            </a:r>
          </a:p>
          <a:p>
            <a:pPr lvl="1"/>
            <a:r>
              <a:rPr lang="en-US" sz="2400" dirty="0"/>
              <a:t>Controlled and Structured</a:t>
            </a:r>
          </a:p>
          <a:p>
            <a:r>
              <a:rPr lang="en-US" sz="2800" dirty="0"/>
              <a:t>Classification Systems</a:t>
            </a:r>
          </a:p>
          <a:p>
            <a:pPr lvl="1"/>
            <a:r>
              <a:rPr lang="en-US" sz="2400" dirty="0"/>
              <a:t>Controlled, Structured, and Coded</a:t>
            </a:r>
          </a:p>
          <a:p>
            <a:r>
              <a:rPr lang="en-US" sz="2800" dirty="0"/>
              <a:t>Faceted Classification Systems and Thesauri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8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Thesauri</a:t>
            </a:r>
          </a:p>
        </p:txBody>
      </p:sp>
      <p:sp>
        <p:nvSpPr>
          <p:cNvPr id="138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Thesaurus is a collection of selected vocabulary (preferred terms or descriptors) with links among Synonymous, Equivalent, Broader, Narrower and other Related Terms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9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Development of a Thesaurus</a:t>
            </a:r>
          </a:p>
        </p:txBody>
      </p:sp>
      <p:sp>
        <p:nvSpPr>
          <p:cNvPr id="139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Term Selection.</a:t>
            </a:r>
          </a:p>
          <a:p>
            <a:r>
              <a:rPr lang="en-US"/>
              <a:t>Merging and Development of Concept Classes.</a:t>
            </a:r>
          </a:p>
          <a:p>
            <a:r>
              <a:rPr lang="en-US"/>
              <a:t>Definition of Broad Subject Fields and Subfields.</a:t>
            </a:r>
          </a:p>
          <a:p>
            <a:r>
              <a:rPr lang="en-US"/>
              <a:t>Development of Classificatory structure</a:t>
            </a:r>
          </a:p>
          <a:p>
            <a:r>
              <a:rPr lang="en-US"/>
              <a:t>Review, Testing, Application, Revision.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9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Categorization Summary</a:t>
            </a:r>
          </a:p>
        </p:txBody>
      </p:sp>
      <p:sp>
        <p:nvSpPr>
          <p:cNvPr id="139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Processes of categorization underlie many of the issues having to do with information organization</a:t>
            </a:r>
          </a:p>
          <a:p>
            <a:pPr>
              <a:lnSpc>
                <a:spcPct val="80000"/>
              </a:lnSpc>
            </a:pPr>
            <a:r>
              <a:rPr lang="en-US" sz="2800"/>
              <a:t>Categorization is messier than our computer systems would like</a:t>
            </a:r>
          </a:p>
          <a:p>
            <a:pPr>
              <a:lnSpc>
                <a:spcPct val="80000"/>
              </a:lnSpc>
            </a:pPr>
            <a:r>
              <a:rPr lang="en-US" sz="2800"/>
              <a:t>Human categories have graded membership, consisting of  family resemblances.</a:t>
            </a:r>
          </a:p>
          <a:p>
            <a:pPr>
              <a:lnSpc>
                <a:spcPct val="80000"/>
              </a:lnSpc>
            </a:pPr>
            <a:r>
              <a:rPr lang="en-US" sz="2800"/>
              <a:t>Family resemblance is expressed in part by which subset of features are shared</a:t>
            </a:r>
          </a:p>
          <a:p>
            <a:pPr>
              <a:lnSpc>
                <a:spcPct val="80000"/>
              </a:lnSpc>
            </a:pPr>
            <a:r>
              <a:rPr lang="en-US" sz="2800"/>
              <a:t>It is also determined by underlying understandings of the world that do not get represented in most systems</a:t>
            </a:r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23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</a:t>
            </a:r>
          </a:p>
        </p:txBody>
      </p:sp>
      <p:sp>
        <p:nvSpPr>
          <p:cNvPr id="123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pPr lvl="1"/>
            <a:r>
              <a:rPr lang="en-US"/>
              <a:t>IR History, Readings</a:t>
            </a:r>
          </a:p>
          <a:p>
            <a:r>
              <a:rPr lang="en-US"/>
              <a:t>Central Concepts in IR</a:t>
            </a:r>
          </a:p>
          <a:p>
            <a:pPr lvl="1"/>
            <a:r>
              <a:rPr lang="en-US"/>
              <a:t>Documents</a:t>
            </a:r>
          </a:p>
          <a:p>
            <a:pPr lvl="1"/>
            <a:r>
              <a:rPr lang="en-US"/>
              <a:t>Queries</a:t>
            </a:r>
          </a:p>
          <a:p>
            <a:pPr lvl="1"/>
            <a:r>
              <a:rPr lang="en-US"/>
              <a:t>Collections</a:t>
            </a:r>
          </a:p>
          <a:p>
            <a:pPr lvl="1"/>
            <a:r>
              <a:rPr lang="en-US"/>
              <a:t>Evaluation</a:t>
            </a:r>
          </a:p>
          <a:p>
            <a:pPr lvl="1"/>
            <a:r>
              <a:rPr lang="en-US">
                <a:solidFill>
                  <a:srgbClr val="FF3300"/>
                </a:solidFill>
              </a:rPr>
              <a:t>Relevance</a:t>
            </a:r>
          </a:p>
          <a:p>
            <a:r>
              <a:rPr lang="en-US"/>
              <a:t>Elements of IR System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9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Systems</a:t>
            </a:r>
          </a:p>
        </p:txBody>
      </p:sp>
      <p:sp>
        <p:nvSpPr>
          <p:cNvPr id="139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classification system is an indexing language often based on a broad ordering of topical areas. Thesauri and classification systems both use this broad ordering and maintain a structure of broader, narrower, and related topics. Classification schemes commonly use a coded notation for representing a topic and it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place in relation to other terms.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9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Systems (cont.)</a:t>
            </a:r>
          </a:p>
        </p:txBody>
      </p:sp>
      <p:sp>
        <p:nvSpPr>
          <p:cNvPr id="139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Examples:</a:t>
            </a:r>
          </a:p>
          <a:p>
            <a:pPr lvl="1"/>
            <a:r>
              <a:rPr lang="en-US"/>
              <a:t>The Library of Congress Classification System</a:t>
            </a:r>
          </a:p>
          <a:p>
            <a:pPr lvl="1"/>
            <a:r>
              <a:rPr lang="en-US"/>
              <a:t>The Dewey Decimal Classification System</a:t>
            </a:r>
          </a:p>
          <a:p>
            <a:pPr lvl="1"/>
            <a:r>
              <a:rPr lang="en-US"/>
              <a:t>The ACM Computing Reviews Categories</a:t>
            </a:r>
          </a:p>
          <a:p>
            <a:pPr lvl="1"/>
            <a:r>
              <a:rPr lang="en-US"/>
              <a:t>The American Mathematical Society Classification System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24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124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Evaluate?</a:t>
            </a:r>
          </a:p>
          <a:p>
            <a:r>
              <a:rPr lang="en-US"/>
              <a:t>What to Evaluate?</a:t>
            </a:r>
          </a:p>
          <a:p>
            <a:r>
              <a:rPr lang="en-US"/>
              <a:t>How to Evaluate?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5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Evaluate?</a:t>
            </a:r>
          </a:p>
        </p:txBody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Determine if the system is desirable</a:t>
            </a:r>
          </a:p>
          <a:p>
            <a:r>
              <a:rPr lang="en-US"/>
              <a:t>Make comparative assessments</a:t>
            </a:r>
          </a:p>
          <a:p>
            <a:r>
              <a:rPr lang="en-US"/>
              <a:t>Others?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to Evaluate?</a:t>
            </a:r>
          </a:p>
        </p:txBody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much of the information need is satisfied.</a:t>
            </a:r>
          </a:p>
          <a:p>
            <a:r>
              <a:rPr lang="en-US"/>
              <a:t>How much was learned about a topic.</a:t>
            </a:r>
          </a:p>
          <a:p>
            <a:r>
              <a:rPr lang="en-US"/>
              <a:t>Incidental learning:</a:t>
            </a:r>
          </a:p>
          <a:p>
            <a:pPr lvl="1"/>
            <a:r>
              <a:rPr lang="en-US"/>
              <a:t>How much was learned about the collection.</a:t>
            </a:r>
          </a:p>
          <a:p>
            <a:pPr lvl="1"/>
            <a:r>
              <a:rPr lang="en-US"/>
              <a:t>How much was learned about other topics.</a:t>
            </a:r>
          </a:p>
          <a:p>
            <a:r>
              <a:rPr lang="en-US"/>
              <a:t>How inviting the system is.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62946" name="Rectangle 2"/>
          <p:cNvSpPr>
            <a:spLocks noChangeArrowheads="1"/>
          </p:cNvSpPr>
          <p:nvPr/>
        </p:nvSpPr>
        <p:spPr bwMode="auto">
          <a:xfrm>
            <a:off x="1219200" y="4114800"/>
            <a:ext cx="7239000" cy="17526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9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to Evaluate?</a:t>
            </a:r>
          </a:p>
        </p:txBody>
      </p:sp>
      <p:sp>
        <p:nvSpPr>
          <p:cNvPr id="13629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	What can be measured that reflects users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ability to use system? </a:t>
            </a:r>
            <a:r>
              <a:rPr lang="en-US" sz="2400"/>
              <a:t>(Cleverdon 66)</a:t>
            </a:r>
            <a:endParaRPr lang="en-US" sz="3600"/>
          </a:p>
          <a:p>
            <a:pPr lvl="1">
              <a:lnSpc>
                <a:spcPct val="90000"/>
              </a:lnSpc>
            </a:pPr>
            <a:r>
              <a:rPr lang="en-US"/>
              <a:t>Coverage of Information</a:t>
            </a:r>
          </a:p>
          <a:p>
            <a:pPr lvl="1">
              <a:lnSpc>
                <a:spcPct val="90000"/>
              </a:lnSpc>
            </a:pPr>
            <a:r>
              <a:rPr lang="en-US"/>
              <a:t>Form of Presentation</a:t>
            </a:r>
          </a:p>
          <a:p>
            <a:pPr lvl="1">
              <a:lnSpc>
                <a:spcPct val="90000"/>
              </a:lnSpc>
            </a:pPr>
            <a:r>
              <a:rPr lang="en-US"/>
              <a:t>Effort required/Ease of Use</a:t>
            </a:r>
          </a:p>
          <a:p>
            <a:pPr lvl="1">
              <a:lnSpc>
                <a:spcPct val="90000"/>
              </a:lnSpc>
            </a:pPr>
            <a:r>
              <a:rPr lang="en-US"/>
              <a:t>Time and Space Efficiency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Recall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proportion of relevant material actually retrieved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Precision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proportion of retrieved material actually relevant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1362949" name="Text Box 5"/>
          <p:cNvSpPr txBox="1">
            <a:spLocks noChangeArrowheads="1"/>
          </p:cNvSpPr>
          <p:nvPr/>
        </p:nvSpPr>
        <p:spPr bwMode="auto">
          <a:xfrm rot="-5400000">
            <a:off x="-219869" y="5017294"/>
            <a:ext cx="196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effectiveness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2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Relevance</a:t>
            </a:r>
          </a:p>
        </p:txBody>
      </p:sp>
      <p:sp>
        <p:nvSpPr>
          <p:cNvPr id="132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what ways can a document be </a:t>
            </a:r>
            <a:r>
              <a:rPr lang="en-US" i="1"/>
              <a:t>relevant </a:t>
            </a:r>
            <a:r>
              <a:rPr lang="en-US"/>
              <a:t>to a query?</a:t>
            </a:r>
          </a:p>
          <a:p>
            <a:pPr lvl="1"/>
            <a:r>
              <a:rPr lang="en-US"/>
              <a:t>Answer precise question precisely.</a:t>
            </a:r>
          </a:p>
          <a:p>
            <a:pPr lvl="1"/>
            <a:r>
              <a:rPr lang="en-US"/>
              <a:t>Partially answer question.</a:t>
            </a:r>
          </a:p>
          <a:p>
            <a:pPr lvl="1"/>
            <a:r>
              <a:rPr lang="en-US"/>
              <a:t>Suggest a source for more information.</a:t>
            </a:r>
          </a:p>
          <a:p>
            <a:pPr lvl="1"/>
            <a:r>
              <a:rPr lang="en-US"/>
              <a:t>Give background information.</a:t>
            </a:r>
          </a:p>
          <a:p>
            <a:pPr lvl="1"/>
            <a:r>
              <a:rPr lang="en-US"/>
              <a:t>Remind the user of other knowledge.</a:t>
            </a:r>
          </a:p>
          <a:p>
            <a:pPr lvl="1"/>
            <a:r>
              <a:rPr lang="en-US"/>
              <a:t>Others ...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2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Relevance</a:t>
            </a:r>
          </a:p>
        </p:txBody>
      </p:sp>
      <p:sp>
        <p:nvSpPr>
          <p:cNvPr id="132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>
                <a:latin typeface="Arial"/>
              </a:rPr>
              <a:t>“</a:t>
            </a:r>
            <a:r>
              <a:rPr lang="en-US"/>
              <a:t>Intuitively, we understand quite well what relevance means. It is a primitive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know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concept, as is information for which we hardly need a definition. … if and when any productive contact [in communication] is desired, consciously or not, we involve and use this intuitive notion or relevance.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4"/>
            <a:r>
              <a:rPr lang="en-US"/>
              <a:t>Saracevic, 1975 p. 324</a:t>
            </a:r>
          </a:p>
          <a:p>
            <a:pPr lvl="2"/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3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Relevance</a:t>
            </a:r>
          </a:p>
        </p:txBody>
      </p:sp>
      <p:sp>
        <p:nvSpPr>
          <p:cNvPr id="133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How relevant is the document</a:t>
            </a:r>
          </a:p>
          <a:p>
            <a:pPr lvl="1">
              <a:lnSpc>
                <a:spcPct val="90000"/>
              </a:lnSpc>
            </a:pPr>
            <a:r>
              <a:rPr lang="en-US"/>
              <a:t>for this user, for this information need.</a:t>
            </a:r>
          </a:p>
          <a:p>
            <a:pPr>
              <a:lnSpc>
                <a:spcPct val="90000"/>
              </a:lnSpc>
            </a:pPr>
            <a:r>
              <a:rPr lang="en-US"/>
              <a:t>Subjective, but</a:t>
            </a:r>
          </a:p>
          <a:p>
            <a:pPr>
              <a:lnSpc>
                <a:spcPct val="90000"/>
              </a:lnSpc>
            </a:pPr>
            <a:r>
              <a:rPr lang="en-US"/>
              <a:t>Measurable to some extent</a:t>
            </a:r>
          </a:p>
          <a:p>
            <a:pPr lvl="1">
              <a:lnSpc>
                <a:spcPct val="90000"/>
              </a:lnSpc>
            </a:pPr>
            <a:r>
              <a:rPr lang="en-US"/>
              <a:t>How often do people agree a document is relevant to a query?</a:t>
            </a:r>
          </a:p>
          <a:p>
            <a:pPr>
              <a:lnSpc>
                <a:spcPct val="90000"/>
              </a:lnSpc>
            </a:pPr>
            <a:r>
              <a:rPr lang="en-US"/>
              <a:t>How well does it answer the question?</a:t>
            </a:r>
          </a:p>
          <a:p>
            <a:pPr lvl="1">
              <a:lnSpc>
                <a:spcPct val="90000"/>
              </a:lnSpc>
            </a:pPr>
            <a:r>
              <a:rPr lang="en-US"/>
              <a:t>Complete answer?  Partial? </a:t>
            </a:r>
          </a:p>
          <a:p>
            <a:pPr lvl="1">
              <a:lnSpc>
                <a:spcPct val="90000"/>
              </a:lnSpc>
            </a:pPr>
            <a:r>
              <a:rPr lang="en-US"/>
              <a:t>Background Information?</a:t>
            </a:r>
          </a:p>
          <a:p>
            <a:pPr lvl="1">
              <a:lnSpc>
                <a:spcPct val="90000"/>
              </a:lnSpc>
            </a:pPr>
            <a:r>
              <a:rPr lang="en-US"/>
              <a:t>Hints for further exploration?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3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Relevance Research and Thought</a:t>
            </a:r>
          </a:p>
        </p:txBody>
      </p:sp>
      <p:sp>
        <p:nvSpPr>
          <p:cNvPr id="133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 to 1975 by Saracevic</a:t>
            </a:r>
          </a:p>
          <a:p>
            <a:r>
              <a:rPr lang="en-US"/>
              <a:t>Reconsideration of user-centered relevance by Schamber, Eisenberg and Nilan, 1990</a:t>
            </a:r>
          </a:p>
          <a:p>
            <a:r>
              <a:rPr lang="en-US"/>
              <a:t>Special Issue of JASIS on relevance (April 1994, 45(3))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6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– IR History</a:t>
            </a:r>
          </a:p>
        </p:txBody>
      </p:sp>
      <p:sp>
        <p:nvSpPr>
          <p:cNvPr id="136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Journal Indexes</a:t>
            </a:r>
          </a:p>
          <a:p>
            <a:r>
              <a:rPr lang="ja-JP" altLang="en-US">
                <a:latin typeface="Arial"/>
              </a:rPr>
              <a:t>“</a:t>
            </a:r>
            <a:r>
              <a:rPr lang="en-US"/>
              <a:t>Information Explosion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following WWII</a:t>
            </a:r>
          </a:p>
          <a:p>
            <a:pPr lvl="1"/>
            <a:r>
              <a:rPr lang="en-US"/>
              <a:t>Cranfield Studies of indexing languages and information retrieval</a:t>
            </a:r>
          </a:p>
          <a:p>
            <a:pPr lvl="1"/>
            <a:r>
              <a:rPr lang="en-US"/>
              <a:t>Paper by Joyce and Needham on Thesauri for IR.</a:t>
            </a:r>
          </a:p>
          <a:p>
            <a:pPr lvl="1"/>
            <a:r>
              <a:rPr lang="en-US"/>
              <a:t>Development of bibliographic databases </a:t>
            </a:r>
          </a:p>
          <a:p>
            <a:pPr lvl="2"/>
            <a:r>
              <a:rPr lang="en-US"/>
              <a:t>Chemical Abstracts </a:t>
            </a:r>
          </a:p>
          <a:p>
            <a:pPr lvl="2"/>
            <a:r>
              <a:rPr lang="en-US"/>
              <a:t>Index Medicus -- production and Medlars searching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3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Saracevic</a:t>
            </a:r>
          </a:p>
        </p:txBody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Relevance is considered as a measure of effectiveness of the contact between a source and a destination in a communications process</a:t>
            </a:r>
          </a:p>
          <a:p>
            <a:pPr lvl="1">
              <a:lnSpc>
                <a:spcPct val="90000"/>
              </a:lnSpc>
            </a:pPr>
            <a:r>
              <a:rPr lang="en-US"/>
              <a:t>Systems view</a:t>
            </a:r>
          </a:p>
          <a:p>
            <a:pPr lvl="1">
              <a:lnSpc>
                <a:spcPct val="90000"/>
              </a:lnSpc>
            </a:pPr>
            <a:r>
              <a:rPr lang="en-US"/>
              <a:t>Destinations view</a:t>
            </a:r>
          </a:p>
          <a:p>
            <a:pPr lvl="1">
              <a:lnSpc>
                <a:spcPct val="90000"/>
              </a:lnSpc>
            </a:pPr>
            <a:r>
              <a:rPr lang="en-US"/>
              <a:t>Subject Literature view</a:t>
            </a:r>
          </a:p>
          <a:p>
            <a:pPr lvl="1">
              <a:lnSpc>
                <a:spcPct val="90000"/>
              </a:lnSpc>
            </a:pPr>
            <a:r>
              <a:rPr lang="en-US"/>
              <a:t>Subject Knowledge view</a:t>
            </a:r>
          </a:p>
          <a:p>
            <a:pPr lvl="1">
              <a:lnSpc>
                <a:spcPct val="90000"/>
              </a:lnSpc>
            </a:pPr>
            <a:r>
              <a:rPr lang="en-US"/>
              <a:t>Pertinence</a:t>
            </a:r>
          </a:p>
          <a:p>
            <a:pPr lvl="1">
              <a:lnSpc>
                <a:spcPct val="90000"/>
              </a:lnSpc>
            </a:pPr>
            <a:r>
              <a:rPr lang="en-US"/>
              <a:t>Pragmatic view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3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Define your own relevance</a:t>
            </a:r>
          </a:p>
        </p:txBody>
      </p:sp>
      <p:sp>
        <p:nvSpPr>
          <p:cNvPr id="133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Relevance is the (A) </a:t>
            </a:r>
            <a:r>
              <a:rPr lang="en-US" i="1"/>
              <a:t>gage of relevance</a:t>
            </a:r>
            <a:r>
              <a:rPr lang="en-US"/>
              <a:t> of an (B) </a:t>
            </a:r>
            <a:r>
              <a:rPr lang="en-US" i="1"/>
              <a:t>aspect of relevance </a:t>
            </a:r>
            <a:r>
              <a:rPr lang="en-US"/>
              <a:t>existing between an (C) </a:t>
            </a:r>
            <a:r>
              <a:rPr lang="en-US" i="1"/>
              <a:t>object judged </a:t>
            </a:r>
            <a:r>
              <a:rPr lang="en-US"/>
              <a:t>and a (D) </a:t>
            </a:r>
            <a:r>
              <a:rPr lang="en-US" i="1"/>
              <a:t>frame of reference </a:t>
            </a:r>
            <a:r>
              <a:rPr lang="en-US"/>
              <a:t>as judged by an (E) </a:t>
            </a:r>
            <a:r>
              <a:rPr lang="en-US" i="1"/>
              <a:t>assessor </a:t>
            </a:r>
          </a:p>
          <a:p>
            <a:endParaRPr lang="en-US" i="1"/>
          </a:p>
          <a:p>
            <a:r>
              <a:rPr lang="en-US" i="1"/>
              <a:t>Where…</a:t>
            </a:r>
            <a:endParaRPr lang="en-US"/>
          </a:p>
        </p:txBody>
      </p:sp>
      <p:sp>
        <p:nvSpPr>
          <p:cNvPr id="1336324" name="Text Box 4"/>
          <p:cNvSpPr txBox="1">
            <a:spLocks noChangeArrowheads="1"/>
          </p:cNvSpPr>
          <p:nvPr/>
        </p:nvSpPr>
        <p:spPr bwMode="auto">
          <a:xfrm>
            <a:off x="3124200" y="5791200"/>
            <a:ext cx="536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/>
              <a:t>From Saracevic, 1975 and Schamber 1990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3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Gages</a:t>
            </a:r>
          </a:p>
        </p:txBody>
      </p:sp>
      <p:sp>
        <p:nvSpPr>
          <p:cNvPr id="133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Measure </a:t>
            </a:r>
          </a:p>
          <a:p>
            <a:r>
              <a:rPr lang="en-US"/>
              <a:t>Degree</a:t>
            </a:r>
          </a:p>
          <a:p>
            <a:r>
              <a:rPr lang="en-US"/>
              <a:t>Extent</a:t>
            </a:r>
          </a:p>
          <a:p>
            <a:r>
              <a:rPr lang="en-US"/>
              <a:t>Judgement</a:t>
            </a:r>
          </a:p>
          <a:p>
            <a:r>
              <a:rPr lang="en-US"/>
              <a:t>Estimate</a:t>
            </a:r>
          </a:p>
          <a:p>
            <a:r>
              <a:rPr lang="en-US"/>
              <a:t>Appraisal</a:t>
            </a:r>
          </a:p>
          <a:p>
            <a:r>
              <a:rPr lang="en-US"/>
              <a:t>Relation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4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Aspect</a:t>
            </a:r>
          </a:p>
        </p:txBody>
      </p:sp>
      <p:sp>
        <p:nvSpPr>
          <p:cNvPr id="134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Utility</a:t>
            </a:r>
          </a:p>
          <a:p>
            <a:r>
              <a:rPr lang="en-US"/>
              <a:t>Matching</a:t>
            </a:r>
          </a:p>
          <a:p>
            <a:r>
              <a:rPr lang="en-US"/>
              <a:t>Informativeness</a:t>
            </a:r>
          </a:p>
          <a:p>
            <a:r>
              <a:rPr lang="en-US"/>
              <a:t>Satisfaction</a:t>
            </a:r>
          </a:p>
          <a:p>
            <a:r>
              <a:rPr lang="en-US"/>
              <a:t>Appropriateness</a:t>
            </a:r>
          </a:p>
          <a:p>
            <a:r>
              <a:rPr lang="en-US"/>
              <a:t>Usefulness</a:t>
            </a:r>
          </a:p>
          <a:p>
            <a:r>
              <a:rPr lang="en-US"/>
              <a:t>Correspondence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4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Object judged</a:t>
            </a:r>
          </a:p>
        </p:txBody>
      </p:sp>
      <p:sp>
        <p:nvSpPr>
          <p:cNvPr id="134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Document</a:t>
            </a:r>
          </a:p>
          <a:p>
            <a:r>
              <a:rPr lang="en-US"/>
              <a:t>Document representation</a:t>
            </a:r>
          </a:p>
          <a:p>
            <a:r>
              <a:rPr lang="en-US"/>
              <a:t>Reference</a:t>
            </a:r>
          </a:p>
          <a:p>
            <a:r>
              <a:rPr lang="en-US"/>
              <a:t>Textual form</a:t>
            </a:r>
          </a:p>
          <a:p>
            <a:r>
              <a:rPr lang="en-US"/>
              <a:t>Information provided</a:t>
            </a:r>
          </a:p>
          <a:p>
            <a:r>
              <a:rPr lang="en-US"/>
              <a:t>Fact</a:t>
            </a:r>
          </a:p>
          <a:p>
            <a:r>
              <a:rPr lang="en-US"/>
              <a:t>Article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4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Frame of reference</a:t>
            </a:r>
          </a:p>
        </p:txBody>
      </p:sp>
      <p:sp>
        <p:nvSpPr>
          <p:cNvPr id="134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Question</a:t>
            </a:r>
          </a:p>
          <a:p>
            <a:r>
              <a:rPr lang="en-US"/>
              <a:t>Question representation</a:t>
            </a:r>
          </a:p>
          <a:p>
            <a:r>
              <a:rPr lang="en-US"/>
              <a:t>Research stage</a:t>
            </a:r>
          </a:p>
          <a:p>
            <a:r>
              <a:rPr lang="en-US"/>
              <a:t>Information need</a:t>
            </a:r>
          </a:p>
          <a:p>
            <a:r>
              <a:rPr lang="en-US"/>
              <a:t>Information used</a:t>
            </a:r>
          </a:p>
          <a:p>
            <a:r>
              <a:rPr lang="en-US"/>
              <a:t>Point of view</a:t>
            </a:r>
          </a:p>
          <a:p>
            <a:r>
              <a:rPr lang="en-US"/>
              <a:t>request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4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Assessor</a:t>
            </a:r>
          </a:p>
        </p:txBody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Requester</a:t>
            </a:r>
          </a:p>
          <a:p>
            <a:r>
              <a:rPr lang="en-US"/>
              <a:t>Intermediary</a:t>
            </a:r>
          </a:p>
          <a:p>
            <a:r>
              <a:rPr lang="en-US"/>
              <a:t>Expert</a:t>
            </a:r>
          </a:p>
          <a:p>
            <a:r>
              <a:rPr lang="en-US"/>
              <a:t>User</a:t>
            </a:r>
          </a:p>
          <a:p>
            <a:r>
              <a:rPr lang="en-US"/>
              <a:t>Person</a:t>
            </a:r>
          </a:p>
          <a:p>
            <a:r>
              <a:rPr lang="en-US"/>
              <a:t>Judge</a:t>
            </a:r>
          </a:p>
          <a:p>
            <a:r>
              <a:rPr lang="en-US"/>
              <a:t>Information specialist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4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Schamber, Eisenberg and Nilan</a:t>
            </a:r>
          </a:p>
        </p:txBody>
      </p:sp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>
                <a:latin typeface="Arial"/>
              </a:rPr>
              <a:t>“</a:t>
            </a:r>
            <a:r>
              <a:rPr lang="en-US"/>
              <a:t>Relevance is the measure of retrieval performance in all information systems, including full-text, multimedia, question-answering, database management and knowledge-based systems.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r>
              <a:rPr lang="en-US"/>
              <a:t>Systems-oriented relevance: Topicality</a:t>
            </a:r>
          </a:p>
          <a:p>
            <a:r>
              <a:rPr lang="en-US"/>
              <a:t>User-Oriented relevance</a:t>
            </a:r>
          </a:p>
          <a:p>
            <a:r>
              <a:rPr lang="en-US"/>
              <a:t>Relevance as a multi-dimensional concept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5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Schamber, et al. Conclusions</a:t>
            </a:r>
          </a:p>
        </p:txBody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Relevance is a multidimensional concept whose meaning is largely dependent on users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 perceptions of information and their own information need situations</a:t>
            </a:r>
          </a:p>
          <a:p>
            <a:pPr>
              <a:lnSpc>
                <a:spcPct val="90000"/>
              </a:lnSpc>
            </a:pPr>
            <a:r>
              <a:rPr lang="en-US" sz="2800"/>
              <a:t>Relevance is a dynamic concept that depends on users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 judgements of the quality of the relationship between information and information need at a certain point in time.</a:t>
            </a:r>
          </a:p>
          <a:p>
            <a:pPr>
              <a:lnSpc>
                <a:spcPct val="90000"/>
              </a:lnSpc>
            </a:pPr>
            <a:r>
              <a:rPr lang="en-US" sz="2800"/>
              <a:t>Relevance is a complex but systematic and measureable concept if approached conceptually and operationally from the user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s perspective.</a:t>
            </a:r>
            <a:r>
              <a:rPr lang="ja-JP" altLang="en-US" sz="2800">
                <a:latin typeface="Arial"/>
              </a:rPr>
              <a:t>”</a:t>
            </a:r>
            <a:endParaRPr lang="en-US" sz="28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Froelich</a:t>
            </a:r>
          </a:p>
        </p:txBody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Centrality and inadequacy of Topicality as the basis for relevance</a:t>
            </a:r>
          </a:p>
          <a:p>
            <a:r>
              <a:rPr lang="en-US"/>
              <a:t>Suggestions for a synthesis of views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7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Development of IR Theory and Practice</a:t>
            </a:r>
          </a:p>
        </p:txBody>
      </p:sp>
      <p:sp>
        <p:nvSpPr>
          <p:cNvPr id="137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Phase I: circa 1955-1975</a:t>
            </a:r>
          </a:p>
          <a:p>
            <a:pPr lvl="1"/>
            <a:r>
              <a:rPr lang="en-US"/>
              <a:t>Foundational research</a:t>
            </a:r>
          </a:p>
          <a:p>
            <a:pPr lvl="1"/>
            <a:r>
              <a:rPr lang="en-US"/>
              <a:t>Fundamental IR concepts advanced in research environment</a:t>
            </a:r>
          </a:p>
          <a:p>
            <a:r>
              <a:rPr lang="en-US"/>
              <a:t>Phase II: 1975 to present</a:t>
            </a:r>
          </a:p>
          <a:p>
            <a:pPr lvl="1"/>
            <a:r>
              <a:rPr lang="en-US"/>
              <a:t>Slow adoption of IR research into operational systems</a:t>
            </a:r>
          </a:p>
          <a:p>
            <a:pPr lvl="1"/>
            <a:r>
              <a:rPr lang="en-US"/>
              <a:t>Accelerated in mid-1990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due to WWW search engines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5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Janes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View</a:t>
            </a:r>
          </a:p>
        </p:txBody>
      </p:sp>
      <p:grpSp>
        <p:nvGrpSpPr>
          <p:cNvPr id="1354755" name="Group 3"/>
          <p:cNvGrpSpPr>
            <a:grpSpLocks/>
          </p:cNvGrpSpPr>
          <p:nvPr/>
        </p:nvGrpSpPr>
        <p:grpSpPr bwMode="auto">
          <a:xfrm>
            <a:off x="1524000" y="990600"/>
            <a:ext cx="6096000" cy="5181600"/>
            <a:chOff x="864" y="1056"/>
            <a:chExt cx="3840" cy="3264"/>
          </a:xfrm>
        </p:grpSpPr>
        <p:sp>
          <p:nvSpPr>
            <p:cNvPr id="1354756" name="Oval 4"/>
            <p:cNvSpPr>
              <a:spLocks noChangeArrowheads="1"/>
            </p:cNvSpPr>
            <p:nvPr/>
          </p:nvSpPr>
          <p:spPr bwMode="auto">
            <a:xfrm>
              <a:off x="864" y="1440"/>
              <a:ext cx="1824" cy="1824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chemeClr val="accent2"/>
                  </a:solidFill>
                </a:rPr>
                <a:t>Topicality</a:t>
              </a:r>
            </a:p>
          </p:txBody>
        </p:sp>
        <p:sp>
          <p:nvSpPr>
            <p:cNvPr id="1354757" name="Oval 5"/>
            <p:cNvSpPr>
              <a:spLocks noChangeArrowheads="1"/>
            </p:cNvSpPr>
            <p:nvPr/>
          </p:nvSpPr>
          <p:spPr bwMode="auto">
            <a:xfrm>
              <a:off x="912" y="2496"/>
              <a:ext cx="1824" cy="1824"/>
            </a:xfrm>
            <a:prstGeom prst="ellips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9900"/>
                  </a:solidFill>
                </a:rPr>
                <a:t>Pertinence</a:t>
              </a:r>
            </a:p>
          </p:txBody>
        </p:sp>
        <p:sp>
          <p:nvSpPr>
            <p:cNvPr id="1354758" name="Oval 6"/>
            <p:cNvSpPr>
              <a:spLocks noChangeArrowheads="1"/>
            </p:cNvSpPr>
            <p:nvPr/>
          </p:nvSpPr>
          <p:spPr bwMode="auto">
            <a:xfrm>
              <a:off x="1776" y="1584"/>
              <a:ext cx="1824" cy="1824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3300"/>
                  </a:solidFill>
                </a:rPr>
                <a:t>Relevance</a:t>
              </a:r>
            </a:p>
          </p:txBody>
        </p:sp>
        <p:sp>
          <p:nvSpPr>
            <p:cNvPr id="1354759" name="Oval 7"/>
            <p:cNvSpPr>
              <a:spLocks noChangeArrowheads="1"/>
            </p:cNvSpPr>
            <p:nvPr/>
          </p:nvSpPr>
          <p:spPr bwMode="auto">
            <a:xfrm>
              <a:off x="2880" y="1920"/>
              <a:ext cx="1824" cy="1824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chemeClr val="accent1"/>
                  </a:solidFill>
                </a:rPr>
                <a:t>Utility</a:t>
              </a:r>
            </a:p>
          </p:txBody>
        </p:sp>
        <p:sp>
          <p:nvSpPr>
            <p:cNvPr id="1354760" name="Oval 8"/>
            <p:cNvSpPr>
              <a:spLocks noChangeArrowheads="1"/>
            </p:cNvSpPr>
            <p:nvPr/>
          </p:nvSpPr>
          <p:spPr bwMode="auto">
            <a:xfrm>
              <a:off x="2352" y="1056"/>
              <a:ext cx="1824" cy="1824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chemeClr val="bg2"/>
                  </a:solidFill>
                </a:rPr>
                <a:t>Satisfaction</a:t>
              </a: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Operational Definition of Relevance </a:t>
            </a:r>
          </a:p>
        </p:txBody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the point of view of IR evaluation (as typified in TREC and other IR evaluation efforts)</a:t>
            </a:r>
          </a:p>
          <a:p>
            <a:pPr lvl="1"/>
            <a:r>
              <a:rPr lang="en-US" b="1"/>
              <a:t>Relevance</a:t>
            </a:r>
            <a:r>
              <a:rPr lang="en-US"/>
              <a:t> is a term used for the relationship between a users information need and the contents of a document where the </a:t>
            </a:r>
            <a:r>
              <a:rPr lang="en-US" i="1"/>
              <a:t>user</a:t>
            </a:r>
            <a:r>
              <a:rPr lang="en-US"/>
              <a:t> determines whether or not the contents are responsive to his or her information need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24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IR Systems</a:t>
            </a:r>
          </a:p>
        </p:txBody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Elements of IR Systems</a:t>
            </a:r>
          </a:p>
          <a:p>
            <a:r>
              <a:rPr lang="en-US"/>
              <a:t>Overview – we will examine each of these in further detail later in the course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26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Needed?</a:t>
            </a:r>
          </a:p>
        </p:txBody>
      </p:sp>
      <p:sp>
        <p:nvSpPr>
          <p:cNvPr id="126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software components are needed to construct an IR system?</a:t>
            </a:r>
          </a:p>
          <a:p>
            <a:endParaRPr lang="en-US"/>
          </a:p>
          <a:p>
            <a:r>
              <a:rPr lang="en-US"/>
              <a:t>One way to approach this question is to look at the information and data, and see what needs to be done to allow us to do IR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25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What, again, is the goal?</a:t>
            </a:r>
          </a:p>
        </p:txBody>
      </p:sp>
      <p:sp>
        <p:nvSpPr>
          <p:cNvPr id="125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Goal of IR is to retrieve </a:t>
            </a:r>
            <a:r>
              <a:rPr lang="en-US" sz="2800">
                <a:solidFill>
                  <a:srgbClr val="FF3300"/>
                </a:solidFill>
              </a:rPr>
              <a:t>all</a:t>
            </a:r>
            <a:r>
              <a:rPr lang="en-US" sz="2800"/>
              <a:t> and </a:t>
            </a:r>
            <a:r>
              <a:rPr lang="en-US" sz="2800">
                <a:solidFill>
                  <a:srgbClr val="FF3300"/>
                </a:solidFill>
              </a:rPr>
              <a:t>only</a:t>
            </a:r>
            <a:r>
              <a:rPr lang="en-US" sz="2800"/>
              <a:t> the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relevant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 documents in a collection for a particular user with a particular need for information</a:t>
            </a:r>
          </a:p>
          <a:p>
            <a:pPr lvl="1"/>
            <a:r>
              <a:rPr lang="en-US" sz="2400">
                <a:solidFill>
                  <a:srgbClr val="FF3300"/>
                </a:solidFill>
              </a:rPr>
              <a:t>Relevance</a:t>
            </a:r>
            <a:r>
              <a:rPr lang="en-US" sz="2400"/>
              <a:t> is a central concept in IR theory</a:t>
            </a:r>
          </a:p>
          <a:p>
            <a:r>
              <a:rPr lang="en-US" sz="2800">
                <a:solidFill>
                  <a:srgbClr val="FF3300"/>
                </a:solidFill>
              </a:rPr>
              <a:t>OR</a:t>
            </a:r>
          </a:p>
          <a:p>
            <a:pPr>
              <a:lnSpc>
                <a:spcPct val="80000"/>
              </a:lnSpc>
            </a:pPr>
            <a:r>
              <a:rPr lang="en-US" sz="2800"/>
              <a:t>The goal is to search large document collections (millions of documents) to retrieve small subsets relevant to the user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s information need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25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Collections of Documents…</a:t>
            </a:r>
          </a:p>
        </p:txBody>
      </p:sp>
      <p:sp>
        <p:nvSpPr>
          <p:cNvPr id="125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Documents</a:t>
            </a:r>
          </a:p>
          <a:p>
            <a:pPr lvl="1">
              <a:lnSpc>
                <a:spcPct val="90000"/>
              </a:lnSpc>
            </a:pPr>
            <a:r>
              <a:rPr lang="en-US"/>
              <a:t>A document is a representation of some aggregation of information, treated as a unit.</a:t>
            </a:r>
          </a:p>
          <a:p>
            <a:pPr>
              <a:lnSpc>
                <a:spcPct val="90000"/>
              </a:lnSpc>
            </a:pPr>
            <a:r>
              <a:rPr lang="en-US"/>
              <a:t>Collection</a:t>
            </a:r>
          </a:p>
          <a:p>
            <a:pPr lvl="1">
              <a:lnSpc>
                <a:spcPct val="90000"/>
              </a:lnSpc>
            </a:pPr>
            <a:r>
              <a:rPr lang="en-US"/>
              <a:t>A collection is some physical or logical aggregation of </a:t>
            </a:r>
            <a:r>
              <a:rPr lang="en-US" i="1"/>
              <a:t>documents</a:t>
            </a:r>
          </a:p>
          <a:p>
            <a:pPr>
              <a:lnSpc>
                <a:spcPct val="90000"/>
              </a:lnSpc>
            </a:pPr>
            <a:r>
              <a:rPr lang="en-US"/>
              <a:t>Let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take the simplest case, and say we are dealing with a computer file of plain ASCII text, where </a:t>
            </a:r>
            <a:r>
              <a:rPr lang="en-US" i="1"/>
              <a:t>each line</a:t>
            </a:r>
            <a:r>
              <a:rPr lang="en-US"/>
              <a:t> represents 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UNIT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or document.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252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How to search that collection?</a:t>
            </a:r>
          </a:p>
        </p:txBody>
      </p:sp>
      <p:sp>
        <p:nvSpPr>
          <p:cNvPr id="12523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Manually?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Cat, more</a:t>
            </a:r>
          </a:p>
          <a:p>
            <a:pPr>
              <a:lnSpc>
                <a:spcPct val="90000"/>
              </a:lnSpc>
            </a:pPr>
            <a:r>
              <a:rPr lang="en-US" sz="2800"/>
              <a:t>Scan for strings?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Grep</a:t>
            </a:r>
          </a:p>
          <a:p>
            <a:pPr>
              <a:lnSpc>
                <a:spcPct val="90000"/>
              </a:lnSpc>
            </a:pPr>
            <a:r>
              <a:rPr lang="en-US" sz="2800"/>
              <a:t>Extract individual words to search???</a:t>
            </a:r>
          </a:p>
          <a:p>
            <a:pPr lvl="1">
              <a:lnSpc>
                <a:spcPct val="90000"/>
              </a:lnSpc>
            </a:pPr>
            <a:r>
              <a:rPr lang="ja-JP" altLang="en-US" sz="2400">
                <a:latin typeface="Arial"/>
              </a:rPr>
              <a:t>“</a:t>
            </a:r>
            <a:r>
              <a:rPr lang="en-US" sz="2400"/>
              <a:t>tokenize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/>
              <a:t> (a unix pipeline)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tr -sc 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A-Za-z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 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\012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 &lt; TEXTFILE | sort | uniq –c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See 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/>
              <a:t>Unix for Poets</a:t>
            </a:r>
            <a:r>
              <a:rPr lang="ja-JP" altLang="en-US" sz="1800">
                <a:latin typeface="Arial"/>
              </a:rPr>
              <a:t>”</a:t>
            </a:r>
            <a:r>
              <a:rPr lang="en-US" sz="1800"/>
              <a:t> by Ken Church</a:t>
            </a:r>
          </a:p>
          <a:p>
            <a:pPr>
              <a:lnSpc>
                <a:spcPct val="90000"/>
              </a:lnSpc>
            </a:pPr>
            <a:r>
              <a:rPr lang="en-US" sz="2800"/>
              <a:t>Put it in a DBMS and use pattern matching there…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assuming the lines are smaller than the text size limits for the DBMS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25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VERY big files?</a:t>
            </a:r>
          </a:p>
        </p:txBody>
      </p:sp>
      <p:sp>
        <p:nvSpPr>
          <p:cNvPr id="125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Scanning becomes a problem</a:t>
            </a:r>
          </a:p>
          <a:p>
            <a:r>
              <a:rPr lang="en-US" dirty="0"/>
              <a:t>The nature of the problem starts to change as the scale of the collection increases</a:t>
            </a:r>
          </a:p>
          <a:p>
            <a:r>
              <a:rPr lang="en-US" dirty="0"/>
              <a:t>A variant of </a:t>
            </a:r>
            <a:r>
              <a:rPr lang="en-US" i="1" dirty="0"/>
              <a:t>Parkinson</a:t>
            </a:r>
            <a:r>
              <a:rPr lang="ja-JP" altLang="en-US" i="1" dirty="0">
                <a:latin typeface="Arial"/>
              </a:rPr>
              <a:t>’</a:t>
            </a:r>
            <a:r>
              <a:rPr lang="en-US" i="1" dirty="0"/>
              <a:t>s Law</a:t>
            </a:r>
            <a:r>
              <a:rPr lang="en-US" dirty="0"/>
              <a:t> that applies to databases is: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Data expands to fill the space available to store it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Currently this problem takes a new approach – use </a:t>
            </a:r>
            <a:r>
              <a:rPr lang="en-US" dirty="0" err="1" smtClean="0">
                <a:solidFill>
                  <a:srgbClr val="000000"/>
                </a:solidFill>
              </a:rPr>
              <a:t>MapReduce</a:t>
            </a:r>
            <a:r>
              <a:rPr lang="en-US" dirty="0" smtClean="0">
                <a:solidFill>
                  <a:srgbClr val="000000"/>
                </a:solidFill>
              </a:rPr>
              <a:t> (like </a:t>
            </a:r>
            <a:r>
              <a:rPr lang="en-US" dirty="0" err="1" smtClean="0">
                <a:solidFill>
                  <a:srgbClr val="000000"/>
                </a:solidFill>
              </a:rPr>
              <a:t>Hadoop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25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IR Approach</a:t>
            </a:r>
          </a:p>
        </p:txBody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Extract the words (or tokens) along with references to the record they come from</a:t>
            </a:r>
          </a:p>
          <a:p>
            <a:pPr lvl="1"/>
            <a:r>
              <a:rPr lang="en-US" dirty="0"/>
              <a:t>I.e. build an inverted file of words or </a:t>
            </a:r>
            <a:r>
              <a:rPr lang="en-US" dirty="0" smtClean="0"/>
              <a:t>tokens</a:t>
            </a:r>
          </a:p>
          <a:p>
            <a:pPr lvl="1"/>
            <a:r>
              <a:rPr lang="en-US" dirty="0" smtClean="0"/>
              <a:t>Note that Google and others use </a:t>
            </a:r>
            <a:r>
              <a:rPr lang="en-US" dirty="0" err="1" smtClean="0"/>
              <a:t>MapReduce</a:t>
            </a:r>
            <a:r>
              <a:rPr lang="en-US" dirty="0" smtClean="0"/>
              <a:t> approaches for this step</a:t>
            </a:r>
            <a:endParaRPr lang="en-US" dirty="0"/>
          </a:p>
          <a:p>
            <a:r>
              <a:rPr lang="en-US" dirty="0"/>
              <a:t>Is this enough?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 Processing Steps</a:t>
            </a:r>
          </a:p>
        </p:txBody>
      </p:sp>
      <p:pic>
        <p:nvPicPr>
          <p:cNvPr id="1255427" name="Picture 3" descr="logical-view-d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782763"/>
            <a:ext cx="8458200" cy="329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5428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7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Information Retrieval </a:t>
            </a:r>
            <a:r>
              <a:rPr lang="en-US" sz="3600"/>
              <a:t>–</a:t>
            </a:r>
            <a:r>
              <a:rPr lang="en-US" sz="2800"/>
              <a:t> Historical View</a:t>
            </a:r>
          </a:p>
        </p:txBody>
      </p:sp>
      <p:sp>
        <p:nvSpPr>
          <p:cNvPr id="137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Boolean model, statistics of language  (1950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s)</a:t>
            </a:r>
          </a:p>
          <a:p>
            <a:pPr>
              <a:lnSpc>
                <a:spcPct val="90000"/>
              </a:lnSpc>
            </a:pPr>
            <a:r>
              <a:rPr lang="en-US" sz="2400"/>
              <a:t>Vector space model, probablistic indexing, relevance feedback (1960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s)</a:t>
            </a:r>
          </a:p>
          <a:p>
            <a:pPr>
              <a:lnSpc>
                <a:spcPct val="90000"/>
              </a:lnSpc>
            </a:pPr>
            <a:r>
              <a:rPr lang="en-US" sz="2400"/>
              <a:t>Probabilistic querying (1970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s)</a:t>
            </a:r>
          </a:p>
          <a:p>
            <a:pPr>
              <a:lnSpc>
                <a:spcPct val="90000"/>
              </a:lnSpc>
            </a:pPr>
            <a:r>
              <a:rPr lang="en-US" sz="2400"/>
              <a:t>Fuzzy set/logic, evidential reasoning (1980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s)</a:t>
            </a:r>
          </a:p>
          <a:p>
            <a:pPr>
              <a:lnSpc>
                <a:spcPct val="90000"/>
              </a:lnSpc>
            </a:pPr>
            <a:r>
              <a:rPr lang="en-US" sz="2400"/>
              <a:t>Regression, neural nets, inference networks, latent semantic indexing, TREC (1990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s)</a:t>
            </a:r>
          </a:p>
        </p:txBody>
      </p:sp>
      <p:sp>
        <p:nvSpPr>
          <p:cNvPr id="1375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038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DIALOG, Lexus-Nexus, </a:t>
            </a:r>
          </a:p>
          <a:p>
            <a:pPr>
              <a:lnSpc>
                <a:spcPct val="90000"/>
              </a:lnSpc>
            </a:pPr>
            <a:r>
              <a:rPr lang="en-US" sz="2400"/>
              <a:t>STAIRS (Boolean based) </a:t>
            </a:r>
          </a:p>
          <a:p>
            <a:pPr>
              <a:lnSpc>
                <a:spcPct val="90000"/>
              </a:lnSpc>
            </a:pPr>
            <a:r>
              <a:rPr lang="en-US" sz="2400"/>
              <a:t>Information industry (O($B))</a:t>
            </a:r>
          </a:p>
          <a:p>
            <a:pPr>
              <a:lnSpc>
                <a:spcPct val="90000"/>
              </a:lnSpc>
            </a:pPr>
            <a:r>
              <a:rPr lang="en-US" sz="2400"/>
              <a:t>Verity TOPIC (fuzzy logic)</a:t>
            </a:r>
          </a:p>
          <a:p>
            <a:pPr>
              <a:lnSpc>
                <a:spcPct val="90000"/>
              </a:lnSpc>
            </a:pPr>
            <a:r>
              <a:rPr lang="en-US" sz="2400"/>
              <a:t>Internet search engines (O($100B?))  (vector space, probabilistic)</a:t>
            </a:r>
          </a:p>
        </p:txBody>
      </p:sp>
      <p:sp>
        <p:nvSpPr>
          <p:cNvPr id="1375237" name="Text Box 5"/>
          <p:cNvSpPr txBox="1">
            <a:spLocks noChangeArrowheads="1"/>
          </p:cNvSpPr>
          <p:nvPr/>
        </p:nvSpPr>
        <p:spPr bwMode="auto">
          <a:xfrm>
            <a:off x="1339850" y="927100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00"/>
                </a:solidFill>
                <a:latin typeface="Arial" charset="0"/>
              </a:rPr>
              <a:t>Research</a:t>
            </a:r>
          </a:p>
        </p:txBody>
      </p:sp>
      <p:sp>
        <p:nvSpPr>
          <p:cNvPr id="1375238" name="Text Box 6"/>
          <p:cNvSpPr txBox="1">
            <a:spLocks noChangeArrowheads="1"/>
          </p:cNvSpPr>
          <p:nvPr/>
        </p:nvSpPr>
        <p:spPr bwMode="auto">
          <a:xfrm>
            <a:off x="5948363" y="927100"/>
            <a:ext cx="1268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00"/>
                </a:solidFill>
                <a:latin typeface="Arial" charset="0"/>
              </a:rPr>
              <a:t>Industry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25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…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structure information, POS info, etc.?</a:t>
            </a:r>
          </a:p>
          <a:p>
            <a:r>
              <a:rPr lang="en-US" sz="2800"/>
              <a:t>Where and how to store this information?</a:t>
            </a:r>
          </a:p>
          <a:p>
            <a:pPr lvl="1"/>
            <a:r>
              <a:rPr lang="en-US" sz="2400"/>
              <a:t>DBMS?</a:t>
            </a:r>
          </a:p>
          <a:p>
            <a:pPr lvl="1"/>
            <a:r>
              <a:rPr lang="en-US" sz="2400"/>
              <a:t>XML structured documents?</a:t>
            </a:r>
          </a:p>
          <a:p>
            <a:pPr lvl="1"/>
            <a:r>
              <a:rPr lang="en-US" sz="2400"/>
              <a:t>Special file structures</a:t>
            </a:r>
          </a:p>
          <a:p>
            <a:pPr lvl="2"/>
            <a:r>
              <a:rPr lang="en-US" sz="2000"/>
              <a:t>DBMS File types (ISAM, VSAM, B-Tree, etc.)</a:t>
            </a:r>
          </a:p>
          <a:p>
            <a:pPr lvl="2"/>
            <a:r>
              <a:rPr lang="en-US" sz="2000"/>
              <a:t>PAT trees</a:t>
            </a:r>
          </a:p>
          <a:p>
            <a:pPr lvl="2"/>
            <a:r>
              <a:rPr lang="en-US" sz="2000"/>
              <a:t>Hashed files (Minimal, Perfect and Both)</a:t>
            </a:r>
          </a:p>
          <a:p>
            <a:pPr lvl="2"/>
            <a:r>
              <a:rPr lang="en-US" sz="2000"/>
              <a:t>Inverted files</a:t>
            </a:r>
          </a:p>
          <a:p>
            <a:r>
              <a:rPr lang="en-US" sz="2800"/>
              <a:t>How to get it back out of the storage</a:t>
            </a:r>
          </a:p>
          <a:p>
            <a:pPr lvl="1"/>
            <a:r>
              <a:rPr lang="en-US" sz="2400"/>
              <a:t>And how to map to the original document location?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257511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an IR System</a:t>
            </a:r>
          </a:p>
        </p:txBody>
      </p:sp>
      <p:sp>
        <p:nvSpPr>
          <p:cNvPr id="1257475" name="Rectangle 3"/>
          <p:cNvSpPr>
            <a:spLocks noChangeArrowheads="1"/>
          </p:cNvSpPr>
          <p:nvPr/>
        </p:nvSpPr>
        <p:spPr bwMode="auto">
          <a:xfrm>
            <a:off x="152400" y="1143000"/>
            <a:ext cx="5826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Search</a:t>
            </a:r>
          </a:p>
          <a:p>
            <a:pPr algn="l" eaLnBrk="0" hangingPunct="0"/>
            <a:r>
              <a:rPr lang="en-US" sz="1000">
                <a:latin typeface="Arial" charset="0"/>
              </a:rPr>
              <a:t>Line</a:t>
            </a:r>
          </a:p>
        </p:txBody>
      </p:sp>
      <p:grpSp>
        <p:nvGrpSpPr>
          <p:cNvPr id="1257476" name="Group 4"/>
          <p:cNvGrpSpPr>
            <a:grpSpLocks/>
          </p:cNvGrpSpPr>
          <p:nvPr/>
        </p:nvGrpSpPr>
        <p:grpSpPr bwMode="auto">
          <a:xfrm>
            <a:off x="687388" y="1143000"/>
            <a:ext cx="8459787" cy="5029200"/>
            <a:chOff x="336" y="1052"/>
            <a:chExt cx="5329" cy="3168"/>
          </a:xfrm>
        </p:grpSpPr>
        <p:sp>
          <p:nvSpPr>
            <p:cNvPr id="1257477" name="AutoShape 5"/>
            <p:cNvSpPr>
              <a:spLocks noChangeArrowheads="1"/>
            </p:cNvSpPr>
            <p:nvPr/>
          </p:nvSpPr>
          <p:spPr bwMode="auto">
            <a:xfrm>
              <a:off x="484" y="1108"/>
              <a:ext cx="904" cy="280"/>
            </a:xfrm>
            <a:prstGeom prst="parallelogram">
              <a:avLst>
                <a:gd name="adj" fmla="val 80699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Interest profiles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&amp; Queries</a:t>
              </a:r>
            </a:p>
          </p:txBody>
        </p:sp>
        <p:sp>
          <p:nvSpPr>
            <p:cNvPr id="1257478" name="AutoShape 6"/>
            <p:cNvSpPr>
              <a:spLocks noChangeArrowheads="1"/>
            </p:cNvSpPr>
            <p:nvPr/>
          </p:nvSpPr>
          <p:spPr bwMode="auto">
            <a:xfrm>
              <a:off x="4276" y="1108"/>
              <a:ext cx="904" cy="280"/>
            </a:xfrm>
            <a:prstGeom prst="parallelogram">
              <a:avLst>
                <a:gd name="adj" fmla="val 80699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Documents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&amp; data</a:t>
              </a:r>
            </a:p>
          </p:txBody>
        </p:sp>
        <p:sp>
          <p:nvSpPr>
            <p:cNvPr id="1257479" name="AutoShape 7"/>
            <p:cNvSpPr>
              <a:spLocks noChangeArrowheads="1"/>
            </p:cNvSpPr>
            <p:nvPr/>
          </p:nvSpPr>
          <p:spPr bwMode="auto">
            <a:xfrm rot="-10800000" flipH="1" flipV="1">
              <a:off x="2116" y="1540"/>
              <a:ext cx="1432" cy="1096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Rules of the game =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Rules for subject indexing +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Thesaurus (which consists of</a:t>
              </a:r>
            </a:p>
            <a:p>
              <a:pPr eaLnBrk="0" hangingPunct="0"/>
              <a:endParaRPr lang="en-US" sz="1000">
                <a:latin typeface="Arial" charset="0"/>
              </a:endParaRPr>
            </a:p>
            <a:p>
              <a:pPr eaLnBrk="0" hangingPunct="0"/>
              <a:r>
                <a:rPr lang="en-US" sz="1000">
                  <a:latin typeface="Arial" charset="0"/>
                </a:rPr>
                <a:t>Lead-In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Vocabulary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and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Indexing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Language </a:t>
              </a:r>
            </a:p>
          </p:txBody>
        </p:sp>
        <p:sp>
          <p:nvSpPr>
            <p:cNvPr id="1257480" name="Rectangle 8"/>
            <p:cNvSpPr>
              <a:spLocks noChangeArrowheads="1"/>
            </p:cNvSpPr>
            <p:nvPr/>
          </p:nvSpPr>
          <p:spPr bwMode="auto">
            <a:xfrm>
              <a:off x="5271" y="1052"/>
              <a:ext cx="394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000">
                  <a:latin typeface="Arial" charset="0"/>
                </a:rPr>
                <a:t>Storage</a:t>
              </a:r>
            </a:p>
            <a:p>
              <a:pPr algn="l" eaLnBrk="0" hangingPunct="0"/>
              <a:r>
                <a:rPr lang="en-US" sz="1000">
                  <a:latin typeface="Arial" charset="0"/>
                </a:rPr>
                <a:t>Line</a:t>
              </a:r>
            </a:p>
          </p:txBody>
        </p:sp>
        <p:sp>
          <p:nvSpPr>
            <p:cNvPr id="1257481" name="Rectangle 9"/>
            <p:cNvSpPr>
              <a:spLocks noChangeArrowheads="1"/>
            </p:cNvSpPr>
            <p:nvPr/>
          </p:nvSpPr>
          <p:spPr bwMode="auto">
            <a:xfrm>
              <a:off x="2500" y="3844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Potentially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Relevant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Documents</a:t>
              </a:r>
            </a:p>
          </p:txBody>
        </p:sp>
        <p:sp>
          <p:nvSpPr>
            <p:cNvPr id="1257482" name="Rectangle 10"/>
            <p:cNvSpPr>
              <a:spLocks noChangeArrowheads="1"/>
            </p:cNvSpPr>
            <p:nvPr/>
          </p:nvSpPr>
          <p:spPr bwMode="auto">
            <a:xfrm>
              <a:off x="2452" y="3220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Comparison/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Matching</a:t>
              </a:r>
            </a:p>
          </p:txBody>
        </p:sp>
        <p:sp>
          <p:nvSpPr>
            <p:cNvPr id="1257483" name="Line 11"/>
            <p:cNvSpPr>
              <a:spLocks noChangeShapeType="1"/>
            </p:cNvSpPr>
            <p:nvPr/>
          </p:nvSpPr>
          <p:spPr bwMode="auto">
            <a:xfrm>
              <a:off x="340" y="1440"/>
              <a:ext cx="5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84" name="AutoShape 12"/>
            <p:cNvSpPr>
              <a:spLocks noChangeArrowheads="1"/>
            </p:cNvSpPr>
            <p:nvPr/>
          </p:nvSpPr>
          <p:spPr bwMode="auto">
            <a:xfrm>
              <a:off x="436" y="3172"/>
              <a:ext cx="856" cy="424"/>
            </a:xfrm>
            <a:prstGeom prst="parallelogram">
              <a:avLst>
                <a:gd name="adj" fmla="val 50462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Store1: Profiles/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Search requests</a:t>
              </a:r>
            </a:p>
          </p:txBody>
        </p:sp>
        <p:sp>
          <p:nvSpPr>
            <p:cNvPr id="1257485" name="AutoShape 13"/>
            <p:cNvSpPr>
              <a:spLocks noChangeArrowheads="1"/>
            </p:cNvSpPr>
            <p:nvPr/>
          </p:nvSpPr>
          <p:spPr bwMode="auto">
            <a:xfrm>
              <a:off x="4324" y="3172"/>
              <a:ext cx="856" cy="424"/>
            </a:xfrm>
            <a:prstGeom prst="parallelogram">
              <a:avLst>
                <a:gd name="adj" fmla="val 50462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Store2: Document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representations</a:t>
              </a:r>
            </a:p>
          </p:txBody>
        </p:sp>
        <p:sp>
          <p:nvSpPr>
            <p:cNvPr id="1257486" name="Line 14"/>
            <p:cNvSpPr>
              <a:spLocks noChangeShapeType="1"/>
            </p:cNvSpPr>
            <p:nvPr/>
          </p:nvSpPr>
          <p:spPr bwMode="auto">
            <a:xfrm flipH="1">
              <a:off x="1292" y="2064"/>
              <a:ext cx="9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87" name="Line 15"/>
            <p:cNvSpPr>
              <a:spLocks noChangeShapeType="1"/>
            </p:cNvSpPr>
            <p:nvPr/>
          </p:nvSpPr>
          <p:spPr bwMode="auto">
            <a:xfrm>
              <a:off x="3412" y="2064"/>
              <a:ext cx="9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88" name="Line 16"/>
            <p:cNvSpPr>
              <a:spLocks noChangeShapeType="1"/>
            </p:cNvSpPr>
            <p:nvPr/>
          </p:nvSpPr>
          <p:spPr bwMode="auto">
            <a:xfrm>
              <a:off x="336" y="1444"/>
              <a:ext cx="0" cy="2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89" name="Line 17"/>
            <p:cNvSpPr>
              <a:spLocks noChangeShapeType="1"/>
            </p:cNvSpPr>
            <p:nvPr/>
          </p:nvSpPr>
          <p:spPr bwMode="auto">
            <a:xfrm>
              <a:off x="340" y="3744"/>
              <a:ext cx="5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0" name="Line 18"/>
            <p:cNvSpPr>
              <a:spLocks noChangeShapeType="1"/>
            </p:cNvSpPr>
            <p:nvPr/>
          </p:nvSpPr>
          <p:spPr bwMode="auto">
            <a:xfrm flipV="1">
              <a:off x="5424" y="1436"/>
              <a:ext cx="0" cy="2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1" name="Line 19"/>
            <p:cNvSpPr>
              <a:spLocks noChangeShapeType="1"/>
            </p:cNvSpPr>
            <p:nvPr/>
          </p:nvSpPr>
          <p:spPr bwMode="auto">
            <a:xfrm>
              <a:off x="912" y="1396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2" name="Line 20"/>
            <p:cNvSpPr>
              <a:spLocks noChangeShapeType="1"/>
            </p:cNvSpPr>
            <p:nvPr/>
          </p:nvSpPr>
          <p:spPr bwMode="auto">
            <a:xfrm>
              <a:off x="4752" y="2068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3" name="Line 21"/>
            <p:cNvSpPr>
              <a:spLocks noChangeShapeType="1"/>
            </p:cNvSpPr>
            <p:nvPr/>
          </p:nvSpPr>
          <p:spPr bwMode="auto">
            <a:xfrm>
              <a:off x="4704" y="1396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4" name="Line 22"/>
            <p:cNvSpPr>
              <a:spLocks noChangeShapeType="1"/>
            </p:cNvSpPr>
            <p:nvPr/>
          </p:nvSpPr>
          <p:spPr bwMode="auto">
            <a:xfrm>
              <a:off x="912" y="2740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5" name="Line 23"/>
            <p:cNvSpPr>
              <a:spLocks noChangeShapeType="1"/>
            </p:cNvSpPr>
            <p:nvPr/>
          </p:nvSpPr>
          <p:spPr bwMode="auto">
            <a:xfrm>
              <a:off x="912" y="2020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496" name="Rectangle 24"/>
            <p:cNvSpPr>
              <a:spLocks noChangeArrowheads="1"/>
            </p:cNvSpPr>
            <p:nvPr/>
          </p:nvSpPr>
          <p:spPr bwMode="auto">
            <a:xfrm>
              <a:off x="4372" y="1828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Indexing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(Descriptive and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Subject)</a:t>
              </a:r>
            </a:p>
          </p:txBody>
        </p:sp>
        <p:sp>
          <p:nvSpPr>
            <p:cNvPr id="1257497" name="Rectangle 25"/>
            <p:cNvSpPr>
              <a:spLocks noChangeArrowheads="1"/>
            </p:cNvSpPr>
            <p:nvPr/>
          </p:nvSpPr>
          <p:spPr bwMode="auto">
            <a:xfrm>
              <a:off x="532" y="1828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Formulating query in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terms of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descriptors</a:t>
              </a:r>
            </a:p>
          </p:txBody>
        </p:sp>
        <p:sp>
          <p:nvSpPr>
            <p:cNvPr id="1257498" name="Rectangle 26"/>
            <p:cNvSpPr>
              <a:spLocks noChangeArrowheads="1"/>
            </p:cNvSpPr>
            <p:nvPr/>
          </p:nvSpPr>
          <p:spPr bwMode="auto">
            <a:xfrm>
              <a:off x="532" y="2452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Storage of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profiles</a:t>
              </a:r>
            </a:p>
          </p:txBody>
        </p:sp>
        <p:sp>
          <p:nvSpPr>
            <p:cNvPr id="1257499" name="Line 27"/>
            <p:cNvSpPr>
              <a:spLocks noChangeShapeType="1"/>
            </p:cNvSpPr>
            <p:nvPr/>
          </p:nvSpPr>
          <p:spPr bwMode="auto">
            <a:xfrm>
              <a:off x="2308" y="2016"/>
              <a:ext cx="10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0" name="Line 28"/>
            <p:cNvSpPr>
              <a:spLocks noChangeShapeType="1"/>
            </p:cNvSpPr>
            <p:nvPr/>
          </p:nvSpPr>
          <p:spPr bwMode="auto">
            <a:xfrm>
              <a:off x="2832" y="2644"/>
              <a:ext cx="0" cy="5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1" name="Line 29"/>
            <p:cNvSpPr>
              <a:spLocks noChangeShapeType="1"/>
            </p:cNvSpPr>
            <p:nvPr/>
          </p:nvSpPr>
          <p:spPr bwMode="auto">
            <a:xfrm flipH="1">
              <a:off x="1340" y="2644"/>
              <a:ext cx="1112" cy="5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2" name="Line 30"/>
            <p:cNvSpPr>
              <a:spLocks noChangeShapeType="1"/>
            </p:cNvSpPr>
            <p:nvPr/>
          </p:nvSpPr>
          <p:spPr bwMode="auto">
            <a:xfrm>
              <a:off x="3220" y="2644"/>
              <a:ext cx="1096" cy="5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3" name="Line 31"/>
            <p:cNvSpPr>
              <a:spLocks noChangeShapeType="1"/>
            </p:cNvSpPr>
            <p:nvPr/>
          </p:nvSpPr>
          <p:spPr bwMode="auto">
            <a:xfrm>
              <a:off x="4752" y="2740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4" name="Rectangle 32"/>
            <p:cNvSpPr>
              <a:spLocks noChangeArrowheads="1"/>
            </p:cNvSpPr>
            <p:nvPr/>
          </p:nvSpPr>
          <p:spPr bwMode="auto">
            <a:xfrm>
              <a:off x="4372" y="2500"/>
              <a:ext cx="760" cy="3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000">
                  <a:latin typeface="Arial" charset="0"/>
                </a:rPr>
                <a:t>Storage of 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Documents</a:t>
              </a:r>
            </a:p>
          </p:txBody>
        </p:sp>
        <p:sp>
          <p:nvSpPr>
            <p:cNvPr id="1257505" name="Line 33"/>
            <p:cNvSpPr>
              <a:spLocks noChangeShapeType="1"/>
            </p:cNvSpPr>
            <p:nvPr/>
          </p:nvSpPr>
          <p:spPr bwMode="auto">
            <a:xfrm>
              <a:off x="1204" y="3408"/>
              <a:ext cx="1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6" name="Line 34"/>
            <p:cNvSpPr>
              <a:spLocks noChangeShapeType="1"/>
            </p:cNvSpPr>
            <p:nvPr/>
          </p:nvSpPr>
          <p:spPr bwMode="auto">
            <a:xfrm flipH="1">
              <a:off x="3212" y="3408"/>
              <a:ext cx="12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7" name="Line 35"/>
            <p:cNvSpPr>
              <a:spLocks noChangeShapeType="1"/>
            </p:cNvSpPr>
            <p:nvPr/>
          </p:nvSpPr>
          <p:spPr bwMode="auto">
            <a:xfrm>
              <a:off x="2832" y="3604"/>
              <a:ext cx="0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508" name="Rectangle 36"/>
            <p:cNvSpPr>
              <a:spLocks noChangeArrowheads="1"/>
            </p:cNvSpPr>
            <p:nvPr/>
          </p:nvSpPr>
          <p:spPr bwMode="auto">
            <a:xfrm>
              <a:off x="2055" y="1292"/>
              <a:ext cx="1599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000">
                  <a:latin typeface="Arial" charset="0"/>
                </a:rPr>
                <a:t>Information Storage and Retrieval System</a:t>
              </a:r>
            </a:p>
          </p:txBody>
        </p:sp>
      </p:grpSp>
      <p:sp>
        <p:nvSpPr>
          <p:cNvPr id="1257509" name="Rectangle 37"/>
          <p:cNvSpPr>
            <a:spLocks noChangeArrowheads="1"/>
          </p:cNvSpPr>
          <p:nvPr/>
        </p:nvSpPr>
        <p:spPr bwMode="auto">
          <a:xfrm>
            <a:off x="5929313" y="6188075"/>
            <a:ext cx="1479550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800" i="1">
                <a:latin typeface="Arial" charset="0"/>
              </a:rPr>
              <a:t>Adapted from Soergel,  p. 19</a:t>
            </a:r>
          </a:p>
        </p:txBody>
      </p:sp>
      <p:sp>
        <p:nvSpPr>
          <p:cNvPr id="1257510" name="Rectangle 38"/>
          <p:cNvSpPr>
            <a:spLocks noChangeArrowheads="1"/>
          </p:cNvSpPr>
          <p:nvPr/>
        </p:nvSpPr>
        <p:spPr bwMode="auto">
          <a:xfrm>
            <a:off x="6705600" y="990600"/>
            <a:ext cx="1828800" cy="32004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25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next?</a:t>
            </a:r>
          </a:p>
        </p:txBody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User queries</a:t>
            </a:r>
          </a:p>
          <a:p>
            <a:pPr lvl="1"/>
            <a:r>
              <a:rPr lang="en-US"/>
              <a:t>How do we handle them?</a:t>
            </a:r>
          </a:p>
          <a:p>
            <a:pPr lvl="1"/>
            <a:r>
              <a:rPr lang="en-US"/>
              <a:t>What sort of interface do we need?</a:t>
            </a:r>
          </a:p>
          <a:p>
            <a:pPr lvl="1"/>
            <a:r>
              <a:rPr lang="en-US"/>
              <a:t>What processing steps once a query is submitted?</a:t>
            </a:r>
          </a:p>
          <a:p>
            <a:r>
              <a:rPr lang="en-US"/>
              <a:t>Matching</a:t>
            </a:r>
          </a:p>
          <a:p>
            <a:pPr lvl="1"/>
            <a:r>
              <a:rPr lang="en-US"/>
              <a:t>How (and what) do we match?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25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From Baeza-Yates: Modern IR…</a:t>
            </a:r>
          </a:p>
        </p:txBody>
      </p:sp>
      <p:grpSp>
        <p:nvGrpSpPr>
          <p:cNvPr id="1259544" name="Group 24"/>
          <p:cNvGrpSpPr>
            <a:grpSpLocks/>
          </p:cNvGrpSpPr>
          <p:nvPr/>
        </p:nvGrpSpPr>
        <p:grpSpPr bwMode="auto">
          <a:xfrm>
            <a:off x="1066800" y="1143000"/>
            <a:ext cx="7772400" cy="4953000"/>
            <a:chOff x="720" y="1056"/>
            <a:chExt cx="4896" cy="3120"/>
          </a:xfrm>
        </p:grpSpPr>
        <p:sp>
          <p:nvSpPr>
            <p:cNvPr id="1259523" name="Rectangle 3"/>
            <p:cNvSpPr>
              <a:spLocks noChangeArrowheads="1"/>
            </p:cNvSpPr>
            <p:nvPr/>
          </p:nvSpPr>
          <p:spPr bwMode="auto">
            <a:xfrm>
              <a:off x="2400" y="1056"/>
              <a:ext cx="115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User Interface</a:t>
              </a:r>
            </a:p>
          </p:txBody>
        </p:sp>
        <p:sp>
          <p:nvSpPr>
            <p:cNvPr id="1259524" name="Rectangle 4"/>
            <p:cNvSpPr>
              <a:spLocks noChangeArrowheads="1"/>
            </p:cNvSpPr>
            <p:nvPr/>
          </p:nvSpPr>
          <p:spPr bwMode="auto">
            <a:xfrm>
              <a:off x="1104" y="1680"/>
              <a:ext cx="374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Text operations</a:t>
              </a:r>
            </a:p>
          </p:txBody>
        </p:sp>
        <p:sp>
          <p:nvSpPr>
            <p:cNvPr id="1259525" name="Rectangle 5"/>
            <p:cNvSpPr>
              <a:spLocks noChangeArrowheads="1"/>
            </p:cNvSpPr>
            <p:nvPr/>
          </p:nvSpPr>
          <p:spPr bwMode="auto">
            <a:xfrm>
              <a:off x="3264" y="2592"/>
              <a:ext cx="91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indexing</a:t>
              </a:r>
            </a:p>
          </p:txBody>
        </p:sp>
        <p:sp>
          <p:nvSpPr>
            <p:cNvPr id="1259526" name="Rectangle 6"/>
            <p:cNvSpPr>
              <a:spLocks noChangeArrowheads="1"/>
            </p:cNvSpPr>
            <p:nvPr/>
          </p:nvSpPr>
          <p:spPr bwMode="auto">
            <a:xfrm>
              <a:off x="4752" y="2496"/>
              <a:ext cx="864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DB Man.</a:t>
              </a:r>
            </a:p>
          </p:txBody>
        </p:sp>
        <p:sp>
          <p:nvSpPr>
            <p:cNvPr id="1259527" name="AutoShape 7"/>
            <p:cNvSpPr>
              <a:spLocks noChangeArrowheads="1"/>
            </p:cNvSpPr>
            <p:nvPr/>
          </p:nvSpPr>
          <p:spPr bwMode="auto">
            <a:xfrm>
              <a:off x="4848" y="3504"/>
              <a:ext cx="672" cy="672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Text </a:t>
              </a:r>
            </a:p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Db</a:t>
              </a:r>
            </a:p>
          </p:txBody>
        </p:sp>
        <p:sp>
          <p:nvSpPr>
            <p:cNvPr id="1259528" name="Oval 8"/>
            <p:cNvSpPr>
              <a:spLocks noChangeArrowheads="1"/>
            </p:cNvSpPr>
            <p:nvPr/>
          </p:nvSpPr>
          <p:spPr bwMode="auto">
            <a:xfrm>
              <a:off x="3312" y="3456"/>
              <a:ext cx="72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index</a:t>
              </a:r>
            </a:p>
          </p:txBody>
        </p:sp>
        <p:sp>
          <p:nvSpPr>
            <p:cNvPr id="1259529" name="Rectangle 9"/>
            <p:cNvSpPr>
              <a:spLocks noChangeArrowheads="1"/>
            </p:cNvSpPr>
            <p:nvPr/>
          </p:nvSpPr>
          <p:spPr bwMode="auto">
            <a:xfrm>
              <a:off x="720" y="2256"/>
              <a:ext cx="91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Query</a:t>
              </a:r>
            </a:p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operations</a:t>
              </a:r>
            </a:p>
          </p:txBody>
        </p:sp>
        <p:sp>
          <p:nvSpPr>
            <p:cNvPr id="1259530" name="Rectangle 10"/>
            <p:cNvSpPr>
              <a:spLocks noChangeArrowheads="1"/>
            </p:cNvSpPr>
            <p:nvPr/>
          </p:nvSpPr>
          <p:spPr bwMode="auto">
            <a:xfrm>
              <a:off x="768" y="3072"/>
              <a:ext cx="81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Searching</a:t>
              </a:r>
            </a:p>
          </p:txBody>
        </p:sp>
        <p:sp>
          <p:nvSpPr>
            <p:cNvPr id="1259531" name="Rectangle 11"/>
            <p:cNvSpPr>
              <a:spLocks noChangeArrowheads="1"/>
            </p:cNvSpPr>
            <p:nvPr/>
          </p:nvSpPr>
          <p:spPr bwMode="auto">
            <a:xfrm>
              <a:off x="720" y="3696"/>
              <a:ext cx="86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sz="2400">
                  <a:solidFill>
                    <a:srgbClr val="FFFFFF"/>
                  </a:solidFill>
                </a:rPr>
                <a:t>Ranking</a:t>
              </a:r>
            </a:p>
          </p:txBody>
        </p:sp>
        <p:cxnSp>
          <p:nvCxnSpPr>
            <p:cNvPr id="1259532" name="AutoShape 12"/>
            <p:cNvCxnSpPr>
              <a:cxnSpLocks noChangeShapeType="1"/>
              <a:stCxn id="1259531" idx="1"/>
              <a:endCxn id="1259523" idx="1"/>
            </p:cNvCxnSpPr>
            <p:nvPr/>
          </p:nvCxnSpPr>
          <p:spPr bwMode="auto">
            <a:xfrm rot="10800000" flipH="1">
              <a:off x="720" y="1224"/>
              <a:ext cx="1680" cy="2616"/>
            </a:xfrm>
            <a:prstGeom prst="bentConnector3">
              <a:avLst>
                <a:gd name="adj1" fmla="val -856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59533" name="AutoShape 13"/>
            <p:cNvCxnSpPr>
              <a:cxnSpLocks noChangeShapeType="1"/>
              <a:stCxn id="1259528" idx="2"/>
              <a:endCxn id="1259530" idx="3"/>
            </p:cNvCxnSpPr>
            <p:nvPr/>
          </p:nvCxnSpPr>
          <p:spPr bwMode="auto">
            <a:xfrm flipH="1" flipV="1">
              <a:off x="1584" y="3216"/>
              <a:ext cx="1728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59534" name="AutoShape 14"/>
            <p:cNvCxnSpPr>
              <a:cxnSpLocks noChangeShapeType="1"/>
              <a:stCxn id="1259526" idx="1"/>
              <a:endCxn id="1259525" idx="3"/>
            </p:cNvCxnSpPr>
            <p:nvPr/>
          </p:nvCxnSpPr>
          <p:spPr bwMode="auto">
            <a:xfrm flipH="1">
              <a:off x="4176" y="2784"/>
              <a:ext cx="576" cy="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59535" name="AutoShape 15"/>
            <p:cNvCxnSpPr>
              <a:cxnSpLocks noChangeShapeType="1"/>
              <a:stCxn id="1259525" idx="2"/>
              <a:endCxn id="1259528" idx="0"/>
            </p:cNvCxnSpPr>
            <p:nvPr/>
          </p:nvCxnSpPr>
          <p:spPr bwMode="auto">
            <a:xfrm flipH="1">
              <a:off x="3672" y="3024"/>
              <a:ext cx="48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59536" name="AutoShape 16"/>
            <p:cNvCxnSpPr>
              <a:cxnSpLocks noChangeShapeType="1"/>
              <a:stCxn id="1259527" idx="1"/>
              <a:endCxn id="1259526" idx="2"/>
            </p:cNvCxnSpPr>
            <p:nvPr/>
          </p:nvCxnSpPr>
          <p:spPr bwMode="auto">
            <a:xfrm flipV="1">
              <a:off x="5184" y="3072"/>
              <a:ext cx="0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59537" name="AutoShape 17"/>
            <p:cNvCxnSpPr>
              <a:cxnSpLocks noChangeShapeType="1"/>
              <a:stCxn id="1259523" idx="2"/>
              <a:endCxn id="1259524" idx="0"/>
            </p:cNvCxnSpPr>
            <p:nvPr/>
          </p:nvCxnSpPr>
          <p:spPr bwMode="auto">
            <a:xfrm rot="5400000">
              <a:off x="2832" y="1536"/>
              <a:ext cx="2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59538" name="AutoShape 18"/>
            <p:cNvCxnSpPr>
              <a:cxnSpLocks noChangeShapeType="1"/>
              <a:stCxn id="1259526" idx="0"/>
              <a:endCxn id="1259524" idx="3"/>
            </p:cNvCxnSpPr>
            <p:nvPr/>
          </p:nvCxnSpPr>
          <p:spPr bwMode="auto">
            <a:xfrm rot="5400000" flipH="1">
              <a:off x="4680" y="1992"/>
              <a:ext cx="672" cy="33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59539" name="AutoShape 19"/>
            <p:cNvCxnSpPr>
              <a:cxnSpLocks noChangeShapeType="1"/>
              <a:stCxn id="1259526" idx="0"/>
              <a:endCxn id="1259523" idx="3"/>
            </p:cNvCxnSpPr>
            <p:nvPr/>
          </p:nvCxnSpPr>
          <p:spPr bwMode="auto">
            <a:xfrm rot="5400000" flipH="1">
              <a:off x="3732" y="1044"/>
              <a:ext cx="1272" cy="163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59540" name="Line 20"/>
            <p:cNvSpPr>
              <a:spLocks noChangeShapeType="1"/>
            </p:cNvSpPr>
            <p:nvPr/>
          </p:nvSpPr>
          <p:spPr bwMode="auto">
            <a:xfrm>
              <a:off x="3648" y="196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541" name="Line 21"/>
            <p:cNvSpPr>
              <a:spLocks noChangeShapeType="1"/>
            </p:cNvSpPr>
            <p:nvPr/>
          </p:nvSpPr>
          <p:spPr bwMode="auto">
            <a:xfrm>
              <a:off x="1104" y="19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259542" name="AutoShape 22"/>
            <p:cNvCxnSpPr>
              <a:cxnSpLocks noChangeShapeType="1"/>
              <a:stCxn id="1259529" idx="2"/>
              <a:endCxn id="1259530" idx="0"/>
            </p:cNvCxnSpPr>
            <p:nvPr/>
          </p:nvCxnSpPr>
          <p:spPr bwMode="auto">
            <a:xfrm>
              <a:off x="1176" y="2688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59543" name="AutoShape 23"/>
            <p:cNvCxnSpPr>
              <a:cxnSpLocks noChangeShapeType="1"/>
              <a:stCxn id="1259530" idx="2"/>
              <a:endCxn id="1259531" idx="0"/>
            </p:cNvCxnSpPr>
            <p:nvPr/>
          </p:nvCxnSpPr>
          <p:spPr bwMode="auto">
            <a:xfrm flipH="1">
              <a:off x="1152" y="3360"/>
              <a:ext cx="24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26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Processing</a:t>
            </a:r>
          </a:p>
        </p:txBody>
      </p:sp>
      <p:sp>
        <p:nvSpPr>
          <p:cNvPr id="126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 order to correctly match queries and documents they must go through the </a:t>
            </a:r>
            <a:r>
              <a:rPr lang="en-US" sz="2800" b="1"/>
              <a:t>same text processing steps as the documents did when they were stored</a:t>
            </a:r>
          </a:p>
          <a:p>
            <a:pPr>
              <a:lnSpc>
                <a:spcPct val="90000"/>
              </a:lnSpc>
            </a:pPr>
            <a:r>
              <a:rPr lang="en-US" sz="2800"/>
              <a:t>In effect, </a:t>
            </a:r>
            <a:r>
              <a:rPr lang="en-US" sz="2800" i="1"/>
              <a:t>the query is treated like it was a document</a:t>
            </a:r>
          </a:p>
          <a:p>
            <a:pPr>
              <a:lnSpc>
                <a:spcPct val="90000"/>
              </a:lnSpc>
            </a:pPr>
            <a:r>
              <a:rPr lang="en-US" sz="2800"/>
              <a:t>Exceptions (of course) include things like structured query languages that must be parsed to extract the </a:t>
            </a:r>
            <a:r>
              <a:rPr lang="en-US" sz="2800" i="1"/>
              <a:t>search terms</a:t>
            </a:r>
            <a:r>
              <a:rPr lang="en-US" sz="2800"/>
              <a:t> and </a:t>
            </a:r>
            <a:r>
              <a:rPr lang="en-US" sz="2800" i="1"/>
              <a:t>requested operations</a:t>
            </a:r>
            <a:r>
              <a:rPr lang="en-US" sz="2800"/>
              <a:t> from the query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search terms must still go through the same text process steps as the document…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6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Processing</a:t>
            </a:r>
          </a:p>
        </p:txBody>
      </p:sp>
      <p:sp>
        <p:nvSpPr>
          <p:cNvPr id="13649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Once the text is in a form to match to the indexes then the fun begins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What approach to use?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Boolean?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Extended Boolean?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Ranked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Fuzzy sets?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Vector?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Probabilistic?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Language Models? 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Neural nets?</a:t>
            </a:r>
          </a:p>
          <a:p>
            <a:pPr>
              <a:lnSpc>
                <a:spcPct val="90000"/>
              </a:lnSpc>
            </a:pPr>
            <a:r>
              <a:rPr lang="en-US" sz="2800"/>
              <a:t>Most of the next few weeks will be looking at these different approaches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6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Display and formatting</a:t>
            </a:r>
          </a:p>
        </p:txBody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Have to present the the results to the user</a:t>
            </a:r>
          </a:p>
          <a:p>
            <a:r>
              <a:rPr lang="en-US"/>
              <a:t>Lots of different options here, mostly governed by </a:t>
            </a:r>
          </a:p>
          <a:p>
            <a:pPr lvl="1"/>
            <a:r>
              <a:rPr lang="en-US"/>
              <a:t>How the actual document is stored </a:t>
            </a:r>
          </a:p>
          <a:p>
            <a:pPr lvl="1"/>
            <a:r>
              <a:rPr lang="en-US"/>
              <a:t>And whether the full document or just the metadata about it is presented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37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 and Discussion</a:t>
            </a:r>
          </a:p>
        </p:txBody>
      </p:sp>
      <p:sp>
        <p:nvSpPr>
          <p:cNvPr id="137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Joyce and Needham</a:t>
            </a:r>
          </a:p>
          <a:p>
            <a:pPr lvl="1"/>
            <a:r>
              <a:rPr lang="en-US" sz="2400"/>
              <a:t>Assigned index terms or Automatic?</a:t>
            </a:r>
          </a:p>
          <a:p>
            <a:pPr lvl="1"/>
            <a:r>
              <a:rPr lang="en-US" sz="2400"/>
              <a:t>Lattice theory (extension of Boolean algebra to partially ordered sets)</a:t>
            </a:r>
          </a:p>
          <a:p>
            <a:pPr lvl="1"/>
            <a:r>
              <a:rPr lang="en-US" sz="2400"/>
              <a:t>Notice the Vector suggestion?</a:t>
            </a:r>
          </a:p>
          <a:p>
            <a:r>
              <a:rPr lang="en-US" sz="2800"/>
              <a:t>Luhn</a:t>
            </a:r>
          </a:p>
          <a:p>
            <a:pPr lvl="1"/>
            <a:r>
              <a:rPr lang="en-US" sz="2400"/>
              <a:t>Document/Document similarity calculations based on term frequency</a:t>
            </a:r>
          </a:p>
          <a:p>
            <a:pPr lvl="1"/>
            <a:r>
              <a:rPr lang="en-US" sz="2400"/>
              <a:t>KWIC indexes</a:t>
            </a:r>
          </a:p>
          <a:p>
            <a:r>
              <a:rPr lang="en-US" sz="2800"/>
              <a:t>Doyle</a:t>
            </a:r>
          </a:p>
          <a:p>
            <a:pPr lvl="1"/>
            <a:r>
              <a:rPr lang="en-US" sz="2400"/>
              <a:t>Term associations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26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 (Next time)</a:t>
            </a:r>
          </a:p>
        </p:txBody>
      </p:sp>
      <p:sp>
        <p:nvSpPr>
          <p:cNvPr id="126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Saracevic</a:t>
            </a:r>
          </a:p>
          <a:p>
            <a:pPr lvl="1"/>
            <a:r>
              <a:rPr lang="en-US" sz="2400"/>
              <a:t>Relevance</a:t>
            </a:r>
          </a:p>
          <a:p>
            <a:r>
              <a:rPr lang="en-US" sz="2800"/>
              <a:t>Maron and Kuhns</a:t>
            </a:r>
          </a:p>
          <a:p>
            <a:pPr lvl="1"/>
            <a:r>
              <a:rPr lang="en-US" sz="2400"/>
              <a:t>Probabilistic Indexing and matching</a:t>
            </a:r>
          </a:p>
          <a:p>
            <a:r>
              <a:rPr lang="en-US" sz="2800"/>
              <a:t>Cleverdon</a:t>
            </a:r>
          </a:p>
          <a:p>
            <a:pPr lvl="1"/>
            <a:r>
              <a:rPr lang="en-US" sz="2400"/>
              <a:t>Evaluation</a:t>
            </a:r>
          </a:p>
          <a:p>
            <a:r>
              <a:rPr lang="en-US" sz="2800"/>
              <a:t>Salton and Lesk</a:t>
            </a:r>
          </a:p>
          <a:p>
            <a:pPr lvl="1"/>
            <a:r>
              <a:rPr lang="en-US" sz="2400"/>
              <a:t>The SMART system</a:t>
            </a:r>
          </a:p>
          <a:p>
            <a:r>
              <a:rPr lang="en-US" sz="2800"/>
              <a:t>Hutchins </a:t>
            </a:r>
          </a:p>
          <a:p>
            <a:pPr lvl="1"/>
            <a:r>
              <a:rPr lang="en-US" sz="2400"/>
              <a:t>Aboutness and indexing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40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Documents</a:t>
            </a:r>
          </a:p>
        </p:txBody>
      </p:sp>
      <p:sp>
        <p:nvSpPr>
          <p:cNvPr id="140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What do we mean by a document?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Full document?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Document surrogates?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Pages?</a:t>
            </a:r>
          </a:p>
          <a:p>
            <a:pPr>
              <a:lnSpc>
                <a:spcPct val="80000"/>
              </a:lnSpc>
            </a:pPr>
            <a:r>
              <a:rPr lang="en-US" sz="2800"/>
              <a:t>Buckland (JASIS, Sept. 1997)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What is a Document</a:t>
            </a:r>
            <a:r>
              <a:rPr lang="ja-JP" altLang="en-US" sz="2800">
                <a:latin typeface="Arial"/>
              </a:rPr>
              <a:t>”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Bates (JASIST, June 2006)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Fundamental Forms of Information</a:t>
            </a:r>
            <a:r>
              <a:rPr lang="ja-JP" altLang="en-US" sz="2800">
                <a:latin typeface="Arial"/>
              </a:rPr>
              <a:t>”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Are IR systems better called Document Retrieval systems?</a:t>
            </a:r>
          </a:p>
          <a:p>
            <a:pPr>
              <a:lnSpc>
                <a:spcPct val="80000"/>
              </a:lnSpc>
            </a:pPr>
            <a:r>
              <a:rPr lang="en-US" sz="2800"/>
              <a:t>A document is a representation of some aggregation of information, treated as a unit.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240 – Spring 2013 </a:t>
            </a:r>
            <a:endParaRPr lang="en-US"/>
          </a:p>
        </p:txBody>
      </p:sp>
      <p:sp>
        <p:nvSpPr>
          <p:cNvPr id="124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</a:t>
            </a:r>
          </a:p>
        </p:txBody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collection is some physical or logical aggregation of </a:t>
            </a:r>
            <a:r>
              <a:rPr lang="en-US" i="1"/>
              <a:t>documents</a:t>
            </a:r>
          </a:p>
          <a:p>
            <a:pPr lvl="1"/>
            <a:r>
              <a:rPr lang="en-US"/>
              <a:t>A database</a:t>
            </a:r>
          </a:p>
          <a:p>
            <a:pPr lvl="1"/>
            <a:r>
              <a:rPr lang="en-US"/>
              <a:t>A Library</a:t>
            </a:r>
          </a:p>
          <a:p>
            <a:pPr lvl="1"/>
            <a:r>
              <a:rPr lang="en-US"/>
              <a:t>A index?</a:t>
            </a:r>
          </a:p>
          <a:p>
            <a:pPr lvl="1"/>
            <a:r>
              <a:rPr lang="en-US"/>
              <a:t>Others?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2DB9"/>
      </a:accent6>
      <a:hlink>
        <a:srgbClr val="CCCCFF"/>
      </a:hlink>
      <a:folHlink>
        <a:srgbClr val="B2B2B2"/>
      </a:folHlink>
    </a:clrScheme>
    <a:fontScheme name="Lecture_template">
      <a:majorFont>
        <a:latin typeface="Futura Md BT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Lecture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Designs\Lecture_template.pot</Template>
  <TotalTime>3066</TotalTime>
  <Words>2791</Words>
  <Application>Microsoft Macintosh PowerPoint</Application>
  <PresentationFormat>On-screen Show (4:3)</PresentationFormat>
  <Paragraphs>557</Paragraphs>
  <Slides>56</Slides>
  <Notes>56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Lecture_template</vt:lpstr>
      <vt:lpstr>Lecture 2: Concepts and Elements </vt:lpstr>
      <vt:lpstr>Review</vt:lpstr>
      <vt:lpstr>Review – IR History</vt:lpstr>
      <vt:lpstr>Development of IR Theory and Practice</vt:lpstr>
      <vt:lpstr>Information Retrieval – Historical View</vt:lpstr>
      <vt:lpstr>Readings and Discussion</vt:lpstr>
      <vt:lpstr>Readings (Next time)</vt:lpstr>
      <vt:lpstr>Documents</vt:lpstr>
      <vt:lpstr>Collection</vt:lpstr>
      <vt:lpstr>Queries</vt:lpstr>
      <vt:lpstr>User Information Need</vt:lpstr>
      <vt:lpstr>Controlled Vocabularies</vt:lpstr>
      <vt:lpstr>Pre- and Postcoordination</vt:lpstr>
      <vt:lpstr>Structure of an IR System</vt:lpstr>
      <vt:lpstr>Uses of Controlled Vocabularies</vt:lpstr>
      <vt:lpstr>Types of Indexing Languages</vt:lpstr>
      <vt:lpstr>Thesauri</vt:lpstr>
      <vt:lpstr>Development of a Thesaurus</vt:lpstr>
      <vt:lpstr>Categorization Summary</vt:lpstr>
      <vt:lpstr>Classification Systems</vt:lpstr>
      <vt:lpstr>Classification Systems (cont.)</vt:lpstr>
      <vt:lpstr>Evaluation</vt:lpstr>
      <vt:lpstr>Why Evaluate?</vt:lpstr>
      <vt:lpstr>What to Evaluate?</vt:lpstr>
      <vt:lpstr>What to Evaluate?</vt:lpstr>
      <vt:lpstr>Relevance</vt:lpstr>
      <vt:lpstr>Relevance</vt:lpstr>
      <vt:lpstr>Relevance</vt:lpstr>
      <vt:lpstr>Relevance Research and Thought</vt:lpstr>
      <vt:lpstr>Saracevic</vt:lpstr>
      <vt:lpstr>Define your own relevance</vt:lpstr>
      <vt:lpstr>A. Gages</vt:lpstr>
      <vt:lpstr>B. Aspect</vt:lpstr>
      <vt:lpstr>C. Object judged</vt:lpstr>
      <vt:lpstr>D. Frame of reference</vt:lpstr>
      <vt:lpstr>E. Assessor</vt:lpstr>
      <vt:lpstr>Schamber, Eisenberg and Nilan</vt:lpstr>
      <vt:lpstr>Schamber, et al. Conclusions</vt:lpstr>
      <vt:lpstr>Froelich</vt:lpstr>
      <vt:lpstr>Janes’ View</vt:lpstr>
      <vt:lpstr>Operational Definition of Relevance </vt:lpstr>
      <vt:lpstr>IR Systems</vt:lpstr>
      <vt:lpstr>What is Needed?</vt:lpstr>
      <vt:lpstr>What, again, is the goal?</vt:lpstr>
      <vt:lpstr>Collections of Documents…</vt:lpstr>
      <vt:lpstr>How to search that collection?</vt:lpstr>
      <vt:lpstr>What about VERY big files?</vt:lpstr>
      <vt:lpstr>The IR Approach</vt:lpstr>
      <vt:lpstr>Document Processing Steps</vt:lpstr>
      <vt:lpstr>What about …</vt:lpstr>
      <vt:lpstr>Structure of an IR System</vt:lpstr>
      <vt:lpstr>What next?</vt:lpstr>
      <vt:lpstr>From Baeza-Yates: Modern IR…</vt:lpstr>
      <vt:lpstr>Query Processing</vt:lpstr>
      <vt:lpstr>Query Processing</vt:lpstr>
      <vt:lpstr>Display and formatting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Ray Larson</cp:lastModifiedBy>
  <cp:revision>274</cp:revision>
  <dcterms:created xsi:type="dcterms:W3CDTF">2002-09-03T03:52:45Z</dcterms:created>
  <dcterms:modified xsi:type="dcterms:W3CDTF">2013-01-28T17:56:20Z</dcterms:modified>
</cp:coreProperties>
</file>