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761" r:id="rId3"/>
    <p:sldId id="805" r:id="rId4"/>
    <p:sldId id="795" r:id="rId5"/>
    <p:sldId id="796" r:id="rId6"/>
    <p:sldId id="806" r:id="rId7"/>
    <p:sldId id="797" r:id="rId8"/>
    <p:sldId id="798" r:id="rId9"/>
    <p:sldId id="813" r:id="rId10"/>
    <p:sldId id="811" r:id="rId11"/>
    <p:sldId id="812" r:id="rId12"/>
    <p:sldId id="814" r:id="rId13"/>
    <p:sldId id="801" r:id="rId14"/>
    <p:sldId id="800" r:id="rId15"/>
    <p:sldId id="802" r:id="rId16"/>
    <p:sldId id="803" r:id="rId17"/>
    <p:sldId id="653" r:id="rId18"/>
    <p:sldId id="668" r:id="rId19"/>
    <p:sldId id="807" r:id="rId20"/>
    <p:sldId id="670" r:id="rId21"/>
    <p:sldId id="671" r:id="rId22"/>
    <p:sldId id="672" r:id="rId23"/>
    <p:sldId id="673" r:id="rId24"/>
    <p:sldId id="674" r:id="rId25"/>
    <p:sldId id="675" r:id="rId26"/>
    <p:sldId id="676" r:id="rId27"/>
    <p:sldId id="677" r:id="rId28"/>
    <p:sldId id="690" r:id="rId29"/>
    <p:sldId id="691" r:id="rId30"/>
    <p:sldId id="808" r:id="rId31"/>
    <p:sldId id="777" r:id="rId32"/>
    <p:sldId id="778" r:id="rId33"/>
    <p:sldId id="779" r:id="rId34"/>
    <p:sldId id="719" r:id="rId35"/>
    <p:sldId id="720" r:id="rId36"/>
    <p:sldId id="721" r:id="rId37"/>
    <p:sldId id="722" r:id="rId38"/>
    <p:sldId id="723" r:id="rId39"/>
    <p:sldId id="787" r:id="rId40"/>
    <p:sldId id="727" r:id="rId41"/>
    <p:sldId id="789" r:id="rId42"/>
    <p:sldId id="729" r:id="rId43"/>
    <p:sldId id="724" r:id="rId44"/>
    <p:sldId id="725" r:id="rId45"/>
    <p:sldId id="730" r:id="rId46"/>
    <p:sldId id="792" r:id="rId47"/>
    <p:sldId id="793" r:id="rId48"/>
    <p:sldId id="810" r:id="rId49"/>
    <p:sldId id="804" r:id="rId5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304"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7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2A00BF-075B-694B-B808-5417152E7D74}" type="datetimeFigureOut">
              <a:rPr lang="en-US" smtClean="0"/>
              <a:t>1/23/13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91F17-47D4-B44B-B9F6-A3A9A949988C}" type="slidenum">
              <a:rPr lang="en-US" smtClean="0"/>
              <a:t>‹#›</a:t>
            </a:fld>
            <a:endParaRPr lang="en-US"/>
          </a:p>
        </p:txBody>
      </p:sp>
    </p:spTree>
    <p:extLst>
      <p:ext uri="{BB962C8B-B14F-4D97-AF65-F5344CB8AC3E}">
        <p14:creationId xmlns:p14="http://schemas.microsoft.com/office/powerpoint/2010/main" val="1475664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5C050AAE-28A3-7943-80FD-45FFB14F76CF}" type="slidenum">
              <a:rPr lang="en-US"/>
              <a:pPr>
                <a:defRPr/>
              </a:pPr>
              <a:t>‹#›</a:t>
            </a:fld>
            <a:endParaRPr lang="en-US"/>
          </a:p>
        </p:txBody>
      </p:sp>
    </p:spTree>
    <p:extLst>
      <p:ext uri="{BB962C8B-B14F-4D97-AF65-F5344CB8AC3E}">
        <p14:creationId xmlns:p14="http://schemas.microsoft.com/office/powerpoint/2010/main" val="38716321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14A0A1-32DA-9E46-BC9F-01922E7C1B2D}" type="slidenum">
              <a:rPr lang="en-US"/>
              <a:pPr>
                <a:defRPr/>
              </a:pPr>
              <a:t>1</a:t>
            </a:fld>
            <a:endParaRPr lang="en-US"/>
          </a:p>
        </p:txBody>
      </p:sp>
      <p:sp>
        <p:nvSpPr>
          <p:cNvPr id="1201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1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E868F9-F1F8-6C4A-8C91-E43CFBCDDE54}" type="slidenum">
              <a:rPr lang="en-US"/>
              <a:pPr>
                <a:defRPr/>
              </a:pPr>
              <a:t>14</a:t>
            </a:fld>
            <a:endParaRPr lang="en-US"/>
          </a:p>
        </p:txBody>
      </p:sp>
      <p:sp>
        <p:nvSpPr>
          <p:cNvPr id="1211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1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83F293-B968-4440-A6E4-0FBE73EFCDC5}" type="slidenum">
              <a:rPr lang="en-US"/>
              <a:pPr>
                <a:defRPr/>
              </a:pPr>
              <a:t>15</a:t>
            </a:fld>
            <a:endParaRPr lang="en-US"/>
          </a:p>
        </p:txBody>
      </p:sp>
      <p:sp>
        <p:nvSpPr>
          <p:cNvPr id="1212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2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89A4FD-D3B2-E440-8987-D8FEFB150259}" type="slidenum">
              <a:rPr lang="en-US"/>
              <a:pPr>
                <a:defRPr/>
              </a:pPr>
              <a:t>16</a:t>
            </a:fld>
            <a:endParaRPr lang="en-US"/>
          </a:p>
        </p:txBody>
      </p:sp>
      <p:sp>
        <p:nvSpPr>
          <p:cNvPr id="1213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3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3D8F0-9468-374E-8136-4E6032AB7C1B}" type="slidenum">
              <a:rPr lang="en-US"/>
              <a:pPr>
                <a:defRPr/>
              </a:pPr>
              <a:t>17</a:t>
            </a:fld>
            <a:endParaRPr lang="en-US"/>
          </a:p>
        </p:txBody>
      </p:sp>
      <p:sp>
        <p:nvSpPr>
          <p:cNvPr id="1214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4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3EDD6A-4100-9E48-849C-6B3D668FCEE3}" type="slidenum">
              <a:rPr lang="en-US"/>
              <a:pPr>
                <a:defRPr/>
              </a:pPr>
              <a:t>18</a:t>
            </a:fld>
            <a:endParaRPr lang="en-US"/>
          </a:p>
        </p:txBody>
      </p:sp>
      <p:sp>
        <p:nvSpPr>
          <p:cNvPr id="1215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5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312CC3-B0E5-2640-A26F-D9F04D1D7938}" type="slidenum">
              <a:rPr lang="en-US"/>
              <a:pPr>
                <a:defRPr/>
              </a:pPr>
              <a:t>19</a:t>
            </a:fld>
            <a:endParaRPr lang="en-US"/>
          </a:p>
        </p:txBody>
      </p:sp>
      <p:sp>
        <p:nvSpPr>
          <p:cNvPr id="1216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6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8EC0A4-8B37-A54F-8F35-B5F8B231E274}" type="slidenum">
              <a:rPr lang="en-US"/>
              <a:pPr>
                <a:defRPr/>
              </a:pPr>
              <a:t>20</a:t>
            </a:fld>
            <a:endParaRPr lang="en-US"/>
          </a:p>
        </p:txBody>
      </p:sp>
      <p:sp>
        <p:nvSpPr>
          <p:cNvPr id="1217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0649FD-F5E0-9E48-BB89-6BC35383AA76}" type="slidenum">
              <a:rPr lang="en-US"/>
              <a:pPr>
                <a:defRPr/>
              </a:pPr>
              <a:t>21</a:t>
            </a:fld>
            <a:endParaRPr lang="en-US"/>
          </a:p>
        </p:txBody>
      </p:sp>
      <p:sp>
        <p:nvSpPr>
          <p:cNvPr id="1218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4DA3E5-3042-E94B-865A-5F2ABB2D3075}" type="slidenum">
              <a:rPr lang="en-US"/>
              <a:pPr>
                <a:defRPr/>
              </a:pPr>
              <a:t>22</a:t>
            </a:fld>
            <a:endParaRPr lang="en-US"/>
          </a:p>
        </p:txBody>
      </p:sp>
      <p:sp>
        <p:nvSpPr>
          <p:cNvPr id="121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9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B98F9-E227-154C-B8BF-AEB455881359}" type="slidenum">
              <a:rPr lang="en-US"/>
              <a:pPr>
                <a:defRPr/>
              </a:pPr>
              <a:t>23</a:t>
            </a:fld>
            <a:endParaRPr lang="en-US"/>
          </a:p>
        </p:txBody>
      </p:sp>
      <p:sp>
        <p:nvSpPr>
          <p:cNvPr id="1220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0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CB7F46-F55D-8243-82F2-58F600076858}" type="slidenum">
              <a:rPr lang="en-US"/>
              <a:pPr>
                <a:defRPr/>
              </a:pPr>
              <a:t>2</a:t>
            </a:fld>
            <a:endParaRPr lang="en-US"/>
          </a:p>
        </p:txBody>
      </p:sp>
      <p:sp>
        <p:nvSpPr>
          <p:cNvPr id="1202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2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92B795-596B-AB40-A6EF-93C276991250}" type="slidenum">
              <a:rPr lang="en-US"/>
              <a:pPr>
                <a:defRPr/>
              </a:pPr>
              <a:t>24</a:t>
            </a:fld>
            <a:endParaRPr lang="en-US"/>
          </a:p>
        </p:txBody>
      </p:sp>
      <p:sp>
        <p:nvSpPr>
          <p:cNvPr id="122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1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C4D92A-ED30-9943-A4F8-A13BD31FF25A}" type="slidenum">
              <a:rPr lang="en-US"/>
              <a:pPr>
                <a:defRPr/>
              </a:pPr>
              <a:t>25</a:t>
            </a:fld>
            <a:endParaRPr lang="en-US"/>
          </a:p>
        </p:txBody>
      </p:sp>
      <p:sp>
        <p:nvSpPr>
          <p:cNvPr id="1222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2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EAE8F3-FA87-8645-A4CF-FDD40C30ED26}" type="slidenum">
              <a:rPr lang="en-US"/>
              <a:pPr>
                <a:defRPr/>
              </a:pPr>
              <a:t>26</a:t>
            </a:fld>
            <a:endParaRPr lang="en-US"/>
          </a:p>
        </p:txBody>
      </p:sp>
      <p:sp>
        <p:nvSpPr>
          <p:cNvPr id="122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3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556E13-D872-4D4F-A639-C0AA5DB747DE}" type="slidenum">
              <a:rPr lang="en-US"/>
              <a:pPr>
                <a:defRPr/>
              </a:pPr>
              <a:t>27</a:t>
            </a:fld>
            <a:endParaRPr lang="en-US"/>
          </a:p>
        </p:txBody>
      </p:sp>
      <p:sp>
        <p:nvSpPr>
          <p:cNvPr id="1224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4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FD081F-4760-2E4A-96ED-CDBBE737D193}" type="slidenum">
              <a:rPr lang="en-US"/>
              <a:pPr>
                <a:defRPr/>
              </a:pPr>
              <a:t>28</a:t>
            </a:fld>
            <a:endParaRPr lang="en-US"/>
          </a:p>
        </p:txBody>
      </p:sp>
      <p:sp>
        <p:nvSpPr>
          <p:cNvPr id="1225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5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323927-F30C-4D49-980D-D06D18571033}" type="slidenum">
              <a:rPr lang="en-US"/>
              <a:pPr>
                <a:defRPr/>
              </a:pPr>
              <a:t>29</a:t>
            </a:fld>
            <a:endParaRPr lang="en-US"/>
          </a:p>
        </p:txBody>
      </p:sp>
      <p:sp>
        <p:nvSpPr>
          <p:cNvPr id="1226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6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84D8C6-890B-964C-8D19-A2700EED0A4C}" type="slidenum">
              <a:rPr lang="en-US"/>
              <a:pPr>
                <a:defRPr/>
              </a:pPr>
              <a:t>30</a:t>
            </a:fld>
            <a:endParaRPr lang="en-US"/>
          </a:p>
        </p:txBody>
      </p:sp>
      <p:sp>
        <p:nvSpPr>
          <p:cNvPr id="1227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7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DF8A19-D874-C74E-90E9-5DAC972B7F49}" type="slidenum">
              <a:rPr lang="en-US"/>
              <a:pPr>
                <a:defRPr/>
              </a:pPr>
              <a:t>31</a:t>
            </a:fld>
            <a:endParaRPr lang="en-US"/>
          </a:p>
        </p:txBody>
      </p:sp>
      <p:sp>
        <p:nvSpPr>
          <p:cNvPr id="122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BDFB2B-4983-F84B-8BEB-4FC233AA5C1E}" type="slidenum">
              <a:rPr lang="en-US"/>
              <a:pPr>
                <a:defRPr/>
              </a:pPr>
              <a:t>32</a:t>
            </a:fld>
            <a:endParaRPr lang="en-US"/>
          </a:p>
        </p:txBody>
      </p:sp>
      <p:sp>
        <p:nvSpPr>
          <p:cNvPr id="1229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5B0922-4FDF-184F-A0AE-1F5283D788D0}" type="slidenum">
              <a:rPr lang="en-US"/>
              <a:pPr>
                <a:defRPr/>
              </a:pPr>
              <a:t>33</a:t>
            </a:fld>
            <a:endParaRPr lang="en-US"/>
          </a:p>
        </p:txBody>
      </p:sp>
      <p:sp>
        <p:nvSpPr>
          <p:cNvPr id="1230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0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6FC538-BA67-2044-8A7C-C8D010A21ADB}" type="slidenum">
              <a:rPr lang="en-US"/>
              <a:pPr>
                <a:defRPr/>
              </a:pPr>
              <a:t>3</a:t>
            </a:fld>
            <a:endParaRPr lang="en-US"/>
          </a:p>
        </p:txBody>
      </p:sp>
      <p:sp>
        <p:nvSpPr>
          <p:cNvPr id="1203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3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EAEF81-1DB9-B34D-B3CD-8727FA5F754A}" type="slidenum">
              <a:rPr lang="en-US"/>
              <a:pPr>
                <a:defRPr/>
              </a:pPr>
              <a:t>34</a:t>
            </a:fld>
            <a:endParaRPr lang="en-US"/>
          </a:p>
        </p:txBody>
      </p:sp>
      <p:sp>
        <p:nvSpPr>
          <p:cNvPr id="123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1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586B90-0130-3C43-84F6-8DB0F1954755}" type="slidenum">
              <a:rPr lang="en-US"/>
              <a:pPr>
                <a:defRPr/>
              </a:pPr>
              <a:t>35</a:t>
            </a:fld>
            <a:endParaRPr lang="en-US"/>
          </a:p>
        </p:txBody>
      </p:sp>
      <p:sp>
        <p:nvSpPr>
          <p:cNvPr id="1232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2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35DA44-BBD4-9F4B-BCBE-54F253A7E120}" type="slidenum">
              <a:rPr lang="en-US"/>
              <a:pPr>
                <a:defRPr/>
              </a:pPr>
              <a:t>36</a:t>
            </a:fld>
            <a:endParaRPr lang="en-US"/>
          </a:p>
        </p:txBody>
      </p:sp>
      <p:sp>
        <p:nvSpPr>
          <p:cNvPr id="1233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3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1CB11A-8286-494A-BFA5-3BB7E5569F32}" type="slidenum">
              <a:rPr lang="en-US"/>
              <a:pPr>
                <a:defRPr/>
              </a:pPr>
              <a:t>37</a:t>
            </a:fld>
            <a:endParaRPr lang="en-US"/>
          </a:p>
        </p:txBody>
      </p:sp>
      <p:sp>
        <p:nvSpPr>
          <p:cNvPr id="1234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4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64D87F-9993-5540-AE05-59227D1E34EC}" type="slidenum">
              <a:rPr lang="en-US"/>
              <a:pPr>
                <a:defRPr/>
              </a:pPr>
              <a:t>38</a:t>
            </a:fld>
            <a:endParaRPr lang="en-US"/>
          </a:p>
        </p:txBody>
      </p:sp>
      <p:sp>
        <p:nvSpPr>
          <p:cNvPr id="1235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5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656A75-1A4E-8D4F-8CEF-3206FA2092C6}" type="slidenum">
              <a:rPr lang="en-US"/>
              <a:pPr>
                <a:defRPr/>
              </a:pPr>
              <a:t>39</a:t>
            </a:fld>
            <a:endParaRPr lang="en-US"/>
          </a:p>
        </p:txBody>
      </p:sp>
      <p:sp>
        <p:nvSpPr>
          <p:cNvPr id="123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460F3D-A23F-1B46-BD8D-9FCB028DB56F}" type="slidenum">
              <a:rPr lang="en-US"/>
              <a:pPr>
                <a:defRPr/>
              </a:pPr>
              <a:t>40</a:t>
            </a:fld>
            <a:endParaRPr lang="en-US"/>
          </a:p>
        </p:txBody>
      </p:sp>
      <p:sp>
        <p:nvSpPr>
          <p:cNvPr id="1240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0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608C45-4953-4141-83C5-E348DDEE06FE}" type="slidenum">
              <a:rPr lang="en-US"/>
              <a:pPr>
                <a:defRPr/>
              </a:pPr>
              <a:t>41</a:t>
            </a:fld>
            <a:endParaRPr lang="en-US"/>
          </a:p>
        </p:txBody>
      </p:sp>
      <p:sp>
        <p:nvSpPr>
          <p:cNvPr id="1241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1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9BD3A1-5A4F-094F-A581-62855B8D912E}" type="slidenum">
              <a:rPr lang="en-US"/>
              <a:pPr>
                <a:defRPr/>
              </a:pPr>
              <a:t>42</a:t>
            </a:fld>
            <a:endParaRPr lang="en-US"/>
          </a:p>
        </p:txBody>
      </p:sp>
      <p:sp>
        <p:nvSpPr>
          <p:cNvPr id="1242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2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44B785-7801-364C-9E76-6757FA65D8C8}" type="slidenum">
              <a:rPr lang="en-US"/>
              <a:pPr>
                <a:defRPr/>
              </a:pPr>
              <a:t>43</a:t>
            </a:fld>
            <a:endParaRPr lang="en-US"/>
          </a:p>
        </p:txBody>
      </p:sp>
      <p:sp>
        <p:nvSpPr>
          <p:cNvPr id="123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6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73143D-28C9-7C45-9030-7ECA8A5F69AF}" type="slidenum">
              <a:rPr lang="en-US"/>
              <a:pPr>
                <a:defRPr/>
              </a:pPr>
              <a:t>4</a:t>
            </a:fld>
            <a:endParaRPr lang="en-US"/>
          </a:p>
        </p:txBody>
      </p:sp>
      <p:sp>
        <p:nvSpPr>
          <p:cNvPr id="1204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4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C3308B-72F5-BA4A-BC7E-252C832F7495}" type="slidenum">
              <a:rPr lang="en-US"/>
              <a:pPr>
                <a:defRPr/>
              </a:pPr>
              <a:t>44</a:t>
            </a:fld>
            <a:endParaRPr lang="en-US"/>
          </a:p>
        </p:txBody>
      </p:sp>
      <p:sp>
        <p:nvSpPr>
          <p:cNvPr id="1238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8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00F7B9-29BA-4949-B02D-0B62057B040A}" type="slidenum">
              <a:rPr lang="en-US"/>
              <a:pPr>
                <a:defRPr/>
              </a:pPr>
              <a:t>45</a:t>
            </a:fld>
            <a:endParaRPr lang="en-US"/>
          </a:p>
        </p:txBody>
      </p:sp>
      <p:sp>
        <p:nvSpPr>
          <p:cNvPr id="1243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3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B85818-E2AA-4C43-805F-45A86BCD0EB3}" type="slidenum">
              <a:rPr lang="en-US"/>
              <a:pPr>
                <a:defRPr/>
              </a:pPr>
              <a:t>46</a:t>
            </a:fld>
            <a:endParaRPr lang="en-US"/>
          </a:p>
        </p:txBody>
      </p:sp>
      <p:sp>
        <p:nvSpPr>
          <p:cNvPr id="1244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4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EEE87C-A06F-1E44-A413-F8C5559B4404}" type="slidenum">
              <a:rPr lang="en-US"/>
              <a:pPr>
                <a:defRPr/>
              </a:pPr>
              <a:t>47</a:t>
            </a:fld>
            <a:endParaRPr lang="en-US"/>
          </a:p>
        </p:txBody>
      </p:sp>
      <p:sp>
        <p:nvSpPr>
          <p:cNvPr id="1245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5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C6C839-1277-AE46-A34A-E083A5C20134}" type="slidenum">
              <a:rPr lang="en-US"/>
              <a:pPr>
                <a:defRPr/>
              </a:pPr>
              <a:t>48</a:t>
            </a:fld>
            <a:endParaRPr lang="en-US"/>
          </a:p>
        </p:txBody>
      </p:sp>
      <p:sp>
        <p:nvSpPr>
          <p:cNvPr id="1246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6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2F7269-7476-EF40-8669-01B4327A29C4}" type="slidenum">
              <a:rPr lang="en-US"/>
              <a:pPr>
                <a:defRPr/>
              </a:pPr>
              <a:t>49</a:t>
            </a:fld>
            <a:endParaRPr lang="en-US"/>
          </a:p>
        </p:txBody>
      </p:sp>
      <p:sp>
        <p:nvSpPr>
          <p:cNvPr id="1247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7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9FFD5C-C194-204B-8984-EAA44DD47B7C}" type="slidenum">
              <a:rPr lang="en-US"/>
              <a:pPr>
                <a:defRPr/>
              </a:pPr>
              <a:t>5</a:t>
            </a:fld>
            <a:endParaRPr lang="en-US"/>
          </a:p>
        </p:txBody>
      </p:sp>
      <p:sp>
        <p:nvSpPr>
          <p:cNvPr id="1205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5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736AF-009F-EA4A-AE63-53946B7A607F}" type="slidenum">
              <a:rPr lang="en-US"/>
              <a:pPr>
                <a:defRPr/>
              </a:pPr>
              <a:t>6</a:t>
            </a:fld>
            <a:endParaRPr lang="en-US"/>
          </a:p>
        </p:txBody>
      </p:sp>
      <p:sp>
        <p:nvSpPr>
          <p:cNvPr id="120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6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53AF65-9B92-854E-9134-F20B3DEA42C4}" type="slidenum">
              <a:rPr lang="en-US"/>
              <a:pPr>
                <a:defRPr/>
              </a:pPr>
              <a:t>7</a:t>
            </a:fld>
            <a:endParaRPr lang="en-US"/>
          </a:p>
        </p:txBody>
      </p:sp>
      <p:sp>
        <p:nvSpPr>
          <p:cNvPr id="1207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7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DB74CF-EE55-0647-83FF-65806F0881C7}" type="slidenum">
              <a:rPr lang="en-US"/>
              <a:pPr>
                <a:defRPr/>
              </a:pPr>
              <a:t>8</a:t>
            </a:fld>
            <a:endParaRPr lang="en-US"/>
          </a:p>
        </p:txBody>
      </p:sp>
      <p:sp>
        <p:nvSpPr>
          <p:cNvPr id="1208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E36A5A-8ECC-054B-918B-7C44E3186F76}" type="slidenum">
              <a:rPr lang="en-US"/>
              <a:pPr>
                <a:defRPr/>
              </a:pPr>
              <a:t>13</a:t>
            </a:fld>
            <a:endParaRPr lang="en-US"/>
          </a:p>
        </p:txBody>
      </p:sp>
      <p:sp>
        <p:nvSpPr>
          <p:cNvPr id="1210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0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348010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398491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168652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363661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193152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115813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46609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58890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141671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105888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 </a:t>
            </a:r>
            <a:endParaRPr lang="en-US"/>
          </a:p>
        </p:txBody>
      </p:sp>
    </p:spTree>
    <p:extLst>
      <p:ext uri="{BB962C8B-B14F-4D97-AF65-F5344CB8AC3E}">
        <p14:creationId xmlns:p14="http://schemas.microsoft.com/office/powerpoint/2010/main" val="34935616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7" descr="logo_small"/>
          <p:cNvPicPr>
            <a:picLocks noChangeAspect="1" noChangeArrowheads="1"/>
          </p:cNvPicPr>
          <p:nvPr/>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southh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2013.01.23 </a:t>
            </a:r>
            <a:r>
              <a:rPr lang="en-US" sz="1000" b="1" dirty="0">
                <a:solidFill>
                  <a:srgbClr val="FFFFFF"/>
                </a:solidFill>
                <a:latin typeface="Futura Md BT" charset="0"/>
                <a:cs typeface="+mn-cs"/>
              </a:rPr>
              <a:t>- SLIDE </a:t>
            </a:r>
            <a:fld id="{AB916AB8-DE83-F74C-AB31-37B188591281}"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smtClean="0">
                <a:solidFill>
                  <a:srgbClr val="FFFFFF"/>
                </a:solidFill>
                <a:latin typeface="+mj-lt"/>
                <a:cs typeface="+mn-cs"/>
              </a:defRPr>
            </a:lvl1pPr>
          </a:lstStyle>
          <a:p>
            <a:pPr>
              <a:defRPr/>
            </a:pPr>
            <a:r>
              <a:rPr lang="en-US" smtClean="0"/>
              <a:t>IS 240 – Spring 2013 </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1035" name="Picture 24"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5"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0.jpeg"/><Relationship Id="rId5" Type="http://schemas.openxmlformats.org/officeDocument/2006/relationships/oleObject" Target="../embeddings/oleObject2.bin"/><Relationship Id="rId6" Type="http://schemas.openxmlformats.org/officeDocument/2006/relationships/image" Target="../media/image7.emf"/><Relationship Id="rId7" Type="http://schemas.openxmlformats.org/officeDocument/2006/relationships/oleObject" Target="../embeddings/oleObject3.bin"/><Relationship Id="rId8" Type="http://schemas.openxmlformats.org/officeDocument/2006/relationships/image" Target="../media/image8.emf"/><Relationship Id="rId9" Type="http://schemas.openxmlformats.org/officeDocument/2006/relationships/oleObject" Target="../embeddings/oleObject4.bin"/><Relationship Id="rId10"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0.jpeg"/><Relationship Id="rId5" Type="http://schemas.openxmlformats.org/officeDocument/2006/relationships/oleObject" Target="../embeddings/oleObject5.bin"/><Relationship Id="rId6" Type="http://schemas.openxmlformats.org/officeDocument/2006/relationships/image" Target="../media/image7.emf"/><Relationship Id="rId7" Type="http://schemas.openxmlformats.org/officeDocument/2006/relationships/oleObject" Target="../embeddings/oleObject6.bin"/><Relationship Id="rId8" Type="http://schemas.openxmlformats.org/officeDocument/2006/relationships/image" Target="../media/image8.emf"/><Relationship Id="rId9" Type="http://schemas.openxmlformats.org/officeDocument/2006/relationships/oleObject" Target="../embeddings/oleObject7.bin"/><Relationship Id="rId10"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jpe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240 – Spring 2013 </a:t>
            </a:r>
            <a:endParaRPr lang="en-US"/>
          </a:p>
        </p:txBody>
      </p:sp>
      <p:sp>
        <p:nvSpPr>
          <p:cNvPr id="498690" name="Rectangle 2"/>
          <p:cNvSpPr>
            <a:spLocks noGrp="1" noChangeArrowheads="1"/>
          </p:cNvSpPr>
          <p:nvPr>
            <p:ph type="subTitle" idx="4294967295"/>
          </p:nvPr>
        </p:nvSpPr>
        <p:spPr>
          <a:xfrm>
            <a:off x="457200" y="3733800"/>
            <a:ext cx="8229600" cy="1752600"/>
          </a:xfrm>
        </p:spPr>
        <p:txBody>
          <a:bodyPr lIns="92075" tIns="46038" rIns="92075" bIns="46038"/>
          <a:lstStyle/>
          <a:p>
            <a:pPr marL="0" indent="0" algn="ctr" eaLnBrk="1" hangingPunct="1">
              <a:buFontTx/>
              <a:buNone/>
              <a:defRPr/>
            </a:pPr>
            <a:r>
              <a:rPr lang="en-US" sz="2600" b="1" dirty="0" smtClean="0">
                <a:cs typeface="+mn-cs"/>
              </a:rPr>
              <a:t>Prof. Ray Larson </a:t>
            </a:r>
          </a:p>
          <a:p>
            <a:pPr marL="0" indent="0" algn="ctr" eaLnBrk="1" hangingPunct="1">
              <a:buFontTx/>
              <a:buNone/>
              <a:defRPr/>
            </a:pPr>
            <a:r>
              <a:rPr lang="en-US" sz="2600" b="1" dirty="0" smtClean="0">
                <a:cs typeface="+mn-cs"/>
              </a:rPr>
              <a:t>University of California, Berkeley</a:t>
            </a:r>
          </a:p>
          <a:p>
            <a:pPr marL="0" indent="0" algn="ctr" eaLnBrk="1" hangingPunct="1">
              <a:buFontTx/>
              <a:buNone/>
              <a:defRPr/>
            </a:pPr>
            <a:r>
              <a:rPr lang="en-US" sz="2600" b="1" dirty="0" smtClean="0">
                <a:cs typeface="+mn-cs"/>
              </a:rPr>
              <a:t>School of Information</a:t>
            </a:r>
          </a:p>
          <a:p>
            <a:pPr marL="0" indent="0" algn="ctr" eaLnBrk="1" hangingPunct="1">
              <a:buFontTx/>
              <a:buNone/>
              <a:defRPr/>
            </a:pPr>
            <a:r>
              <a:rPr lang="en-US" sz="2000" dirty="0" smtClean="0">
                <a:cs typeface="+mn-cs"/>
              </a:rPr>
              <a:t>http://</a:t>
            </a:r>
            <a:r>
              <a:rPr lang="en-US" sz="2000" dirty="0" err="1" smtClean="0">
                <a:cs typeface="+mn-cs"/>
              </a:rPr>
              <a:t>courses.sims.berkeley.edu</a:t>
            </a:r>
            <a:r>
              <a:rPr lang="en-US" sz="2000" dirty="0" smtClean="0">
                <a:cs typeface="+mn-cs"/>
              </a:rPr>
              <a:t>/i240/</a:t>
            </a:r>
            <a:r>
              <a:rPr lang="en-US" sz="2000" dirty="0" smtClean="0">
                <a:cs typeface="+mn-cs"/>
              </a:rPr>
              <a:t>s13/</a:t>
            </a:r>
            <a:endParaRPr lang="en-US" sz="2000" dirty="0" smtClean="0">
              <a:cs typeface="+mn-cs"/>
            </a:endParaRP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defRPr/>
            </a:pPr>
            <a:endParaRPr lang="en-US" sz="4000" b="1">
              <a:latin typeface="Arial" charset="0"/>
              <a:cs typeface="+mn-cs"/>
            </a:endParaRPr>
          </a:p>
          <a:p>
            <a:pPr>
              <a:spcBef>
                <a:spcPct val="20000"/>
              </a:spcBef>
              <a:defRPr/>
            </a:pPr>
            <a:r>
              <a:rPr lang="en-US" sz="4000" b="1">
                <a:latin typeface="Arial" charset="0"/>
                <a:cs typeface="+mn-cs"/>
              </a:rPr>
              <a:t>Principles of Information Retrieval</a:t>
            </a:r>
          </a:p>
        </p:txBody>
      </p:sp>
      <p:sp>
        <p:nvSpPr>
          <p:cNvPr id="498693" name="Rectangle 5"/>
          <p:cNvSpPr>
            <a:spLocks noGrp="1" noChangeArrowheads="1"/>
          </p:cNvSpPr>
          <p:nvPr>
            <p:ph type="title"/>
          </p:nvPr>
        </p:nvSpPr>
        <p:spPr/>
        <p:txBody>
          <a:bodyPr/>
          <a:lstStyle/>
          <a:p>
            <a:pPr eaLnBrk="1" hangingPunct="1">
              <a:defRPr/>
            </a:pPr>
            <a:r>
              <a:rPr lang="en-US" sz="2800" smtClean="0">
                <a:cs typeface="+mj-cs"/>
              </a:rPr>
              <a:t>Lecture 1: Introduction and History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quarter" idx="10"/>
          </p:nvPr>
        </p:nvSpPr>
        <p:spPr/>
        <p:txBody>
          <a:bodyPr/>
          <a:lstStyle/>
          <a:p>
            <a:pPr>
              <a:defRPr/>
            </a:pPr>
            <a:r>
              <a:rPr lang="en-US" smtClean="0"/>
              <a:t>IS 240 – Spring 2013 </a:t>
            </a:r>
            <a:endParaRPr lang="en-US"/>
          </a:p>
        </p:txBody>
      </p:sp>
      <p:sp>
        <p:nvSpPr>
          <p:cNvPr id="1248258" name="Rectangle 2"/>
          <p:cNvSpPr>
            <a:spLocks noGrp="1" noChangeArrowheads="1"/>
          </p:cNvSpPr>
          <p:nvPr>
            <p:ph type="title"/>
          </p:nvPr>
        </p:nvSpPr>
        <p:spPr/>
        <p:txBody>
          <a:bodyPr/>
          <a:lstStyle/>
          <a:p>
            <a:pPr eaLnBrk="1" hangingPunct="1">
              <a:defRPr/>
            </a:pPr>
            <a:r>
              <a:rPr lang="en-US" sz="3600" smtClean="0">
                <a:cs typeface="+mj-cs"/>
              </a:rPr>
              <a:t>Human Communication Theory?</a:t>
            </a:r>
          </a:p>
        </p:txBody>
      </p:sp>
      <p:sp>
        <p:nvSpPr>
          <p:cNvPr id="1248259" name="Rectangle 3"/>
          <p:cNvSpPr>
            <a:spLocks noChangeArrowheads="1"/>
          </p:cNvSpPr>
          <p:nvPr/>
        </p:nvSpPr>
        <p:spPr bwMode="auto">
          <a:xfrm>
            <a:off x="2995613"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800">
              <a:cs typeface="+mn-cs"/>
            </a:endParaRPr>
          </a:p>
        </p:txBody>
      </p:sp>
      <p:graphicFrame>
        <p:nvGraphicFramePr>
          <p:cNvPr id="1248260" name="Object 4"/>
          <p:cNvGraphicFramePr>
            <a:graphicFrameLocks noChangeAspect="1"/>
          </p:cNvGraphicFramePr>
          <p:nvPr/>
        </p:nvGraphicFramePr>
        <p:xfrm>
          <a:off x="381000" y="1198563"/>
          <a:ext cx="8077200" cy="3221037"/>
        </p:xfrm>
        <a:graphic>
          <a:graphicData uri="http://schemas.openxmlformats.org/presentationml/2006/ole">
            <mc:AlternateContent xmlns:mc="http://schemas.openxmlformats.org/markup-compatibility/2006">
              <mc:Choice xmlns:v="urn:schemas-microsoft-com:vml" Requires="v">
                <p:oleObj spid="_x0000_s20506" name="Picture" r:id="rId3" imgW="3149206" imgH="1257143" progId="Word.Picture.8">
                  <p:embed/>
                </p:oleObj>
              </mc:Choice>
              <mc:Fallback>
                <p:oleObj name="Picture" r:id="rId3" imgW="3149206" imgH="1257143"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98563"/>
                        <a:ext cx="807720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85" name="Group 5"/>
          <p:cNvGrpSpPr>
            <a:grpSpLocks/>
          </p:cNvGrpSpPr>
          <p:nvPr/>
        </p:nvGrpSpPr>
        <p:grpSpPr bwMode="auto">
          <a:xfrm>
            <a:off x="311150" y="4648200"/>
            <a:ext cx="8297863" cy="1768475"/>
            <a:chOff x="196" y="2068"/>
            <a:chExt cx="5227" cy="1114"/>
          </a:xfrm>
        </p:grpSpPr>
        <p:sp>
          <p:nvSpPr>
            <p:cNvPr id="1248262" name="Rectangle 6"/>
            <p:cNvSpPr>
              <a:spLocks noChangeArrowheads="1"/>
            </p:cNvSpPr>
            <p:nvPr/>
          </p:nvSpPr>
          <p:spPr bwMode="auto">
            <a:xfrm>
              <a:off x="4612"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Destination</a:t>
              </a:r>
            </a:p>
          </p:txBody>
        </p:sp>
        <p:sp>
          <p:nvSpPr>
            <p:cNvPr id="1248263" name="Rectangle 7"/>
            <p:cNvSpPr>
              <a:spLocks noChangeArrowheads="1"/>
            </p:cNvSpPr>
            <p:nvPr/>
          </p:nvSpPr>
          <p:spPr bwMode="auto">
            <a:xfrm>
              <a:off x="2592" y="2992"/>
              <a:ext cx="419"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400" b="1">
                  <a:latin typeface="Arial" charset="0"/>
                  <a:cs typeface="+mn-cs"/>
                </a:rPr>
                <a:t>Noise</a:t>
              </a:r>
            </a:p>
          </p:txBody>
        </p:sp>
        <p:sp>
          <p:nvSpPr>
            <p:cNvPr id="1248264" name="Rectangle 8"/>
            <p:cNvSpPr>
              <a:spLocks noChangeArrowheads="1"/>
            </p:cNvSpPr>
            <p:nvPr/>
          </p:nvSpPr>
          <p:spPr bwMode="auto">
            <a:xfrm>
              <a:off x="196"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Source</a:t>
              </a:r>
            </a:p>
          </p:txBody>
        </p:sp>
        <p:sp>
          <p:nvSpPr>
            <p:cNvPr id="1248265" name="Rectangle 9"/>
            <p:cNvSpPr>
              <a:spLocks noChangeArrowheads="1"/>
            </p:cNvSpPr>
            <p:nvPr/>
          </p:nvSpPr>
          <p:spPr bwMode="auto">
            <a:xfrm>
              <a:off x="3460"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Decoding</a:t>
              </a:r>
            </a:p>
          </p:txBody>
        </p:sp>
        <p:sp>
          <p:nvSpPr>
            <p:cNvPr id="1248266" name="Rectangle 10"/>
            <p:cNvSpPr>
              <a:spLocks noChangeArrowheads="1"/>
            </p:cNvSpPr>
            <p:nvPr/>
          </p:nvSpPr>
          <p:spPr bwMode="auto">
            <a:xfrm>
              <a:off x="1348"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Encoding</a:t>
              </a:r>
            </a:p>
          </p:txBody>
        </p:sp>
        <p:sp>
          <p:nvSpPr>
            <p:cNvPr id="1248267" name="Line 11"/>
            <p:cNvSpPr>
              <a:spLocks noChangeShapeType="1"/>
            </p:cNvSpPr>
            <p:nvPr/>
          </p:nvSpPr>
          <p:spPr bwMode="auto">
            <a:xfrm>
              <a:off x="1012" y="25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68" name="Line 12"/>
            <p:cNvSpPr>
              <a:spLocks noChangeShapeType="1"/>
            </p:cNvSpPr>
            <p:nvPr/>
          </p:nvSpPr>
          <p:spPr bwMode="auto">
            <a:xfrm>
              <a:off x="4276" y="25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69" name="Rectangle 13"/>
            <p:cNvSpPr>
              <a:spLocks noChangeArrowheads="1"/>
            </p:cNvSpPr>
            <p:nvPr/>
          </p:nvSpPr>
          <p:spPr bwMode="auto">
            <a:xfrm>
              <a:off x="200" y="20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48270" name="Line 14"/>
            <p:cNvSpPr>
              <a:spLocks noChangeShapeType="1"/>
            </p:cNvSpPr>
            <p:nvPr/>
          </p:nvSpPr>
          <p:spPr bwMode="auto">
            <a:xfrm>
              <a:off x="728" y="2164"/>
              <a:ext cx="4120" cy="0"/>
            </a:xfrm>
            <a:prstGeom prst="line">
              <a:avLst/>
            </a:prstGeom>
            <a:noFill/>
            <a:ln w="254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71" name="Rectangle 15"/>
            <p:cNvSpPr>
              <a:spLocks noChangeArrowheads="1"/>
            </p:cNvSpPr>
            <p:nvPr/>
          </p:nvSpPr>
          <p:spPr bwMode="auto">
            <a:xfrm>
              <a:off x="4887" y="20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48272" name="Line 16"/>
            <p:cNvSpPr>
              <a:spLocks noChangeShapeType="1"/>
            </p:cNvSpPr>
            <p:nvPr/>
          </p:nvSpPr>
          <p:spPr bwMode="auto">
            <a:xfrm>
              <a:off x="2164" y="2404"/>
              <a:ext cx="712"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73" name="Line 17"/>
            <p:cNvSpPr>
              <a:spLocks noChangeShapeType="1"/>
            </p:cNvSpPr>
            <p:nvPr/>
          </p:nvSpPr>
          <p:spPr bwMode="auto">
            <a:xfrm>
              <a:off x="2788" y="2548"/>
              <a:ext cx="664"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74" name="Line 18"/>
            <p:cNvSpPr>
              <a:spLocks noChangeShapeType="1"/>
            </p:cNvSpPr>
            <p:nvPr/>
          </p:nvSpPr>
          <p:spPr bwMode="auto">
            <a:xfrm flipH="1">
              <a:off x="2780" y="2408"/>
              <a:ext cx="104" cy="13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75" name="Rectangle 19"/>
            <p:cNvSpPr>
              <a:spLocks noChangeArrowheads="1"/>
            </p:cNvSpPr>
            <p:nvPr/>
          </p:nvSpPr>
          <p:spPr bwMode="auto">
            <a:xfrm>
              <a:off x="2512" y="2582"/>
              <a:ext cx="572" cy="20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400" b="1">
                  <a:latin typeface="Arial" charset="0"/>
                  <a:cs typeface="+mn-cs"/>
                </a:rPr>
                <a:t>Channel</a:t>
              </a:r>
            </a:p>
          </p:txBody>
        </p:sp>
        <p:sp>
          <p:nvSpPr>
            <p:cNvPr id="1248276" name="Line 20"/>
            <p:cNvSpPr>
              <a:spLocks noChangeShapeType="1"/>
            </p:cNvSpPr>
            <p:nvPr/>
          </p:nvSpPr>
          <p:spPr bwMode="auto">
            <a:xfrm>
              <a:off x="2816" y="2796"/>
              <a:ext cx="0" cy="232"/>
            </a:xfrm>
            <a:prstGeom prst="line">
              <a:avLst/>
            </a:prstGeom>
            <a:noFill/>
            <a:ln w="254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77" name="Line 21"/>
            <p:cNvSpPr>
              <a:spLocks noChangeShapeType="1"/>
            </p:cNvSpPr>
            <p:nvPr/>
          </p:nvSpPr>
          <p:spPr bwMode="auto">
            <a:xfrm flipV="1">
              <a:off x="2932" y="2688"/>
              <a:ext cx="520" cy="296"/>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48278" name="Line 22"/>
            <p:cNvSpPr>
              <a:spLocks noChangeShapeType="1"/>
            </p:cNvSpPr>
            <p:nvPr/>
          </p:nvSpPr>
          <p:spPr bwMode="auto">
            <a:xfrm flipH="1" flipV="1">
              <a:off x="2156" y="2688"/>
              <a:ext cx="536" cy="296"/>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48260"/>
                                        </p:tgtEl>
                                        <p:attrNameLst>
                                          <p:attrName>style.visibility</p:attrName>
                                        </p:attrNameLst>
                                      </p:cBhvr>
                                      <p:to>
                                        <p:strVal val="visible"/>
                                      </p:to>
                                    </p:set>
                                    <p:animEffect transition="in" filter="slide(fromBottom)">
                                      <p:cBhvr>
                                        <p:cTn id="7" dur="500"/>
                                        <p:tgtEl>
                                          <p:spTgt spid="1248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240 – Spring 2013 </a:t>
            </a:r>
            <a:endParaRPr lang="en-US"/>
          </a:p>
        </p:txBody>
      </p:sp>
      <p:sp>
        <p:nvSpPr>
          <p:cNvPr id="1249282" name="Rectangle 2"/>
          <p:cNvSpPr>
            <a:spLocks noGrp="1" noChangeArrowheads="1"/>
          </p:cNvSpPr>
          <p:nvPr>
            <p:ph type="title"/>
          </p:nvPr>
        </p:nvSpPr>
        <p:spPr/>
        <p:txBody>
          <a:bodyPr/>
          <a:lstStyle/>
          <a:p>
            <a:pPr eaLnBrk="1" hangingPunct="1">
              <a:defRPr/>
            </a:pPr>
            <a:r>
              <a:rPr lang="en-US" smtClean="0">
                <a:cs typeface="+mj-cs"/>
              </a:rPr>
              <a:t>Toolmakers</a:t>
            </a:r>
            <a:r>
              <a:rPr lang="ja-JP" altLang="en-US" smtClean="0">
                <a:latin typeface="Arial"/>
                <a:cs typeface="+mj-cs"/>
              </a:rPr>
              <a:t>’</a:t>
            </a:r>
            <a:r>
              <a:rPr lang="en-US" smtClean="0">
                <a:cs typeface="+mj-cs"/>
              </a:rPr>
              <a:t> Paradigm</a:t>
            </a:r>
          </a:p>
        </p:txBody>
      </p:sp>
      <p:pic>
        <p:nvPicPr>
          <p:cNvPr id="21507" name="Picture 3" descr="mt-thesis02"/>
          <p:cNvPicPr>
            <a:picLocks noChangeAspect="1" noChangeArrowheads="1"/>
          </p:cNvPicPr>
          <p:nvPr/>
        </p:nvPicPr>
        <p:blipFill>
          <a:blip r:embed="rId2">
            <a:extLst>
              <a:ext uri="{28A0092B-C50C-407E-A947-70E740481C1C}">
                <a14:useLocalDpi xmlns:a14="http://schemas.microsoft.com/office/drawing/2010/main" val="0"/>
              </a:ext>
            </a:extLst>
          </a:blip>
          <a:srcRect t="24161" r="7863"/>
          <a:stretch>
            <a:fillRect/>
          </a:stretch>
        </p:blipFill>
        <p:spPr bwMode="auto">
          <a:xfrm>
            <a:off x="763588" y="1425575"/>
            <a:ext cx="7618412"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quarter" idx="10"/>
          </p:nvPr>
        </p:nvSpPr>
        <p:spPr/>
        <p:txBody>
          <a:bodyPr/>
          <a:lstStyle/>
          <a:p>
            <a:pPr>
              <a:defRPr/>
            </a:pPr>
            <a:r>
              <a:rPr lang="en-US" smtClean="0"/>
              <a:t>IS 240 – Spring 2013 </a:t>
            </a:r>
            <a:endParaRPr lang="en-US"/>
          </a:p>
        </p:txBody>
      </p:sp>
      <p:sp>
        <p:nvSpPr>
          <p:cNvPr id="1251330" name="Rectangle 2"/>
          <p:cNvSpPr>
            <a:spLocks noGrp="1" noChangeArrowheads="1"/>
          </p:cNvSpPr>
          <p:nvPr>
            <p:ph type="title"/>
          </p:nvPr>
        </p:nvSpPr>
        <p:spPr/>
        <p:txBody>
          <a:bodyPr/>
          <a:lstStyle/>
          <a:p>
            <a:pPr eaLnBrk="1" hangingPunct="1">
              <a:defRPr/>
            </a:pPr>
            <a:r>
              <a:rPr lang="en-US" smtClean="0">
                <a:cs typeface="+mj-cs"/>
              </a:rPr>
              <a:t>Origins - Information Theory</a:t>
            </a:r>
          </a:p>
        </p:txBody>
      </p:sp>
      <p:sp>
        <p:nvSpPr>
          <p:cNvPr id="1251331" name="Rectangle 3"/>
          <p:cNvSpPr>
            <a:spLocks noChangeArrowheads="1"/>
          </p:cNvSpPr>
          <p:nvPr/>
        </p:nvSpPr>
        <p:spPr bwMode="auto">
          <a:xfrm>
            <a:off x="609600" y="1219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80000"/>
              </a:lnSpc>
              <a:spcBef>
                <a:spcPct val="20000"/>
              </a:spcBef>
              <a:buFontTx/>
              <a:buChar char="•"/>
              <a:defRPr/>
            </a:pPr>
            <a:r>
              <a:rPr lang="en-US" sz="3200">
                <a:latin typeface="Arial" charset="0"/>
                <a:cs typeface="+mn-cs"/>
              </a:rPr>
              <a:t>Communication may be over time and space</a:t>
            </a:r>
          </a:p>
          <a:p>
            <a:pPr marL="342900" indent="-342900" algn="l">
              <a:lnSpc>
                <a:spcPct val="80000"/>
              </a:lnSpc>
              <a:spcBef>
                <a:spcPct val="20000"/>
              </a:spcBef>
              <a:defRPr/>
            </a:pPr>
            <a:endParaRPr lang="en-US" sz="3200">
              <a:latin typeface="Arial" charset="0"/>
              <a:cs typeface="+mn-cs"/>
            </a:endParaRPr>
          </a:p>
        </p:txBody>
      </p:sp>
      <p:grpSp>
        <p:nvGrpSpPr>
          <p:cNvPr id="22532" name="Group 4"/>
          <p:cNvGrpSpPr>
            <a:grpSpLocks/>
          </p:cNvGrpSpPr>
          <p:nvPr/>
        </p:nvGrpSpPr>
        <p:grpSpPr bwMode="auto">
          <a:xfrm>
            <a:off x="304800" y="2819400"/>
            <a:ext cx="8297863" cy="1768475"/>
            <a:chOff x="196" y="2068"/>
            <a:chExt cx="5227" cy="1114"/>
          </a:xfrm>
        </p:grpSpPr>
        <p:sp>
          <p:nvSpPr>
            <p:cNvPr id="1251333" name="Rectangle 5"/>
            <p:cNvSpPr>
              <a:spLocks noChangeArrowheads="1"/>
            </p:cNvSpPr>
            <p:nvPr/>
          </p:nvSpPr>
          <p:spPr bwMode="auto">
            <a:xfrm>
              <a:off x="4612"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Destination</a:t>
              </a:r>
            </a:p>
          </p:txBody>
        </p:sp>
        <p:sp>
          <p:nvSpPr>
            <p:cNvPr id="1251334" name="Rectangle 6"/>
            <p:cNvSpPr>
              <a:spLocks noChangeArrowheads="1"/>
            </p:cNvSpPr>
            <p:nvPr/>
          </p:nvSpPr>
          <p:spPr bwMode="auto">
            <a:xfrm>
              <a:off x="2592" y="2992"/>
              <a:ext cx="419"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400" b="1">
                  <a:latin typeface="Arial" charset="0"/>
                  <a:cs typeface="+mn-cs"/>
                </a:rPr>
                <a:t>Noise</a:t>
              </a:r>
            </a:p>
          </p:txBody>
        </p:sp>
        <p:sp>
          <p:nvSpPr>
            <p:cNvPr id="1251335" name="Rectangle 7"/>
            <p:cNvSpPr>
              <a:spLocks noChangeArrowheads="1"/>
            </p:cNvSpPr>
            <p:nvPr/>
          </p:nvSpPr>
          <p:spPr bwMode="auto">
            <a:xfrm>
              <a:off x="196"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Source</a:t>
              </a:r>
            </a:p>
          </p:txBody>
        </p:sp>
        <p:sp>
          <p:nvSpPr>
            <p:cNvPr id="1251336" name="Rectangle 8"/>
            <p:cNvSpPr>
              <a:spLocks noChangeArrowheads="1"/>
            </p:cNvSpPr>
            <p:nvPr/>
          </p:nvSpPr>
          <p:spPr bwMode="auto">
            <a:xfrm>
              <a:off x="3460"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Decoding</a:t>
              </a:r>
            </a:p>
          </p:txBody>
        </p:sp>
        <p:sp>
          <p:nvSpPr>
            <p:cNvPr id="1251337" name="Rectangle 9"/>
            <p:cNvSpPr>
              <a:spLocks noChangeArrowheads="1"/>
            </p:cNvSpPr>
            <p:nvPr/>
          </p:nvSpPr>
          <p:spPr bwMode="auto">
            <a:xfrm>
              <a:off x="1348"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Encoding</a:t>
              </a:r>
            </a:p>
          </p:txBody>
        </p:sp>
        <p:sp>
          <p:nvSpPr>
            <p:cNvPr id="1251338" name="Line 10"/>
            <p:cNvSpPr>
              <a:spLocks noChangeShapeType="1"/>
            </p:cNvSpPr>
            <p:nvPr/>
          </p:nvSpPr>
          <p:spPr bwMode="auto">
            <a:xfrm>
              <a:off x="1012" y="25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39" name="Line 11"/>
            <p:cNvSpPr>
              <a:spLocks noChangeShapeType="1"/>
            </p:cNvSpPr>
            <p:nvPr/>
          </p:nvSpPr>
          <p:spPr bwMode="auto">
            <a:xfrm>
              <a:off x="4276" y="25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0" name="Rectangle 12"/>
            <p:cNvSpPr>
              <a:spLocks noChangeArrowheads="1"/>
            </p:cNvSpPr>
            <p:nvPr/>
          </p:nvSpPr>
          <p:spPr bwMode="auto">
            <a:xfrm>
              <a:off x="200" y="20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51341" name="Line 13"/>
            <p:cNvSpPr>
              <a:spLocks noChangeShapeType="1"/>
            </p:cNvSpPr>
            <p:nvPr/>
          </p:nvSpPr>
          <p:spPr bwMode="auto">
            <a:xfrm>
              <a:off x="728" y="2164"/>
              <a:ext cx="4120" cy="0"/>
            </a:xfrm>
            <a:prstGeom prst="line">
              <a:avLst/>
            </a:prstGeom>
            <a:noFill/>
            <a:ln w="254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2" name="Rectangle 14"/>
            <p:cNvSpPr>
              <a:spLocks noChangeArrowheads="1"/>
            </p:cNvSpPr>
            <p:nvPr/>
          </p:nvSpPr>
          <p:spPr bwMode="auto">
            <a:xfrm>
              <a:off x="4887" y="20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51343" name="Line 15"/>
            <p:cNvSpPr>
              <a:spLocks noChangeShapeType="1"/>
            </p:cNvSpPr>
            <p:nvPr/>
          </p:nvSpPr>
          <p:spPr bwMode="auto">
            <a:xfrm>
              <a:off x="2164" y="2404"/>
              <a:ext cx="712"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4" name="Line 16"/>
            <p:cNvSpPr>
              <a:spLocks noChangeShapeType="1"/>
            </p:cNvSpPr>
            <p:nvPr/>
          </p:nvSpPr>
          <p:spPr bwMode="auto">
            <a:xfrm>
              <a:off x="2788" y="2548"/>
              <a:ext cx="664"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5" name="Line 17"/>
            <p:cNvSpPr>
              <a:spLocks noChangeShapeType="1"/>
            </p:cNvSpPr>
            <p:nvPr/>
          </p:nvSpPr>
          <p:spPr bwMode="auto">
            <a:xfrm flipH="1">
              <a:off x="2780" y="2408"/>
              <a:ext cx="104" cy="13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6" name="Rectangle 18"/>
            <p:cNvSpPr>
              <a:spLocks noChangeArrowheads="1"/>
            </p:cNvSpPr>
            <p:nvPr/>
          </p:nvSpPr>
          <p:spPr bwMode="auto">
            <a:xfrm>
              <a:off x="2512" y="2582"/>
              <a:ext cx="572" cy="20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400" b="1">
                  <a:latin typeface="Arial" charset="0"/>
                  <a:cs typeface="+mn-cs"/>
                </a:rPr>
                <a:t>Channel</a:t>
              </a:r>
            </a:p>
          </p:txBody>
        </p:sp>
        <p:sp>
          <p:nvSpPr>
            <p:cNvPr id="1251347" name="Line 19"/>
            <p:cNvSpPr>
              <a:spLocks noChangeShapeType="1"/>
            </p:cNvSpPr>
            <p:nvPr/>
          </p:nvSpPr>
          <p:spPr bwMode="auto">
            <a:xfrm>
              <a:off x="2816" y="2796"/>
              <a:ext cx="0" cy="232"/>
            </a:xfrm>
            <a:prstGeom prst="line">
              <a:avLst/>
            </a:prstGeom>
            <a:noFill/>
            <a:ln w="254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8" name="Line 20"/>
            <p:cNvSpPr>
              <a:spLocks noChangeShapeType="1"/>
            </p:cNvSpPr>
            <p:nvPr/>
          </p:nvSpPr>
          <p:spPr bwMode="auto">
            <a:xfrm flipV="1">
              <a:off x="2932" y="2688"/>
              <a:ext cx="520" cy="296"/>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49" name="Line 21"/>
            <p:cNvSpPr>
              <a:spLocks noChangeShapeType="1"/>
            </p:cNvSpPr>
            <p:nvPr/>
          </p:nvSpPr>
          <p:spPr bwMode="auto">
            <a:xfrm flipH="1" flipV="1">
              <a:off x="2156" y="2688"/>
              <a:ext cx="536" cy="296"/>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22533" name="Group 22"/>
          <p:cNvGrpSpPr>
            <a:grpSpLocks/>
          </p:cNvGrpSpPr>
          <p:nvPr/>
        </p:nvGrpSpPr>
        <p:grpSpPr bwMode="auto">
          <a:xfrm>
            <a:off x="381000" y="4953000"/>
            <a:ext cx="8293100" cy="984250"/>
            <a:chOff x="244" y="3268"/>
            <a:chExt cx="5224" cy="620"/>
          </a:xfrm>
        </p:grpSpPr>
        <p:sp>
          <p:nvSpPr>
            <p:cNvPr id="1251351" name="Rectangle 23"/>
            <p:cNvSpPr>
              <a:spLocks noChangeArrowheads="1"/>
            </p:cNvSpPr>
            <p:nvPr/>
          </p:nvSpPr>
          <p:spPr bwMode="auto">
            <a:xfrm>
              <a:off x="2452" y="35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Storage</a:t>
              </a:r>
            </a:p>
          </p:txBody>
        </p:sp>
        <p:sp>
          <p:nvSpPr>
            <p:cNvPr id="1251352" name="Rectangle 24"/>
            <p:cNvSpPr>
              <a:spLocks noChangeArrowheads="1"/>
            </p:cNvSpPr>
            <p:nvPr/>
          </p:nvSpPr>
          <p:spPr bwMode="auto">
            <a:xfrm>
              <a:off x="244" y="35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Source</a:t>
              </a:r>
            </a:p>
          </p:txBody>
        </p:sp>
        <p:sp>
          <p:nvSpPr>
            <p:cNvPr id="1251353" name="Rectangle 25"/>
            <p:cNvSpPr>
              <a:spLocks noChangeArrowheads="1"/>
            </p:cNvSpPr>
            <p:nvPr/>
          </p:nvSpPr>
          <p:spPr bwMode="auto">
            <a:xfrm>
              <a:off x="3508" y="35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200" b="1">
                  <a:latin typeface="Arial" charset="0"/>
                  <a:cs typeface="+mn-cs"/>
                </a:rPr>
                <a:t>Decoding</a:t>
              </a:r>
            </a:p>
            <a:p>
              <a:pPr eaLnBrk="0" hangingPunct="0">
                <a:defRPr/>
              </a:pPr>
              <a:r>
                <a:rPr lang="en-US" sz="1200" b="1">
                  <a:latin typeface="Arial" charset="0"/>
                  <a:cs typeface="+mn-cs"/>
                </a:rPr>
                <a:t>(Retrieval/</a:t>
              </a:r>
            </a:p>
            <a:p>
              <a:pPr eaLnBrk="0" hangingPunct="0">
                <a:defRPr/>
              </a:pPr>
              <a:r>
                <a:rPr lang="en-US" sz="1200" b="1">
                  <a:latin typeface="Arial" charset="0"/>
                  <a:cs typeface="+mn-cs"/>
                </a:rPr>
                <a:t>Reading)</a:t>
              </a:r>
            </a:p>
          </p:txBody>
        </p:sp>
        <p:sp>
          <p:nvSpPr>
            <p:cNvPr id="1251354" name="Rectangle 26"/>
            <p:cNvSpPr>
              <a:spLocks noChangeArrowheads="1"/>
            </p:cNvSpPr>
            <p:nvPr/>
          </p:nvSpPr>
          <p:spPr bwMode="auto">
            <a:xfrm>
              <a:off x="1396" y="35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200" b="1">
                  <a:latin typeface="Arial" charset="0"/>
                  <a:cs typeface="+mn-cs"/>
                </a:rPr>
                <a:t>Encoding</a:t>
              </a:r>
            </a:p>
            <a:p>
              <a:pPr eaLnBrk="0" hangingPunct="0">
                <a:defRPr/>
              </a:pPr>
              <a:r>
                <a:rPr lang="en-US" sz="1200" b="1">
                  <a:latin typeface="Arial" charset="0"/>
                  <a:cs typeface="+mn-cs"/>
                </a:rPr>
                <a:t>(Writing/</a:t>
              </a:r>
            </a:p>
            <a:p>
              <a:pPr eaLnBrk="0" hangingPunct="0">
                <a:defRPr/>
              </a:pPr>
              <a:r>
                <a:rPr lang="en-US" sz="1200" b="1">
                  <a:latin typeface="Arial" charset="0"/>
                  <a:cs typeface="+mn-cs"/>
                </a:rPr>
                <a:t>Indexing)</a:t>
              </a:r>
            </a:p>
          </p:txBody>
        </p:sp>
        <p:sp>
          <p:nvSpPr>
            <p:cNvPr id="1251355" name="Rectangle 27"/>
            <p:cNvSpPr>
              <a:spLocks noChangeArrowheads="1"/>
            </p:cNvSpPr>
            <p:nvPr/>
          </p:nvSpPr>
          <p:spPr bwMode="auto">
            <a:xfrm>
              <a:off x="4660" y="35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Destination</a:t>
              </a:r>
            </a:p>
          </p:txBody>
        </p:sp>
        <p:sp>
          <p:nvSpPr>
            <p:cNvPr id="1251356" name="Line 28"/>
            <p:cNvSpPr>
              <a:spLocks noChangeShapeType="1"/>
            </p:cNvSpPr>
            <p:nvPr/>
          </p:nvSpPr>
          <p:spPr bwMode="auto">
            <a:xfrm>
              <a:off x="1060" y="37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57" name="Line 29"/>
            <p:cNvSpPr>
              <a:spLocks noChangeShapeType="1"/>
            </p:cNvSpPr>
            <p:nvPr/>
          </p:nvSpPr>
          <p:spPr bwMode="auto">
            <a:xfrm>
              <a:off x="4324" y="37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58" name="Line 30"/>
            <p:cNvSpPr>
              <a:spLocks noChangeShapeType="1"/>
            </p:cNvSpPr>
            <p:nvPr/>
          </p:nvSpPr>
          <p:spPr bwMode="auto">
            <a:xfrm>
              <a:off x="772" y="3364"/>
              <a:ext cx="4120" cy="0"/>
            </a:xfrm>
            <a:prstGeom prst="line">
              <a:avLst/>
            </a:prstGeom>
            <a:noFill/>
            <a:ln w="254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59" name="Line 31"/>
            <p:cNvSpPr>
              <a:spLocks noChangeShapeType="1"/>
            </p:cNvSpPr>
            <p:nvPr/>
          </p:nvSpPr>
          <p:spPr bwMode="auto">
            <a:xfrm>
              <a:off x="2212" y="3700"/>
              <a:ext cx="232"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60" name="Line 32"/>
            <p:cNvSpPr>
              <a:spLocks noChangeShapeType="1"/>
            </p:cNvSpPr>
            <p:nvPr/>
          </p:nvSpPr>
          <p:spPr bwMode="auto">
            <a:xfrm>
              <a:off x="3268" y="3700"/>
              <a:ext cx="232"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1361" name="Rectangle 33"/>
            <p:cNvSpPr>
              <a:spLocks noChangeArrowheads="1"/>
            </p:cNvSpPr>
            <p:nvPr/>
          </p:nvSpPr>
          <p:spPr bwMode="auto">
            <a:xfrm>
              <a:off x="250" y="32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51362" name="Rectangle 34"/>
            <p:cNvSpPr>
              <a:spLocks noChangeArrowheads="1"/>
            </p:cNvSpPr>
            <p:nvPr/>
          </p:nvSpPr>
          <p:spPr bwMode="auto">
            <a:xfrm>
              <a:off x="4930" y="32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gr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quarter" idx="10"/>
          </p:nvPr>
        </p:nvSpPr>
        <p:spPr/>
        <p:txBody>
          <a:bodyPr/>
          <a:lstStyle/>
          <a:p>
            <a:pPr>
              <a:defRPr/>
            </a:pPr>
            <a:r>
              <a:rPr lang="en-US" smtClean="0"/>
              <a:t>IS 240 – Spring 2013 </a:t>
            </a:r>
            <a:endParaRPr lang="en-US"/>
          </a:p>
        </p:txBody>
      </p:sp>
      <p:sp>
        <p:nvSpPr>
          <p:cNvPr id="1185794" name="Rectangle 2"/>
          <p:cNvSpPr>
            <a:spLocks noGrp="1" noChangeArrowheads="1"/>
          </p:cNvSpPr>
          <p:nvPr>
            <p:ph type="title"/>
          </p:nvPr>
        </p:nvSpPr>
        <p:spPr/>
        <p:txBody>
          <a:bodyPr/>
          <a:lstStyle/>
          <a:p>
            <a:pPr eaLnBrk="1" hangingPunct="1">
              <a:defRPr/>
            </a:pPr>
            <a:r>
              <a:rPr lang="en-US" smtClean="0">
                <a:cs typeface="+mj-cs"/>
              </a:rPr>
              <a:t>Structure of an IR System</a:t>
            </a:r>
          </a:p>
        </p:txBody>
      </p:sp>
      <p:sp>
        <p:nvSpPr>
          <p:cNvPr id="1185795" name="Rectangle 3"/>
          <p:cNvSpPr>
            <a:spLocks noChangeArrowheads="1"/>
          </p:cNvSpPr>
          <p:nvPr/>
        </p:nvSpPr>
        <p:spPr bwMode="auto">
          <a:xfrm>
            <a:off x="304800" y="1219200"/>
            <a:ext cx="5826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000">
                <a:latin typeface="Arial" charset="0"/>
                <a:cs typeface="+mn-cs"/>
              </a:rPr>
              <a:t>Search</a:t>
            </a:r>
          </a:p>
          <a:p>
            <a:pPr algn="l" eaLnBrk="0" hangingPunct="0">
              <a:defRPr/>
            </a:pPr>
            <a:r>
              <a:rPr lang="en-US" sz="1000">
                <a:latin typeface="Arial" charset="0"/>
                <a:cs typeface="+mn-cs"/>
              </a:rPr>
              <a:t>Line</a:t>
            </a:r>
          </a:p>
        </p:txBody>
      </p:sp>
      <p:sp>
        <p:nvSpPr>
          <p:cNvPr id="1185797" name="AutoShape 5"/>
          <p:cNvSpPr>
            <a:spLocks noChangeArrowheads="1"/>
          </p:cNvSpPr>
          <p:nvPr/>
        </p:nvSpPr>
        <p:spPr bwMode="auto">
          <a:xfrm>
            <a:off x="768350" y="1231900"/>
            <a:ext cx="1435100" cy="444500"/>
          </a:xfrm>
          <a:prstGeom prst="parallelogram">
            <a:avLst>
              <a:gd name="adj" fmla="val 80699"/>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Interest profiles</a:t>
            </a:r>
          </a:p>
          <a:p>
            <a:pPr eaLnBrk="0" hangingPunct="0">
              <a:defRPr/>
            </a:pPr>
            <a:r>
              <a:rPr lang="en-US" sz="1000">
                <a:latin typeface="Arial" charset="0"/>
                <a:cs typeface="+mn-cs"/>
              </a:rPr>
              <a:t>&amp; Queries</a:t>
            </a:r>
          </a:p>
        </p:txBody>
      </p:sp>
      <p:sp>
        <p:nvSpPr>
          <p:cNvPr id="1185798" name="AutoShape 6"/>
          <p:cNvSpPr>
            <a:spLocks noChangeArrowheads="1"/>
          </p:cNvSpPr>
          <p:nvPr/>
        </p:nvSpPr>
        <p:spPr bwMode="auto">
          <a:xfrm>
            <a:off x="6788150" y="1231900"/>
            <a:ext cx="1435100" cy="444500"/>
          </a:xfrm>
          <a:prstGeom prst="parallelogram">
            <a:avLst>
              <a:gd name="adj" fmla="val 80699"/>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Documents </a:t>
            </a:r>
          </a:p>
          <a:p>
            <a:pPr eaLnBrk="0" hangingPunct="0">
              <a:defRPr/>
            </a:pPr>
            <a:r>
              <a:rPr lang="en-US" sz="1000">
                <a:latin typeface="Arial" charset="0"/>
                <a:cs typeface="+mn-cs"/>
              </a:rPr>
              <a:t>&amp; data</a:t>
            </a:r>
          </a:p>
        </p:txBody>
      </p:sp>
      <p:sp>
        <p:nvSpPr>
          <p:cNvPr id="1185799" name="AutoShape 7"/>
          <p:cNvSpPr>
            <a:spLocks noChangeArrowheads="1"/>
          </p:cNvSpPr>
          <p:nvPr/>
        </p:nvSpPr>
        <p:spPr bwMode="auto">
          <a:xfrm rot="-10800000" flipH="1" flipV="1">
            <a:off x="3359150" y="1917700"/>
            <a:ext cx="2273300" cy="173990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Rules of the game =</a:t>
            </a:r>
          </a:p>
          <a:p>
            <a:pPr eaLnBrk="0" hangingPunct="0">
              <a:defRPr/>
            </a:pPr>
            <a:r>
              <a:rPr lang="en-US" sz="1000">
                <a:latin typeface="Arial" charset="0"/>
                <a:cs typeface="+mn-cs"/>
              </a:rPr>
              <a:t>Rules for subject indexing +</a:t>
            </a:r>
          </a:p>
          <a:p>
            <a:pPr eaLnBrk="0" hangingPunct="0">
              <a:defRPr/>
            </a:pPr>
            <a:r>
              <a:rPr lang="en-US" sz="1000">
                <a:latin typeface="Arial" charset="0"/>
                <a:cs typeface="+mn-cs"/>
              </a:rPr>
              <a:t>Thesaurus (which consists of</a:t>
            </a:r>
          </a:p>
          <a:p>
            <a:pPr eaLnBrk="0" hangingPunct="0">
              <a:defRPr/>
            </a:pPr>
            <a:endParaRPr lang="en-US" sz="1000">
              <a:latin typeface="Arial" charset="0"/>
              <a:cs typeface="+mn-cs"/>
            </a:endParaRPr>
          </a:p>
          <a:p>
            <a:pPr eaLnBrk="0" hangingPunct="0">
              <a:defRPr/>
            </a:pPr>
            <a:r>
              <a:rPr lang="en-US" sz="1000">
                <a:latin typeface="Arial" charset="0"/>
                <a:cs typeface="+mn-cs"/>
              </a:rPr>
              <a:t>Lead-In</a:t>
            </a:r>
          </a:p>
          <a:p>
            <a:pPr eaLnBrk="0" hangingPunct="0">
              <a:defRPr/>
            </a:pPr>
            <a:r>
              <a:rPr lang="en-US" sz="1000">
                <a:latin typeface="Arial" charset="0"/>
                <a:cs typeface="+mn-cs"/>
              </a:rPr>
              <a:t>Vocabulary</a:t>
            </a:r>
          </a:p>
          <a:p>
            <a:pPr eaLnBrk="0" hangingPunct="0">
              <a:defRPr/>
            </a:pPr>
            <a:r>
              <a:rPr lang="en-US" sz="1000">
                <a:latin typeface="Arial" charset="0"/>
                <a:cs typeface="+mn-cs"/>
              </a:rPr>
              <a:t>and</a:t>
            </a:r>
          </a:p>
          <a:p>
            <a:pPr eaLnBrk="0" hangingPunct="0">
              <a:defRPr/>
            </a:pPr>
            <a:r>
              <a:rPr lang="en-US" sz="1000">
                <a:latin typeface="Arial" charset="0"/>
                <a:cs typeface="+mn-cs"/>
              </a:rPr>
              <a:t>Indexing</a:t>
            </a:r>
          </a:p>
          <a:p>
            <a:pPr eaLnBrk="0" hangingPunct="0">
              <a:defRPr/>
            </a:pPr>
            <a:r>
              <a:rPr lang="en-US" sz="1000">
                <a:latin typeface="Arial" charset="0"/>
                <a:cs typeface="+mn-cs"/>
              </a:rPr>
              <a:t>Language </a:t>
            </a:r>
          </a:p>
        </p:txBody>
      </p:sp>
      <p:sp>
        <p:nvSpPr>
          <p:cNvPr id="1185800" name="Rectangle 8"/>
          <p:cNvSpPr>
            <a:spLocks noChangeArrowheads="1"/>
          </p:cNvSpPr>
          <p:nvPr/>
        </p:nvSpPr>
        <p:spPr bwMode="auto">
          <a:xfrm>
            <a:off x="8367713" y="1143000"/>
            <a:ext cx="6254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000">
                <a:latin typeface="Arial" charset="0"/>
                <a:cs typeface="+mn-cs"/>
              </a:rPr>
              <a:t>Storage</a:t>
            </a:r>
          </a:p>
          <a:p>
            <a:pPr algn="l" eaLnBrk="0" hangingPunct="0">
              <a:defRPr/>
            </a:pPr>
            <a:r>
              <a:rPr lang="en-US" sz="1000">
                <a:latin typeface="Arial" charset="0"/>
                <a:cs typeface="+mn-cs"/>
              </a:rPr>
              <a:t>Line</a:t>
            </a:r>
          </a:p>
        </p:txBody>
      </p:sp>
      <p:sp>
        <p:nvSpPr>
          <p:cNvPr id="1185801" name="Rectangle 9"/>
          <p:cNvSpPr>
            <a:spLocks noChangeArrowheads="1"/>
          </p:cNvSpPr>
          <p:nvPr/>
        </p:nvSpPr>
        <p:spPr bwMode="auto">
          <a:xfrm>
            <a:off x="3968750" y="5575300"/>
            <a:ext cx="1206500" cy="5969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Potentially </a:t>
            </a:r>
          </a:p>
          <a:p>
            <a:pPr eaLnBrk="0" hangingPunct="0">
              <a:defRPr/>
            </a:pPr>
            <a:r>
              <a:rPr lang="en-US" sz="1000">
                <a:latin typeface="Arial" charset="0"/>
                <a:cs typeface="+mn-cs"/>
              </a:rPr>
              <a:t>Relevant</a:t>
            </a:r>
          </a:p>
          <a:p>
            <a:pPr eaLnBrk="0" hangingPunct="0">
              <a:defRPr/>
            </a:pPr>
            <a:r>
              <a:rPr lang="en-US" sz="1000">
                <a:latin typeface="Arial" charset="0"/>
                <a:cs typeface="+mn-cs"/>
              </a:rPr>
              <a:t>Documents</a:t>
            </a:r>
          </a:p>
        </p:txBody>
      </p:sp>
      <p:sp>
        <p:nvSpPr>
          <p:cNvPr id="1185802" name="Rectangle 10"/>
          <p:cNvSpPr>
            <a:spLocks noChangeArrowheads="1"/>
          </p:cNvSpPr>
          <p:nvPr/>
        </p:nvSpPr>
        <p:spPr bwMode="auto">
          <a:xfrm>
            <a:off x="3892550" y="4584700"/>
            <a:ext cx="1206500" cy="5969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Comparison/</a:t>
            </a:r>
          </a:p>
          <a:p>
            <a:pPr eaLnBrk="0" hangingPunct="0">
              <a:defRPr/>
            </a:pPr>
            <a:r>
              <a:rPr lang="en-US" sz="1000">
                <a:latin typeface="Arial" charset="0"/>
                <a:cs typeface="+mn-cs"/>
              </a:rPr>
              <a:t>Matching</a:t>
            </a:r>
          </a:p>
        </p:txBody>
      </p:sp>
      <p:sp>
        <p:nvSpPr>
          <p:cNvPr id="1185803" name="Line 11"/>
          <p:cNvSpPr>
            <a:spLocks noChangeShapeType="1"/>
          </p:cNvSpPr>
          <p:nvPr/>
        </p:nvSpPr>
        <p:spPr bwMode="auto">
          <a:xfrm>
            <a:off x="539750" y="1758950"/>
            <a:ext cx="806450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04" name="AutoShape 12"/>
          <p:cNvSpPr>
            <a:spLocks noChangeArrowheads="1"/>
          </p:cNvSpPr>
          <p:nvPr/>
        </p:nvSpPr>
        <p:spPr bwMode="auto">
          <a:xfrm>
            <a:off x="692150" y="4508500"/>
            <a:ext cx="1358900" cy="673100"/>
          </a:xfrm>
          <a:prstGeom prst="parallelogram">
            <a:avLst>
              <a:gd name="adj" fmla="val 50462"/>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Store1: Profiles/</a:t>
            </a:r>
          </a:p>
          <a:p>
            <a:pPr eaLnBrk="0" hangingPunct="0">
              <a:defRPr/>
            </a:pPr>
            <a:r>
              <a:rPr lang="en-US" sz="1000">
                <a:latin typeface="Arial" charset="0"/>
                <a:cs typeface="+mn-cs"/>
              </a:rPr>
              <a:t>Search requests</a:t>
            </a:r>
          </a:p>
        </p:txBody>
      </p:sp>
      <p:sp>
        <p:nvSpPr>
          <p:cNvPr id="1185805" name="AutoShape 13"/>
          <p:cNvSpPr>
            <a:spLocks noChangeArrowheads="1"/>
          </p:cNvSpPr>
          <p:nvPr/>
        </p:nvSpPr>
        <p:spPr bwMode="auto">
          <a:xfrm>
            <a:off x="6864350" y="4508500"/>
            <a:ext cx="1358900" cy="673100"/>
          </a:xfrm>
          <a:prstGeom prst="parallelogram">
            <a:avLst>
              <a:gd name="adj" fmla="val 50462"/>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Store2: Document</a:t>
            </a:r>
          </a:p>
          <a:p>
            <a:pPr eaLnBrk="0" hangingPunct="0">
              <a:defRPr/>
            </a:pPr>
            <a:r>
              <a:rPr lang="en-US" sz="1000">
                <a:latin typeface="Arial" charset="0"/>
                <a:cs typeface="+mn-cs"/>
              </a:rPr>
              <a:t>representations</a:t>
            </a:r>
          </a:p>
        </p:txBody>
      </p:sp>
      <p:sp>
        <p:nvSpPr>
          <p:cNvPr id="1185806" name="Line 14"/>
          <p:cNvSpPr>
            <a:spLocks noChangeShapeType="1"/>
          </p:cNvSpPr>
          <p:nvPr/>
        </p:nvSpPr>
        <p:spPr bwMode="auto">
          <a:xfrm flipH="1">
            <a:off x="2051050" y="2749550"/>
            <a:ext cx="1536700" cy="0"/>
          </a:xfrm>
          <a:prstGeom prst="line">
            <a:avLst/>
          </a:prstGeom>
          <a:noFill/>
          <a:ln w="190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07" name="Line 15"/>
          <p:cNvSpPr>
            <a:spLocks noChangeShapeType="1"/>
          </p:cNvSpPr>
          <p:nvPr/>
        </p:nvSpPr>
        <p:spPr bwMode="auto">
          <a:xfrm>
            <a:off x="5416550" y="2749550"/>
            <a:ext cx="1511300" cy="0"/>
          </a:xfrm>
          <a:prstGeom prst="line">
            <a:avLst/>
          </a:prstGeom>
          <a:noFill/>
          <a:ln w="190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08" name="Line 16"/>
          <p:cNvSpPr>
            <a:spLocks noChangeShapeType="1"/>
          </p:cNvSpPr>
          <p:nvPr/>
        </p:nvSpPr>
        <p:spPr bwMode="auto">
          <a:xfrm>
            <a:off x="533400" y="1765300"/>
            <a:ext cx="0" cy="364490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09" name="Line 17"/>
          <p:cNvSpPr>
            <a:spLocks noChangeShapeType="1"/>
          </p:cNvSpPr>
          <p:nvPr/>
        </p:nvSpPr>
        <p:spPr bwMode="auto">
          <a:xfrm>
            <a:off x="539750" y="5416550"/>
            <a:ext cx="806450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0" name="Line 18"/>
          <p:cNvSpPr>
            <a:spLocks noChangeShapeType="1"/>
          </p:cNvSpPr>
          <p:nvPr/>
        </p:nvSpPr>
        <p:spPr bwMode="auto">
          <a:xfrm flipV="1">
            <a:off x="8610600" y="1752600"/>
            <a:ext cx="0" cy="367030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1" name="Line 19"/>
          <p:cNvSpPr>
            <a:spLocks noChangeShapeType="1"/>
          </p:cNvSpPr>
          <p:nvPr/>
        </p:nvSpPr>
        <p:spPr bwMode="auto">
          <a:xfrm>
            <a:off x="1447800" y="1689100"/>
            <a:ext cx="0" cy="6731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2" name="Line 20"/>
          <p:cNvSpPr>
            <a:spLocks noChangeShapeType="1"/>
          </p:cNvSpPr>
          <p:nvPr/>
        </p:nvSpPr>
        <p:spPr bwMode="auto">
          <a:xfrm>
            <a:off x="7543800" y="2971800"/>
            <a:ext cx="0" cy="4572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3" name="Line 21"/>
          <p:cNvSpPr>
            <a:spLocks noChangeShapeType="1"/>
          </p:cNvSpPr>
          <p:nvPr/>
        </p:nvSpPr>
        <p:spPr bwMode="auto">
          <a:xfrm>
            <a:off x="7467600" y="1689100"/>
            <a:ext cx="0" cy="6731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4" name="Line 22"/>
          <p:cNvSpPr>
            <a:spLocks noChangeShapeType="1"/>
          </p:cNvSpPr>
          <p:nvPr/>
        </p:nvSpPr>
        <p:spPr bwMode="auto">
          <a:xfrm>
            <a:off x="1447800" y="3962400"/>
            <a:ext cx="0" cy="5334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5" name="Line 23"/>
          <p:cNvSpPr>
            <a:spLocks noChangeShapeType="1"/>
          </p:cNvSpPr>
          <p:nvPr/>
        </p:nvSpPr>
        <p:spPr bwMode="auto">
          <a:xfrm>
            <a:off x="1447800" y="2971800"/>
            <a:ext cx="0" cy="3810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16" name="Rectangle 24"/>
          <p:cNvSpPr>
            <a:spLocks noChangeArrowheads="1"/>
          </p:cNvSpPr>
          <p:nvPr/>
        </p:nvSpPr>
        <p:spPr bwMode="auto">
          <a:xfrm>
            <a:off x="6940550" y="2374900"/>
            <a:ext cx="1206500" cy="5969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Indexing </a:t>
            </a:r>
          </a:p>
          <a:p>
            <a:pPr eaLnBrk="0" hangingPunct="0">
              <a:defRPr/>
            </a:pPr>
            <a:r>
              <a:rPr lang="en-US" sz="1000">
                <a:latin typeface="Arial" charset="0"/>
                <a:cs typeface="+mn-cs"/>
              </a:rPr>
              <a:t>(Descriptive and </a:t>
            </a:r>
          </a:p>
          <a:p>
            <a:pPr eaLnBrk="0" hangingPunct="0">
              <a:defRPr/>
            </a:pPr>
            <a:r>
              <a:rPr lang="en-US" sz="1000">
                <a:latin typeface="Arial" charset="0"/>
                <a:cs typeface="+mn-cs"/>
              </a:rPr>
              <a:t>Subject)</a:t>
            </a:r>
          </a:p>
        </p:txBody>
      </p:sp>
      <p:sp>
        <p:nvSpPr>
          <p:cNvPr id="1185817" name="Rectangle 25"/>
          <p:cNvSpPr>
            <a:spLocks noChangeArrowheads="1"/>
          </p:cNvSpPr>
          <p:nvPr/>
        </p:nvSpPr>
        <p:spPr bwMode="auto">
          <a:xfrm>
            <a:off x="844550" y="2374900"/>
            <a:ext cx="1206500" cy="5969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Formulating query in </a:t>
            </a:r>
          </a:p>
          <a:p>
            <a:pPr eaLnBrk="0" hangingPunct="0">
              <a:defRPr/>
            </a:pPr>
            <a:r>
              <a:rPr lang="en-US" sz="1000">
                <a:latin typeface="Arial" charset="0"/>
                <a:cs typeface="+mn-cs"/>
              </a:rPr>
              <a:t>terms of </a:t>
            </a:r>
          </a:p>
          <a:p>
            <a:pPr eaLnBrk="0" hangingPunct="0">
              <a:defRPr/>
            </a:pPr>
            <a:r>
              <a:rPr lang="en-US" sz="1000">
                <a:latin typeface="Arial" charset="0"/>
                <a:cs typeface="+mn-cs"/>
              </a:rPr>
              <a:t>descriptors</a:t>
            </a:r>
          </a:p>
        </p:txBody>
      </p:sp>
      <p:sp>
        <p:nvSpPr>
          <p:cNvPr id="1185818" name="Rectangle 26"/>
          <p:cNvSpPr>
            <a:spLocks noChangeArrowheads="1"/>
          </p:cNvSpPr>
          <p:nvPr/>
        </p:nvSpPr>
        <p:spPr bwMode="auto">
          <a:xfrm>
            <a:off x="844550" y="3365500"/>
            <a:ext cx="1206500" cy="5969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Storage of </a:t>
            </a:r>
          </a:p>
          <a:p>
            <a:pPr eaLnBrk="0" hangingPunct="0">
              <a:defRPr/>
            </a:pPr>
            <a:r>
              <a:rPr lang="en-US" sz="1000">
                <a:latin typeface="Arial" charset="0"/>
                <a:cs typeface="+mn-cs"/>
              </a:rPr>
              <a:t>profiles</a:t>
            </a:r>
          </a:p>
        </p:txBody>
      </p:sp>
      <p:sp>
        <p:nvSpPr>
          <p:cNvPr id="1185819" name="Line 27"/>
          <p:cNvSpPr>
            <a:spLocks noChangeShapeType="1"/>
          </p:cNvSpPr>
          <p:nvPr/>
        </p:nvSpPr>
        <p:spPr bwMode="auto">
          <a:xfrm>
            <a:off x="3663950" y="2673350"/>
            <a:ext cx="1739900" cy="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0" name="Line 28"/>
          <p:cNvSpPr>
            <a:spLocks noChangeShapeType="1"/>
          </p:cNvSpPr>
          <p:nvPr/>
        </p:nvSpPr>
        <p:spPr bwMode="auto">
          <a:xfrm>
            <a:off x="4495800" y="3670300"/>
            <a:ext cx="0" cy="901700"/>
          </a:xfrm>
          <a:prstGeom prst="line">
            <a:avLst/>
          </a:prstGeom>
          <a:noFill/>
          <a:ln w="190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1" name="Line 29"/>
          <p:cNvSpPr>
            <a:spLocks noChangeShapeType="1"/>
          </p:cNvSpPr>
          <p:nvPr/>
        </p:nvSpPr>
        <p:spPr bwMode="auto">
          <a:xfrm flipH="1">
            <a:off x="2127250" y="3670300"/>
            <a:ext cx="1765300" cy="825500"/>
          </a:xfrm>
          <a:prstGeom prst="line">
            <a:avLst/>
          </a:prstGeom>
          <a:noFill/>
          <a:ln w="190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2" name="Line 30"/>
          <p:cNvSpPr>
            <a:spLocks noChangeShapeType="1"/>
          </p:cNvSpPr>
          <p:nvPr/>
        </p:nvSpPr>
        <p:spPr bwMode="auto">
          <a:xfrm>
            <a:off x="5111750" y="3670300"/>
            <a:ext cx="1739900" cy="825500"/>
          </a:xfrm>
          <a:prstGeom prst="line">
            <a:avLst/>
          </a:prstGeom>
          <a:noFill/>
          <a:ln w="190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3" name="Line 31"/>
          <p:cNvSpPr>
            <a:spLocks noChangeShapeType="1"/>
          </p:cNvSpPr>
          <p:nvPr/>
        </p:nvSpPr>
        <p:spPr bwMode="auto">
          <a:xfrm>
            <a:off x="7543800" y="4038600"/>
            <a:ext cx="0" cy="4572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4" name="Rectangle 32"/>
          <p:cNvSpPr>
            <a:spLocks noChangeArrowheads="1"/>
          </p:cNvSpPr>
          <p:nvPr/>
        </p:nvSpPr>
        <p:spPr bwMode="auto">
          <a:xfrm>
            <a:off x="6940550" y="3441700"/>
            <a:ext cx="1206500" cy="5969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000">
                <a:latin typeface="Arial" charset="0"/>
                <a:cs typeface="+mn-cs"/>
              </a:rPr>
              <a:t>Storage of </a:t>
            </a:r>
          </a:p>
          <a:p>
            <a:pPr eaLnBrk="0" hangingPunct="0">
              <a:defRPr/>
            </a:pPr>
            <a:r>
              <a:rPr lang="en-US" sz="1000">
                <a:latin typeface="Arial" charset="0"/>
                <a:cs typeface="+mn-cs"/>
              </a:rPr>
              <a:t>Documents</a:t>
            </a:r>
          </a:p>
        </p:txBody>
      </p:sp>
      <p:sp>
        <p:nvSpPr>
          <p:cNvPr id="1185825" name="Line 33"/>
          <p:cNvSpPr>
            <a:spLocks noChangeShapeType="1"/>
          </p:cNvSpPr>
          <p:nvPr/>
        </p:nvSpPr>
        <p:spPr bwMode="auto">
          <a:xfrm>
            <a:off x="1911350" y="4883150"/>
            <a:ext cx="19685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6" name="Line 34"/>
          <p:cNvSpPr>
            <a:spLocks noChangeShapeType="1"/>
          </p:cNvSpPr>
          <p:nvPr/>
        </p:nvSpPr>
        <p:spPr bwMode="auto">
          <a:xfrm flipH="1">
            <a:off x="5099050" y="4883150"/>
            <a:ext cx="19177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7" name="Line 35"/>
          <p:cNvSpPr>
            <a:spLocks noChangeShapeType="1"/>
          </p:cNvSpPr>
          <p:nvPr/>
        </p:nvSpPr>
        <p:spPr bwMode="auto">
          <a:xfrm>
            <a:off x="4495800" y="5194300"/>
            <a:ext cx="0" cy="3683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5828" name="Rectangle 36"/>
          <p:cNvSpPr>
            <a:spLocks noChangeArrowheads="1"/>
          </p:cNvSpPr>
          <p:nvPr/>
        </p:nvSpPr>
        <p:spPr bwMode="auto">
          <a:xfrm>
            <a:off x="3124200" y="1524000"/>
            <a:ext cx="27082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000" b="1">
                <a:latin typeface="Arial" charset="0"/>
                <a:cs typeface="+mn-cs"/>
              </a:rPr>
              <a:t>Information Storage and Retrieval System</a:t>
            </a:r>
          </a:p>
        </p:txBody>
      </p:sp>
      <p:sp>
        <p:nvSpPr>
          <p:cNvPr id="1185829" name="Rectangle 37"/>
          <p:cNvSpPr>
            <a:spLocks noChangeArrowheads="1"/>
          </p:cNvSpPr>
          <p:nvPr/>
        </p:nvSpPr>
        <p:spPr bwMode="auto">
          <a:xfrm>
            <a:off x="7239000" y="5943600"/>
            <a:ext cx="14795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800" i="1">
                <a:latin typeface="Arial" charset="0"/>
                <a:cs typeface="+mn-cs"/>
              </a:rPr>
              <a:t>Adapted from Soergel,  p. 19</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2"/>
          <p:cNvSpPr>
            <a:spLocks noGrp="1"/>
          </p:cNvSpPr>
          <p:nvPr>
            <p:ph type="dt" sz="quarter" idx="10"/>
          </p:nvPr>
        </p:nvSpPr>
        <p:spPr/>
        <p:txBody>
          <a:bodyPr/>
          <a:lstStyle/>
          <a:p>
            <a:pPr>
              <a:defRPr/>
            </a:pPr>
            <a:r>
              <a:rPr lang="en-US" smtClean="0"/>
              <a:t>IS 240 – Spring 2013 </a:t>
            </a:r>
            <a:endParaRPr lang="en-US"/>
          </a:p>
        </p:txBody>
      </p:sp>
      <p:sp>
        <p:nvSpPr>
          <p:cNvPr id="1184771" name="Rectangle 3"/>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r" eaLnBrk="0" hangingPunct="0">
              <a:defRPr/>
            </a:pPr>
            <a:r>
              <a:rPr lang="en-US" sz="1400">
                <a:cs typeface="+mn-cs"/>
              </a:rPr>
              <a:t>9</a:t>
            </a:r>
          </a:p>
        </p:txBody>
      </p:sp>
      <p:sp>
        <p:nvSpPr>
          <p:cNvPr id="118477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73" name="Rectangle 5"/>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74" name="Rectangle 6"/>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75"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76" name="Rectangle 8"/>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b="1" smtClean="0">
                <a:cs typeface="+mj-cs"/>
              </a:rPr>
              <a:t>Components of an IR System</a:t>
            </a:r>
          </a:p>
        </p:txBody>
      </p:sp>
      <p:sp>
        <p:nvSpPr>
          <p:cNvPr id="1184780" name="Rectangle 12"/>
          <p:cNvSpPr>
            <a:spLocks noChangeArrowheads="1"/>
          </p:cNvSpPr>
          <p:nvPr/>
        </p:nvSpPr>
        <p:spPr bwMode="auto">
          <a:xfrm>
            <a:off x="7751763" y="6105525"/>
            <a:ext cx="7874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800">
                <a:cs typeface="+mn-cs"/>
              </a:rPr>
              <a:t>Fredric C. Gey</a:t>
            </a:r>
          </a:p>
        </p:txBody>
      </p:sp>
      <p:sp>
        <p:nvSpPr>
          <p:cNvPr id="1184781" name="Oval 13" descr="Wide upward diagonal"/>
          <p:cNvSpPr>
            <a:spLocks noChangeArrowheads="1"/>
          </p:cNvSpPr>
          <p:nvPr/>
        </p:nvSpPr>
        <p:spPr bwMode="auto">
          <a:xfrm>
            <a:off x="3963988" y="3386138"/>
            <a:ext cx="850900" cy="1743075"/>
          </a:xfrm>
          <a:prstGeom prst="ellipse">
            <a:avLst/>
          </a:prstGeom>
          <a:pattFill prst="wdUpDiag">
            <a:fgClr>
              <a:srgbClr val="FF0033"/>
            </a:fgClr>
            <a:bgClr>
              <a:schemeClr val="bg1"/>
            </a:bgClr>
          </a:pattFill>
          <a:ln w="12700">
            <a:solidFill>
              <a:srgbClr val="FF00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82" name="Oval 14" descr="Wide upward diagonal"/>
          <p:cNvSpPr>
            <a:spLocks noChangeArrowheads="1"/>
          </p:cNvSpPr>
          <p:nvPr/>
        </p:nvSpPr>
        <p:spPr bwMode="auto">
          <a:xfrm>
            <a:off x="3497263" y="1377950"/>
            <a:ext cx="1916112" cy="1619250"/>
          </a:xfrm>
          <a:prstGeom prst="ellipse">
            <a:avLst/>
          </a:prstGeom>
          <a:pattFill prst="wdUpDiag">
            <a:fgClr>
              <a:srgbClr val="FF0033"/>
            </a:fgClr>
            <a:bgClr>
              <a:schemeClr val="bg1"/>
            </a:bgClr>
          </a:pattFill>
          <a:ln w="12700">
            <a:solidFill>
              <a:srgbClr val="FF0033"/>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83" name="Rectangle 15"/>
          <p:cNvSpPr>
            <a:spLocks noChangeArrowheads="1"/>
          </p:cNvSpPr>
          <p:nvPr/>
        </p:nvSpPr>
        <p:spPr bwMode="auto">
          <a:xfrm>
            <a:off x="685800" y="1600200"/>
            <a:ext cx="1563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solidFill>
                  <a:srgbClr val="339966"/>
                </a:solidFill>
                <a:latin typeface="Arial" charset="0"/>
                <a:cs typeface="+mn-cs"/>
              </a:rPr>
              <a:t>Documents</a:t>
            </a:r>
            <a:endParaRPr lang="en-US" sz="2000" b="1">
              <a:solidFill>
                <a:schemeClr val="accent2"/>
              </a:solidFill>
              <a:latin typeface="Arial" charset="0"/>
              <a:cs typeface="+mn-cs"/>
            </a:endParaRPr>
          </a:p>
        </p:txBody>
      </p:sp>
      <p:sp>
        <p:nvSpPr>
          <p:cNvPr id="1184784" name="Rectangle 16"/>
          <p:cNvSpPr>
            <a:spLocks noChangeArrowheads="1"/>
          </p:cNvSpPr>
          <p:nvPr/>
        </p:nvSpPr>
        <p:spPr bwMode="auto">
          <a:xfrm>
            <a:off x="533400" y="2209800"/>
            <a:ext cx="19875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solidFill>
                  <a:srgbClr val="339966"/>
                </a:solidFill>
                <a:latin typeface="Arial" charset="0"/>
                <a:cs typeface="+mn-cs"/>
              </a:rPr>
              <a:t>Authoritative</a:t>
            </a:r>
          </a:p>
          <a:p>
            <a:pPr algn="l" eaLnBrk="0" hangingPunct="0">
              <a:defRPr/>
            </a:pPr>
            <a:r>
              <a:rPr lang="en-US" sz="2000" b="1">
                <a:solidFill>
                  <a:srgbClr val="339966"/>
                </a:solidFill>
                <a:latin typeface="Arial" charset="0"/>
                <a:cs typeface="+mn-cs"/>
              </a:rPr>
              <a:t>Indexing Rules</a:t>
            </a:r>
            <a:endParaRPr lang="en-US" sz="2000" b="1">
              <a:solidFill>
                <a:schemeClr val="accent2"/>
              </a:solidFill>
              <a:latin typeface="Arial" charset="0"/>
              <a:cs typeface="+mn-cs"/>
            </a:endParaRPr>
          </a:p>
        </p:txBody>
      </p:sp>
      <p:sp>
        <p:nvSpPr>
          <p:cNvPr id="1184785" name="Line 17"/>
          <p:cNvSpPr>
            <a:spLocks noChangeShapeType="1"/>
          </p:cNvSpPr>
          <p:nvPr/>
        </p:nvSpPr>
        <p:spPr bwMode="auto">
          <a:xfrm>
            <a:off x="2057400" y="1828800"/>
            <a:ext cx="3810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86" name="Line 18"/>
          <p:cNvSpPr>
            <a:spLocks noChangeShapeType="1"/>
          </p:cNvSpPr>
          <p:nvPr/>
        </p:nvSpPr>
        <p:spPr bwMode="auto">
          <a:xfrm flipV="1">
            <a:off x="2133600" y="2438400"/>
            <a:ext cx="304800" cy="123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87" name="Rectangle 19"/>
          <p:cNvSpPr>
            <a:spLocks noChangeArrowheads="1"/>
          </p:cNvSpPr>
          <p:nvPr/>
        </p:nvSpPr>
        <p:spPr bwMode="auto">
          <a:xfrm>
            <a:off x="2438400" y="1828800"/>
            <a:ext cx="1050925" cy="803275"/>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88" name="Rectangle 20"/>
          <p:cNvSpPr>
            <a:spLocks noChangeArrowheads="1"/>
          </p:cNvSpPr>
          <p:nvPr/>
        </p:nvSpPr>
        <p:spPr bwMode="auto">
          <a:xfrm>
            <a:off x="2362200" y="1905000"/>
            <a:ext cx="1371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rgbClr val="339966"/>
                </a:solidFill>
                <a:latin typeface="Arial" charset="0"/>
                <a:cs typeface="+mn-cs"/>
              </a:rPr>
              <a:t>Indexing</a:t>
            </a:r>
          </a:p>
          <a:p>
            <a:pPr algn="l" eaLnBrk="0" hangingPunct="0">
              <a:defRPr/>
            </a:pPr>
            <a:r>
              <a:rPr lang="en-US" sz="2000" b="1">
                <a:solidFill>
                  <a:srgbClr val="339966"/>
                </a:solidFill>
                <a:latin typeface="Arial" charset="0"/>
                <a:cs typeface="+mn-cs"/>
              </a:rPr>
              <a:t> Process</a:t>
            </a:r>
          </a:p>
        </p:txBody>
      </p:sp>
      <p:sp>
        <p:nvSpPr>
          <p:cNvPr id="1184789" name="Line 21"/>
          <p:cNvSpPr>
            <a:spLocks noChangeShapeType="1"/>
          </p:cNvSpPr>
          <p:nvPr/>
        </p:nvSpPr>
        <p:spPr bwMode="auto">
          <a:xfrm>
            <a:off x="3897313" y="2187575"/>
            <a:ext cx="13827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90" name="Rectangle 22"/>
          <p:cNvSpPr>
            <a:spLocks noChangeArrowheads="1"/>
          </p:cNvSpPr>
          <p:nvPr/>
        </p:nvSpPr>
        <p:spPr bwMode="auto">
          <a:xfrm>
            <a:off x="5334000" y="1676400"/>
            <a:ext cx="281781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chemeClr val="accent2"/>
                </a:solidFill>
                <a:latin typeface="Arial" charset="0"/>
                <a:cs typeface="+mn-cs"/>
              </a:rPr>
              <a:t>     </a:t>
            </a:r>
            <a:r>
              <a:rPr lang="en-US" sz="2000" b="1">
                <a:solidFill>
                  <a:srgbClr val="339966"/>
                </a:solidFill>
                <a:latin typeface="Arial" charset="0"/>
                <a:cs typeface="+mn-cs"/>
              </a:rPr>
              <a:t>Index Records</a:t>
            </a:r>
          </a:p>
          <a:p>
            <a:pPr algn="l" eaLnBrk="0" hangingPunct="0">
              <a:defRPr/>
            </a:pPr>
            <a:r>
              <a:rPr lang="en-US" sz="2000" b="1">
                <a:solidFill>
                  <a:srgbClr val="339966"/>
                </a:solidFill>
                <a:latin typeface="Arial" charset="0"/>
                <a:cs typeface="+mn-cs"/>
              </a:rPr>
              <a:t>              and</a:t>
            </a:r>
          </a:p>
          <a:p>
            <a:pPr algn="l" eaLnBrk="0" hangingPunct="0">
              <a:defRPr/>
            </a:pPr>
            <a:r>
              <a:rPr lang="en-US" sz="2000" b="1">
                <a:solidFill>
                  <a:srgbClr val="339966"/>
                </a:solidFill>
                <a:latin typeface="Arial" charset="0"/>
                <a:cs typeface="+mn-cs"/>
              </a:rPr>
              <a:t>Document Surrogates</a:t>
            </a:r>
            <a:endParaRPr lang="en-US" sz="2000" b="1">
              <a:solidFill>
                <a:schemeClr val="accent2"/>
              </a:solidFill>
              <a:latin typeface="Arial" charset="0"/>
              <a:cs typeface="+mn-cs"/>
            </a:endParaRPr>
          </a:p>
        </p:txBody>
      </p:sp>
      <p:sp>
        <p:nvSpPr>
          <p:cNvPr id="1184791" name="Line 23"/>
          <p:cNvSpPr>
            <a:spLocks noChangeShapeType="1"/>
          </p:cNvSpPr>
          <p:nvPr/>
        </p:nvSpPr>
        <p:spPr bwMode="auto">
          <a:xfrm>
            <a:off x="6248400" y="2743200"/>
            <a:ext cx="0" cy="6143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92" name="Rectangle 24"/>
          <p:cNvSpPr>
            <a:spLocks noChangeArrowheads="1"/>
          </p:cNvSpPr>
          <p:nvPr/>
        </p:nvSpPr>
        <p:spPr bwMode="auto">
          <a:xfrm>
            <a:off x="5626100" y="3448050"/>
            <a:ext cx="1308100" cy="1962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93" name="Rectangle 25"/>
          <p:cNvSpPr>
            <a:spLocks noChangeArrowheads="1"/>
          </p:cNvSpPr>
          <p:nvPr/>
        </p:nvSpPr>
        <p:spPr bwMode="auto">
          <a:xfrm>
            <a:off x="5715000" y="3962400"/>
            <a:ext cx="15382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rgbClr val="339966"/>
                </a:solidFill>
                <a:latin typeface="Arial" charset="0"/>
                <a:cs typeface="+mn-cs"/>
              </a:rPr>
              <a:t>Retrieval</a:t>
            </a:r>
          </a:p>
          <a:p>
            <a:pPr algn="l" eaLnBrk="0" hangingPunct="0">
              <a:defRPr/>
            </a:pPr>
            <a:r>
              <a:rPr lang="en-US" sz="2000" b="1">
                <a:solidFill>
                  <a:srgbClr val="339966"/>
                </a:solidFill>
                <a:latin typeface="Arial" charset="0"/>
                <a:cs typeface="+mn-cs"/>
              </a:rPr>
              <a:t> Process</a:t>
            </a:r>
            <a:endParaRPr lang="en-US" sz="2000" b="1">
              <a:solidFill>
                <a:schemeClr val="accent2"/>
              </a:solidFill>
              <a:latin typeface="Arial" charset="0"/>
              <a:cs typeface="+mn-cs"/>
            </a:endParaRPr>
          </a:p>
        </p:txBody>
      </p:sp>
      <p:sp>
        <p:nvSpPr>
          <p:cNvPr id="1184794" name="Rectangle 26"/>
          <p:cNvSpPr>
            <a:spLocks noChangeArrowheads="1"/>
          </p:cNvSpPr>
          <p:nvPr/>
        </p:nvSpPr>
        <p:spPr bwMode="auto">
          <a:xfrm>
            <a:off x="7162800" y="3810000"/>
            <a:ext cx="12541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solidFill>
                  <a:srgbClr val="339966"/>
                </a:solidFill>
                <a:latin typeface="Arial" charset="0"/>
                <a:cs typeface="+mn-cs"/>
              </a:rPr>
              <a:t>Retrieval</a:t>
            </a:r>
          </a:p>
          <a:p>
            <a:pPr algn="l" eaLnBrk="0" hangingPunct="0">
              <a:defRPr/>
            </a:pPr>
            <a:r>
              <a:rPr lang="en-US" sz="2000" b="1">
                <a:solidFill>
                  <a:srgbClr val="339966"/>
                </a:solidFill>
                <a:latin typeface="Arial" charset="0"/>
                <a:cs typeface="+mn-cs"/>
              </a:rPr>
              <a:t>   Rules</a:t>
            </a:r>
            <a:endParaRPr lang="en-US" sz="2000" b="1">
              <a:solidFill>
                <a:schemeClr val="accent2"/>
              </a:solidFill>
              <a:latin typeface="Arial" charset="0"/>
              <a:cs typeface="+mn-cs"/>
            </a:endParaRPr>
          </a:p>
        </p:txBody>
      </p:sp>
      <p:sp>
        <p:nvSpPr>
          <p:cNvPr id="1184795" name="Line 27"/>
          <p:cNvSpPr>
            <a:spLocks noChangeShapeType="1"/>
          </p:cNvSpPr>
          <p:nvPr/>
        </p:nvSpPr>
        <p:spPr bwMode="auto">
          <a:xfrm flipH="1">
            <a:off x="6877050" y="4257675"/>
            <a:ext cx="47783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96" name="Rectangle 28"/>
          <p:cNvSpPr>
            <a:spLocks noChangeArrowheads="1"/>
          </p:cNvSpPr>
          <p:nvPr/>
        </p:nvSpPr>
        <p:spPr bwMode="auto">
          <a:xfrm>
            <a:off x="2286000" y="3733800"/>
            <a:ext cx="1676400" cy="99060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98" name="Oval 30"/>
          <p:cNvSpPr>
            <a:spLocks noChangeArrowheads="1"/>
          </p:cNvSpPr>
          <p:nvPr/>
        </p:nvSpPr>
        <p:spPr bwMode="auto">
          <a:xfrm>
            <a:off x="457200" y="3581400"/>
            <a:ext cx="1666875" cy="1295400"/>
          </a:xfrm>
          <a:prstGeom prst="ellipse">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799" name="Rectangle 31"/>
          <p:cNvSpPr>
            <a:spLocks noChangeArrowheads="1"/>
          </p:cNvSpPr>
          <p:nvPr/>
        </p:nvSpPr>
        <p:spPr bwMode="auto">
          <a:xfrm>
            <a:off x="608013" y="3765550"/>
            <a:ext cx="175418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chemeClr val="accent2"/>
                </a:solidFill>
                <a:latin typeface="Arial" charset="0"/>
                <a:cs typeface="+mn-cs"/>
              </a:rPr>
              <a:t>   </a:t>
            </a:r>
            <a:r>
              <a:rPr lang="en-US" sz="2000" b="1">
                <a:solidFill>
                  <a:srgbClr val="339966"/>
                </a:solidFill>
                <a:latin typeface="Arial" charset="0"/>
                <a:cs typeface="+mn-cs"/>
              </a:rPr>
              <a:t>User</a:t>
            </a:r>
            <a:r>
              <a:rPr lang="ja-JP" altLang="en-US" sz="2000" b="1">
                <a:solidFill>
                  <a:srgbClr val="339966"/>
                </a:solidFill>
                <a:latin typeface="Arial"/>
                <a:cs typeface="+mn-cs"/>
              </a:rPr>
              <a:t>’</a:t>
            </a:r>
            <a:r>
              <a:rPr lang="en-US" sz="2000" b="1">
                <a:solidFill>
                  <a:srgbClr val="339966"/>
                </a:solidFill>
                <a:latin typeface="Arial" charset="0"/>
                <a:cs typeface="+mn-cs"/>
              </a:rPr>
              <a:t>s </a:t>
            </a:r>
          </a:p>
          <a:p>
            <a:pPr algn="l" eaLnBrk="0" hangingPunct="0">
              <a:defRPr/>
            </a:pPr>
            <a:r>
              <a:rPr lang="en-US" sz="2000" b="1">
                <a:solidFill>
                  <a:srgbClr val="339966"/>
                </a:solidFill>
                <a:latin typeface="Arial" charset="0"/>
                <a:cs typeface="+mn-cs"/>
              </a:rPr>
              <a:t>Information</a:t>
            </a:r>
          </a:p>
          <a:p>
            <a:pPr algn="l" eaLnBrk="0" hangingPunct="0">
              <a:defRPr/>
            </a:pPr>
            <a:r>
              <a:rPr lang="en-US" sz="2000" b="1">
                <a:solidFill>
                  <a:srgbClr val="339966"/>
                </a:solidFill>
                <a:latin typeface="Arial" charset="0"/>
                <a:cs typeface="+mn-cs"/>
              </a:rPr>
              <a:t>   Need</a:t>
            </a:r>
          </a:p>
        </p:txBody>
      </p:sp>
      <p:sp>
        <p:nvSpPr>
          <p:cNvPr id="1184800" name="Line 32"/>
          <p:cNvSpPr>
            <a:spLocks noChangeShapeType="1"/>
          </p:cNvSpPr>
          <p:nvPr/>
        </p:nvSpPr>
        <p:spPr bwMode="auto">
          <a:xfrm>
            <a:off x="2133600" y="4267200"/>
            <a:ext cx="3190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801" name="Rectangle 33"/>
          <p:cNvSpPr>
            <a:spLocks noChangeArrowheads="1"/>
          </p:cNvSpPr>
          <p:nvPr/>
        </p:nvSpPr>
        <p:spPr bwMode="auto">
          <a:xfrm>
            <a:off x="2968625" y="3044825"/>
            <a:ext cx="35845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rgbClr val="FF0033"/>
                </a:solidFill>
                <a:latin typeface="Arial" charset="0"/>
                <a:cs typeface="+mn-cs"/>
              </a:rPr>
              <a:t>   severe information loss</a:t>
            </a:r>
          </a:p>
        </p:txBody>
      </p:sp>
      <p:sp>
        <p:nvSpPr>
          <p:cNvPr id="1184802" name="Rectangle 34"/>
          <p:cNvSpPr>
            <a:spLocks noChangeArrowheads="1"/>
          </p:cNvSpPr>
          <p:nvPr/>
        </p:nvSpPr>
        <p:spPr bwMode="auto">
          <a:xfrm>
            <a:off x="2286000" y="3657600"/>
            <a:ext cx="1905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chemeClr val="accent2"/>
                </a:solidFill>
                <a:latin typeface="Arial" charset="0"/>
                <a:cs typeface="+mn-cs"/>
              </a:rPr>
              <a:t>  </a:t>
            </a:r>
            <a:r>
              <a:rPr lang="en-US" sz="2000" b="1">
                <a:solidFill>
                  <a:srgbClr val="339966"/>
                </a:solidFill>
                <a:latin typeface="Arial" charset="0"/>
                <a:cs typeface="+mn-cs"/>
              </a:rPr>
              <a:t>Query</a:t>
            </a:r>
          </a:p>
          <a:p>
            <a:pPr algn="l" eaLnBrk="0" hangingPunct="0">
              <a:defRPr/>
            </a:pPr>
            <a:r>
              <a:rPr lang="en-US" sz="2000" b="1">
                <a:solidFill>
                  <a:srgbClr val="339966"/>
                </a:solidFill>
                <a:latin typeface="Arial" charset="0"/>
                <a:cs typeface="+mn-cs"/>
              </a:rPr>
              <a:t>Specification</a:t>
            </a:r>
          </a:p>
          <a:p>
            <a:pPr algn="l" eaLnBrk="0" hangingPunct="0">
              <a:defRPr/>
            </a:pPr>
            <a:r>
              <a:rPr lang="en-US" sz="2000" b="1">
                <a:solidFill>
                  <a:srgbClr val="339966"/>
                </a:solidFill>
                <a:latin typeface="Arial" charset="0"/>
                <a:cs typeface="+mn-cs"/>
              </a:rPr>
              <a:t>  Process</a:t>
            </a:r>
            <a:endParaRPr lang="en-US" sz="2000" b="1">
              <a:solidFill>
                <a:schemeClr val="accent2"/>
              </a:solidFill>
              <a:latin typeface="Arial" charset="0"/>
              <a:cs typeface="+mn-cs"/>
            </a:endParaRPr>
          </a:p>
        </p:txBody>
      </p:sp>
      <p:sp>
        <p:nvSpPr>
          <p:cNvPr id="1184803" name="Line 35"/>
          <p:cNvSpPr>
            <a:spLocks noChangeShapeType="1"/>
          </p:cNvSpPr>
          <p:nvPr/>
        </p:nvSpPr>
        <p:spPr bwMode="auto">
          <a:xfrm>
            <a:off x="4097338" y="4257675"/>
            <a:ext cx="519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804" name="Rectangle 36"/>
          <p:cNvSpPr>
            <a:spLocks noChangeArrowheads="1"/>
          </p:cNvSpPr>
          <p:nvPr/>
        </p:nvSpPr>
        <p:spPr bwMode="auto">
          <a:xfrm>
            <a:off x="4643438" y="4064000"/>
            <a:ext cx="10271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latin typeface="Arial" charset="0"/>
                <a:cs typeface="+mn-cs"/>
              </a:rPr>
              <a:t>Query</a:t>
            </a:r>
          </a:p>
        </p:txBody>
      </p:sp>
      <p:sp>
        <p:nvSpPr>
          <p:cNvPr id="1184805" name="Line 37"/>
          <p:cNvSpPr>
            <a:spLocks noChangeShapeType="1"/>
          </p:cNvSpPr>
          <p:nvPr/>
        </p:nvSpPr>
        <p:spPr bwMode="auto">
          <a:xfrm>
            <a:off x="5368925" y="4257675"/>
            <a:ext cx="3873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806" name="Line 38"/>
          <p:cNvSpPr>
            <a:spLocks noChangeShapeType="1"/>
          </p:cNvSpPr>
          <p:nvPr/>
        </p:nvSpPr>
        <p:spPr bwMode="auto">
          <a:xfrm flipH="1">
            <a:off x="3352800" y="5410200"/>
            <a:ext cx="2286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4807" name="Rectangle 39"/>
          <p:cNvSpPr>
            <a:spLocks noChangeArrowheads="1"/>
          </p:cNvSpPr>
          <p:nvPr/>
        </p:nvSpPr>
        <p:spPr bwMode="auto">
          <a:xfrm>
            <a:off x="857250" y="4941888"/>
            <a:ext cx="264795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2000" b="1">
                <a:solidFill>
                  <a:srgbClr val="339966"/>
                </a:solidFill>
                <a:latin typeface="Arial" charset="0"/>
                <a:cs typeface="+mn-cs"/>
              </a:rPr>
              <a:t>List of Documents</a:t>
            </a:r>
          </a:p>
          <a:p>
            <a:pPr algn="l" eaLnBrk="0" hangingPunct="0">
              <a:defRPr/>
            </a:pPr>
            <a:r>
              <a:rPr lang="en-US" sz="2000" b="1">
                <a:solidFill>
                  <a:srgbClr val="339966"/>
                </a:solidFill>
                <a:latin typeface="Arial" charset="0"/>
                <a:cs typeface="+mn-cs"/>
              </a:rPr>
              <a:t>Relevant to User</a:t>
            </a:r>
            <a:r>
              <a:rPr lang="ja-JP" altLang="en-US" sz="2000" b="1">
                <a:solidFill>
                  <a:srgbClr val="339966"/>
                </a:solidFill>
                <a:latin typeface="Arial"/>
                <a:cs typeface="+mn-cs"/>
              </a:rPr>
              <a:t>’</a:t>
            </a:r>
            <a:r>
              <a:rPr lang="en-US" sz="2000" b="1">
                <a:solidFill>
                  <a:srgbClr val="339966"/>
                </a:solidFill>
                <a:latin typeface="Arial" charset="0"/>
                <a:cs typeface="+mn-cs"/>
              </a:rPr>
              <a:t>s</a:t>
            </a:r>
          </a:p>
          <a:p>
            <a:pPr algn="l" eaLnBrk="0" hangingPunct="0">
              <a:defRPr/>
            </a:pPr>
            <a:r>
              <a:rPr lang="en-US" sz="2000" b="1">
                <a:solidFill>
                  <a:srgbClr val="339966"/>
                </a:solidFill>
                <a:latin typeface="Arial" charset="0"/>
                <a:cs typeface="+mn-cs"/>
              </a:rPr>
              <a:t>Information Need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ate Placeholder 2"/>
          <p:cNvSpPr>
            <a:spLocks noGrp="1"/>
          </p:cNvSpPr>
          <p:nvPr>
            <p:ph type="dt" sz="quarter" idx="10"/>
          </p:nvPr>
        </p:nvSpPr>
        <p:spPr/>
        <p:txBody>
          <a:bodyPr/>
          <a:lstStyle/>
          <a:p>
            <a:pPr>
              <a:defRPr/>
            </a:pPr>
            <a:r>
              <a:rPr lang="en-US" smtClean="0"/>
              <a:t>IS 240 – Spring 2013 </a:t>
            </a:r>
            <a:endParaRPr lang="en-US"/>
          </a:p>
        </p:txBody>
      </p:sp>
      <p:sp>
        <p:nvSpPr>
          <p:cNvPr id="118682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21" name="Rectangle 5"/>
          <p:cNvSpPr>
            <a:spLocks noChangeArrowheads="1"/>
          </p:cNvSpPr>
          <p:nvPr/>
        </p:nvSpPr>
        <p:spPr bwMode="auto">
          <a:xfrm>
            <a:off x="6350000" y="3302000"/>
            <a:ext cx="1016000" cy="635000"/>
          </a:xfrm>
          <a:prstGeom prst="rect">
            <a:avLst/>
          </a:prstGeom>
          <a:solidFill>
            <a:srgbClr val="0099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22" name="Rectangle 6"/>
          <p:cNvSpPr>
            <a:spLocks noChangeArrowheads="1"/>
          </p:cNvSpPr>
          <p:nvPr/>
        </p:nvSpPr>
        <p:spPr bwMode="auto">
          <a:xfrm>
            <a:off x="4673600" y="1397000"/>
            <a:ext cx="558800" cy="635000"/>
          </a:xfrm>
          <a:prstGeom prst="rect">
            <a:avLst/>
          </a:prstGeom>
          <a:solidFill>
            <a:srgbClr val="FF33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73" name="Rectangle 57"/>
          <p:cNvSpPr>
            <a:spLocks noGrp="1" noChangeArrowheads="1"/>
          </p:cNvSpPr>
          <p:nvPr>
            <p:ph type="title"/>
          </p:nvPr>
        </p:nvSpPr>
        <p:spPr/>
        <p:txBody>
          <a:bodyPr/>
          <a:lstStyle/>
          <a:p>
            <a:pPr eaLnBrk="1" hangingPunct="1">
              <a:defRPr/>
            </a:pPr>
            <a:r>
              <a:rPr lang="en-US" sz="3200" smtClean="0">
                <a:cs typeface="+mj-cs"/>
              </a:rPr>
              <a:t>Conceptual View of Routing Retrieval</a:t>
            </a:r>
          </a:p>
        </p:txBody>
      </p:sp>
      <p:sp>
        <p:nvSpPr>
          <p:cNvPr id="1186828" name="Rectangle 12"/>
          <p:cNvSpPr>
            <a:spLocks noChangeArrowheads="1"/>
          </p:cNvSpPr>
          <p:nvPr/>
        </p:nvSpPr>
        <p:spPr bwMode="auto">
          <a:xfrm>
            <a:off x="863600" y="4521200"/>
            <a:ext cx="7416800" cy="9398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29" name="Line 13"/>
          <p:cNvSpPr>
            <a:spLocks noChangeShapeType="1"/>
          </p:cNvSpPr>
          <p:nvPr/>
        </p:nvSpPr>
        <p:spPr bwMode="auto">
          <a:xfrm flipV="1">
            <a:off x="18288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0" name="Line 14"/>
          <p:cNvSpPr>
            <a:spLocks noChangeShapeType="1"/>
          </p:cNvSpPr>
          <p:nvPr/>
        </p:nvSpPr>
        <p:spPr bwMode="auto">
          <a:xfrm flipV="1">
            <a:off x="35052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1" name="Line 15"/>
          <p:cNvSpPr>
            <a:spLocks noChangeShapeType="1"/>
          </p:cNvSpPr>
          <p:nvPr/>
        </p:nvSpPr>
        <p:spPr bwMode="auto">
          <a:xfrm flipV="1">
            <a:off x="29718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2" name="Line 16"/>
          <p:cNvSpPr>
            <a:spLocks noChangeShapeType="1"/>
          </p:cNvSpPr>
          <p:nvPr/>
        </p:nvSpPr>
        <p:spPr bwMode="auto">
          <a:xfrm flipV="1">
            <a:off x="28194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3" name="Line 17"/>
          <p:cNvSpPr>
            <a:spLocks noChangeShapeType="1"/>
          </p:cNvSpPr>
          <p:nvPr/>
        </p:nvSpPr>
        <p:spPr bwMode="auto">
          <a:xfrm flipV="1">
            <a:off x="44958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4" name="Line 18"/>
          <p:cNvSpPr>
            <a:spLocks noChangeShapeType="1"/>
          </p:cNvSpPr>
          <p:nvPr/>
        </p:nvSpPr>
        <p:spPr bwMode="auto">
          <a:xfrm flipV="1">
            <a:off x="39624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5" name="Line 19"/>
          <p:cNvSpPr>
            <a:spLocks noChangeShapeType="1"/>
          </p:cNvSpPr>
          <p:nvPr/>
        </p:nvSpPr>
        <p:spPr bwMode="auto">
          <a:xfrm flipV="1">
            <a:off x="36576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6" name="Line 20"/>
          <p:cNvSpPr>
            <a:spLocks noChangeShapeType="1"/>
          </p:cNvSpPr>
          <p:nvPr/>
        </p:nvSpPr>
        <p:spPr bwMode="auto">
          <a:xfrm flipV="1">
            <a:off x="70866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7" name="Line 21"/>
          <p:cNvSpPr>
            <a:spLocks noChangeShapeType="1"/>
          </p:cNvSpPr>
          <p:nvPr/>
        </p:nvSpPr>
        <p:spPr bwMode="auto">
          <a:xfrm flipV="1">
            <a:off x="61722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8" name="Line 22"/>
          <p:cNvSpPr>
            <a:spLocks noChangeShapeType="1"/>
          </p:cNvSpPr>
          <p:nvPr/>
        </p:nvSpPr>
        <p:spPr bwMode="auto">
          <a:xfrm flipV="1">
            <a:off x="51054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39" name="Line 23"/>
          <p:cNvSpPr>
            <a:spLocks noChangeShapeType="1"/>
          </p:cNvSpPr>
          <p:nvPr/>
        </p:nvSpPr>
        <p:spPr bwMode="auto">
          <a:xfrm flipV="1">
            <a:off x="66294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0" name="Line 24"/>
          <p:cNvSpPr>
            <a:spLocks noChangeShapeType="1"/>
          </p:cNvSpPr>
          <p:nvPr/>
        </p:nvSpPr>
        <p:spPr bwMode="auto">
          <a:xfrm flipV="1">
            <a:off x="7543800" y="4470400"/>
            <a:ext cx="0" cy="1041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1" name="Line 25"/>
          <p:cNvSpPr>
            <a:spLocks noChangeShapeType="1"/>
          </p:cNvSpPr>
          <p:nvPr/>
        </p:nvSpPr>
        <p:spPr bwMode="auto">
          <a:xfrm>
            <a:off x="7924800" y="4521200"/>
            <a:ext cx="0" cy="939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2" name="Line 26"/>
          <p:cNvSpPr>
            <a:spLocks noChangeShapeType="1"/>
          </p:cNvSpPr>
          <p:nvPr/>
        </p:nvSpPr>
        <p:spPr bwMode="auto">
          <a:xfrm>
            <a:off x="1295400" y="4521200"/>
            <a:ext cx="0" cy="939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3" name="Rectangle 27"/>
          <p:cNvSpPr>
            <a:spLocks noChangeArrowheads="1"/>
          </p:cNvSpPr>
          <p:nvPr/>
        </p:nvSpPr>
        <p:spPr bwMode="auto">
          <a:xfrm>
            <a:off x="1320800" y="4521200"/>
            <a:ext cx="482600" cy="939800"/>
          </a:xfrm>
          <a:prstGeom prst="rect">
            <a:avLst/>
          </a:prstGeom>
          <a:solidFill>
            <a:srgbClr val="FF33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4" name="Rectangle 28"/>
          <p:cNvSpPr>
            <a:spLocks noChangeArrowheads="1"/>
          </p:cNvSpPr>
          <p:nvPr/>
        </p:nvSpPr>
        <p:spPr bwMode="auto">
          <a:xfrm>
            <a:off x="2997200" y="4521200"/>
            <a:ext cx="482600" cy="939800"/>
          </a:xfrm>
          <a:prstGeom prst="rect">
            <a:avLst/>
          </a:prstGeom>
          <a:solidFill>
            <a:srgbClr val="00CCFF"/>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5" name="Rectangle 29"/>
          <p:cNvSpPr>
            <a:spLocks noChangeArrowheads="1"/>
          </p:cNvSpPr>
          <p:nvPr/>
        </p:nvSpPr>
        <p:spPr bwMode="auto">
          <a:xfrm>
            <a:off x="6197600" y="4521200"/>
            <a:ext cx="406400" cy="939800"/>
          </a:xfrm>
          <a:prstGeom prst="rect">
            <a:avLst/>
          </a:prstGeom>
          <a:solidFill>
            <a:srgbClr val="FF33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6" name="Rectangle 30"/>
          <p:cNvSpPr>
            <a:spLocks noChangeArrowheads="1"/>
          </p:cNvSpPr>
          <p:nvPr/>
        </p:nvSpPr>
        <p:spPr bwMode="auto">
          <a:xfrm>
            <a:off x="7569200" y="4521200"/>
            <a:ext cx="330200" cy="939800"/>
          </a:xfrm>
          <a:prstGeom prst="rect">
            <a:avLst/>
          </a:prstGeom>
          <a:solidFill>
            <a:srgbClr val="0099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7" name="Rectangle 31"/>
          <p:cNvSpPr>
            <a:spLocks noChangeArrowheads="1"/>
          </p:cNvSpPr>
          <p:nvPr/>
        </p:nvSpPr>
        <p:spPr bwMode="auto">
          <a:xfrm>
            <a:off x="2844800" y="1397000"/>
            <a:ext cx="787400" cy="30734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8" name="Rectangle 32"/>
          <p:cNvSpPr>
            <a:spLocks noChangeArrowheads="1"/>
          </p:cNvSpPr>
          <p:nvPr/>
        </p:nvSpPr>
        <p:spPr bwMode="auto">
          <a:xfrm>
            <a:off x="4673600" y="1397000"/>
            <a:ext cx="1701800" cy="6350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49" name="Rectangle 33"/>
          <p:cNvSpPr>
            <a:spLocks noChangeArrowheads="1"/>
          </p:cNvSpPr>
          <p:nvPr/>
        </p:nvSpPr>
        <p:spPr bwMode="auto">
          <a:xfrm>
            <a:off x="4673600" y="2311400"/>
            <a:ext cx="1549400" cy="635000"/>
          </a:xfrm>
          <a:prstGeom prst="rect">
            <a:avLst/>
          </a:prstGeom>
          <a:solidFill>
            <a:srgbClr val="00CCFF"/>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0" name="Rectangle 34"/>
          <p:cNvSpPr>
            <a:spLocks noChangeArrowheads="1"/>
          </p:cNvSpPr>
          <p:nvPr/>
        </p:nvSpPr>
        <p:spPr bwMode="auto">
          <a:xfrm>
            <a:off x="4673600" y="3302000"/>
            <a:ext cx="2692400" cy="6350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1" name="Line 35"/>
          <p:cNvSpPr>
            <a:spLocks noChangeShapeType="1"/>
          </p:cNvSpPr>
          <p:nvPr/>
        </p:nvSpPr>
        <p:spPr bwMode="auto">
          <a:xfrm>
            <a:off x="4953000" y="1397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2" name="Line 36"/>
          <p:cNvSpPr>
            <a:spLocks noChangeShapeType="1"/>
          </p:cNvSpPr>
          <p:nvPr/>
        </p:nvSpPr>
        <p:spPr bwMode="auto">
          <a:xfrm>
            <a:off x="5257800" y="1397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3" name="Line 37"/>
          <p:cNvSpPr>
            <a:spLocks noChangeShapeType="1"/>
          </p:cNvSpPr>
          <p:nvPr/>
        </p:nvSpPr>
        <p:spPr bwMode="auto">
          <a:xfrm>
            <a:off x="5791200" y="1397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4" name="Line 38"/>
          <p:cNvSpPr>
            <a:spLocks noChangeShapeType="1"/>
          </p:cNvSpPr>
          <p:nvPr/>
        </p:nvSpPr>
        <p:spPr bwMode="auto">
          <a:xfrm>
            <a:off x="5181600" y="23114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5" name="Line 39"/>
          <p:cNvSpPr>
            <a:spLocks noChangeShapeType="1"/>
          </p:cNvSpPr>
          <p:nvPr/>
        </p:nvSpPr>
        <p:spPr bwMode="auto">
          <a:xfrm>
            <a:off x="5715000" y="23114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6" name="Rectangle 40"/>
          <p:cNvSpPr>
            <a:spLocks noChangeArrowheads="1"/>
          </p:cNvSpPr>
          <p:nvPr/>
        </p:nvSpPr>
        <p:spPr bwMode="auto">
          <a:xfrm>
            <a:off x="5816600" y="1397000"/>
            <a:ext cx="558800" cy="635000"/>
          </a:xfrm>
          <a:prstGeom prst="rect">
            <a:avLst/>
          </a:prstGeom>
          <a:solidFill>
            <a:srgbClr val="FF33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7" name="Line 41"/>
          <p:cNvSpPr>
            <a:spLocks noChangeShapeType="1"/>
          </p:cNvSpPr>
          <p:nvPr/>
        </p:nvSpPr>
        <p:spPr bwMode="auto">
          <a:xfrm>
            <a:off x="5257800" y="3302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8" name="Line 42"/>
          <p:cNvSpPr>
            <a:spLocks noChangeShapeType="1"/>
          </p:cNvSpPr>
          <p:nvPr/>
        </p:nvSpPr>
        <p:spPr bwMode="auto">
          <a:xfrm>
            <a:off x="5791200" y="3302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59" name="Line 43"/>
          <p:cNvSpPr>
            <a:spLocks noChangeShapeType="1"/>
          </p:cNvSpPr>
          <p:nvPr/>
        </p:nvSpPr>
        <p:spPr bwMode="auto">
          <a:xfrm>
            <a:off x="6324600" y="3302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60" name="Line 44"/>
          <p:cNvSpPr>
            <a:spLocks noChangeShapeType="1"/>
          </p:cNvSpPr>
          <p:nvPr/>
        </p:nvSpPr>
        <p:spPr bwMode="auto">
          <a:xfrm>
            <a:off x="6858000" y="3302000"/>
            <a:ext cx="0" cy="635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61" name="Rectangle 45"/>
          <p:cNvSpPr>
            <a:spLocks noChangeArrowheads="1"/>
          </p:cNvSpPr>
          <p:nvPr/>
        </p:nvSpPr>
        <p:spPr bwMode="auto">
          <a:xfrm>
            <a:off x="5283200" y="3302000"/>
            <a:ext cx="482600" cy="635000"/>
          </a:xfrm>
          <a:prstGeom prst="rect">
            <a:avLst/>
          </a:prstGeom>
          <a:solidFill>
            <a:srgbClr val="009900"/>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62" name="Freeform 46"/>
          <p:cNvSpPr>
            <a:spLocks/>
          </p:cNvSpPr>
          <p:nvPr/>
        </p:nvSpPr>
        <p:spPr bwMode="auto">
          <a:xfrm>
            <a:off x="2886075" y="1409700"/>
            <a:ext cx="668338" cy="696913"/>
          </a:xfrm>
          <a:custGeom>
            <a:avLst/>
            <a:gdLst>
              <a:gd name="T0" fmla="*/ 366 w 421"/>
              <a:gd name="T1" fmla="*/ 0 h 439"/>
              <a:gd name="T2" fmla="*/ 402 w 421"/>
              <a:gd name="T3" fmla="*/ 36 h 439"/>
              <a:gd name="T4" fmla="*/ 420 w 421"/>
              <a:gd name="T5" fmla="*/ 72 h 439"/>
              <a:gd name="T6" fmla="*/ 420 w 421"/>
              <a:gd name="T7" fmla="*/ 108 h 439"/>
              <a:gd name="T8" fmla="*/ 420 w 421"/>
              <a:gd name="T9" fmla="*/ 144 h 439"/>
              <a:gd name="T10" fmla="*/ 402 w 421"/>
              <a:gd name="T11" fmla="*/ 180 h 439"/>
              <a:gd name="T12" fmla="*/ 384 w 421"/>
              <a:gd name="T13" fmla="*/ 216 h 439"/>
              <a:gd name="T14" fmla="*/ 384 w 421"/>
              <a:gd name="T15" fmla="*/ 252 h 439"/>
              <a:gd name="T16" fmla="*/ 384 w 421"/>
              <a:gd name="T17" fmla="*/ 288 h 439"/>
              <a:gd name="T18" fmla="*/ 384 w 421"/>
              <a:gd name="T19" fmla="*/ 324 h 439"/>
              <a:gd name="T20" fmla="*/ 384 w 421"/>
              <a:gd name="T21" fmla="*/ 366 h 439"/>
              <a:gd name="T22" fmla="*/ 348 w 421"/>
              <a:gd name="T23" fmla="*/ 402 h 439"/>
              <a:gd name="T24" fmla="*/ 312 w 421"/>
              <a:gd name="T25" fmla="*/ 420 h 439"/>
              <a:gd name="T26" fmla="*/ 276 w 421"/>
              <a:gd name="T27" fmla="*/ 420 h 439"/>
              <a:gd name="T28" fmla="*/ 240 w 421"/>
              <a:gd name="T29" fmla="*/ 420 h 439"/>
              <a:gd name="T30" fmla="*/ 198 w 421"/>
              <a:gd name="T31" fmla="*/ 420 h 439"/>
              <a:gd name="T32" fmla="*/ 162 w 421"/>
              <a:gd name="T33" fmla="*/ 438 h 439"/>
              <a:gd name="T34" fmla="*/ 126 w 421"/>
              <a:gd name="T35" fmla="*/ 438 h 439"/>
              <a:gd name="T36" fmla="*/ 78 w 421"/>
              <a:gd name="T37" fmla="*/ 438 h 439"/>
              <a:gd name="T38" fmla="*/ 60 w 421"/>
              <a:gd name="T39" fmla="*/ 414 h 439"/>
              <a:gd name="T40" fmla="*/ 36 w 421"/>
              <a:gd name="T41" fmla="*/ 372 h 439"/>
              <a:gd name="T42" fmla="*/ 18 w 421"/>
              <a:gd name="T43" fmla="*/ 336 h 439"/>
              <a:gd name="T44" fmla="*/ 0 w 421"/>
              <a:gd name="T45" fmla="*/ 300 h 439"/>
              <a:gd name="T46" fmla="*/ 0 w 421"/>
              <a:gd name="T47" fmla="*/ 258 h 439"/>
              <a:gd name="T48" fmla="*/ 0 w 421"/>
              <a:gd name="T49" fmla="*/ 222 h 439"/>
              <a:gd name="T50" fmla="*/ 18 w 421"/>
              <a:gd name="T51" fmla="*/ 186 h 439"/>
              <a:gd name="T52" fmla="*/ 36 w 421"/>
              <a:gd name="T53" fmla="*/ 150 h 439"/>
              <a:gd name="T54" fmla="*/ 36 w 421"/>
              <a:gd name="T55" fmla="*/ 114 h 439"/>
              <a:gd name="T56" fmla="*/ 36 w 421"/>
              <a:gd name="T57" fmla="*/ 78 h 439"/>
              <a:gd name="T58" fmla="*/ 18 w 421"/>
              <a:gd name="T59" fmla="*/ 42 h 439"/>
              <a:gd name="T60" fmla="*/ 54 w 421"/>
              <a:gd name="T61" fmla="*/ 24 h 439"/>
              <a:gd name="T62" fmla="*/ 90 w 421"/>
              <a:gd name="T63" fmla="*/ 24 h 439"/>
              <a:gd name="T64" fmla="*/ 126 w 421"/>
              <a:gd name="T65" fmla="*/ 24 h 439"/>
              <a:gd name="T66" fmla="*/ 162 w 421"/>
              <a:gd name="T67" fmla="*/ 24 h 439"/>
              <a:gd name="T68" fmla="*/ 198 w 421"/>
              <a:gd name="T69" fmla="*/ 6 h 439"/>
              <a:gd name="T70" fmla="*/ 234 w 421"/>
              <a:gd name="T71" fmla="*/ 6 h 439"/>
              <a:gd name="T72" fmla="*/ 270 w 421"/>
              <a:gd name="T73" fmla="*/ 6 h 439"/>
              <a:gd name="T74" fmla="*/ 306 w 421"/>
              <a:gd name="T75" fmla="*/ 6 h 439"/>
              <a:gd name="T76" fmla="*/ 342 w 421"/>
              <a:gd name="T77" fmla="*/ 2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39">
                <a:moveTo>
                  <a:pt x="342" y="24"/>
                </a:moveTo>
                <a:lnTo>
                  <a:pt x="366" y="0"/>
                </a:lnTo>
                <a:lnTo>
                  <a:pt x="384" y="18"/>
                </a:lnTo>
                <a:lnTo>
                  <a:pt x="402" y="36"/>
                </a:lnTo>
                <a:lnTo>
                  <a:pt x="402" y="54"/>
                </a:lnTo>
                <a:lnTo>
                  <a:pt x="420" y="72"/>
                </a:lnTo>
                <a:lnTo>
                  <a:pt x="420" y="90"/>
                </a:lnTo>
                <a:lnTo>
                  <a:pt x="420" y="108"/>
                </a:lnTo>
                <a:lnTo>
                  <a:pt x="420" y="126"/>
                </a:lnTo>
                <a:lnTo>
                  <a:pt x="420" y="144"/>
                </a:lnTo>
                <a:lnTo>
                  <a:pt x="420" y="162"/>
                </a:lnTo>
                <a:lnTo>
                  <a:pt x="402" y="180"/>
                </a:lnTo>
                <a:lnTo>
                  <a:pt x="402" y="198"/>
                </a:lnTo>
                <a:lnTo>
                  <a:pt x="384" y="216"/>
                </a:lnTo>
                <a:lnTo>
                  <a:pt x="384" y="234"/>
                </a:lnTo>
                <a:lnTo>
                  <a:pt x="384" y="252"/>
                </a:lnTo>
                <a:lnTo>
                  <a:pt x="384" y="270"/>
                </a:lnTo>
                <a:lnTo>
                  <a:pt x="384" y="288"/>
                </a:lnTo>
                <a:lnTo>
                  <a:pt x="384" y="306"/>
                </a:lnTo>
                <a:lnTo>
                  <a:pt x="384" y="324"/>
                </a:lnTo>
                <a:lnTo>
                  <a:pt x="384" y="342"/>
                </a:lnTo>
                <a:lnTo>
                  <a:pt x="384" y="366"/>
                </a:lnTo>
                <a:lnTo>
                  <a:pt x="366" y="384"/>
                </a:lnTo>
                <a:lnTo>
                  <a:pt x="348" y="402"/>
                </a:lnTo>
                <a:lnTo>
                  <a:pt x="330" y="420"/>
                </a:lnTo>
                <a:lnTo>
                  <a:pt x="312" y="420"/>
                </a:lnTo>
                <a:lnTo>
                  <a:pt x="294" y="420"/>
                </a:lnTo>
                <a:lnTo>
                  <a:pt x="276" y="420"/>
                </a:lnTo>
                <a:lnTo>
                  <a:pt x="258" y="420"/>
                </a:lnTo>
                <a:lnTo>
                  <a:pt x="240" y="420"/>
                </a:lnTo>
                <a:lnTo>
                  <a:pt x="216" y="420"/>
                </a:lnTo>
                <a:lnTo>
                  <a:pt x="198" y="420"/>
                </a:lnTo>
                <a:lnTo>
                  <a:pt x="180" y="438"/>
                </a:lnTo>
                <a:lnTo>
                  <a:pt x="162" y="438"/>
                </a:lnTo>
                <a:lnTo>
                  <a:pt x="144" y="438"/>
                </a:lnTo>
                <a:lnTo>
                  <a:pt x="126" y="438"/>
                </a:lnTo>
                <a:lnTo>
                  <a:pt x="102" y="438"/>
                </a:lnTo>
                <a:lnTo>
                  <a:pt x="78" y="438"/>
                </a:lnTo>
                <a:lnTo>
                  <a:pt x="60" y="438"/>
                </a:lnTo>
                <a:lnTo>
                  <a:pt x="60" y="414"/>
                </a:lnTo>
                <a:lnTo>
                  <a:pt x="36" y="390"/>
                </a:lnTo>
                <a:lnTo>
                  <a:pt x="36" y="372"/>
                </a:lnTo>
                <a:lnTo>
                  <a:pt x="36" y="354"/>
                </a:lnTo>
                <a:lnTo>
                  <a:pt x="18" y="336"/>
                </a:lnTo>
                <a:lnTo>
                  <a:pt x="18" y="318"/>
                </a:lnTo>
                <a:lnTo>
                  <a:pt x="0" y="300"/>
                </a:lnTo>
                <a:lnTo>
                  <a:pt x="0" y="282"/>
                </a:lnTo>
                <a:lnTo>
                  <a:pt x="0" y="258"/>
                </a:lnTo>
                <a:lnTo>
                  <a:pt x="0" y="240"/>
                </a:lnTo>
                <a:lnTo>
                  <a:pt x="0" y="222"/>
                </a:lnTo>
                <a:lnTo>
                  <a:pt x="0" y="204"/>
                </a:lnTo>
                <a:lnTo>
                  <a:pt x="18" y="186"/>
                </a:lnTo>
                <a:lnTo>
                  <a:pt x="36" y="168"/>
                </a:lnTo>
                <a:lnTo>
                  <a:pt x="36" y="150"/>
                </a:lnTo>
                <a:lnTo>
                  <a:pt x="36" y="132"/>
                </a:lnTo>
                <a:lnTo>
                  <a:pt x="36" y="114"/>
                </a:lnTo>
                <a:lnTo>
                  <a:pt x="36" y="96"/>
                </a:lnTo>
                <a:lnTo>
                  <a:pt x="36" y="78"/>
                </a:lnTo>
                <a:lnTo>
                  <a:pt x="18" y="60"/>
                </a:lnTo>
                <a:lnTo>
                  <a:pt x="18" y="42"/>
                </a:lnTo>
                <a:lnTo>
                  <a:pt x="36" y="24"/>
                </a:lnTo>
                <a:lnTo>
                  <a:pt x="54" y="24"/>
                </a:lnTo>
                <a:lnTo>
                  <a:pt x="72" y="24"/>
                </a:lnTo>
                <a:lnTo>
                  <a:pt x="90" y="24"/>
                </a:lnTo>
                <a:lnTo>
                  <a:pt x="108" y="24"/>
                </a:lnTo>
                <a:lnTo>
                  <a:pt x="126" y="24"/>
                </a:lnTo>
                <a:lnTo>
                  <a:pt x="144" y="24"/>
                </a:lnTo>
                <a:lnTo>
                  <a:pt x="162" y="24"/>
                </a:lnTo>
                <a:lnTo>
                  <a:pt x="180" y="24"/>
                </a:lnTo>
                <a:lnTo>
                  <a:pt x="198" y="6"/>
                </a:lnTo>
                <a:lnTo>
                  <a:pt x="216" y="6"/>
                </a:lnTo>
                <a:lnTo>
                  <a:pt x="234" y="6"/>
                </a:lnTo>
                <a:lnTo>
                  <a:pt x="252" y="6"/>
                </a:lnTo>
                <a:lnTo>
                  <a:pt x="270" y="6"/>
                </a:lnTo>
                <a:lnTo>
                  <a:pt x="288" y="6"/>
                </a:lnTo>
                <a:lnTo>
                  <a:pt x="306" y="6"/>
                </a:lnTo>
                <a:lnTo>
                  <a:pt x="342" y="24"/>
                </a:lnTo>
                <a:lnTo>
                  <a:pt x="342" y="24"/>
                </a:lnTo>
              </a:path>
            </a:pathLst>
          </a:custGeom>
          <a:solidFill>
            <a:srgbClr val="FF3300"/>
          </a:solidFill>
          <a:ln w="508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186863" name="Freeform 47"/>
          <p:cNvSpPr>
            <a:spLocks/>
          </p:cNvSpPr>
          <p:nvPr/>
        </p:nvSpPr>
        <p:spPr bwMode="auto">
          <a:xfrm>
            <a:off x="2886075" y="2247900"/>
            <a:ext cx="668338" cy="696913"/>
          </a:xfrm>
          <a:custGeom>
            <a:avLst/>
            <a:gdLst>
              <a:gd name="T0" fmla="*/ 366 w 421"/>
              <a:gd name="T1" fmla="*/ 0 h 439"/>
              <a:gd name="T2" fmla="*/ 402 w 421"/>
              <a:gd name="T3" fmla="*/ 36 h 439"/>
              <a:gd name="T4" fmla="*/ 420 w 421"/>
              <a:gd name="T5" fmla="*/ 72 h 439"/>
              <a:gd name="T6" fmla="*/ 420 w 421"/>
              <a:gd name="T7" fmla="*/ 108 h 439"/>
              <a:gd name="T8" fmla="*/ 420 w 421"/>
              <a:gd name="T9" fmla="*/ 144 h 439"/>
              <a:gd name="T10" fmla="*/ 402 w 421"/>
              <a:gd name="T11" fmla="*/ 180 h 439"/>
              <a:gd name="T12" fmla="*/ 384 w 421"/>
              <a:gd name="T13" fmla="*/ 216 h 439"/>
              <a:gd name="T14" fmla="*/ 384 w 421"/>
              <a:gd name="T15" fmla="*/ 252 h 439"/>
              <a:gd name="T16" fmla="*/ 384 w 421"/>
              <a:gd name="T17" fmla="*/ 288 h 439"/>
              <a:gd name="T18" fmla="*/ 384 w 421"/>
              <a:gd name="T19" fmla="*/ 324 h 439"/>
              <a:gd name="T20" fmla="*/ 384 w 421"/>
              <a:gd name="T21" fmla="*/ 366 h 439"/>
              <a:gd name="T22" fmla="*/ 348 w 421"/>
              <a:gd name="T23" fmla="*/ 402 h 439"/>
              <a:gd name="T24" fmla="*/ 312 w 421"/>
              <a:gd name="T25" fmla="*/ 420 h 439"/>
              <a:gd name="T26" fmla="*/ 276 w 421"/>
              <a:gd name="T27" fmla="*/ 420 h 439"/>
              <a:gd name="T28" fmla="*/ 240 w 421"/>
              <a:gd name="T29" fmla="*/ 420 h 439"/>
              <a:gd name="T30" fmla="*/ 198 w 421"/>
              <a:gd name="T31" fmla="*/ 420 h 439"/>
              <a:gd name="T32" fmla="*/ 162 w 421"/>
              <a:gd name="T33" fmla="*/ 438 h 439"/>
              <a:gd name="T34" fmla="*/ 126 w 421"/>
              <a:gd name="T35" fmla="*/ 438 h 439"/>
              <a:gd name="T36" fmla="*/ 78 w 421"/>
              <a:gd name="T37" fmla="*/ 438 h 439"/>
              <a:gd name="T38" fmla="*/ 60 w 421"/>
              <a:gd name="T39" fmla="*/ 414 h 439"/>
              <a:gd name="T40" fmla="*/ 36 w 421"/>
              <a:gd name="T41" fmla="*/ 372 h 439"/>
              <a:gd name="T42" fmla="*/ 18 w 421"/>
              <a:gd name="T43" fmla="*/ 336 h 439"/>
              <a:gd name="T44" fmla="*/ 0 w 421"/>
              <a:gd name="T45" fmla="*/ 300 h 439"/>
              <a:gd name="T46" fmla="*/ 0 w 421"/>
              <a:gd name="T47" fmla="*/ 258 h 439"/>
              <a:gd name="T48" fmla="*/ 0 w 421"/>
              <a:gd name="T49" fmla="*/ 222 h 439"/>
              <a:gd name="T50" fmla="*/ 18 w 421"/>
              <a:gd name="T51" fmla="*/ 186 h 439"/>
              <a:gd name="T52" fmla="*/ 36 w 421"/>
              <a:gd name="T53" fmla="*/ 150 h 439"/>
              <a:gd name="T54" fmla="*/ 36 w 421"/>
              <a:gd name="T55" fmla="*/ 114 h 439"/>
              <a:gd name="T56" fmla="*/ 36 w 421"/>
              <a:gd name="T57" fmla="*/ 78 h 439"/>
              <a:gd name="T58" fmla="*/ 18 w 421"/>
              <a:gd name="T59" fmla="*/ 42 h 439"/>
              <a:gd name="T60" fmla="*/ 54 w 421"/>
              <a:gd name="T61" fmla="*/ 24 h 439"/>
              <a:gd name="T62" fmla="*/ 90 w 421"/>
              <a:gd name="T63" fmla="*/ 24 h 439"/>
              <a:gd name="T64" fmla="*/ 126 w 421"/>
              <a:gd name="T65" fmla="*/ 24 h 439"/>
              <a:gd name="T66" fmla="*/ 162 w 421"/>
              <a:gd name="T67" fmla="*/ 24 h 439"/>
              <a:gd name="T68" fmla="*/ 198 w 421"/>
              <a:gd name="T69" fmla="*/ 6 h 439"/>
              <a:gd name="T70" fmla="*/ 234 w 421"/>
              <a:gd name="T71" fmla="*/ 6 h 439"/>
              <a:gd name="T72" fmla="*/ 270 w 421"/>
              <a:gd name="T73" fmla="*/ 6 h 439"/>
              <a:gd name="T74" fmla="*/ 306 w 421"/>
              <a:gd name="T75" fmla="*/ 6 h 439"/>
              <a:gd name="T76" fmla="*/ 342 w 421"/>
              <a:gd name="T77" fmla="*/ 2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39">
                <a:moveTo>
                  <a:pt x="342" y="24"/>
                </a:moveTo>
                <a:lnTo>
                  <a:pt x="366" y="0"/>
                </a:lnTo>
                <a:lnTo>
                  <a:pt x="384" y="18"/>
                </a:lnTo>
                <a:lnTo>
                  <a:pt x="402" y="36"/>
                </a:lnTo>
                <a:lnTo>
                  <a:pt x="402" y="54"/>
                </a:lnTo>
                <a:lnTo>
                  <a:pt x="420" y="72"/>
                </a:lnTo>
                <a:lnTo>
                  <a:pt x="420" y="90"/>
                </a:lnTo>
                <a:lnTo>
                  <a:pt x="420" y="108"/>
                </a:lnTo>
                <a:lnTo>
                  <a:pt x="420" y="126"/>
                </a:lnTo>
                <a:lnTo>
                  <a:pt x="420" y="144"/>
                </a:lnTo>
                <a:lnTo>
                  <a:pt x="420" y="162"/>
                </a:lnTo>
                <a:lnTo>
                  <a:pt x="402" y="180"/>
                </a:lnTo>
                <a:lnTo>
                  <a:pt x="402" y="198"/>
                </a:lnTo>
                <a:lnTo>
                  <a:pt x="384" y="216"/>
                </a:lnTo>
                <a:lnTo>
                  <a:pt x="384" y="234"/>
                </a:lnTo>
                <a:lnTo>
                  <a:pt x="384" y="252"/>
                </a:lnTo>
                <a:lnTo>
                  <a:pt x="384" y="270"/>
                </a:lnTo>
                <a:lnTo>
                  <a:pt x="384" y="288"/>
                </a:lnTo>
                <a:lnTo>
                  <a:pt x="384" y="306"/>
                </a:lnTo>
                <a:lnTo>
                  <a:pt x="384" y="324"/>
                </a:lnTo>
                <a:lnTo>
                  <a:pt x="384" y="342"/>
                </a:lnTo>
                <a:lnTo>
                  <a:pt x="384" y="366"/>
                </a:lnTo>
                <a:lnTo>
                  <a:pt x="366" y="384"/>
                </a:lnTo>
                <a:lnTo>
                  <a:pt x="348" y="402"/>
                </a:lnTo>
                <a:lnTo>
                  <a:pt x="330" y="420"/>
                </a:lnTo>
                <a:lnTo>
                  <a:pt x="312" y="420"/>
                </a:lnTo>
                <a:lnTo>
                  <a:pt x="294" y="420"/>
                </a:lnTo>
                <a:lnTo>
                  <a:pt x="276" y="420"/>
                </a:lnTo>
                <a:lnTo>
                  <a:pt x="258" y="420"/>
                </a:lnTo>
                <a:lnTo>
                  <a:pt x="240" y="420"/>
                </a:lnTo>
                <a:lnTo>
                  <a:pt x="216" y="420"/>
                </a:lnTo>
                <a:lnTo>
                  <a:pt x="198" y="420"/>
                </a:lnTo>
                <a:lnTo>
                  <a:pt x="180" y="438"/>
                </a:lnTo>
                <a:lnTo>
                  <a:pt x="162" y="438"/>
                </a:lnTo>
                <a:lnTo>
                  <a:pt x="144" y="438"/>
                </a:lnTo>
                <a:lnTo>
                  <a:pt x="126" y="438"/>
                </a:lnTo>
                <a:lnTo>
                  <a:pt x="102" y="438"/>
                </a:lnTo>
                <a:lnTo>
                  <a:pt x="78" y="438"/>
                </a:lnTo>
                <a:lnTo>
                  <a:pt x="60" y="438"/>
                </a:lnTo>
                <a:lnTo>
                  <a:pt x="60" y="414"/>
                </a:lnTo>
                <a:lnTo>
                  <a:pt x="36" y="390"/>
                </a:lnTo>
                <a:lnTo>
                  <a:pt x="36" y="372"/>
                </a:lnTo>
                <a:lnTo>
                  <a:pt x="36" y="354"/>
                </a:lnTo>
                <a:lnTo>
                  <a:pt x="18" y="336"/>
                </a:lnTo>
                <a:lnTo>
                  <a:pt x="18" y="318"/>
                </a:lnTo>
                <a:lnTo>
                  <a:pt x="0" y="300"/>
                </a:lnTo>
                <a:lnTo>
                  <a:pt x="0" y="282"/>
                </a:lnTo>
                <a:lnTo>
                  <a:pt x="0" y="258"/>
                </a:lnTo>
                <a:lnTo>
                  <a:pt x="0" y="240"/>
                </a:lnTo>
                <a:lnTo>
                  <a:pt x="0" y="222"/>
                </a:lnTo>
                <a:lnTo>
                  <a:pt x="0" y="204"/>
                </a:lnTo>
                <a:lnTo>
                  <a:pt x="18" y="186"/>
                </a:lnTo>
                <a:lnTo>
                  <a:pt x="36" y="168"/>
                </a:lnTo>
                <a:lnTo>
                  <a:pt x="36" y="150"/>
                </a:lnTo>
                <a:lnTo>
                  <a:pt x="36" y="132"/>
                </a:lnTo>
                <a:lnTo>
                  <a:pt x="36" y="114"/>
                </a:lnTo>
                <a:lnTo>
                  <a:pt x="36" y="96"/>
                </a:lnTo>
                <a:lnTo>
                  <a:pt x="36" y="78"/>
                </a:lnTo>
                <a:lnTo>
                  <a:pt x="18" y="60"/>
                </a:lnTo>
                <a:lnTo>
                  <a:pt x="18" y="42"/>
                </a:lnTo>
                <a:lnTo>
                  <a:pt x="36" y="24"/>
                </a:lnTo>
                <a:lnTo>
                  <a:pt x="54" y="24"/>
                </a:lnTo>
                <a:lnTo>
                  <a:pt x="72" y="24"/>
                </a:lnTo>
                <a:lnTo>
                  <a:pt x="90" y="24"/>
                </a:lnTo>
                <a:lnTo>
                  <a:pt x="108" y="24"/>
                </a:lnTo>
                <a:lnTo>
                  <a:pt x="126" y="24"/>
                </a:lnTo>
                <a:lnTo>
                  <a:pt x="144" y="24"/>
                </a:lnTo>
                <a:lnTo>
                  <a:pt x="162" y="24"/>
                </a:lnTo>
                <a:lnTo>
                  <a:pt x="180" y="24"/>
                </a:lnTo>
                <a:lnTo>
                  <a:pt x="198" y="6"/>
                </a:lnTo>
                <a:lnTo>
                  <a:pt x="216" y="6"/>
                </a:lnTo>
                <a:lnTo>
                  <a:pt x="234" y="6"/>
                </a:lnTo>
                <a:lnTo>
                  <a:pt x="252" y="6"/>
                </a:lnTo>
                <a:lnTo>
                  <a:pt x="270" y="6"/>
                </a:lnTo>
                <a:lnTo>
                  <a:pt x="288" y="6"/>
                </a:lnTo>
                <a:lnTo>
                  <a:pt x="306" y="6"/>
                </a:lnTo>
                <a:lnTo>
                  <a:pt x="342" y="24"/>
                </a:lnTo>
                <a:lnTo>
                  <a:pt x="342" y="24"/>
                </a:lnTo>
              </a:path>
            </a:pathLst>
          </a:custGeom>
          <a:solidFill>
            <a:srgbClr val="00CCFF"/>
          </a:solidFill>
          <a:ln w="508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186864" name="Freeform 48"/>
          <p:cNvSpPr>
            <a:spLocks/>
          </p:cNvSpPr>
          <p:nvPr/>
        </p:nvSpPr>
        <p:spPr bwMode="auto">
          <a:xfrm>
            <a:off x="2886075" y="3238500"/>
            <a:ext cx="668338" cy="696913"/>
          </a:xfrm>
          <a:custGeom>
            <a:avLst/>
            <a:gdLst>
              <a:gd name="T0" fmla="*/ 366 w 421"/>
              <a:gd name="T1" fmla="*/ 0 h 439"/>
              <a:gd name="T2" fmla="*/ 402 w 421"/>
              <a:gd name="T3" fmla="*/ 36 h 439"/>
              <a:gd name="T4" fmla="*/ 420 w 421"/>
              <a:gd name="T5" fmla="*/ 72 h 439"/>
              <a:gd name="T6" fmla="*/ 420 w 421"/>
              <a:gd name="T7" fmla="*/ 108 h 439"/>
              <a:gd name="T8" fmla="*/ 420 w 421"/>
              <a:gd name="T9" fmla="*/ 144 h 439"/>
              <a:gd name="T10" fmla="*/ 402 w 421"/>
              <a:gd name="T11" fmla="*/ 180 h 439"/>
              <a:gd name="T12" fmla="*/ 384 w 421"/>
              <a:gd name="T13" fmla="*/ 216 h 439"/>
              <a:gd name="T14" fmla="*/ 384 w 421"/>
              <a:gd name="T15" fmla="*/ 252 h 439"/>
              <a:gd name="T16" fmla="*/ 384 w 421"/>
              <a:gd name="T17" fmla="*/ 288 h 439"/>
              <a:gd name="T18" fmla="*/ 384 w 421"/>
              <a:gd name="T19" fmla="*/ 324 h 439"/>
              <a:gd name="T20" fmla="*/ 384 w 421"/>
              <a:gd name="T21" fmla="*/ 366 h 439"/>
              <a:gd name="T22" fmla="*/ 348 w 421"/>
              <a:gd name="T23" fmla="*/ 402 h 439"/>
              <a:gd name="T24" fmla="*/ 312 w 421"/>
              <a:gd name="T25" fmla="*/ 420 h 439"/>
              <a:gd name="T26" fmla="*/ 276 w 421"/>
              <a:gd name="T27" fmla="*/ 420 h 439"/>
              <a:gd name="T28" fmla="*/ 240 w 421"/>
              <a:gd name="T29" fmla="*/ 420 h 439"/>
              <a:gd name="T30" fmla="*/ 198 w 421"/>
              <a:gd name="T31" fmla="*/ 420 h 439"/>
              <a:gd name="T32" fmla="*/ 162 w 421"/>
              <a:gd name="T33" fmla="*/ 438 h 439"/>
              <a:gd name="T34" fmla="*/ 126 w 421"/>
              <a:gd name="T35" fmla="*/ 438 h 439"/>
              <a:gd name="T36" fmla="*/ 78 w 421"/>
              <a:gd name="T37" fmla="*/ 438 h 439"/>
              <a:gd name="T38" fmla="*/ 60 w 421"/>
              <a:gd name="T39" fmla="*/ 414 h 439"/>
              <a:gd name="T40" fmla="*/ 36 w 421"/>
              <a:gd name="T41" fmla="*/ 372 h 439"/>
              <a:gd name="T42" fmla="*/ 18 w 421"/>
              <a:gd name="T43" fmla="*/ 336 h 439"/>
              <a:gd name="T44" fmla="*/ 0 w 421"/>
              <a:gd name="T45" fmla="*/ 300 h 439"/>
              <a:gd name="T46" fmla="*/ 0 w 421"/>
              <a:gd name="T47" fmla="*/ 258 h 439"/>
              <a:gd name="T48" fmla="*/ 0 w 421"/>
              <a:gd name="T49" fmla="*/ 222 h 439"/>
              <a:gd name="T50" fmla="*/ 18 w 421"/>
              <a:gd name="T51" fmla="*/ 186 h 439"/>
              <a:gd name="T52" fmla="*/ 36 w 421"/>
              <a:gd name="T53" fmla="*/ 150 h 439"/>
              <a:gd name="T54" fmla="*/ 36 w 421"/>
              <a:gd name="T55" fmla="*/ 114 h 439"/>
              <a:gd name="T56" fmla="*/ 36 w 421"/>
              <a:gd name="T57" fmla="*/ 78 h 439"/>
              <a:gd name="T58" fmla="*/ 18 w 421"/>
              <a:gd name="T59" fmla="*/ 42 h 439"/>
              <a:gd name="T60" fmla="*/ 54 w 421"/>
              <a:gd name="T61" fmla="*/ 24 h 439"/>
              <a:gd name="T62" fmla="*/ 90 w 421"/>
              <a:gd name="T63" fmla="*/ 24 h 439"/>
              <a:gd name="T64" fmla="*/ 126 w 421"/>
              <a:gd name="T65" fmla="*/ 24 h 439"/>
              <a:gd name="T66" fmla="*/ 162 w 421"/>
              <a:gd name="T67" fmla="*/ 24 h 439"/>
              <a:gd name="T68" fmla="*/ 198 w 421"/>
              <a:gd name="T69" fmla="*/ 6 h 439"/>
              <a:gd name="T70" fmla="*/ 234 w 421"/>
              <a:gd name="T71" fmla="*/ 6 h 439"/>
              <a:gd name="T72" fmla="*/ 270 w 421"/>
              <a:gd name="T73" fmla="*/ 6 h 439"/>
              <a:gd name="T74" fmla="*/ 306 w 421"/>
              <a:gd name="T75" fmla="*/ 6 h 439"/>
              <a:gd name="T76" fmla="*/ 342 w 421"/>
              <a:gd name="T77" fmla="*/ 2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39">
                <a:moveTo>
                  <a:pt x="342" y="24"/>
                </a:moveTo>
                <a:lnTo>
                  <a:pt x="366" y="0"/>
                </a:lnTo>
                <a:lnTo>
                  <a:pt x="384" y="18"/>
                </a:lnTo>
                <a:lnTo>
                  <a:pt x="402" y="36"/>
                </a:lnTo>
                <a:lnTo>
                  <a:pt x="402" y="54"/>
                </a:lnTo>
                <a:lnTo>
                  <a:pt x="420" y="72"/>
                </a:lnTo>
                <a:lnTo>
                  <a:pt x="420" y="90"/>
                </a:lnTo>
                <a:lnTo>
                  <a:pt x="420" y="108"/>
                </a:lnTo>
                <a:lnTo>
                  <a:pt x="420" y="126"/>
                </a:lnTo>
                <a:lnTo>
                  <a:pt x="420" y="144"/>
                </a:lnTo>
                <a:lnTo>
                  <a:pt x="420" y="162"/>
                </a:lnTo>
                <a:lnTo>
                  <a:pt x="402" y="180"/>
                </a:lnTo>
                <a:lnTo>
                  <a:pt x="402" y="198"/>
                </a:lnTo>
                <a:lnTo>
                  <a:pt x="384" y="216"/>
                </a:lnTo>
                <a:lnTo>
                  <a:pt x="384" y="234"/>
                </a:lnTo>
                <a:lnTo>
                  <a:pt x="384" y="252"/>
                </a:lnTo>
                <a:lnTo>
                  <a:pt x="384" y="270"/>
                </a:lnTo>
                <a:lnTo>
                  <a:pt x="384" y="288"/>
                </a:lnTo>
                <a:lnTo>
                  <a:pt x="384" y="306"/>
                </a:lnTo>
                <a:lnTo>
                  <a:pt x="384" y="324"/>
                </a:lnTo>
                <a:lnTo>
                  <a:pt x="384" y="342"/>
                </a:lnTo>
                <a:lnTo>
                  <a:pt x="384" y="366"/>
                </a:lnTo>
                <a:lnTo>
                  <a:pt x="366" y="384"/>
                </a:lnTo>
                <a:lnTo>
                  <a:pt x="348" y="402"/>
                </a:lnTo>
                <a:lnTo>
                  <a:pt x="330" y="420"/>
                </a:lnTo>
                <a:lnTo>
                  <a:pt x="312" y="420"/>
                </a:lnTo>
                <a:lnTo>
                  <a:pt x="294" y="420"/>
                </a:lnTo>
                <a:lnTo>
                  <a:pt x="276" y="420"/>
                </a:lnTo>
                <a:lnTo>
                  <a:pt x="258" y="420"/>
                </a:lnTo>
                <a:lnTo>
                  <a:pt x="240" y="420"/>
                </a:lnTo>
                <a:lnTo>
                  <a:pt x="216" y="420"/>
                </a:lnTo>
                <a:lnTo>
                  <a:pt x="198" y="420"/>
                </a:lnTo>
                <a:lnTo>
                  <a:pt x="180" y="438"/>
                </a:lnTo>
                <a:lnTo>
                  <a:pt x="162" y="438"/>
                </a:lnTo>
                <a:lnTo>
                  <a:pt x="144" y="438"/>
                </a:lnTo>
                <a:lnTo>
                  <a:pt x="126" y="438"/>
                </a:lnTo>
                <a:lnTo>
                  <a:pt x="102" y="438"/>
                </a:lnTo>
                <a:lnTo>
                  <a:pt x="78" y="438"/>
                </a:lnTo>
                <a:lnTo>
                  <a:pt x="60" y="438"/>
                </a:lnTo>
                <a:lnTo>
                  <a:pt x="60" y="414"/>
                </a:lnTo>
                <a:lnTo>
                  <a:pt x="36" y="390"/>
                </a:lnTo>
                <a:lnTo>
                  <a:pt x="36" y="372"/>
                </a:lnTo>
                <a:lnTo>
                  <a:pt x="36" y="354"/>
                </a:lnTo>
                <a:lnTo>
                  <a:pt x="18" y="336"/>
                </a:lnTo>
                <a:lnTo>
                  <a:pt x="18" y="318"/>
                </a:lnTo>
                <a:lnTo>
                  <a:pt x="0" y="300"/>
                </a:lnTo>
                <a:lnTo>
                  <a:pt x="0" y="282"/>
                </a:lnTo>
                <a:lnTo>
                  <a:pt x="0" y="258"/>
                </a:lnTo>
                <a:lnTo>
                  <a:pt x="0" y="240"/>
                </a:lnTo>
                <a:lnTo>
                  <a:pt x="0" y="222"/>
                </a:lnTo>
                <a:lnTo>
                  <a:pt x="0" y="204"/>
                </a:lnTo>
                <a:lnTo>
                  <a:pt x="18" y="186"/>
                </a:lnTo>
                <a:lnTo>
                  <a:pt x="36" y="168"/>
                </a:lnTo>
                <a:lnTo>
                  <a:pt x="36" y="150"/>
                </a:lnTo>
                <a:lnTo>
                  <a:pt x="36" y="132"/>
                </a:lnTo>
                <a:lnTo>
                  <a:pt x="36" y="114"/>
                </a:lnTo>
                <a:lnTo>
                  <a:pt x="36" y="96"/>
                </a:lnTo>
                <a:lnTo>
                  <a:pt x="36" y="78"/>
                </a:lnTo>
                <a:lnTo>
                  <a:pt x="18" y="60"/>
                </a:lnTo>
                <a:lnTo>
                  <a:pt x="18" y="42"/>
                </a:lnTo>
                <a:lnTo>
                  <a:pt x="36" y="24"/>
                </a:lnTo>
                <a:lnTo>
                  <a:pt x="54" y="24"/>
                </a:lnTo>
                <a:lnTo>
                  <a:pt x="72" y="24"/>
                </a:lnTo>
                <a:lnTo>
                  <a:pt x="90" y="24"/>
                </a:lnTo>
                <a:lnTo>
                  <a:pt x="108" y="24"/>
                </a:lnTo>
                <a:lnTo>
                  <a:pt x="126" y="24"/>
                </a:lnTo>
                <a:lnTo>
                  <a:pt x="144" y="24"/>
                </a:lnTo>
                <a:lnTo>
                  <a:pt x="162" y="24"/>
                </a:lnTo>
                <a:lnTo>
                  <a:pt x="180" y="24"/>
                </a:lnTo>
                <a:lnTo>
                  <a:pt x="198" y="6"/>
                </a:lnTo>
                <a:lnTo>
                  <a:pt x="216" y="6"/>
                </a:lnTo>
                <a:lnTo>
                  <a:pt x="234" y="6"/>
                </a:lnTo>
                <a:lnTo>
                  <a:pt x="252" y="6"/>
                </a:lnTo>
                <a:lnTo>
                  <a:pt x="270" y="6"/>
                </a:lnTo>
                <a:lnTo>
                  <a:pt x="288" y="6"/>
                </a:lnTo>
                <a:lnTo>
                  <a:pt x="306" y="6"/>
                </a:lnTo>
                <a:lnTo>
                  <a:pt x="342" y="24"/>
                </a:lnTo>
                <a:lnTo>
                  <a:pt x="342" y="24"/>
                </a:lnTo>
              </a:path>
            </a:pathLst>
          </a:custGeom>
          <a:solidFill>
            <a:srgbClr val="009900"/>
          </a:solidFill>
          <a:ln w="508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186865" name="Rectangle 49"/>
          <p:cNvSpPr>
            <a:spLocks noChangeArrowheads="1"/>
          </p:cNvSpPr>
          <p:nvPr/>
        </p:nvSpPr>
        <p:spPr bwMode="auto">
          <a:xfrm>
            <a:off x="1427163" y="1473200"/>
            <a:ext cx="12112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cs typeface="+mn-cs"/>
              </a:rPr>
              <a:t>Detection</a:t>
            </a:r>
          </a:p>
          <a:p>
            <a:pPr algn="l" eaLnBrk="0" hangingPunct="0">
              <a:defRPr/>
            </a:pPr>
            <a:r>
              <a:rPr lang="en-US" sz="2000" b="1">
                <a:cs typeface="+mn-cs"/>
              </a:rPr>
              <a:t>Engine</a:t>
            </a:r>
          </a:p>
        </p:txBody>
      </p:sp>
      <p:sp>
        <p:nvSpPr>
          <p:cNvPr id="1186866" name="Rectangle 50"/>
          <p:cNvSpPr>
            <a:spLocks noChangeArrowheads="1"/>
          </p:cNvSpPr>
          <p:nvPr/>
        </p:nvSpPr>
        <p:spPr bwMode="auto">
          <a:xfrm>
            <a:off x="4476750" y="4064000"/>
            <a:ext cx="21494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cs typeface="+mn-cs"/>
              </a:rPr>
              <a:t>Document Stream</a:t>
            </a:r>
          </a:p>
        </p:txBody>
      </p:sp>
      <p:sp>
        <p:nvSpPr>
          <p:cNvPr id="1186867" name="Line 51"/>
          <p:cNvSpPr>
            <a:spLocks noChangeShapeType="1"/>
          </p:cNvSpPr>
          <p:nvPr/>
        </p:nvSpPr>
        <p:spPr bwMode="auto">
          <a:xfrm>
            <a:off x="3816350" y="1752600"/>
            <a:ext cx="749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68" name="Line 52"/>
          <p:cNvSpPr>
            <a:spLocks noChangeShapeType="1"/>
          </p:cNvSpPr>
          <p:nvPr/>
        </p:nvSpPr>
        <p:spPr bwMode="auto">
          <a:xfrm>
            <a:off x="3816350" y="2590800"/>
            <a:ext cx="749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69" name="Line 53"/>
          <p:cNvSpPr>
            <a:spLocks noChangeShapeType="1"/>
          </p:cNvSpPr>
          <p:nvPr/>
        </p:nvSpPr>
        <p:spPr bwMode="auto">
          <a:xfrm>
            <a:off x="3816350" y="3657600"/>
            <a:ext cx="749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70" name="Line 54"/>
          <p:cNvSpPr>
            <a:spLocks noChangeShapeType="1"/>
          </p:cNvSpPr>
          <p:nvPr/>
        </p:nvSpPr>
        <p:spPr bwMode="auto">
          <a:xfrm>
            <a:off x="1308100" y="4267200"/>
            <a:ext cx="1270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71" name="Line 55"/>
          <p:cNvSpPr>
            <a:spLocks noChangeShapeType="1"/>
          </p:cNvSpPr>
          <p:nvPr/>
        </p:nvSpPr>
        <p:spPr bwMode="auto">
          <a:xfrm>
            <a:off x="3816350" y="4267200"/>
            <a:ext cx="673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6872" name="Line 56"/>
          <p:cNvSpPr>
            <a:spLocks noChangeShapeType="1"/>
          </p:cNvSpPr>
          <p:nvPr/>
        </p:nvSpPr>
        <p:spPr bwMode="auto">
          <a:xfrm>
            <a:off x="6559550" y="4267200"/>
            <a:ext cx="9017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2"/>
          <p:cNvSpPr>
            <a:spLocks noGrp="1"/>
          </p:cNvSpPr>
          <p:nvPr>
            <p:ph type="dt" sz="quarter" idx="10"/>
          </p:nvPr>
        </p:nvSpPr>
        <p:spPr/>
        <p:txBody>
          <a:bodyPr/>
          <a:lstStyle/>
          <a:p>
            <a:pPr>
              <a:defRPr/>
            </a:pPr>
            <a:r>
              <a:rPr lang="en-US" smtClean="0"/>
              <a:t>IS 240 – Spring 2013 </a:t>
            </a:r>
            <a:endParaRPr lang="en-US"/>
          </a:p>
        </p:txBody>
      </p:sp>
      <p:sp>
        <p:nvSpPr>
          <p:cNvPr id="118784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94" name="Rectangle 54"/>
          <p:cNvSpPr>
            <a:spLocks noGrp="1" noChangeArrowheads="1"/>
          </p:cNvSpPr>
          <p:nvPr>
            <p:ph type="title"/>
          </p:nvPr>
        </p:nvSpPr>
        <p:spPr/>
        <p:txBody>
          <a:bodyPr/>
          <a:lstStyle/>
          <a:p>
            <a:pPr eaLnBrk="1" hangingPunct="1">
              <a:defRPr/>
            </a:pPr>
            <a:r>
              <a:rPr lang="en-US" sz="3200" smtClean="0">
                <a:cs typeface="+mj-cs"/>
              </a:rPr>
              <a:t>Conceptual View of Ad-Hoc Retrieval</a:t>
            </a:r>
          </a:p>
        </p:txBody>
      </p:sp>
      <p:sp>
        <p:nvSpPr>
          <p:cNvPr id="1187850" name="Freeform 10"/>
          <p:cNvSpPr>
            <a:spLocks/>
          </p:cNvSpPr>
          <p:nvPr/>
        </p:nvSpPr>
        <p:spPr bwMode="auto">
          <a:xfrm>
            <a:off x="2438400" y="1981200"/>
            <a:ext cx="4192588" cy="2668588"/>
          </a:xfrm>
          <a:custGeom>
            <a:avLst/>
            <a:gdLst>
              <a:gd name="T0" fmla="*/ 2312 w 2641"/>
              <a:gd name="T1" fmla="*/ 74 h 1681"/>
              <a:gd name="T2" fmla="*/ 2164 w 2641"/>
              <a:gd name="T3" fmla="*/ 74 h 1681"/>
              <a:gd name="T4" fmla="*/ 2000 w 2641"/>
              <a:gd name="T5" fmla="*/ 74 h 1681"/>
              <a:gd name="T6" fmla="*/ 1902 w 2641"/>
              <a:gd name="T7" fmla="*/ 37 h 1681"/>
              <a:gd name="T8" fmla="*/ 1770 w 2641"/>
              <a:gd name="T9" fmla="*/ 37 h 1681"/>
              <a:gd name="T10" fmla="*/ 1672 w 2641"/>
              <a:gd name="T11" fmla="*/ 37 h 1681"/>
              <a:gd name="T12" fmla="*/ 1574 w 2641"/>
              <a:gd name="T13" fmla="*/ 37 h 1681"/>
              <a:gd name="T14" fmla="*/ 1475 w 2641"/>
              <a:gd name="T15" fmla="*/ 0 h 1681"/>
              <a:gd name="T16" fmla="*/ 1377 w 2641"/>
              <a:gd name="T17" fmla="*/ 0 h 1681"/>
              <a:gd name="T18" fmla="*/ 1197 w 2641"/>
              <a:gd name="T19" fmla="*/ 0 h 1681"/>
              <a:gd name="T20" fmla="*/ 1098 w 2641"/>
              <a:gd name="T21" fmla="*/ 0 h 1681"/>
              <a:gd name="T22" fmla="*/ 1000 w 2641"/>
              <a:gd name="T23" fmla="*/ 74 h 1681"/>
              <a:gd name="T24" fmla="*/ 951 w 2641"/>
              <a:gd name="T25" fmla="*/ 148 h 1681"/>
              <a:gd name="T26" fmla="*/ 951 w 2641"/>
              <a:gd name="T27" fmla="*/ 222 h 1681"/>
              <a:gd name="T28" fmla="*/ 951 w 2641"/>
              <a:gd name="T29" fmla="*/ 308 h 1681"/>
              <a:gd name="T30" fmla="*/ 951 w 2641"/>
              <a:gd name="T31" fmla="*/ 382 h 1681"/>
              <a:gd name="T32" fmla="*/ 885 w 2641"/>
              <a:gd name="T33" fmla="*/ 469 h 1681"/>
              <a:gd name="T34" fmla="*/ 787 w 2641"/>
              <a:gd name="T35" fmla="*/ 543 h 1681"/>
              <a:gd name="T36" fmla="*/ 688 w 2641"/>
              <a:gd name="T37" fmla="*/ 617 h 1681"/>
              <a:gd name="T38" fmla="*/ 573 w 2641"/>
              <a:gd name="T39" fmla="*/ 654 h 1681"/>
              <a:gd name="T40" fmla="*/ 459 w 2641"/>
              <a:gd name="T41" fmla="*/ 654 h 1681"/>
              <a:gd name="T42" fmla="*/ 360 w 2641"/>
              <a:gd name="T43" fmla="*/ 691 h 1681"/>
              <a:gd name="T44" fmla="*/ 262 w 2641"/>
              <a:gd name="T45" fmla="*/ 728 h 1681"/>
              <a:gd name="T46" fmla="*/ 163 w 2641"/>
              <a:gd name="T47" fmla="*/ 802 h 1681"/>
              <a:gd name="T48" fmla="*/ 65 w 2641"/>
              <a:gd name="T49" fmla="*/ 877 h 1681"/>
              <a:gd name="T50" fmla="*/ 0 w 2641"/>
              <a:gd name="T51" fmla="*/ 975 h 1681"/>
              <a:gd name="T52" fmla="*/ 0 w 2641"/>
              <a:gd name="T53" fmla="*/ 1062 h 1681"/>
              <a:gd name="T54" fmla="*/ 0 w 2641"/>
              <a:gd name="T55" fmla="*/ 1136 h 1681"/>
              <a:gd name="T56" fmla="*/ 0 w 2641"/>
              <a:gd name="T57" fmla="*/ 1309 h 1681"/>
              <a:gd name="T58" fmla="*/ 114 w 2641"/>
              <a:gd name="T59" fmla="*/ 1395 h 1681"/>
              <a:gd name="T60" fmla="*/ 213 w 2641"/>
              <a:gd name="T61" fmla="*/ 1470 h 1681"/>
              <a:gd name="T62" fmla="*/ 278 w 2641"/>
              <a:gd name="T63" fmla="*/ 1531 h 1681"/>
              <a:gd name="T64" fmla="*/ 442 w 2641"/>
              <a:gd name="T65" fmla="*/ 1568 h 1681"/>
              <a:gd name="T66" fmla="*/ 639 w 2641"/>
              <a:gd name="T67" fmla="*/ 1642 h 1681"/>
              <a:gd name="T68" fmla="*/ 869 w 2641"/>
              <a:gd name="T69" fmla="*/ 1642 h 1681"/>
              <a:gd name="T70" fmla="*/ 1164 w 2641"/>
              <a:gd name="T71" fmla="*/ 1642 h 1681"/>
              <a:gd name="T72" fmla="*/ 1262 w 2641"/>
              <a:gd name="T73" fmla="*/ 1680 h 1681"/>
              <a:gd name="T74" fmla="*/ 1442 w 2641"/>
              <a:gd name="T75" fmla="*/ 1680 h 1681"/>
              <a:gd name="T76" fmla="*/ 1541 w 2641"/>
              <a:gd name="T77" fmla="*/ 1680 h 1681"/>
              <a:gd name="T78" fmla="*/ 1656 w 2641"/>
              <a:gd name="T79" fmla="*/ 1630 h 1681"/>
              <a:gd name="T80" fmla="*/ 1770 w 2641"/>
              <a:gd name="T81" fmla="*/ 1544 h 1681"/>
              <a:gd name="T82" fmla="*/ 1770 w 2641"/>
              <a:gd name="T83" fmla="*/ 1470 h 1681"/>
              <a:gd name="T84" fmla="*/ 1770 w 2641"/>
              <a:gd name="T85" fmla="*/ 1321 h 1681"/>
              <a:gd name="T86" fmla="*/ 1770 w 2641"/>
              <a:gd name="T87" fmla="*/ 1247 h 1681"/>
              <a:gd name="T88" fmla="*/ 1770 w 2641"/>
              <a:gd name="T89" fmla="*/ 1173 h 1681"/>
              <a:gd name="T90" fmla="*/ 1770 w 2641"/>
              <a:gd name="T91" fmla="*/ 1099 h 1681"/>
              <a:gd name="T92" fmla="*/ 1770 w 2641"/>
              <a:gd name="T93" fmla="*/ 1012 h 1681"/>
              <a:gd name="T94" fmla="*/ 1770 w 2641"/>
              <a:gd name="T95" fmla="*/ 938 h 1681"/>
              <a:gd name="T96" fmla="*/ 1820 w 2641"/>
              <a:gd name="T97" fmla="*/ 864 h 1681"/>
              <a:gd name="T98" fmla="*/ 1918 w 2641"/>
              <a:gd name="T99" fmla="*/ 827 h 1681"/>
              <a:gd name="T100" fmla="*/ 2016 w 2641"/>
              <a:gd name="T101" fmla="*/ 790 h 1681"/>
              <a:gd name="T102" fmla="*/ 2115 w 2641"/>
              <a:gd name="T103" fmla="*/ 753 h 1681"/>
              <a:gd name="T104" fmla="*/ 2213 w 2641"/>
              <a:gd name="T105" fmla="*/ 716 h 1681"/>
              <a:gd name="T106" fmla="*/ 2328 w 2641"/>
              <a:gd name="T107" fmla="*/ 679 h 1681"/>
              <a:gd name="T108" fmla="*/ 2426 w 2641"/>
              <a:gd name="T109" fmla="*/ 605 h 1681"/>
              <a:gd name="T110" fmla="*/ 2574 w 2641"/>
              <a:gd name="T111" fmla="*/ 494 h 1681"/>
              <a:gd name="T112" fmla="*/ 2640 w 2641"/>
              <a:gd name="T113" fmla="*/ 407 h 1681"/>
              <a:gd name="T114" fmla="*/ 2640 w 2641"/>
              <a:gd name="T115" fmla="*/ 333 h 1681"/>
              <a:gd name="T116" fmla="*/ 2640 w 2641"/>
              <a:gd name="T117" fmla="*/ 259 h 1681"/>
              <a:gd name="T118" fmla="*/ 2640 w 2641"/>
              <a:gd name="T119" fmla="*/ 185 h 1681"/>
              <a:gd name="T120" fmla="*/ 2541 w 2641"/>
              <a:gd name="T121" fmla="*/ 111 h 1681"/>
              <a:gd name="T122" fmla="*/ 2394 w 2641"/>
              <a:gd name="T123" fmla="*/ 74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1" h="1681">
                <a:moveTo>
                  <a:pt x="2394" y="74"/>
                </a:moveTo>
                <a:lnTo>
                  <a:pt x="2312" y="74"/>
                </a:lnTo>
                <a:lnTo>
                  <a:pt x="2213" y="74"/>
                </a:lnTo>
                <a:lnTo>
                  <a:pt x="2164" y="74"/>
                </a:lnTo>
                <a:lnTo>
                  <a:pt x="2115" y="74"/>
                </a:lnTo>
                <a:lnTo>
                  <a:pt x="2000" y="74"/>
                </a:lnTo>
                <a:lnTo>
                  <a:pt x="1951" y="37"/>
                </a:lnTo>
                <a:lnTo>
                  <a:pt x="1902" y="37"/>
                </a:lnTo>
                <a:lnTo>
                  <a:pt x="1836" y="37"/>
                </a:lnTo>
                <a:lnTo>
                  <a:pt x="1770" y="37"/>
                </a:lnTo>
                <a:lnTo>
                  <a:pt x="1721" y="37"/>
                </a:lnTo>
                <a:lnTo>
                  <a:pt x="1672" y="37"/>
                </a:lnTo>
                <a:lnTo>
                  <a:pt x="1623" y="37"/>
                </a:lnTo>
                <a:lnTo>
                  <a:pt x="1574" y="37"/>
                </a:lnTo>
                <a:lnTo>
                  <a:pt x="1524" y="37"/>
                </a:lnTo>
                <a:lnTo>
                  <a:pt x="1475" y="0"/>
                </a:lnTo>
                <a:lnTo>
                  <a:pt x="1426" y="0"/>
                </a:lnTo>
                <a:lnTo>
                  <a:pt x="1377" y="0"/>
                </a:lnTo>
                <a:lnTo>
                  <a:pt x="1246" y="0"/>
                </a:lnTo>
                <a:lnTo>
                  <a:pt x="1197" y="0"/>
                </a:lnTo>
                <a:lnTo>
                  <a:pt x="1147" y="0"/>
                </a:lnTo>
                <a:lnTo>
                  <a:pt x="1098" y="0"/>
                </a:lnTo>
                <a:lnTo>
                  <a:pt x="1049" y="37"/>
                </a:lnTo>
                <a:lnTo>
                  <a:pt x="1000" y="74"/>
                </a:lnTo>
                <a:lnTo>
                  <a:pt x="1000" y="111"/>
                </a:lnTo>
                <a:lnTo>
                  <a:pt x="951" y="148"/>
                </a:lnTo>
                <a:lnTo>
                  <a:pt x="951" y="185"/>
                </a:lnTo>
                <a:lnTo>
                  <a:pt x="951" y="222"/>
                </a:lnTo>
                <a:lnTo>
                  <a:pt x="951" y="271"/>
                </a:lnTo>
                <a:lnTo>
                  <a:pt x="951" y="308"/>
                </a:lnTo>
                <a:lnTo>
                  <a:pt x="951" y="345"/>
                </a:lnTo>
                <a:lnTo>
                  <a:pt x="951" y="382"/>
                </a:lnTo>
                <a:lnTo>
                  <a:pt x="885" y="432"/>
                </a:lnTo>
                <a:lnTo>
                  <a:pt x="885" y="469"/>
                </a:lnTo>
                <a:lnTo>
                  <a:pt x="836" y="506"/>
                </a:lnTo>
                <a:lnTo>
                  <a:pt x="787" y="543"/>
                </a:lnTo>
                <a:lnTo>
                  <a:pt x="737" y="580"/>
                </a:lnTo>
                <a:lnTo>
                  <a:pt x="688" y="617"/>
                </a:lnTo>
                <a:lnTo>
                  <a:pt x="623" y="617"/>
                </a:lnTo>
                <a:lnTo>
                  <a:pt x="573" y="654"/>
                </a:lnTo>
                <a:lnTo>
                  <a:pt x="524" y="654"/>
                </a:lnTo>
                <a:lnTo>
                  <a:pt x="459" y="654"/>
                </a:lnTo>
                <a:lnTo>
                  <a:pt x="409" y="691"/>
                </a:lnTo>
                <a:lnTo>
                  <a:pt x="360" y="691"/>
                </a:lnTo>
                <a:lnTo>
                  <a:pt x="311" y="691"/>
                </a:lnTo>
                <a:lnTo>
                  <a:pt x="262" y="728"/>
                </a:lnTo>
                <a:lnTo>
                  <a:pt x="213" y="765"/>
                </a:lnTo>
                <a:lnTo>
                  <a:pt x="163" y="802"/>
                </a:lnTo>
                <a:lnTo>
                  <a:pt x="114" y="840"/>
                </a:lnTo>
                <a:lnTo>
                  <a:pt x="65" y="877"/>
                </a:lnTo>
                <a:lnTo>
                  <a:pt x="0" y="926"/>
                </a:lnTo>
                <a:lnTo>
                  <a:pt x="0" y="975"/>
                </a:lnTo>
                <a:lnTo>
                  <a:pt x="0" y="1025"/>
                </a:lnTo>
                <a:lnTo>
                  <a:pt x="0" y="1062"/>
                </a:lnTo>
                <a:lnTo>
                  <a:pt x="0" y="1099"/>
                </a:lnTo>
                <a:lnTo>
                  <a:pt x="0" y="1136"/>
                </a:lnTo>
                <a:lnTo>
                  <a:pt x="0" y="1235"/>
                </a:lnTo>
                <a:lnTo>
                  <a:pt x="0" y="1309"/>
                </a:lnTo>
                <a:lnTo>
                  <a:pt x="49" y="1346"/>
                </a:lnTo>
                <a:lnTo>
                  <a:pt x="114" y="1395"/>
                </a:lnTo>
                <a:lnTo>
                  <a:pt x="163" y="1432"/>
                </a:lnTo>
                <a:lnTo>
                  <a:pt x="213" y="1470"/>
                </a:lnTo>
                <a:lnTo>
                  <a:pt x="213" y="1531"/>
                </a:lnTo>
                <a:lnTo>
                  <a:pt x="278" y="1531"/>
                </a:lnTo>
                <a:lnTo>
                  <a:pt x="327" y="1568"/>
                </a:lnTo>
                <a:lnTo>
                  <a:pt x="442" y="1568"/>
                </a:lnTo>
                <a:lnTo>
                  <a:pt x="541" y="1642"/>
                </a:lnTo>
                <a:lnTo>
                  <a:pt x="639" y="1642"/>
                </a:lnTo>
                <a:lnTo>
                  <a:pt x="770" y="1642"/>
                </a:lnTo>
                <a:lnTo>
                  <a:pt x="869" y="1642"/>
                </a:lnTo>
                <a:lnTo>
                  <a:pt x="1000" y="1642"/>
                </a:lnTo>
                <a:lnTo>
                  <a:pt x="1164" y="1642"/>
                </a:lnTo>
                <a:lnTo>
                  <a:pt x="1213" y="1680"/>
                </a:lnTo>
                <a:lnTo>
                  <a:pt x="1262" y="1680"/>
                </a:lnTo>
                <a:lnTo>
                  <a:pt x="1311" y="1680"/>
                </a:lnTo>
                <a:lnTo>
                  <a:pt x="1442" y="1680"/>
                </a:lnTo>
                <a:lnTo>
                  <a:pt x="1492" y="1680"/>
                </a:lnTo>
                <a:lnTo>
                  <a:pt x="1541" y="1680"/>
                </a:lnTo>
                <a:lnTo>
                  <a:pt x="1590" y="1680"/>
                </a:lnTo>
                <a:lnTo>
                  <a:pt x="1656" y="1630"/>
                </a:lnTo>
                <a:lnTo>
                  <a:pt x="1721" y="1581"/>
                </a:lnTo>
                <a:lnTo>
                  <a:pt x="1770" y="1544"/>
                </a:lnTo>
                <a:lnTo>
                  <a:pt x="1770" y="1507"/>
                </a:lnTo>
                <a:lnTo>
                  <a:pt x="1770" y="1470"/>
                </a:lnTo>
                <a:lnTo>
                  <a:pt x="1770" y="1371"/>
                </a:lnTo>
                <a:lnTo>
                  <a:pt x="1770" y="1321"/>
                </a:lnTo>
                <a:lnTo>
                  <a:pt x="1770" y="1284"/>
                </a:lnTo>
                <a:lnTo>
                  <a:pt x="1770" y="1247"/>
                </a:lnTo>
                <a:lnTo>
                  <a:pt x="1770" y="1210"/>
                </a:lnTo>
                <a:lnTo>
                  <a:pt x="1770" y="1173"/>
                </a:lnTo>
                <a:lnTo>
                  <a:pt x="1770" y="1136"/>
                </a:lnTo>
                <a:lnTo>
                  <a:pt x="1770" y="1099"/>
                </a:lnTo>
                <a:lnTo>
                  <a:pt x="1770" y="1050"/>
                </a:lnTo>
                <a:lnTo>
                  <a:pt x="1770" y="1012"/>
                </a:lnTo>
                <a:lnTo>
                  <a:pt x="1770" y="975"/>
                </a:lnTo>
                <a:lnTo>
                  <a:pt x="1770" y="938"/>
                </a:lnTo>
                <a:lnTo>
                  <a:pt x="1770" y="901"/>
                </a:lnTo>
                <a:lnTo>
                  <a:pt x="1820" y="864"/>
                </a:lnTo>
                <a:lnTo>
                  <a:pt x="1869" y="864"/>
                </a:lnTo>
                <a:lnTo>
                  <a:pt x="1918" y="827"/>
                </a:lnTo>
                <a:lnTo>
                  <a:pt x="1967" y="827"/>
                </a:lnTo>
                <a:lnTo>
                  <a:pt x="2016" y="790"/>
                </a:lnTo>
                <a:lnTo>
                  <a:pt x="2066" y="790"/>
                </a:lnTo>
                <a:lnTo>
                  <a:pt x="2115" y="753"/>
                </a:lnTo>
                <a:lnTo>
                  <a:pt x="2164" y="753"/>
                </a:lnTo>
                <a:lnTo>
                  <a:pt x="2213" y="716"/>
                </a:lnTo>
                <a:lnTo>
                  <a:pt x="2279" y="716"/>
                </a:lnTo>
                <a:lnTo>
                  <a:pt x="2328" y="679"/>
                </a:lnTo>
                <a:lnTo>
                  <a:pt x="2377" y="642"/>
                </a:lnTo>
                <a:lnTo>
                  <a:pt x="2426" y="605"/>
                </a:lnTo>
                <a:lnTo>
                  <a:pt x="2508" y="543"/>
                </a:lnTo>
                <a:lnTo>
                  <a:pt x="2574" y="494"/>
                </a:lnTo>
                <a:lnTo>
                  <a:pt x="2640" y="444"/>
                </a:lnTo>
                <a:lnTo>
                  <a:pt x="2640" y="407"/>
                </a:lnTo>
                <a:lnTo>
                  <a:pt x="2640" y="370"/>
                </a:lnTo>
                <a:lnTo>
                  <a:pt x="2640" y="333"/>
                </a:lnTo>
                <a:lnTo>
                  <a:pt x="2640" y="296"/>
                </a:lnTo>
                <a:lnTo>
                  <a:pt x="2640" y="259"/>
                </a:lnTo>
                <a:lnTo>
                  <a:pt x="2640" y="222"/>
                </a:lnTo>
                <a:lnTo>
                  <a:pt x="2640" y="185"/>
                </a:lnTo>
                <a:lnTo>
                  <a:pt x="2590" y="148"/>
                </a:lnTo>
                <a:lnTo>
                  <a:pt x="2541" y="111"/>
                </a:lnTo>
                <a:lnTo>
                  <a:pt x="2394" y="74"/>
                </a:lnTo>
                <a:lnTo>
                  <a:pt x="2394" y="7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187851" name="Rectangle 11"/>
          <p:cNvSpPr>
            <a:spLocks noChangeArrowheads="1"/>
          </p:cNvSpPr>
          <p:nvPr/>
        </p:nvSpPr>
        <p:spPr bwMode="auto">
          <a:xfrm>
            <a:off x="4170363" y="2570163"/>
            <a:ext cx="1501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b="1">
                <a:cs typeface="+mn-cs"/>
              </a:rPr>
              <a:t>Collection</a:t>
            </a:r>
          </a:p>
        </p:txBody>
      </p:sp>
      <p:sp>
        <p:nvSpPr>
          <p:cNvPr id="1187852" name="Rectangle 12"/>
          <p:cNvSpPr>
            <a:spLocks noChangeArrowheads="1"/>
          </p:cNvSpPr>
          <p:nvPr/>
        </p:nvSpPr>
        <p:spPr bwMode="auto">
          <a:xfrm>
            <a:off x="1503363" y="5465763"/>
            <a:ext cx="57848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ja-JP" altLang="en-US" b="1">
                <a:latin typeface="Arial"/>
                <a:cs typeface="+mn-cs"/>
              </a:rPr>
              <a:t>‘</a:t>
            </a:r>
            <a:r>
              <a:rPr lang="en-US" b="1">
                <a:cs typeface="+mn-cs"/>
              </a:rPr>
              <a:t>Fixed</a:t>
            </a:r>
            <a:r>
              <a:rPr lang="ja-JP" altLang="en-US" b="1">
                <a:latin typeface="Arial"/>
                <a:cs typeface="+mn-cs"/>
              </a:rPr>
              <a:t>’</a:t>
            </a:r>
            <a:r>
              <a:rPr lang="en-US" b="1">
                <a:cs typeface="+mn-cs"/>
              </a:rPr>
              <a:t> collection size, can be instrumented</a:t>
            </a:r>
          </a:p>
        </p:txBody>
      </p:sp>
      <p:sp>
        <p:nvSpPr>
          <p:cNvPr id="1187853" name="Line 13"/>
          <p:cNvSpPr>
            <a:spLocks noChangeShapeType="1"/>
          </p:cNvSpPr>
          <p:nvPr/>
        </p:nvSpPr>
        <p:spPr bwMode="auto">
          <a:xfrm flipH="1" flipV="1">
            <a:off x="4032250" y="1441450"/>
            <a:ext cx="469900" cy="546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54" name="Line 14"/>
          <p:cNvSpPr>
            <a:spLocks noChangeShapeType="1"/>
          </p:cNvSpPr>
          <p:nvPr/>
        </p:nvSpPr>
        <p:spPr bwMode="auto">
          <a:xfrm flipV="1">
            <a:off x="5187950" y="1517650"/>
            <a:ext cx="292100" cy="546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55" name="Line 15"/>
          <p:cNvSpPr>
            <a:spLocks noChangeShapeType="1"/>
          </p:cNvSpPr>
          <p:nvPr/>
        </p:nvSpPr>
        <p:spPr bwMode="auto">
          <a:xfrm flipV="1">
            <a:off x="6330950" y="1670050"/>
            <a:ext cx="596900" cy="393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56" name="Line 16"/>
          <p:cNvSpPr>
            <a:spLocks noChangeShapeType="1"/>
          </p:cNvSpPr>
          <p:nvPr/>
        </p:nvSpPr>
        <p:spPr bwMode="auto">
          <a:xfrm>
            <a:off x="6635750" y="2514600"/>
            <a:ext cx="673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57" name="Line 17"/>
          <p:cNvSpPr>
            <a:spLocks noChangeShapeType="1"/>
          </p:cNvSpPr>
          <p:nvPr/>
        </p:nvSpPr>
        <p:spPr bwMode="auto">
          <a:xfrm>
            <a:off x="6407150" y="2901950"/>
            <a:ext cx="673100" cy="673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58" name="Line 18"/>
          <p:cNvSpPr>
            <a:spLocks noChangeShapeType="1"/>
          </p:cNvSpPr>
          <p:nvPr/>
        </p:nvSpPr>
        <p:spPr bwMode="auto">
          <a:xfrm>
            <a:off x="5492750" y="3359150"/>
            <a:ext cx="596900" cy="673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59" name="Line 19"/>
          <p:cNvSpPr>
            <a:spLocks noChangeShapeType="1"/>
          </p:cNvSpPr>
          <p:nvPr/>
        </p:nvSpPr>
        <p:spPr bwMode="auto">
          <a:xfrm>
            <a:off x="5264150" y="4349750"/>
            <a:ext cx="444500" cy="520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0" name="Line 20"/>
          <p:cNvSpPr>
            <a:spLocks noChangeShapeType="1"/>
          </p:cNvSpPr>
          <p:nvPr/>
        </p:nvSpPr>
        <p:spPr bwMode="auto">
          <a:xfrm flipH="1">
            <a:off x="4032250" y="4654550"/>
            <a:ext cx="546100" cy="520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1" name="Line 21"/>
          <p:cNvSpPr>
            <a:spLocks noChangeShapeType="1"/>
          </p:cNvSpPr>
          <p:nvPr/>
        </p:nvSpPr>
        <p:spPr bwMode="auto">
          <a:xfrm flipH="1">
            <a:off x="2736850" y="4578350"/>
            <a:ext cx="622300" cy="520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2" name="Line 22"/>
          <p:cNvSpPr>
            <a:spLocks noChangeShapeType="1"/>
          </p:cNvSpPr>
          <p:nvPr/>
        </p:nvSpPr>
        <p:spPr bwMode="auto">
          <a:xfrm flipH="1">
            <a:off x="1593850" y="4121150"/>
            <a:ext cx="92710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3" name="Line 23"/>
          <p:cNvSpPr>
            <a:spLocks noChangeShapeType="1"/>
          </p:cNvSpPr>
          <p:nvPr/>
        </p:nvSpPr>
        <p:spPr bwMode="auto">
          <a:xfrm flipH="1">
            <a:off x="1517650" y="3733800"/>
            <a:ext cx="927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4" name="Line 24"/>
          <p:cNvSpPr>
            <a:spLocks noChangeShapeType="1"/>
          </p:cNvSpPr>
          <p:nvPr/>
        </p:nvSpPr>
        <p:spPr bwMode="auto">
          <a:xfrm flipH="1" flipV="1">
            <a:off x="1746250" y="3041650"/>
            <a:ext cx="698500" cy="469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5" name="Line 25"/>
          <p:cNvSpPr>
            <a:spLocks noChangeShapeType="1"/>
          </p:cNvSpPr>
          <p:nvPr/>
        </p:nvSpPr>
        <p:spPr bwMode="auto">
          <a:xfrm flipH="1" flipV="1">
            <a:off x="2355850" y="2279650"/>
            <a:ext cx="69850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6" name="Line 26"/>
          <p:cNvSpPr>
            <a:spLocks noChangeShapeType="1"/>
          </p:cNvSpPr>
          <p:nvPr/>
        </p:nvSpPr>
        <p:spPr bwMode="auto">
          <a:xfrm flipH="1" flipV="1">
            <a:off x="3194050" y="1898650"/>
            <a:ext cx="54610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67" name="Rectangle 27"/>
          <p:cNvSpPr>
            <a:spLocks noChangeArrowheads="1"/>
          </p:cNvSpPr>
          <p:nvPr/>
        </p:nvSpPr>
        <p:spPr bwMode="auto">
          <a:xfrm>
            <a:off x="7065963" y="3498850"/>
            <a:ext cx="444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00FF66"/>
                </a:solidFill>
                <a:cs typeface="+mn-cs"/>
              </a:rPr>
              <a:t>Q</a:t>
            </a:r>
            <a:r>
              <a:rPr lang="en-US" sz="1600" b="1" baseline="-25000">
                <a:solidFill>
                  <a:srgbClr val="00FF66"/>
                </a:solidFill>
                <a:cs typeface="+mn-cs"/>
              </a:rPr>
              <a:t>5 </a:t>
            </a:r>
          </a:p>
        </p:txBody>
      </p:sp>
      <p:sp>
        <p:nvSpPr>
          <p:cNvPr id="1187868" name="Rectangle 28"/>
          <p:cNvSpPr>
            <a:spLocks noChangeArrowheads="1"/>
          </p:cNvSpPr>
          <p:nvPr/>
        </p:nvSpPr>
        <p:spPr bwMode="auto">
          <a:xfrm>
            <a:off x="7294563" y="2355850"/>
            <a:ext cx="444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chemeClr val="accent2"/>
                </a:solidFill>
                <a:cs typeface="+mn-cs"/>
              </a:rPr>
              <a:t>Q</a:t>
            </a:r>
            <a:r>
              <a:rPr lang="en-US" sz="1600" b="1" baseline="-25000">
                <a:solidFill>
                  <a:schemeClr val="accent2"/>
                </a:solidFill>
                <a:cs typeface="+mn-cs"/>
              </a:rPr>
              <a:t>4 </a:t>
            </a:r>
          </a:p>
        </p:txBody>
      </p:sp>
      <p:sp>
        <p:nvSpPr>
          <p:cNvPr id="1187869" name="Rectangle 29"/>
          <p:cNvSpPr>
            <a:spLocks noChangeArrowheads="1"/>
          </p:cNvSpPr>
          <p:nvPr/>
        </p:nvSpPr>
        <p:spPr bwMode="auto">
          <a:xfrm>
            <a:off x="6227763" y="1441450"/>
            <a:ext cx="1397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lvl="2" algn="l" eaLnBrk="0" hangingPunct="0">
              <a:defRPr/>
            </a:pPr>
            <a:r>
              <a:rPr lang="en-US" sz="1600" b="1">
                <a:solidFill>
                  <a:srgbClr val="CC0066"/>
                </a:solidFill>
                <a:cs typeface="+mn-cs"/>
              </a:rPr>
              <a:t>Q</a:t>
            </a:r>
            <a:r>
              <a:rPr lang="en-US" sz="1600" b="1" baseline="-25000">
                <a:solidFill>
                  <a:srgbClr val="CC0066"/>
                </a:solidFill>
                <a:cs typeface="+mn-cs"/>
              </a:rPr>
              <a:t>3</a:t>
            </a:r>
          </a:p>
        </p:txBody>
      </p:sp>
      <p:sp>
        <p:nvSpPr>
          <p:cNvPr id="1187870" name="Rectangle 30"/>
          <p:cNvSpPr>
            <a:spLocks noChangeArrowheads="1"/>
          </p:cNvSpPr>
          <p:nvPr/>
        </p:nvSpPr>
        <p:spPr bwMode="auto">
          <a:xfrm>
            <a:off x="5314950" y="1212850"/>
            <a:ext cx="4095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FF9933"/>
                </a:solidFill>
                <a:cs typeface="+mn-cs"/>
              </a:rPr>
              <a:t>Q</a:t>
            </a:r>
            <a:r>
              <a:rPr lang="en-US" sz="1600" b="1" baseline="-25000">
                <a:solidFill>
                  <a:srgbClr val="FF9933"/>
                </a:solidFill>
                <a:cs typeface="+mn-cs"/>
              </a:rPr>
              <a:t>2</a:t>
            </a:r>
          </a:p>
        </p:txBody>
      </p:sp>
      <p:sp>
        <p:nvSpPr>
          <p:cNvPr id="1187871" name="Rectangle 31"/>
          <p:cNvSpPr>
            <a:spLocks noChangeArrowheads="1"/>
          </p:cNvSpPr>
          <p:nvPr/>
        </p:nvSpPr>
        <p:spPr bwMode="auto">
          <a:xfrm>
            <a:off x="3713163" y="1136650"/>
            <a:ext cx="444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006600"/>
                </a:solidFill>
                <a:cs typeface="+mn-cs"/>
              </a:rPr>
              <a:t>Q</a:t>
            </a:r>
            <a:r>
              <a:rPr lang="en-US" sz="1600" b="1" baseline="-25000">
                <a:solidFill>
                  <a:srgbClr val="006600"/>
                </a:solidFill>
                <a:cs typeface="+mn-cs"/>
              </a:rPr>
              <a:t>1 </a:t>
            </a:r>
          </a:p>
        </p:txBody>
      </p:sp>
      <p:sp>
        <p:nvSpPr>
          <p:cNvPr id="1187872" name="Rectangle 32"/>
          <p:cNvSpPr>
            <a:spLocks noChangeArrowheads="1"/>
          </p:cNvSpPr>
          <p:nvPr/>
        </p:nvSpPr>
        <p:spPr bwMode="auto">
          <a:xfrm>
            <a:off x="1200150" y="4108450"/>
            <a:ext cx="3746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FF66CC"/>
                </a:solidFill>
                <a:cs typeface="+mn-cs"/>
              </a:rPr>
              <a:t>Q</a:t>
            </a:r>
            <a:r>
              <a:rPr lang="en-US" sz="1600" b="1" baseline="-25000">
                <a:solidFill>
                  <a:srgbClr val="FF66CC"/>
                </a:solidFill>
                <a:cs typeface="+mn-cs"/>
              </a:rPr>
              <a:t>.</a:t>
            </a:r>
          </a:p>
        </p:txBody>
      </p:sp>
      <p:sp>
        <p:nvSpPr>
          <p:cNvPr id="1187873" name="Rectangle 33"/>
          <p:cNvSpPr>
            <a:spLocks noChangeArrowheads="1"/>
          </p:cNvSpPr>
          <p:nvPr/>
        </p:nvSpPr>
        <p:spPr bwMode="auto">
          <a:xfrm>
            <a:off x="2343150" y="4946650"/>
            <a:ext cx="4095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0000CC"/>
                </a:solidFill>
                <a:cs typeface="+mn-cs"/>
              </a:rPr>
              <a:t>Q</a:t>
            </a:r>
            <a:r>
              <a:rPr lang="en-US" sz="1600" b="1" baseline="-25000">
                <a:solidFill>
                  <a:srgbClr val="0000CC"/>
                </a:solidFill>
                <a:cs typeface="+mn-cs"/>
              </a:rPr>
              <a:t>9</a:t>
            </a:r>
          </a:p>
        </p:txBody>
      </p:sp>
      <p:sp>
        <p:nvSpPr>
          <p:cNvPr id="1187874" name="Rectangle 34"/>
          <p:cNvSpPr>
            <a:spLocks noChangeArrowheads="1"/>
          </p:cNvSpPr>
          <p:nvPr/>
        </p:nvSpPr>
        <p:spPr bwMode="auto">
          <a:xfrm>
            <a:off x="3636963" y="5022850"/>
            <a:ext cx="444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990099"/>
                </a:solidFill>
                <a:cs typeface="+mn-cs"/>
              </a:rPr>
              <a:t>Q</a:t>
            </a:r>
            <a:r>
              <a:rPr lang="en-US" sz="1600" b="1" baseline="-25000">
                <a:solidFill>
                  <a:srgbClr val="990099"/>
                </a:solidFill>
                <a:cs typeface="+mn-cs"/>
              </a:rPr>
              <a:t>8</a:t>
            </a:r>
            <a:r>
              <a:rPr lang="en-US" sz="1600" b="1" baseline="-25000">
                <a:cs typeface="+mn-cs"/>
              </a:rPr>
              <a:t> </a:t>
            </a:r>
          </a:p>
        </p:txBody>
      </p:sp>
      <p:sp>
        <p:nvSpPr>
          <p:cNvPr id="1187875" name="Rectangle 35"/>
          <p:cNvSpPr>
            <a:spLocks noChangeArrowheads="1"/>
          </p:cNvSpPr>
          <p:nvPr/>
        </p:nvSpPr>
        <p:spPr bwMode="auto">
          <a:xfrm>
            <a:off x="5694363" y="4870450"/>
            <a:ext cx="444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cs typeface="+mn-cs"/>
              </a:rPr>
              <a:t>Q</a:t>
            </a:r>
            <a:r>
              <a:rPr lang="en-US" sz="1600" b="1" baseline="-25000">
                <a:cs typeface="+mn-cs"/>
              </a:rPr>
              <a:t>7 </a:t>
            </a:r>
          </a:p>
        </p:txBody>
      </p:sp>
      <p:sp>
        <p:nvSpPr>
          <p:cNvPr id="1187876" name="Rectangle 36"/>
          <p:cNvSpPr>
            <a:spLocks noChangeArrowheads="1"/>
          </p:cNvSpPr>
          <p:nvPr/>
        </p:nvSpPr>
        <p:spPr bwMode="auto">
          <a:xfrm>
            <a:off x="5999163" y="3956050"/>
            <a:ext cx="4445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FF0033"/>
                </a:solidFill>
                <a:cs typeface="+mn-cs"/>
              </a:rPr>
              <a:t>Q</a:t>
            </a:r>
            <a:r>
              <a:rPr lang="en-US" sz="1600" b="1" baseline="-25000">
                <a:solidFill>
                  <a:srgbClr val="FF0033"/>
                </a:solidFill>
                <a:cs typeface="+mn-cs"/>
              </a:rPr>
              <a:t>6 </a:t>
            </a:r>
          </a:p>
        </p:txBody>
      </p:sp>
      <p:sp>
        <p:nvSpPr>
          <p:cNvPr id="1187877" name="Rectangle 37"/>
          <p:cNvSpPr>
            <a:spLocks noChangeArrowheads="1"/>
          </p:cNvSpPr>
          <p:nvPr/>
        </p:nvSpPr>
        <p:spPr bwMode="auto">
          <a:xfrm>
            <a:off x="2876550" y="1593850"/>
            <a:ext cx="4175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00CCFF"/>
                </a:solidFill>
                <a:cs typeface="+mn-cs"/>
              </a:rPr>
              <a:t>Q</a:t>
            </a:r>
            <a:r>
              <a:rPr lang="en-US" sz="1600" b="1" baseline="-25000">
                <a:solidFill>
                  <a:srgbClr val="00CCFF"/>
                </a:solidFill>
                <a:cs typeface="+mn-cs"/>
              </a:rPr>
              <a:t>n</a:t>
            </a:r>
          </a:p>
        </p:txBody>
      </p:sp>
      <p:sp>
        <p:nvSpPr>
          <p:cNvPr id="1187878" name="Rectangle 38"/>
          <p:cNvSpPr>
            <a:spLocks noChangeArrowheads="1"/>
          </p:cNvSpPr>
          <p:nvPr/>
        </p:nvSpPr>
        <p:spPr bwMode="auto">
          <a:xfrm>
            <a:off x="1962150" y="2051050"/>
            <a:ext cx="4095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FF3300"/>
                </a:solidFill>
                <a:cs typeface="+mn-cs"/>
              </a:rPr>
              <a:t>Q</a:t>
            </a:r>
            <a:r>
              <a:rPr lang="en-US" sz="1600" b="1" baseline="-25000">
                <a:solidFill>
                  <a:srgbClr val="FF3300"/>
                </a:solidFill>
                <a:cs typeface="+mn-cs"/>
              </a:rPr>
              <a:t>. </a:t>
            </a:r>
          </a:p>
        </p:txBody>
      </p:sp>
      <p:sp>
        <p:nvSpPr>
          <p:cNvPr id="1187879" name="Rectangle 39"/>
          <p:cNvSpPr>
            <a:spLocks noChangeArrowheads="1"/>
          </p:cNvSpPr>
          <p:nvPr/>
        </p:nvSpPr>
        <p:spPr bwMode="auto">
          <a:xfrm>
            <a:off x="1428750" y="2813050"/>
            <a:ext cx="3746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009900"/>
                </a:solidFill>
                <a:cs typeface="+mn-cs"/>
              </a:rPr>
              <a:t>Q</a:t>
            </a:r>
            <a:r>
              <a:rPr lang="en-US" sz="1600" b="1" baseline="-25000">
                <a:solidFill>
                  <a:srgbClr val="009900"/>
                </a:solidFill>
                <a:cs typeface="+mn-cs"/>
              </a:rPr>
              <a:t>.</a:t>
            </a:r>
          </a:p>
        </p:txBody>
      </p:sp>
      <p:sp>
        <p:nvSpPr>
          <p:cNvPr id="1187880" name="Rectangle 40"/>
          <p:cNvSpPr>
            <a:spLocks noChangeArrowheads="1"/>
          </p:cNvSpPr>
          <p:nvPr/>
        </p:nvSpPr>
        <p:spPr bwMode="auto">
          <a:xfrm>
            <a:off x="1123950" y="3575050"/>
            <a:ext cx="3746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600" b="1">
                <a:solidFill>
                  <a:srgbClr val="996633"/>
                </a:solidFill>
                <a:cs typeface="+mn-cs"/>
              </a:rPr>
              <a:t>Q</a:t>
            </a:r>
            <a:r>
              <a:rPr lang="en-US" sz="1600" b="1" baseline="-25000">
                <a:solidFill>
                  <a:srgbClr val="996633"/>
                </a:solidFill>
                <a:cs typeface="+mn-cs"/>
              </a:rPr>
              <a:t>.</a:t>
            </a:r>
          </a:p>
        </p:txBody>
      </p:sp>
      <p:sp>
        <p:nvSpPr>
          <p:cNvPr id="1187881" name="Oval 41"/>
          <p:cNvSpPr>
            <a:spLocks noChangeArrowheads="1"/>
          </p:cNvSpPr>
          <p:nvPr/>
        </p:nvSpPr>
        <p:spPr bwMode="auto">
          <a:xfrm>
            <a:off x="2743200" y="3429000"/>
            <a:ext cx="304800" cy="15240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2" name="Oval 42"/>
          <p:cNvSpPr>
            <a:spLocks noChangeArrowheads="1"/>
          </p:cNvSpPr>
          <p:nvPr/>
        </p:nvSpPr>
        <p:spPr bwMode="auto">
          <a:xfrm>
            <a:off x="3200400" y="3886200"/>
            <a:ext cx="152400" cy="304800"/>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3" name="Oval 43"/>
          <p:cNvSpPr>
            <a:spLocks noChangeArrowheads="1"/>
          </p:cNvSpPr>
          <p:nvPr/>
        </p:nvSpPr>
        <p:spPr bwMode="auto">
          <a:xfrm>
            <a:off x="3657600" y="3124200"/>
            <a:ext cx="152400" cy="304800"/>
          </a:xfrm>
          <a:prstGeom prst="ellipse">
            <a:avLst/>
          </a:prstGeom>
          <a:solidFill>
            <a:srgbClr val="3333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4" name="Oval 44"/>
          <p:cNvSpPr>
            <a:spLocks noChangeArrowheads="1"/>
          </p:cNvSpPr>
          <p:nvPr/>
        </p:nvSpPr>
        <p:spPr bwMode="auto">
          <a:xfrm>
            <a:off x="3962400" y="3733800"/>
            <a:ext cx="609600" cy="3048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5" name="Oval 45"/>
          <p:cNvSpPr>
            <a:spLocks noChangeArrowheads="1"/>
          </p:cNvSpPr>
          <p:nvPr/>
        </p:nvSpPr>
        <p:spPr bwMode="auto">
          <a:xfrm>
            <a:off x="4343400" y="3200400"/>
            <a:ext cx="228600" cy="228600"/>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6" name="Oval 46"/>
          <p:cNvSpPr>
            <a:spLocks noChangeArrowheads="1"/>
          </p:cNvSpPr>
          <p:nvPr/>
        </p:nvSpPr>
        <p:spPr bwMode="auto">
          <a:xfrm>
            <a:off x="4343400" y="2286000"/>
            <a:ext cx="381000" cy="3048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7" name="Oval 47"/>
          <p:cNvSpPr>
            <a:spLocks noChangeArrowheads="1"/>
          </p:cNvSpPr>
          <p:nvPr/>
        </p:nvSpPr>
        <p:spPr bwMode="auto">
          <a:xfrm>
            <a:off x="5486400" y="2209800"/>
            <a:ext cx="381000" cy="304800"/>
          </a:xfrm>
          <a:prstGeom prst="ellipse">
            <a:avLst/>
          </a:prstGeom>
          <a:solidFill>
            <a:srgbClr val="33339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8" name="Oval 48"/>
          <p:cNvSpPr>
            <a:spLocks noChangeArrowheads="1"/>
          </p:cNvSpPr>
          <p:nvPr/>
        </p:nvSpPr>
        <p:spPr bwMode="auto">
          <a:xfrm>
            <a:off x="5029200" y="3048000"/>
            <a:ext cx="457200" cy="152400"/>
          </a:xfrm>
          <a:prstGeom prst="ellipse">
            <a:avLst/>
          </a:prstGeom>
          <a:solidFill>
            <a:srgbClr val="FF99CC"/>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89" name="Oval 49"/>
          <p:cNvSpPr>
            <a:spLocks noChangeArrowheads="1"/>
          </p:cNvSpPr>
          <p:nvPr/>
        </p:nvSpPr>
        <p:spPr bwMode="auto">
          <a:xfrm>
            <a:off x="3962400" y="2819400"/>
            <a:ext cx="228600" cy="2286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90" name="Oval 50"/>
          <p:cNvSpPr>
            <a:spLocks noChangeArrowheads="1"/>
          </p:cNvSpPr>
          <p:nvPr/>
        </p:nvSpPr>
        <p:spPr bwMode="auto">
          <a:xfrm>
            <a:off x="4572000" y="4038600"/>
            <a:ext cx="381000" cy="304800"/>
          </a:xfrm>
          <a:prstGeom prst="ellipse">
            <a:avLst/>
          </a:prstGeom>
          <a:solidFill>
            <a:srgbClr val="993366"/>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91" name="Oval 51"/>
          <p:cNvSpPr>
            <a:spLocks noChangeArrowheads="1"/>
          </p:cNvSpPr>
          <p:nvPr/>
        </p:nvSpPr>
        <p:spPr bwMode="auto">
          <a:xfrm>
            <a:off x="3505200" y="3962400"/>
            <a:ext cx="381000" cy="304800"/>
          </a:xfrm>
          <a:prstGeom prst="ellipse">
            <a:avLst/>
          </a:prstGeom>
          <a:solidFill>
            <a:srgbClr val="CC99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92" name="Oval 52"/>
          <p:cNvSpPr>
            <a:spLocks noChangeArrowheads="1"/>
          </p:cNvSpPr>
          <p:nvPr/>
        </p:nvSpPr>
        <p:spPr bwMode="auto">
          <a:xfrm>
            <a:off x="3276600" y="3429000"/>
            <a:ext cx="381000" cy="304800"/>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87893" name="Oval 53"/>
          <p:cNvSpPr>
            <a:spLocks noChangeArrowheads="1"/>
          </p:cNvSpPr>
          <p:nvPr/>
        </p:nvSpPr>
        <p:spPr bwMode="auto">
          <a:xfrm>
            <a:off x="2667000" y="3810000"/>
            <a:ext cx="152400" cy="381000"/>
          </a:xfrm>
          <a:prstGeom prst="ellipse">
            <a:avLst/>
          </a:prstGeom>
          <a:solidFill>
            <a:srgbClr val="FFCC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27076" name="Rectangle 4"/>
          <p:cNvSpPr>
            <a:spLocks noGrp="1" noChangeArrowheads="1"/>
          </p:cNvSpPr>
          <p:nvPr>
            <p:ph type="title"/>
          </p:nvPr>
        </p:nvSpPr>
        <p:spPr/>
        <p:txBody>
          <a:bodyPr/>
          <a:lstStyle/>
          <a:p>
            <a:pPr eaLnBrk="1" hangingPunct="1">
              <a:defRPr/>
            </a:pPr>
            <a:r>
              <a:rPr lang="en-US" sz="3600" smtClean="0">
                <a:cs typeface="+mj-cs"/>
              </a:rPr>
              <a:t>Review: Information Overload</a:t>
            </a:r>
          </a:p>
        </p:txBody>
      </p:sp>
      <p:sp>
        <p:nvSpPr>
          <p:cNvPr id="1027077" name="Rectangle 5"/>
          <p:cNvSpPr>
            <a:spLocks noGrp="1" noChangeArrowheads="1"/>
          </p:cNvSpPr>
          <p:nvPr>
            <p:ph type="body" idx="1"/>
          </p:nvPr>
        </p:nvSpPr>
        <p:spPr/>
        <p:txBody>
          <a:bodyPr/>
          <a:lstStyle/>
          <a:p>
            <a:pPr eaLnBrk="1" hangingPunct="1">
              <a:lnSpc>
                <a:spcPct val="80000"/>
              </a:lnSpc>
              <a:defRPr/>
            </a:pPr>
            <a:r>
              <a:rPr lang="ja-JP" altLang="en-US" sz="2800" smtClean="0">
                <a:latin typeface="Arial"/>
                <a:cs typeface="+mn-cs"/>
              </a:rPr>
              <a:t>“</a:t>
            </a:r>
            <a:r>
              <a:rPr lang="en-US" sz="2800" smtClean="0">
                <a:cs typeface="+mn-cs"/>
              </a:rPr>
              <a:t>The world's total yearly production of print, film, optical, and magnetic content would require roughly 1.5 billion gigabytes of storage. This is the equivalent of 250 megabytes per person for each man, woman, and child on earth.</a:t>
            </a:r>
            <a:r>
              <a:rPr lang="ja-JP" altLang="en-US" sz="2800" smtClean="0">
                <a:latin typeface="Arial"/>
                <a:cs typeface="+mn-cs"/>
              </a:rPr>
              <a:t>”</a:t>
            </a:r>
            <a:r>
              <a:rPr lang="en-US" sz="2800" smtClean="0">
                <a:cs typeface="+mn-cs"/>
              </a:rPr>
              <a:t> (Varian &amp; Lyman)</a:t>
            </a:r>
          </a:p>
          <a:p>
            <a:pPr eaLnBrk="1" hangingPunct="1">
              <a:lnSpc>
                <a:spcPct val="80000"/>
              </a:lnSpc>
              <a:defRPr/>
            </a:pPr>
            <a:r>
              <a:rPr lang="ja-JP" altLang="en-US" sz="2800" smtClean="0">
                <a:latin typeface="Arial"/>
                <a:cs typeface="+mn-cs"/>
              </a:rPr>
              <a:t>“</a:t>
            </a:r>
            <a:r>
              <a:rPr lang="en-US" sz="2800" i="1" smtClean="0">
                <a:cs typeface="+mn-cs"/>
              </a:rPr>
              <a:t>The greatest problem of today is how to teach people to ignore the irrelevant, how to refuse to know things, before they are suffocated. For too many facts are as bad as none at all.</a:t>
            </a:r>
            <a:r>
              <a:rPr lang="ja-JP" altLang="en-US" sz="2800" i="1" smtClean="0">
                <a:latin typeface="Arial"/>
                <a:cs typeface="+mn-cs"/>
              </a:rPr>
              <a:t>”</a:t>
            </a:r>
            <a:r>
              <a:rPr lang="en-US" sz="2800" smtClean="0">
                <a:cs typeface="+mn-cs"/>
              </a:rPr>
              <a:t>  (W.H. Auden)</a:t>
            </a:r>
          </a:p>
          <a:p>
            <a:pPr eaLnBrk="1" hangingPunct="1">
              <a:lnSpc>
                <a:spcPct val="80000"/>
              </a:lnSpc>
              <a:defRPr/>
            </a:pPr>
            <a:r>
              <a:rPr lang="ja-JP" altLang="en-US" sz="2800" smtClean="0">
                <a:latin typeface="Arial"/>
                <a:cs typeface="+mn-cs"/>
              </a:rPr>
              <a:t>“</a:t>
            </a:r>
            <a:r>
              <a:rPr lang="en-US" sz="2800" i="1" smtClean="0">
                <a:cs typeface="+mn-cs"/>
              </a:rPr>
              <a:t>So much has already been written about everything that you can</a:t>
            </a:r>
            <a:r>
              <a:rPr lang="ja-JP" altLang="en-US" sz="2800" i="1" smtClean="0">
                <a:latin typeface="Arial"/>
                <a:cs typeface="+mn-cs"/>
              </a:rPr>
              <a:t>’</a:t>
            </a:r>
            <a:r>
              <a:rPr lang="en-US" sz="2800" i="1" smtClean="0">
                <a:cs typeface="+mn-cs"/>
              </a:rPr>
              <a:t>t find anything about it</a:t>
            </a:r>
            <a:r>
              <a:rPr lang="en-US" sz="2800" smtClean="0">
                <a:cs typeface="+mn-cs"/>
              </a:rPr>
              <a:t>.</a:t>
            </a:r>
            <a:r>
              <a:rPr lang="ja-JP" altLang="en-US" sz="2800" smtClean="0">
                <a:latin typeface="Arial"/>
                <a:cs typeface="+mn-cs"/>
              </a:rPr>
              <a:t>”</a:t>
            </a:r>
            <a:r>
              <a:rPr lang="en-US" sz="2800" smtClean="0">
                <a:cs typeface="+mn-cs"/>
              </a:rPr>
              <a:t> (James Thurber, 1961)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42440" name="Rectangle 8"/>
          <p:cNvSpPr>
            <a:spLocks noGrp="1" noChangeArrowheads="1"/>
          </p:cNvSpPr>
          <p:nvPr>
            <p:ph type="title"/>
          </p:nvPr>
        </p:nvSpPr>
        <p:spPr/>
        <p:txBody>
          <a:bodyPr/>
          <a:lstStyle/>
          <a:p>
            <a:pPr eaLnBrk="1" hangingPunct="1">
              <a:defRPr/>
            </a:pPr>
            <a:r>
              <a:rPr lang="en-US" smtClean="0">
                <a:cs typeface="+mj-cs"/>
              </a:rPr>
              <a:t>IR Topics from (old) 202</a:t>
            </a:r>
          </a:p>
        </p:txBody>
      </p:sp>
      <p:sp>
        <p:nvSpPr>
          <p:cNvPr id="1042441" name="Rectangle 9"/>
          <p:cNvSpPr>
            <a:spLocks noGrp="1" noChangeArrowheads="1"/>
          </p:cNvSpPr>
          <p:nvPr>
            <p:ph type="body" idx="1"/>
          </p:nvPr>
        </p:nvSpPr>
        <p:spPr/>
        <p:txBody>
          <a:bodyPr/>
          <a:lstStyle/>
          <a:p>
            <a:pPr eaLnBrk="1" hangingPunct="1">
              <a:lnSpc>
                <a:spcPct val="80000"/>
              </a:lnSpc>
              <a:defRPr/>
            </a:pPr>
            <a:r>
              <a:rPr lang="en-US" sz="2800" smtClean="0">
                <a:cs typeface="+mn-cs"/>
              </a:rPr>
              <a:t>The Search Process</a:t>
            </a:r>
          </a:p>
          <a:p>
            <a:pPr eaLnBrk="1" hangingPunct="1">
              <a:lnSpc>
                <a:spcPct val="80000"/>
              </a:lnSpc>
              <a:defRPr/>
            </a:pPr>
            <a:r>
              <a:rPr lang="en-US" sz="2800" smtClean="0">
                <a:cs typeface="+mn-cs"/>
              </a:rPr>
              <a:t>Information Retrieval Models</a:t>
            </a:r>
          </a:p>
          <a:p>
            <a:pPr lvl="1" eaLnBrk="1" hangingPunct="1">
              <a:lnSpc>
                <a:spcPct val="80000"/>
              </a:lnSpc>
              <a:defRPr/>
            </a:pPr>
            <a:r>
              <a:rPr lang="en-US" sz="2400" smtClean="0"/>
              <a:t>Boolean, Vector, and Probabilistic</a:t>
            </a:r>
          </a:p>
          <a:p>
            <a:pPr eaLnBrk="1" hangingPunct="1">
              <a:lnSpc>
                <a:spcPct val="80000"/>
              </a:lnSpc>
              <a:defRPr/>
            </a:pPr>
            <a:r>
              <a:rPr lang="en-US" sz="2800" smtClean="0">
                <a:cs typeface="+mn-cs"/>
              </a:rPr>
              <a:t>Content Analysis/Zipf Distributions</a:t>
            </a:r>
          </a:p>
          <a:p>
            <a:pPr eaLnBrk="1" hangingPunct="1">
              <a:lnSpc>
                <a:spcPct val="80000"/>
              </a:lnSpc>
              <a:defRPr/>
            </a:pPr>
            <a:r>
              <a:rPr lang="en-US" sz="2800" smtClean="0">
                <a:cs typeface="+mn-cs"/>
              </a:rPr>
              <a:t>Evaluation of IR Systems </a:t>
            </a:r>
          </a:p>
          <a:p>
            <a:pPr lvl="1" eaLnBrk="1" hangingPunct="1">
              <a:lnSpc>
                <a:spcPct val="80000"/>
              </a:lnSpc>
              <a:defRPr/>
            </a:pPr>
            <a:r>
              <a:rPr lang="en-US" sz="2400" smtClean="0"/>
              <a:t>Precision/Recall</a:t>
            </a:r>
          </a:p>
          <a:p>
            <a:pPr lvl="1" eaLnBrk="1" hangingPunct="1">
              <a:lnSpc>
                <a:spcPct val="80000"/>
              </a:lnSpc>
              <a:defRPr/>
            </a:pPr>
            <a:r>
              <a:rPr lang="en-US" sz="2400" smtClean="0"/>
              <a:t>Relevance</a:t>
            </a:r>
          </a:p>
          <a:p>
            <a:pPr lvl="1" eaLnBrk="1" hangingPunct="1">
              <a:lnSpc>
                <a:spcPct val="80000"/>
              </a:lnSpc>
              <a:defRPr/>
            </a:pPr>
            <a:r>
              <a:rPr lang="en-US" sz="2400" smtClean="0"/>
              <a:t>User Studies</a:t>
            </a:r>
          </a:p>
          <a:p>
            <a:pPr eaLnBrk="1" hangingPunct="1">
              <a:lnSpc>
                <a:spcPct val="80000"/>
              </a:lnSpc>
              <a:defRPr/>
            </a:pPr>
            <a:r>
              <a:rPr lang="en-US" sz="2800" smtClean="0">
                <a:cs typeface="+mn-cs"/>
              </a:rPr>
              <a:t>Web-Specific Issues</a:t>
            </a:r>
          </a:p>
          <a:p>
            <a:pPr eaLnBrk="1" hangingPunct="1">
              <a:lnSpc>
                <a:spcPct val="80000"/>
              </a:lnSpc>
              <a:defRPr/>
            </a:pPr>
            <a:r>
              <a:rPr lang="en-US" sz="2800" smtClean="0">
                <a:cs typeface="+mn-cs"/>
              </a:rPr>
              <a:t>XML Retrieval Issues</a:t>
            </a:r>
          </a:p>
          <a:p>
            <a:pPr eaLnBrk="1" hangingPunct="1">
              <a:lnSpc>
                <a:spcPct val="80000"/>
              </a:lnSpc>
              <a:defRPr/>
            </a:pPr>
            <a:r>
              <a:rPr lang="en-US" sz="2800" smtClean="0">
                <a:cs typeface="+mn-cs"/>
              </a:rPr>
              <a:t>User Interface Issues</a:t>
            </a:r>
          </a:p>
          <a:p>
            <a:pPr eaLnBrk="1" hangingPunct="1">
              <a:lnSpc>
                <a:spcPct val="80000"/>
              </a:lnSpc>
              <a:defRPr/>
            </a:pPr>
            <a:r>
              <a:rPr lang="en-US" sz="2800" smtClean="0">
                <a:cs typeface="+mn-cs"/>
              </a:rPr>
              <a:t>Special Kinds of Search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97058" name="Rectangle 2"/>
          <p:cNvSpPr>
            <a:spLocks noGrp="1" noChangeArrowheads="1"/>
          </p:cNvSpPr>
          <p:nvPr>
            <p:ph type="title"/>
          </p:nvPr>
        </p:nvSpPr>
        <p:spPr/>
        <p:txBody>
          <a:bodyPr/>
          <a:lstStyle/>
          <a:p>
            <a:pPr eaLnBrk="1" hangingPunct="1">
              <a:defRPr/>
            </a:pPr>
            <a:r>
              <a:rPr lang="en-US" smtClean="0">
                <a:cs typeface="+mj-cs"/>
              </a:rPr>
              <a:t>Lecture Overview</a:t>
            </a:r>
          </a:p>
        </p:txBody>
      </p:sp>
      <p:sp>
        <p:nvSpPr>
          <p:cNvPr id="1197059" name="Rectangle 3"/>
          <p:cNvSpPr>
            <a:spLocks noGrp="1" noChangeArrowheads="1"/>
          </p:cNvSpPr>
          <p:nvPr>
            <p:ph type="body" idx="1"/>
          </p:nvPr>
        </p:nvSpPr>
        <p:spPr/>
        <p:txBody>
          <a:bodyPr/>
          <a:lstStyle/>
          <a:p>
            <a:pPr eaLnBrk="1" hangingPunct="1">
              <a:defRPr/>
            </a:pPr>
            <a:r>
              <a:rPr lang="en-US" smtClean="0">
                <a:solidFill>
                  <a:srgbClr val="CCCCCC"/>
                </a:solidFill>
                <a:cs typeface="+mn-cs"/>
              </a:rPr>
              <a:t>Introduction to the Course</a:t>
            </a:r>
          </a:p>
          <a:p>
            <a:pPr eaLnBrk="1" hangingPunct="1">
              <a:defRPr/>
            </a:pPr>
            <a:r>
              <a:rPr lang="en-US" smtClean="0">
                <a:solidFill>
                  <a:srgbClr val="CCCCCC"/>
                </a:solidFill>
                <a:cs typeface="+mn-cs"/>
              </a:rPr>
              <a:t>(re)Introduction to Information Retrieval</a:t>
            </a:r>
          </a:p>
          <a:p>
            <a:pPr eaLnBrk="1" hangingPunct="1">
              <a:defRPr/>
            </a:pPr>
            <a:r>
              <a:rPr lang="en-US" smtClean="0">
                <a:cs typeface="+mn-cs"/>
              </a:rPr>
              <a:t>The Information Seeking Process</a:t>
            </a:r>
          </a:p>
          <a:p>
            <a:pPr eaLnBrk="1" hangingPunct="1">
              <a:defRPr/>
            </a:pPr>
            <a:r>
              <a:rPr lang="en-US" smtClean="0">
                <a:solidFill>
                  <a:srgbClr val="CCCCCC"/>
                </a:solidFill>
                <a:cs typeface="+mn-cs"/>
              </a:rPr>
              <a:t>Information Retrieval History and Developments</a:t>
            </a:r>
          </a:p>
          <a:p>
            <a:pPr eaLnBrk="1" hangingPunct="1">
              <a:defRPr/>
            </a:pPr>
            <a:r>
              <a:rPr lang="en-US" smtClean="0">
                <a:solidFill>
                  <a:srgbClr val="CCCCCC"/>
                </a:solidFill>
                <a:cs typeface="+mn-cs"/>
              </a:rPr>
              <a:t>Discussion</a:t>
            </a:r>
          </a:p>
        </p:txBody>
      </p:sp>
      <p:sp>
        <p:nvSpPr>
          <p:cNvPr id="1197060" name="Text Box 4"/>
          <p:cNvSpPr txBox="1">
            <a:spLocks noChangeArrowheads="1"/>
          </p:cNvSpPr>
          <p:nvPr/>
        </p:nvSpPr>
        <p:spPr bwMode="auto">
          <a:xfrm>
            <a:off x="608013" y="6019800"/>
            <a:ext cx="802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CCCCCC"/>
                </a:solidFill>
                <a:latin typeface="Arial" charset="0"/>
                <a:cs typeface="+mn-cs"/>
              </a:rPr>
              <a:t>Credit for some of the slides in this lecture goes to Marti Hearst and Fred Gey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42786" name="Rectangle 2"/>
          <p:cNvSpPr>
            <a:spLocks noGrp="1" noChangeArrowheads="1"/>
          </p:cNvSpPr>
          <p:nvPr>
            <p:ph type="title"/>
          </p:nvPr>
        </p:nvSpPr>
        <p:spPr/>
        <p:txBody>
          <a:bodyPr/>
          <a:lstStyle/>
          <a:p>
            <a:pPr eaLnBrk="1" hangingPunct="1">
              <a:defRPr/>
            </a:pPr>
            <a:r>
              <a:rPr lang="en-US" smtClean="0">
                <a:cs typeface="+mj-cs"/>
              </a:rPr>
              <a:t>Lecture Overview</a:t>
            </a:r>
          </a:p>
        </p:txBody>
      </p:sp>
      <p:sp>
        <p:nvSpPr>
          <p:cNvPr id="1142787" name="Rectangle 3"/>
          <p:cNvSpPr>
            <a:spLocks noGrp="1" noChangeArrowheads="1"/>
          </p:cNvSpPr>
          <p:nvPr>
            <p:ph type="body" idx="1"/>
          </p:nvPr>
        </p:nvSpPr>
        <p:spPr/>
        <p:txBody>
          <a:bodyPr/>
          <a:lstStyle/>
          <a:p>
            <a:pPr eaLnBrk="1" hangingPunct="1">
              <a:defRPr/>
            </a:pPr>
            <a:r>
              <a:rPr lang="en-US" smtClean="0">
                <a:cs typeface="+mn-cs"/>
              </a:rPr>
              <a:t>Introduction to the Course</a:t>
            </a:r>
          </a:p>
          <a:p>
            <a:pPr eaLnBrk="1" hangingPunct="1">
              <a:defRPr/>
            </a:pPr>
            <a:r>
              <a:rPr lang="en-US" smtClean="0">
                <a:cs typeface="+mn-cs"/>
              </a:rPr>
              <a:t>(re)Introduction to Information Retrieval</a:t>
            </a:r>
          </a:p>
          <a:p>
            <a:pPr eaLnBrk="1" hangingPunct="1">
              <a:defRPr/>
            </a:pPr>
            <a:r>
              <a:rPr lang="en-US" smtClean="0">
                <a:cs typeface="+mn-cs"/>
              </a:rPr>
              <a:t>The Information Seeking Process</a:t>
            </a:r>
          </a:p>
          <a:p>
            <a:pPr eaLnBrk="1" hangingPunct="1">
              <a:defRPr/>
            </a:pPr>
            <a:r>
              <a:rPr lang="en-US" smtClean="0">
                <a:cs typeface="+mn-cs"/>
              </a:rPr>
              <a:t>Information Retrieval History and Developments</a:t>
            </a:r>
          </a:p>
          <a:p>
            <a:pPr eaLnBrk="1" hangingPunct="1">
              <a:defRPr/>
            </a:pPr>
            <a:r>
              <a:rPr lang="en-US" smtClean="0">
                <a:cs typeface="+mn-cs"/>
              </a:rPr>
              <a:t>Discussion</a:t>
            </a:r>
          </a:p>
        </p:txBody>
      </p:sp>
      <p:sp>
        <p:nvSpPr>
          <p:cNvPr id="1142788" name="Text Box 4"/>
          <p:cNvSpPr txBox="1">
            <a:spLocks noChangeArrowheads="1"/>
          </p:cNvSpPr>
          <p:nvPr/>
        </p:nvSpPr>
        <p:spPr bwMode="auto">
          <a:xfrm>
            <a:off x="608013" y="6019800"/>
            <a:ext cx="802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latin typeface="Arial" charset="0"/>
                <a:cs typeface="+mn-cs"/>
              </a:rPr>
              <a:t>Credit for some of the slides in this lecture goes to Marti Hearst and Fred Gey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240 – Spring 2013 </a:t>
            </a:r>
            <a:endParaRPr lang="en-US"/>
          </a:p>
        </p:txBody>
      </p:sp>
      <p:sp>
        <p:nvSpPr>
          <p:cNvPr id="1044482" name="Rectangle 2"/>
          <p:cNvSpPr>
            <a:spLocks noGrp="1" noChangeArrowheads="1"/>
          </p:cNvSpPr>
          <p:nvPr>
            <p:ph type="title"/>
          </p:nvPr>
        </p:nvSpPr>
        <p:spPr/>
        <p:txBody>
          <a:bodyPr/>
          <a:lstStyle/>
          <a:p>
            <a:pPr eaLnBrk="1" hangingPunct="1">
              <a:defRPr/>
            </a:pPr>
            <a:r>
              <a:rPr lang="en-US" sz="2800" smtClean="0">
                <a:cs typeface="+mj-cs"/>
              </a:rPr>
              <a:t>The Standard Retrieval Interaction Model</a:t>
            </a:r>
          </a:p>
        </p:txBody>
      </p:sp>
      <p:pic>
        <p:nvPicPr>
          <p:cNvPr id="37891" name="Picture 3" descr="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9144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45510" name="Rectangle 6"/>
          <p:cNvSpPr>
            <a:spLocks noGrp="1" noChangeArrowheads="1"/>
          </p:cNvSpPr>
          <p:nvPr>
            <p:ph type="title"/>
          </p:nvPr>
        </p:nvSpPr>
        <p:spPr/>
        <p:txBody>
          <a:bodyPr/>
          <a:lstStyle/>
          <a:p>
            <a:pPr eaLnBrk="1" hangingPunct="1">
              <a:defRPr/>
            </a:pPr>
            <a:r>
              <a:rPr lang="en-US" smtClean="0">
                <a:cs typeface="+mj-cs"/>
              </a:rPr>
              <a:t>Standard Model of IR</a:t>
            </a:r>
          </a:p>
        </p:txBody>
      </p:sp>
      <p:sp>
        <p:nvSpPr>
          <p:cNvPr id="1045511" name="Rectangle 7"/>
          <p:cNvSpPr>
            <a:spLocks noGrp="1" noChangeArrowheads="1"/>
          </p:cNvSpPr>
          <p:nvPr>
            <p:ph type="body" idx="1"/>
          </p:nvPr>
        </p:nvSpPr>
        <p:spPr/>
        <p:txBody>
          <a:bodyPr/>
          <a:lstStyle/>
          <a:p>
            <a:pPr eaLnBrk="1" hangingPunct="1">
              <a:defRPr/>
            </a:pPr>
            <a:r>
              <a:rPr lang="en-US" smtClean="0">
                <a:cs typeface="+mn-cs"/>
              </a:rPr>
              <a:t>Assumptions:</a:t>
            </a:r>
          </a:p>
          <a:p>
            <a:pPr lvl="1" eaLnBrk="1" hangingPunct="1">
              <a:defRPr/>
            </a:pPr>
            <a:r>
              <a:rPr lang="en-US" smtClean="0"/>
              <a:t>The goal is maximizing </a:t>
            </a:r>
            <a:r>
              <a:rPr lang="en-US" smtClean="0">
                <a:solidFill>
                  <a:srgbClr val="FF3300"/>
                </a:solidFill>
              </a:rPr>
              <a:t>precision</a:t>
            </a:r>
            <a:r>
              <a:rPr lang="en-US" smtClean="0"/>
              <a:t> and </a:t>
            </a:r>
            <a:r>
              <a:rPr lang="en-US" smtClean="0">
                <a:solidFill>
                  <a:srgbClr val="FF3300"/>
                </a:solidFill>
              </a:rPr>
              <a:t>recall</a:t>
            </a:r>
            <a:r>
              <a:rPr lang="en-US" smtClean="0"/>
              <a:t> simultaneously</a:t>
            </a:r>
          </a:p>
          <a:p>
            <a:pPr lvl="1" eaLnBrk="1" hangingPunct="1">
              <a:defRPr/>
            </a:pPr>
            <a:r>
              <a:rPr lang="en-US" smtClean="0"/>
              <a:t>The information need remains static</a:t>
            </a:r>
          </a:p>
          <a:p>
            <a:pPr lvl="1" eaLnBrk="1" hangingPunct="1">
              <a:defRPr/>
            </a:pPr>
            <a:r>
              <a:rPr lang="en-US" smtClean="0"/>
              <a:t>The value is in the resulting document set</a:t>
            </a:r>
          </a:p>
          <a:p>
            <a:pPr eaLnBrk="1" hangingPunct="1">
              <a:defRPr/>
            </a:pPr>
            <a:endParaRPr lang="en-US" smtClean="0">
              <a:cs typeface="+mn-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46532" name="Rectangle 4"/>
          <p:cNvSpPr>
            <a:spLocks noGrp="1" noChangeArrowheads="1"/>
          </p:cNvSpPr>
          <p:nvPr>
            <p:ph type="title"/>
          </p:nvPr>
        </p:nvSpPr>
        <p:spPr/>
        <p:txBody>
          <a:bodyPr/>
          <a:lstStyle/>
          <a:p>
            <a:pPr eaLnBrk="1" hangingPunct="1">
              <a:defRPr/>
            </a:pPr>
            <a:r>
              <a:rPr lang="en-US" sz="3600" smtClean="0">
                <a:cs typeface="+mj-cs"/>
              </a:rPr>
              <a:t>Problems with Standard Model</a:t>
            </a:r>
          </a:p>
        </p:txBody>
      </p:sp>
      <p:sp>
        <p:nvSpPr>
          <p:cNvPr id="1046533" name="Rectangle 5"/>
          <p:cNvSpPr>
            <a:spLocks noGrp="1" noChangeArrowheads="1"/>
          </p:cNvSpPr>
          <p:nvPr>
            <p:ph type="body" idx="1"/>
          </p:nvPr>
        </p:nvSpPr>
        <p:spPr/>
        <p:txBody>
          <a:bodyPr/>
          <a:lstStyle/>
          <a:p>
            <a:pPr eaLnBrk="1" hangingPunct="1">
              <a:defRPr/>
            </a:pPr>
            <a:r>
              <a:rPr lang="en-US" smtClean="0">
                <a:cs typeface="+mn-cs"/>
              </a:rPr>
              <a:t>Users learn during the search process:</a:t>
            </a:r>
          </a:p>
          <a:p>
            <a:pPr lvl="1" eaLnBrk="1" hangingPunct="1">
              <a:defRPr/>
            </a:pPr>
            <a:r>
              <a:rPr lang="en-US" smtClean="0"/>
              <a:t>Scanning titles of retrieved documents</a:t>
            </a:r>
          </a:p>
          <a:p>
            <a:pPr lvl="1" eaLnBrk="1" hangingPunct="1">
              <a:defRPr/>
            </a:pPr>
            <a:r>
              <a:rPr lang="en-US" smtClean="0"/>
              <a:t>Reading retrieved documents</a:t>
            </a:r>
          </a:p>
          <a:p>
            <a:pPr lvl="1" eaLnBrk="1" hangingPunct="1">
              <a:defRPr/>
            </a:pPr>
            <a:r>
              <a:rPr lang="en-US" smtClean="0"/>
              <a:t>Viewing lists of related topics/thesaurus terms</a:t>
            </a:r>
          </a:p>
          <a:p>
            <a:pPr lvl="1" eaLnBrk="1" hangingPunct="1">
              <a:defRPr/>
            </a:pPr>
            <a:r>
              <a:rPr lang="en-US" smtClean="0"/>
              <a:t>Navigating hyperlinks</a:t>
            </a:r>
          </a:p>
          <a:p>
            <a:pPr eaLnBrk="1" hangingPunct="1">
              <a:defRPr/>
            </a:pPr>
            <a:r>
              <a:rPr lang="en-US" smtClean="0">
                <a:cs typeface="+mn-cs"/>
              </a:rPr>
              <a:t>Some users don</a:t>
            </a:r>
            <a:r>
              <a:rPr lang="ja-JP" altLang="en-US" smtClean="0">
                <a:latin typeface="Arial"/>
                <a:cs typeface="+mn-cs"/>
              </a:rPr>
              <a:t>’</a:t>
            </a:r>
            <a:r>
              <a:rPr lang="en-US" smtClean="0">
                <a:cs typeface="+mn-cs"/>
              </a:rPr>
              <a:t>t like long (apparently) disorganized lists of documents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quarter" idx="10"/>
          </p:nvPr>
        </p:nvSpPr>
        <p:spPr/>
        <p:txBody>
          <a:bodyPr/>
          <a:lstStyle/>
          <a:p>
            <a:pPr>
              <a:defRPr/>
            </a:pPr>
            <a:r>
              <a:rPr lang="en-US" smtClean="0"/>
              <a:t>IS 240 – Spring 2013 </a:t>
            </a:r>
            <a:endParaRPr lang="en-US"/>
          </a:p>
        </p:txBody>
      </p:sp>
      <p:sp>
        <p:nvSpPr>
          <p:cNvPr id="1047574" name="Rectangle 22"/>
          <p:cNvSpPr>
            <a:spLocks noGrp="1" noChangeArrowheads="1"/>
          </p:cNvSpPr>
          <p:nvPr>
            <p:ph type="title"/>
          </p:nvPr>
        </p:nvSpPr>
        <p:spPr/>
        <p:txBody>
          <a:bodyPr/>
          <a:lstStyle/>
          <a:p>
            <a:pPr eaLnBrk="1" hangingPunct="1">
              <a:defRPr/>
            </a:pPr>
            <a:r>
              <a:rPr lang="en-US" smtClean="0">
                <a:cs typeface="+mj-cs"/>
              </a:rPr>
              <a:t>IR is an Iterative Process</a:t>
            </a:r>
          </a:p>
        </p:txBody>
      </p:sp>
      <p:grpSp>
        <p:nvGrpSpPr>
          <p:cNvPr id="44035" name="Group 3"/>
          <p:cNvGrpSpPr>
            <a:grpSpLocks/>
          </p:cNvGrpSpPr>
          <p:nvPr/>
        </p:nvGrpSpPr>
        <p:grpSpPr bwMode="auto">
          <a:xfrm>
            <a:off x="1524000" y="1066800"/>
            <a:ext cx="6286500" cy="5103813"/>
            <a:chOff x="1584" y="576"/>
            <a:chExt cx="1954" cy="1500"/>
          </a:xfrm>
        </p:grpSpPr>
        <p:sp>
          <p:nvSpPr>
            <p:cNvPr id="1047556" name="Oval 4"/>
            <p:cNvSpPr>
              <a:spLocks noChangeArrowheads="1"/>
            </p:cNvSpPr>
            <p:nvPr/>
          </p:nvSpPr>
          <p:spPr bwMode="auto">
            <a:xfrm rot="19800000">
              <a:off x="2824" y="735"/>
              <a:ext cx="714" cy="540"/>
            </a:xfrm>
            <a:prstGeom prst="ellipse">
              <a:avLst/>
            </a:prstGeom>
            <a:gradFill rotWithShape="0">
              <a:gsLst>
                <a:gs pos="0">
                  <a:srgbClr val="003BEF"/>
                </a:gs>
                <a:gs pos="100000">
                  <a:srgbClr val="003BEF">
                    <a:gamma/>
                    <a:shade val="6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7557" name="AutoShape 5"/>
            <p:cNvSpPr>
              <a:spLocks noChangeArrowheads="1"/>
            </p:cNvSpPr>
            <p:nvPr/>
          </p:nvSpPr>
          <p:spPr bwMode="auto">
            <a:xfrm>
              <a:off x="2942" y="824"/>
              <a:ext cx="357" cy="147"/>
            </a:xfrm>
            <a:prstGeom prst="cube">
              <a:avLst>
                <a:gd name="adj" fmla="val 24995"/>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7558" name="AutoShape 6"/>
            <p:cNvSpPr>
              <a:spLocks noChangeArrowheads="1"/>
            </p:cNvSpPr>
            <p:nvPr/>
          </p:nvSpPr>
          <p:spPr bwMode="auto">
            <a:xfrm>
              <a:off x="3025" y="932"/>
              <a:ext cx="274" cy="266"/>
            </a:xfrm>
            <a:prstGeom prst="cube">
              <a:avLst>
                <a:gd name="adj" fmla="val 24995"/>
              </a:avLst>
            </a:prstGeom>
            <a:solidFill>
              <a:srgbClr val="FF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nvGrpSpPr>
            <p:cNvPr id="44039" name="Group 7"/>
            <p:cNvGrpSpPr>
              <a:grpSpLocks/>
            </p:cNvGrpSpPr>
            <p:nvPr/>
          </p:nvGrpSpPr>
          <p:grpSpPr bwMode="auto">
            <a:xfrm>
              <a:off x="1981" y="1483"/>
              <a:ext cx="873" cy="419"/>
              <a:chOff x="1491" y="2925"/>
              <a:chExt cx="2301" cy="977"/>
            </a:xfrm>
          </p:grpSpPr>
          <p:sp>
            <p:nvSpPr>
              <p:cNvPr id="1047560" name="AutoShape 8" descr="Oak"/>
              <p:cNvSpPr>
                <a:spLocks noChangeArrowheads="1"/>
              </p:cNvSpPr>
              <p:nvPr/>
            </p:nvSpPr>
            <p:spPr bwMode="auto">
              <a:xfrm>
                <a:off x="1492" y="3222"/>
                <a:ext cx="2301" cy="680"/>
              </a:xfrm>
              <a:prstGeom prst="parallelogram">
                <a:avLst>
                  <a:gd name="adj" fmla="val 84580"/>
                </a:avLst>
              </a:prstGeom>
              <a:blipFill dpi="0" rotWithShape="0">
                <a:blip r:embed="rId4"/>
                <a:srcRect/>
                <a:tile tx="0" ty="0" sx="100000" sy="100000" flip="none" algn="tl"/>
              </a:blip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sz="1800">
                  <a:cs typeface="+mn-cs"/>
                </a:endParaRPr>
              </a:p>
            </p:txBody>
          </p:sp>
          <p:graphicFrame>
            <p:nvGraphicFramePr>
              <p:cNvPr id="44051" name="Object 9"/>
              <p:cNvGraphicFramePr>
                <a:graphicFrameLocks/>
              </p:cNvGraphicFramePr>
              <p:nvPr/>
            </p:nvGraphicFramePr>
            <p:xfrm>
              <a:off x="1889" y="3514"/>
              <a:ext cx="484" cy="226"/>
            </p:xfrm>
            <a:graphic>
              <a:graphicData uri="http://schemas.openxmlformats.org/presentationml/2006/ole">
                <mc:AlternateContent xmlns:mc="http://schemas.openxmlformats.org/markup-compatibility/2006">
                  <mc:Choice xmlns:v="urn:schemas-microsoft-com:vml" Requires="v">
                    <p:oleObj spid="_x0000_s44063" name="Clip" r:id="rId5" imgW="3657600" imgH="1714500" progId="MS_ClipArt_Gallery.2">
                      <p:embed/>
                    </p:oleObj>
                  </mc:Choice>
                  <mc:Fallback>
                    <p:oleObj name="Clip" r:id="rId5" imgW="3657600" imgH="1714500" progId="MS_ClipArt_Gallery.2">
                      <p:embed/>
                      <p:pic>
                        <p:nvPicPr>
                          <p:cNvPr id="0" name="Objec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 y="3514"/>
                            <a:ext cx="48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4052" name="Object 10"/>
              <p:cNvGraphicFramePr>
                <a:graphicFrameLocks/>
              </p:cNvGraphicFramePr>
              <p:nvPr/>
            </p:nvGraphicFramePr>
            <p:xfrm>
              <a:off x="2856" y="3166"/>
              <a:ext cx="764" cy="461"/>
            </p:xfrm>
            <a:graphic>
              <a:graphicData uri="http://schemas.openxmlformats.org/presentationml/2006/ole">
                <mc:AlternateContent xmlns:mc="http://schemas.openxmlformats.org/markup-compatibility/2006">
                  <mc:Choice xmlns:v="urn:schemas-microsoft-com:vml" Requires="v">
                    <p:oleObj spid="_x0000_s44064" name="Clip" r:id="rId7" imgW="3657600" imgH="2209800" progId="MS_ClipArt_Gallery.2">
                      <p:embed/>
                    </p:oleObj>
                  </mc:Choice>
                  <mc:Fallback>
                    <p:oleObj name="Clip" r:id="rId7" imgW="3657600" imgH="2209800" progId="MS_ClipArt_Gallery.2">
                      <p:embed/>
                      <p:pic>
                        <p:nvPicPr>
                          <p:cNvPr id="0" name="Object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6" y="3166"/>
                            <a:ext cx="76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4053" name="Object 11"/>
              <p:cNvGraphicFramePr>
                <a:graphicFrameLocks/>
              </p:cNvGraphicFramePr>
              <p:nvPr/>
            </p:nvGraphicFramePr>
            <p:xfrm>
              <a:off x="2137" y="2925"/>
              <a:ext cx="673" cy="597"/>
            </p:xfrm>
            <a:graphic>
              <a:graphicData uri="http://schemas.openxmlformats.org/presentationml/2006/ole">
                <mc:AlternateContent xmlns:mc="http://schemas.openxmlformats.org/markup-compatibility/2006">
                  <mc:Choice xmlns:v="urn:schemas-microsoft-com:vml" Requires="v">
                    <p:oleObj spid="_x0000_s44065" name="Clip" r:id="rId9" imgW="3657600" imgH="3251200" progId="MS_ClipArt_Gallery.2">
                      <p:embed/>
                    </p:oleObj>
                  </mc:Choice>
                  <mc:Fallback>
                    <p:oleObj name="Clip" r:id="rId9" imgW="3657600" imgH="3251200" progId="MS_ClipArt_Gallery.2">
                      <p:embed/>
                      <p:pic>
                        <p:nvPicPr>
                          <p:cNvPr id="0" name="Object 1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7" y="2925"/>
                            <a:ext cx="673"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047564" name="Freeform 12"/>
            <p:cNvSpPr>
              <a:spLocks/>
            </p:cNvSpPr>
            <p:nvPr/>
          </p:nvSpPr>
          <p:spPr bwMode="auto">
            <a:xfrm>
              <a:off x="1680" y="768"/>
              <a:ext cx="365" cy="449"/>
            </a:xfrm>
            <a:custGeom>
              <a:avLst/>
              <a:gdLst>
                <a:gd name="T0" fmla="*/ 630 w 960"/>
                <a:gd name="T1" fmla="*/ 951 h 1048"/>
                <a:gd name="T2" fmla="*/ 640 w 960"/>
                <a:gd name="T3" fmla="*/ 906 h 1048"/>
                <a:gd name="T4" fmla="*/ 675 w 960"/>
                <a:gd name="T5" fmla="*/ 881 h 1048"/>
                <a:gd name="T6" fmla="*/ 787 w 960"/>
                <a:gd name="T7" fmla="*/ 857 h 1048"/>
                <a:gd name="T8" fmla="*/ 844 w 960"/>
                <a:gd name="T9" fmla="*/ 832 h 1048"/>
                <a:gd name="T10" fmla="*/ 864 w 960"/>
                <a:gd name="T11" fmla="*/ 807 h 1048"/>
                <a:gd name="T12" fmla="*/ 863 w 960"/>
                <a:gd name="T13" fmla="*/ 747 h 1048"/>
                <a:gd name="T14" fmla="*/ 859 w 960"/>
                <a:gd name="T15" fmla="*/ 663 h 1048"/>
                <a:gd name="T16" fmla="*/ 874 w 960"/>
                <a:gd name="T17" fmla="*/ 606 h 1048"/>
                <a:gd name="T18" fmla="*/ 911 w 960"/>
                <a:gd name="T19" fmla="*/ 581 h 1048"/>
                <a:gd name="T20" fmla="*/ 953 w 960"/>
                <a:gd name="T21" fmla="*/ 560 h 1048"/>
                <a:gd name="T22" fmla="*/ 959 w 960"/>
                <a:gd name="T23" fmla="*/ 535 h 1048"/>
                <a:gd name="T24" fmla="*/ 938 w 960"/>
                <a:gd name="T25" fmla="*/ 508 h 1048"/>
                <a:gd name="T26" fmla="*/ 854 w 960"/>
                <a:gd name="T27" fmla="*/ 403 h 1048"/>
                <a:gd name="T28" fmla="*/ 868 w 960"/>
                <a:gd name="T29" fmla="*/ 373 h 1048"/>
                <a:gd name="T30" fmla="*/ 887 w 960"/>
                <a:gd name="T31" fmla="*/ 306 h 1048"/>
                <a:gd name="T32" fmla="*/ 869 w 960"/>
                <a:gd name="T33" fmla="*/ 208 h 1048"/>
                <a:gd name="T34" fmla="*/ 821 w 960"/>
                <a:gd name="T35" fmla="*/ 111 h 1048"/>
                <a:gd name="T36" fmla="*/ 760 w 960"/>
                <a:gd name="T37" fmla="*/ 47 h 1048"/>
                <a:gd name="T38" fmla="*/ 650 w 960"/>
                <a:gd name="T39" fmla="*/ 8 h 1048"/>
                <a:gd name="T40" fmla="*/ 521 w 960"/>
                <a:gd name="T41" fmla="*/ 0 h 1048"/>
                <a:gd name="T42" fmla="*/ 405 w 960"/>
                <a:gd name="T43" fmla="*/ 10 h 1048"/>
                <a:gd name="T44" fmla="*/ 298 w 960"/>
                <a:gd name="T45" fmla="*/ 42 h 1048"/>
                <a:gd name="T46" fmla="*/ 174 w 960"/>
                <a:gd name="T47" fmla="*/ 118 h 1048"/>
                <a:gd name="T48" fmla="*/ 114 w 960"/>
                <a:gd name="T49" fmla="*/ 171 h 1048"/>
                <a:gd name="T50" fmla="*/ 52 w 960"/>
                <a:gd name="T51" fmla="*/ 253 h 1048"/>
                <a:gd name="T52" fmla="*/ 6 w 960"/>
                <a:gd name="T53" fmla="*/ 360 h 1048"/>
                <a:gd name="T54" fmla="*/ 3 w 960"/>
                <a:gd name="T55" fmla="*/ 455 h 1048"/>
                <a:gd name="T56" fmla="*/ 30 w 960"/>
                <a:gd name="T57" fmla="*/ 541 h 1048"/>
                <a:gd name="T58" fmla="*/ 154 w 960"/>
                <a:gd name="T59" fmla="*/ 728 h 1048"/>
                <a:gd name="T60" fmla="*/ 194 w 960"/>
                <a:gd name="T61" fmla="*/ 810 h 1048"/>
                <a:gd name="T62" fmla="*/ 204 w 960"/>
                <a:gd name="T63" fmla="*/ 866 h 1048"/>
                <a:gd name="T64" fmla="*/ 208 w 960"/>
                <a:gd name="T65" fmla="*/ 941 h 1048"/>
                <a:gd name="T66" fmla="*/ 630 w 960"/>
                <a:gd name="T67" fmla="*/ 1047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0" h="1048">
                  <a:moveTo>
                    <a:pt x="630" y="1047"/>
                  </a:moveTo>
                  <a:lnTo>
                    <a:pt x="630" y="951"/>
                  </a:lnTo>
                  <a:lnTo>
                    <a:pt x="633" y="929"/>
                  </a:lnTo>
                  <a:lnTo>
                    <a:pt x="640" y="906"/>
                  </a:lnTo>
                  <a:lnTo>
                    <a:pt x="653" y="889"/>
                  </a:lnTo>
                  <a:lnTo>
                    <a:pt x="675" y="881"/>
                  </a:lnTo>
                  <a:lnTo>
                    <a:pt x="745" y="866"/>
                  </a:lnTo>
                  <a:lnTo>
                    <a:pt x="787" y="857"/>
                  </a:lnTo>
                  <a:lnTo>
                    <a:pt x="821" y="844"/>
                  </a:lnTo>
                  <a:lnTo>
                    <a:pt x="844" y="832"/>
                  </a:lnTo>
                  <a:lnTo>
                    <a:pt x="856" y="822"/>
                  </a:lnTo>
                  <a:lnTo>
                    <a:pt x="864" y="807"/>
                  </a:lnTo>
                  <a:lnTo>
                    <a:pt x="864" y="780"/>
                  </a:lnTo>
                  <a:lnTo>
                    <a:pt x="863" y="747"/>
                  </a:lnTo>
                  <a:lnTo>
                    <a:pt x="859" y="701"/>
                  </a:lnTo>
                  <a:lnTo>
                    <a:pt x="859" y="663"/>
                  </a:lnTo>
                  <a:lnTo>
                    <a:pt x="864" y="627"/>
                  </a:lnTo>
                  <a:lnTo>
                    <a:pt x="874" y="606"/>
                  </a:lnTo>
                  <a:lnTo>
                    <a:pt x="887" y="591"/>
                  </a:lnTo>
                  <a:lnTo>
                    <a:pt x="911" y="581"/>
                  </a:lnTo>
                  <a:lnTo>
                    <a:pt x="943" y="569"/>
                  </a:lnTo>
                  <a:lnTo>
                    <a:pt x="953" y="560"/>
                  </a:lnTo>
                  <a:lnTo>
                    <a:pt x="959" y="550"/>
                  </a:lnTo>
                  <a:lnTo>
                    <a:pt x="959" y="535"/>
                  </a:lnTo>
                  <a:lnTo>
                    <a:pt x="948" y="520"/>
                  </a:lnTo>
                  <a:lnTo>
                    <a:pt x="938" y="508"/>
                  </a:lnTo>
                  <a:lnTo>
                    <a:pt x="861" y="411"/>
                  </a:lnTo>
                  <a:lnTo>
                    <a:pt x="854" y="403"/>
                  </a:lnTo>
                  <a:lnTo>
                    <a:pt x="858" y="388"/>
                  </a:lnTo>
                  <a:lnTo>
                    <a:pt x="868" y="373"/>
                  </a:lnTo>
                  <a:lnTo>
                    <a:pt x="882" y="332"/>
                  </a:lnTo>
                  <a:lnTo>
                    <a:pt x="887" y="306"/>
                  </a:lnTo>
                  <a:lnTo>
                    <a:pt x="887" y="266"/>
                  </a:lnTo>
                  <a:lnTo>
                    <a:pt x="869" y="208"/>
                  </a:lnTo>
                  <a:lnTo>
                    <a:pt x="851" y="165"/>
                  </a:lnTo>
                  <a:lnTo>
                    <a:pt x="821" y="111"/>
                  </a:lnTo>
                  <a:lnTo>
                    <a:pt x="792" y="77"/>
                  </a:lnTo>
                  <a:lnTo>
                    <a:pt x="760" y="47"/>
                  </a:lnTo>
                  <a:lnTo>
                    <a:pt x="717" y="24"/>
                  </a:lnTo>
                  <a:lnTo>
                    <a:pt x="650" y="8"/>
                  </a:lnTo>
                  <a:lnTo>
                    <a:pt x="586" y="2"/>
                  </a:lnTo>
                  <a:lnTo>
                    <a:pt x="521" y="0"/>
                  </a:lnTo>
                  <a:lnTo>
                    <a:pt x="457" y="3"/>
                  </a:lnTo>
                  <a:lnTo>
                    <a:pt x="405" y="10"/>
                  </a:lnTo>
                  <a:lnTo>
                    <a:pt x="355" y="20"/>
                  </a:lnTo>
                  <a:lnTo>
                    <a:pt x="298" y="42"/>
                  </a:lnTo>
                  <a:lnTo>
                    <a:pt x="243" y="70"/>
                  </a:lnTo>
                  <a:lnTo>
                    <a:pt x="174" y="118"/>
                  </a:lnTo>
                  <a:lnTo>
                    <a:pt x="142" y="143"/>
                  </a:lnTo>
                  <a:lnTo>
                    <a:pt x="114" y="171"/>
                  </a:lnTo>
                  <a:lnTo>
                    <a:pt x="82" y="208"/>
                  </a:lnTo>
                  <a:lnTo>
                    <a:pt x="52" y="253"/>
                  </a:lnTo>
                  <a:lnTo>
                    <a:pt x="22" y="310"/>
                  </a:lnTo>
                  <a:lnTo>
                    <a:pt x="6" y="360"/>
                  </a:lnTo>
                  <a:lnTo>
                    <a:pt x="0" y="413"/>
                  </a:lnTo>
                  <a:lnTo>
                    <a:pt x="3" y="455"/>
                  </a:lnTo>
                  <a:lnTo>
                    <a:pt x="11" y="496"/>
                  </a:lnTo>
                  <a:lnTo>
                    <a:pt x="30" y="541"/>
                  </a:lnTo>
                  <a:lnTo>
                    <a:pt x="84" y="625"/>
                  </a:lnTo>
                  <a:lnTo>
                    <a:pt x="154" y="728"/>
                  </a:lnTo>
                  <a:lnTo>
                    <a:pt x="182" y="780"/>
                  </a:lnTo>
                  <a:lnTo>
                    <a:pt x="194" y="810"/>
                  </a:lnTo>
                  <a:lnTo>
                    <a:pt x="201" y="839"/>
                  </a:lnTo>
                  <a:lnTo>
                    <a:pt x="204" y="866"/>
                  </a:lnTo>
                  <a:lnTo>
                    <a:pt x="206" y="891"/>
                  </a:lnTo>
                  <a:lnTo>
                    <a:pt x="208" y="941"/>
                  </a:lnTo>
                  <a:lnTo>
                    <a:pt x="201" y="1047"/>
                  </a:lnTo>
                  <a:lnTo>
                    <a:pt x="630" y="1047"/>
                  </a:lnTo>
                </a:path>
              </a:pathLst>
            </a:custGeom>
            <a:solidFill>
              <a:srgbClr val="91919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7565" name="Rectangle 13"/>
            <p:cNvSpPr>
              <a:spLocks noChangeArrowheads="1"/>
            </p:cNvSpPr>
            <p:nvPr/>
          </p:nvSpPr>
          <p:spPr bwMode="auto">
            <a:xfrm>
              <a:off x="2982" y="1365"/>
              <a:ext cx="535"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lnSpc>
                  <a:spcPct val="90000"/>
                </a:lnSpc>
                <a:defRPr/>
              </a:pPr>
              <a:r>
                <a:rPr lang="en-US" sz="2000" b="1">
                  <a:latin typeface="Arial" charset="0"/>
                  <a:cs typeface="+mn-cs"/>
                </a:rPr>
                <a:t>Repositories</a:t>
              </a:r>
            </a:p>
          </p:txBody>
        </p:sp>
        <p:sp>
          <p:nvSpPr>
            <p:cNvPr id="1047566" name="Rectangle 14"/>
            <p:cNvSpPr>
              <a:spLocks noChangeArrowheads="1"/>
            </p:cNvSpPr>
            <p:nvPr/>
          </p:nvSpPr>
          <p:spPr bwMode="auto">
            <a:xfrm>
              <a:off x="2214" y="1968"/>
              <a:ext cx="479"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lnSpc>
                  <a:spcPct val="90000"/>
                </a:lnSpc>
                <a:defRPr/>
              </a:pPr>
              <a:r>
                <a:rPr lang="en-US" sz="2000" b="1">
                  <a:latin typeface="Arial" charset="0"/>
                  <a:cs typeface="+mn-cs"/>
                </a:rPr>
                <a:t>Workspace</a:t>
              </a:r>
            </a:p>
          </p:txBody>
        </p:sp>
        <p:sp>
          <p:nvSpPr>
            <p:cNvPr id="1047567" name="Rectangle 15"/>
            <p:cNvSpPr>
              <a:spLocks noChangeArrowheads="1"/>
            </p:cNvSpPr>
            <p:nvPr/>
          </p:nvSpPr>
          <p:spPr bwMode="auto">
            <a:xfrm>
              <a:off x="1585" y="1389"/>
              <a:ext cx="277"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lnSpc>
                  <a:spcPct val="90000"/>
                </a:lnSpc>
                <a:defRPr/>
              </a:pPr>
              <a:r>
                <a:rPr lang="en-US" sz="2000" b="1">
                  <a:latin typeface="Arial" charset="0"/>
                  <a:cs typeface="+mn-cs"/>
                </a:rPr>
                <a:t>Goals</a:t>
              </a:r>
            </a:p>
          </p:txBody>
        </p:sp>
        <p:sp>
          <p:nvSpPr>
            <p:cNvPr id="1047568" name="Freeform 16"/>
            <p:cNvSpPr>
              <a:spLocks/>
            </p:cNvSpPr>
            <p:nvPr/>
          </p:nvSpPr>
          <p:spPr bwMode="auto">
            <a:xfrm>
              <a:off x="2194" y="1079"/>
              <a:ext cx="174" cy="282"/>
            </a:xfrm>
            <a:custGeom>
              <a:avLst/>
              <a:gdLst>
                <a:gd name="T0" fmla="*/ 425 w 460"/>
                <a:gd name="T1" fmla="*/ 656 h 657"/>
                <a:gd name="T2" fmla="*/ 449 w 460"/>
                <a:gd name="T3" fmla="*/ 565 h 657"/>
                <a:gd name="T4" fmla="*/ 434 w 460"/>
                <a:gd name="T5" fmla="*/ 560 h 657"/>
                <a:gd name="T6" fmla="*/ 416 w 460"/>
                <a:gd name="T7" fmla="*/ 553 h 657"/>
                <a:gd name="T8" fmla="*/ 401 w 460"/>
                <a:gd name="T9" fmla="*/ 546 h 657"/>
                <a:gd name="T10" fmla="*/ 384 w 460"/>
                <a:gd name="T11" fmla="*/ 539 h 657"/>
                <a:gd name="T12" fmla="*/ 368 w 460"/>
                <a:gd name="T13" fmla="*/ 531 h 657"/>
                <a:gd name="T14" fmla="*/ 353 w 460"/>
                <a:gd name="T15" fmla="*/ 521 h 657"/>
                <a:gd name="T16" fmla="*/ 341 w 460"/>
                <a:gd name="T17" fmla="*/ 513 h 657"/>
                <a:gd name="T18" fmla="*/ 326 w 460"/>
                <a:gd name="T19" fmla="*/ 503 h 657"/>
                <a:gd name="T20" fmla="*/ 312 w 460"/>
                <a:gd name="T21" fmla="*/ 493 h 657"/>
                <a:gd name="T22" fmla="*/ 301 w 460"/>
                <a:gd name="T23" fmla="*/ 485 h 657"/>
                <a:gd name="T24" fmla="*/ 286 w 460"/>
                <a:gd name="T25" fmla="*/ 472 h 657"/>
                <a:gd name="T26" fmla="*/ 268 w 460"/>
                <a:gd name="T27" fmla="*/ 456 h 657"/>
                <a:gd name="T28" fmla="*/ 250 w 460"/>
                <a:gd name="T29" fmla="*/ 439 h 657"/>
                <a:gd name="T30" fmla="*/ 235 w 460"/>
                <a:gd name="T31" fmla="*/ 421 h 657"/>
                <a:gd name="T32" fmla="*/ 220 w 460"/>
                <a:gd name="T33" fmla="*/ 402 h 657"/>
                <a:gd name="T34" fmla="*/ 205 w 460"/>
                <a:gd name="T35" fmla="*/ 380 h 657"/>
                <a:gd name="T36" fmla="*/ 190 w 460"/>
                <a:gd name="T37" fmla="*/ 358 h 657"/>
                <a:gd name="T38" fmla="*/ 177 w 460"/>
                <a:gd name="T39" fmla="*/ 334 h 657"/>
                <a:gd name="T40" fmla="*/ 166 w 460"/>
                <a:gd name="T41" fmla="*/ 311 h 657"/>
                <a:gd name="T42" fmla="*/ 157 w 460"/>
                <a:gd name="T43" fmla="*/ 289 h 657"/>
                <a:gd name="T44" fmla="*/ 149 w 460"/>
                <a:gd name="T45" fmla="*/ 267 h 657"/>
                <a:gd name="T46" fmla="*/ 141 w 460"/>
                <a:gd name="T47" fmla="*/ 243 h 657"/>
                <a:gd name="T48" fmla="*/ 134 w 460"/>
                <a:gd name="T49" fmla="*/ 217 h 657"/>
                <a:gd name="T50" fmla="*/ 129 w 460"/>
                <a:gd name="T51" fmla="*/ 190 h 657"/>
                <a:gd name="T52" fmla="*/ 126 w 460"/>
                <a:gd name="T53" fmla="*/ 164 h 657"/>
                <a:gd name="T54" fmla="*/ 124 w 460"/>
                <a:gd name="T55" fmla="*/ 135 h 657"/>
                <a:gd name="T56" fmla="*/ 124 w 460"/>
                <a:gd name="T57" fmla="*/ 107 h 657"/>
                <a:gd name="T58" fmla="*/ 82 w 460"/>
                <a:gd name="T59" fmla="*/ 0 h 657"/>
                <a:gd name="T60" fmla="*/ 31 w 460"/>
                <a:gd name="T61" fmla="*/ 107 h 657"/>
                <a:gd name="T62" fmla="*/ 31 w 460"/>
                <a:gd name="T63" fmla="*/ 140 h 657"/>
                <a:gd name="T64" fmla="*/ 34 w 460"/>
                <a:gd name="T65" fmla="*/ 170 h 657"/>
                <a:gd name="T66" fmla="*/ 37 w 460"/>
                <a:gd name="T67" fmla="*/ 197 h 657"/>
                <a:gd name="T68" fmla="*/ 41 w 460"/>
                <a:gd name="T69" fmla="*/ 223 h 657"/>
                <a:gd name="T70" fmla="*/ 46 w 460"/>
                <a:gd name="T71" fmla="*/ 248 h 657"/>
                <a:gd name="T72" fmla="*/ 54 w 460"/>
                <a:gd name="T73" fmla="*/ 277 h 657"/>
                <a:gd name="T74" fmla="*/ 62 w 460"/>
                <a:gd name="T75" fmla="*/ 302 h 657"/>
                <a:gd name="T76" fmla="*/ 72 w 460"/>
                <a:gd name="T77" fmla="*/ 329 h 657"/>
                <a:gd name="T78" fmla="*/ 82 w 460"/>
                <a:gd name="T79" fmla="*/ 353 h 657"/>
                <a:gd name="T80" fmla="*/ 95 w 460"/>
                <a:gd name="T81" fmla="*/ 379 h 657"/>
                <a:gd name="T82" fmla="*/ 108 w 460"/>
                <a:gd name="T83" fmla="*/ 402 h 657"/>
                <a:gd name="T84" fmla="*/ 121 w 460"/>
                <a:gd name="T85" fmla="*/ 424 h 657"/>
                <a:gd name="T86" fmla="*/ 136 w 460"/>
                <a:gd name="T87" fmla="*/ 446 h 657"/>
                <a:gd name="T88" fmla="*/ 152 w 460"/>
                <a:gd name="T89" fmla="*/ 468 h 657"/>
                <a:gd name="T90" fmla="*/ 169 w 460"/>
                <a:gd name="T91" fmla="*/ 488 h 657"/>
                <a:gd name="T92" fmla="*/ 184 w 460"/>
                <a:gd name="T93" fmla="*/ 505 h 657"/>
                <a:gd name="T94" fmla="*/ 204 w 460"/>
                <a:gd name="T95" fmla="*/ 524 h 657"/>
                <a:gd name="T96" fmla="*/ 222 w 460"/>
                <a:gd name="T97" fmla="*/ 541 h 657"/>
                <a:gd name="T98" fmla="*/ 242 w 460"/>
                <a:gd name="T99" fmla="*/ 557 h 657"/>
                <a:gd name="T100" fmla="*/ 261 w 460"/>
                <a:gd name="T101" fmla="*/ 573 h 657"/>
                <a:gd name="T102" fmla="*/ 281 w 460"/>
                <a:gd name="T103" fmla="*/ 587 h 657"/>
                <a:gd name="T104" fmla="*/ 297 w 460"/>
                <a:gd name="T105" fmla="*/ 598 h 657"/>
                <a:gd name="T106" fmla="*/ 308 w 460"/>
                <a:gd name="T107" fmla="*/ 606 h 657"/>
                <a:gd name="T108" fmla="*/ 319 w 460"/>
                <a:gd name="T109" fmla="*/ 611 h 657"/>
                <a:gd name="T110" fmla="*/ 333 w 460"/>
                <a:gd name="T111" fmla="*/ 618 h 657"/>
                <a:gd name="T112" fmla="*/ 344 w 460"/>
                <a:gd name="T113" fmla="*/ 624 h 657"/>
                <a:gd name="T114" fmla="*/ 357 w 460"/>
                <a:gd name="T115" fmla="*/ 631 h 657"/>
                <a:gd name="T116" fmla="*/ 371 w 460"/>
                <a:gd name="T117" fmla="*/ 637 h 657"/>
                <a:gd name="T118" fmla="*/ 383 w 460"/>
                <a:gd name="T119" fmla="*/ 643 h 657"/>
                <a:gd name="T120" fmla="*/ 397 w 460"/>
                <a:gd name="T121" fmla="*/ 648 h 657"/>
                <a:gd name="T122" fmla="*/ 409 w 460"/>
                <a:gd name="T123" fmla="*/ 65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0" h="657">
                  <a:moveTo>
                    <a:pt x="415" y="654"/>
                  </a:moveTo>
                  <a:lnTo>
                    <a:pt x="425" y="656"/>
                  </a:lnTo>
                  <a:lnTo>
                    <a:pt x="459" y="569"/>
                  </a:lnTo>
                  <a:lnTo>
                    <a:pt x="449" y="565"/>
                  </a:lnTo>
                  <a:lnTo>
                    <a:pt x="442" y="563"/>
                  </a:lnTo>
                  <a:lnTo>
                    <a:pt x="434" y="560"/>
                  </a:lnTo>
                  <a:lnTo>
                    <a:pt x="425" y="557"/>
                  </a:lnTo>
                  <a:lnTo>
                    <a:pt x="416" y="553"/>
                  </a:lnTo>
                  <a:lnTo>
                    <a:pt x="408" y="550"/>
                  </a:lnTo>
                  <a:lnTo>
                    <a:pt x="401" y="546"/>
                  </a:lnTo>
                  <a:lnTo>
                    <a:pt x="392" y="542"/>
                  </a:lnTo>
                  <a:lnTo>
                    <a:pt x="384" y="539"/>
                  </a:lnTo>
                  <a:lnTo>
                    <a:pt x="376" y="534"/>
                  </a:lnTo>
                  <a:lnTo>
                    <a:pt x="368" y="531"/>
                  </a:lnTo>
                  <a:lnTo>
                    <a:pt x="360" y="525"/>
                  </a:lnTo>
                  <a:lnTo>
                    <a:pt x="353" y="521"/>
                  </a:lnTo>
                  <a:lnTo>
                    <a:pt x="346" y="517"/>
                  </a:lnTo>
                  <a:lnTo>
                    <a:pt x="341" y="513"/>
                  </a:lnTo>
                  <a:lnTo>
                    <a:pt x="333" y="508"/>
                  </a:lnTo>
                  <a:lnTo>
                    <a:pt x="326" y="503"/>
                  </a:lnTo>
                  <a:lnTo>
                    <a:pt x="319" y="498"/>
                  </a:lnTo>
                  <a:lnTo>
                    <a:pt x="312" y="493"/>
                  </a:lnTo>
                  <a:lnTo>
                    <a:pt x="307" y="490"/>
                  </a:lnTo>
                  <a:lnTo>
                    <a:pt x="301" y="485"/>
                  </a:lnTo>
                  <a:lnTo>
                    <a:pt x="293" y="479"/>
                  </a:lnTo>
                  <a:lnTo>
                    <a:pt x="286" y="472"/>
                  </a:lnTo>
                  <a:lnTo>
                    <a:pt x="276" y="464"/>
                  </a:lnTo>
                  <a:lnTo>
                    <a:pt x="268" y="456"/>
                  </a:lnTo>
                  <a:lnTo>
                    <a:pt x="259" y="447"/>
                  </a:lnTo>
                  <a:lnTo>
                    <a:pt x="250" y="439"/>
                  </a:lnTo>
                  <a:lnTo>
                    <a:pt x="242" y="429"/>
                  </a:lnTo>
                  <a:lnTo>
                    <a:pt x="235" y="421"/>
                  </a:lnTo>
                  <a:lnTo>
                    <a:pt x="228" y="412"/>
                  </a:lnTo>
                  <a:lnTo>
                    <a:pt x="220" y="402"/>
                  </a:lnTo>
                  <a:lnTo>
                    <a:pt x="212" y="392"/>
                  </a:lnTo>
                  <a:lnTo>
                    <a:pt x="205" y="380"/>
                  </a:lnTo>
                  <a:lnTo>
                    <a:pt x="198" y="370"/>
                  </a:lnTo>
                  <a:lnTo>
                    <a:pt x="190" y="358"/>
                  </a:lnTo>
                  <a:lnTo>
                    <a:pt x="183" y="346"/>
                  </a:lnTo>
                  <a:lnTo>
                    <a:pt x="177" y="334"/>
                  </a:lnTo>
                  <a:lnTo>
                    <a:pt x="171" y="322"/>
                  </a:lnTo>
                  <a:lnTo>
                    <a:pt x="166" y="311"/>
                  </a:lnTo>
                  <a:lnTo>
                    <a:pt x="162" y="301"/>
                  </a:lnTo>
                  <a:lnTo>
                    <a:pt x="157" y="289"/>
                  </a:lnTo>
                  <a:lnTo>
                    <a:pt x="153" y="278"/>
                  </a:lnTo>
                  <a:lnTo>
                    <a:pt x="149" y="267"/>
                  </a:lnTo>
                  <a:lnTo>
                    <a:pt x="145" y="254"/>
                  </a:lnTo>
                  <a:lnTo>
                    <a:pt x="141" y="243"/>
                  </a:lnTo>
                  <a:lnTo>
                    <a:pt x="138" y="230"/>
                  </a:lnTo>
                  <a:lnTo>
                    <a:pt x="134" y="217"/>
                  </a:lnTo>
                  <a:lnTo>
                    <a:pt x="132" y="204"/>
                  </a:lnTo>
                  <a:lnTo>
                    <a:pt x="129" y="190"/>
                  </a:lnTo>
                  <a:lnTo>
                    <a:pt x="127" y="176"/>
                  </a:lnTo>
                  <a:lnTo>
                    <a:pt x="126" y="164"/>
                  </a:lnTo>
                  <a:lnTo>
                    <a:pt x="125" y="150"/>
                  </a:lnTo>
                  <a:lnTo>
                    <a:pt x="124" y="135"/>
                  </a:lnTo>
                  <a:lnTo>
                    <a:pt x="124" y="123"/>
                  </a:lnTo>
                  <a:lnTo>
                    <a:pt x="124" y="107"/>
                  </a:lnTo>
                  <a:lnTo>
                    <a:pt x="157" y="107"/>
                  </a:lnTo>
                  <a:lnTo>
                    <a:pt x="82" y="0"/>
                  </a:lnTo>
                  <a:lnTo>
                    <a:pt x="0" y="107"/>
                  </a:lnTo>
                  <a:lnTo>
                    <a:pt x="31" y="107"/>
                  </a:lnTo>
                  <a:lnTo>
                    <a:pt x="31" y="124"/>
                  </a:lnTo>
                  <a:lnTo>
                    <a:pt x="31" y="140"/>
                  </a:lnTo>
                  <a:lnTo>
                    <a:pt x="33" y="156"/>
                  </a:lnTo>
                  <a:lnTo>
                    <a:pt x="34" y="170"/>
                  </a:lnTo>
                  <a:lnTo>
                    <a:pt x="35" y="183"/>
                  </a:lnTo>
                  <a:lnTo>
                    <a:pt x="37" y="197"/>
                  </a:lnTo>
                  <a:lnTo>
                    <a:pt x="39" y="211"/>
                  </a:lnTo>
                  <a:lnTo>
                    <a:pt x="41" y="223"/>
                  </a:lnTo>
                  <a:lnTo>
                    <a:pt x="43" y="235"/>
                  </a:lnTo>
                  <a:lnTo>
                    <a:pt x="46" y="248"/>
                  </a:lnTo>
                  <a:lnTo>
                    <a:pt x="50" y="265"/>
                  </a:lnTo>
                  <a:lnTo>
                    <a:pt x="54" y="277"/>
                  </a:lnTo>
                  <a:lnTo>
                    <a:pt x="58" y="290"/>
                  </a:lnTo>
                  <a:lnTo>
                    <a:pt x="62" y="302"/>
                  </a:lnTo>
                  <a:lnTo>
                    <a:pt x="67" y="316"/>
                  </a:lnTo>
                  <a:lnTo>
                    <a:pt x="72" y="329"/>
                  </a:lnTo>
                  <a:lnTo>
                    <a:pt x="77" y="341"/>
                  </a:lnTo>
                  <a:lnTo>
                    <a:pt x="82" y="353"/>
                  </a:lnTo>
                  <a:lnTo>
                    <a:pt x="89" y="367"/>
                  </a:lnTo>
                  <a:lnTo>
                    <a:pt x="95" y="379"/>
                  </a:lnTo>
                  <a:lnTo>
                    <a:pt x="101" y="391"/>
                  </a:lnTo>
                  <a:lnTo>
                    <a:pt x="108" y="402"/>
                  </a:lnTo>
                  <a:lnTo>
                    <a:pt x="114" y="413"/>
                  </a:lnTo>
                  <a:lnTo>
                    <a:pt x="121" y="424"/>
                  </a:lnTo>
                  <a:lnTo>
                    <a:pt x="128" y="434"/>
                  </a:lnTo>
                  <a:lnTo>
                    <a:pt x="136" y="446"/>
                  </a:lnTo>
                  <a:lnTo>
                    <a:pt x="144" y="458"/>
                  </a:lnTo>
                  <a:lnTo>
                    <a:pt x="152" y="468"/>
                  </a:lnTo>
                  <a:lnTo>
                    <a:pt x="161" y="478"/>
                  </a:lnTo>
                  <a:lnTo>
                    <a:pt x="169" y="488"/>
                  </a:lnTo>
                  <a:lnTo>
                    <a:pt x="177" y="497"/>
                  </a:lnTo>
                  <a:lnTo>
                    <a:pt x="184" y="505"/>
                  </a:lnTo>
                  <a:lnTo>
                    <a:pt x="194" y="515"/>
                  </a:lnTo>
                  <a:lnTo>
                    <a:pt x="204" y="524"/>
                  </a:lnTo>
                  <a:lnTo>
                    <a:pt x="212" y="532"/>
                  </a:lnTo>
                  <a:lnTo>
                    <a:pt x="222" y="541"/>
                  </a:lnTo>
                  <a:lnTo>
                    <a:pt x="231" y="549"/>
                  </a:lnTo>
                  <a:lnTo>
                    <a:pt x="242" y="557"/>
                  </a:lnTo>
                  <a:lnTo>
                    <a:pt x="252" y="565"/>
                  </a:lnTo>
                  <a:lnTo>
                    <a:pt x="261" y="573"/>
                  </a:lnTo>
                  <a:lnTo>
                    <a:pt x="272" y="581"/>
                  </a:lnTo>
                  <a:lnTo>
                    <a:pt x="281" y="587"/>
                  </a:lnTo>
                  <a:lnTo>
                    <a:pt x="290" y="594"/>
                  </a:lnTo>
                  <a:lnTo>
                    <a:pt x="297" y="598"/>
                  </a:lnTo>
                  <a:lnTo>
                    <a:pt x="303" y="602"/>
                  </a:lnTo>
                  <a:lnTo>
                    <a:pt x="308" y="606"/>
                  </a:lnTo>
                  <a:lnTo>
                    <a:pt x="313" y="608"/>
                  </a:lnTo>
                  <a:lnTo>
                    <a:pt x="319" y="611"/>
                  </a:lnTo>
                  <a:lnTo>
                    <a:pt x="326" y="614"/>
                  </a:lnTo>
                  <a:lnTo>
                    <a:pt x="333" y="618"/>
                  </a:lnTo>
                  <a:lnTo>
                    <a:pt x="339" y="621"/>
                  </a:lnTo>
                  <a:lnTo>
                    <a:pt x="344" y="624"/>
                  </a:lnTo>
                  <a:lnTo>
                    <a:pt x="350" y="627"/>
                  </a:lnTo>
                  <a:lnTo>
                    <a:pt x="357" y="631"/>
                  </a:lnTo>
                  <a:lnTo>
                    <a:pt x="364" y="633"/>
                  </a:lnTo>
                  <a:lnTo>
                    <a:pt x="371" y="637"/>
                  </a:lnTo>
                  <a:lnTo>
                    <a:pt x="378" y="640"/>
                  </a:lnTo>
                  <a:lnTo>
                    <a:pt x="383" y="643"/>
                  </a:lnTo>
                  <a:lnTo>
                    <a:pt x="390" y="645"/>
                  </a:lnTo>
                  <a:lnTo>
                    <a:pt x="397" y="648"/>
                  </a:lnTo>
                  <a:lnTo>
                    <a:pt x="404" y="650"/>
                  </a:lnTo>
                  <a:lnTo>
                    <a:pt x="409" y="652"/>
                  </a:lnTo>
                  <a:lnTo>
                    <a:pt x="415" y="654"/>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7569" name="Freeform 17"/>
            <p:cNvSpPr>
              <a:spLocks/>
            </p:cNvSpPr>
            <p:nvPr/>
          </p:nvSpPr>
          <p:spPr bwMode="auto">
            <a:xfrm>
              <a:off x="2477" y="897"/>
              <a:ext cx="175" cy="282"/>
            </a:xfrm>
            <a:custGeom>
              <a:avLst/>
              <a:gdLst>
                <a:gd name="T0" fmla="*/ 34 w 460"/>
                <a:gd name="T1" fmla="*/ 0 h 657"/>
                <a:gd name="T2" fmla="*/ 10 w 460"/>
                <a:gd name="T3" fmla="*/ 91 h 657"/>
                <a:gd name="T4" fmla="*/ 24 w 460"/>
                <a:gd name="T5" fmla="*/ 96 h 657"/>
                <a:gd name="T6" fmla="*/ 43 w 460"/>
                <a:gd name="T7" fmla="*/ 103 h 657"/>
                <a:gd name="T8" fmla="*/ 58 w 460"/>
                <a:gd name="T9" fmla="*/ 110 h 657"/>
                <a:gd name="T10" fmla="*/ 74 w 460"/>
                <a:gd name="T11" fmla="*/ 117 h 657"/>
                <a:gd name="T12" fmla="*/ 91 w 460"/>
                <a:gd name="T13" fmla="*/ 126 h 657"/>
                <a:gd name="T14" fmla="*/ 106 w 460"/>
                <a:gd name="T15" fmla="*/ 136 h 657"/>
                <a:gd name="T16" fmla="*/ 118 w 460"/>
                <a:gd name="T17" fmla="*/ 144 h 657"/>
                <a:gd name="T18" fmla="*/ 133 w 460"/>
                <a:gd name="T19" fmla="*/ 153 h 657"/>
                <a:gd name="T20" fmla="*/ 147 w 460"/>
                <a:gd name="T21" fmla="*/ 164 h 657"/>
                <a:gd name="T22" fmla="*/ 158 w 460"/>
                <a:gd name="T23" fmla="*/ 171 h 657"/>
                <a:gd name="T24" fmla="*/ 173 w 460"/>
                <a:gd name="T25" fmla="*/ 185 h 657"/>
                <a:gd name="T26" fmla="*/ 191 w 460"/>
                <a:gd name="T27" fmla="*/ 200 h 657"/>
                <a:gd name="T28" fmla="*/ 209 w 460"/>
                <a:gd name="T29" fmla="*/ 218 h 657"/>
                <a:gd name="T30" fmla="*/ 224 w 460"/>
                <a:gd name="T31" fmla="*/ 236 h 657"/>
                <a:gd name="T32" fmla="*/ 238 w 460"/>
                <a:gd name="T33" fmla="*/ 254 h 657"/>
                <a:gd name="T34" fmla="*/ 254 w 460"/>
                <a:gd name="T35" fmla="*/ 276 h 657"/>
                <a:gd name="T36" fmla="*/ 269 w 460"/>
                <a:gd name="T37" fmla="*/ 298 h 657"/>
                <a:gd name="T38" fmla="*/ 282 w 460"/>
                <a:gd name="T39" fmla="*/ 323 h 657"/>
                <a:gd name="T40" fmla="*/ 292 w 460"/>
                <a:gd name="T41" fmla="*/ 345 h 657"/>
                <a:gd name="T42" fmla="*/ 302 w 460"/>
                <a:gd name="T43" fmla="*/ 367 h 657"/>
                <a:gd name="T44" fmla="*/ 310 w 460"/>
                <a:gd name="T45" fmla="*/ 390 h 657"/>
                <a:gd name="T46" fmla="*/ 318 w 460"/>
                <a:gd name="T47" fmla="*/ 413 h 657"/>
                <a:gd name="T48" fmla="*/ 324 w 460"/>
                <a:gd name="T49" fmla="*/ 439 h 657"/>
                <a:gd name="T50" fmla="*/ 329 w 460"/>
                <a:gd name="T51" fmla="*/ 466 h 657"/>
                <a:gd name="T52" fmla="*/ 333 w 460"/>
                <a:gd name="T53" fmla="*/ 493 h 657"/>
                <a:gd name="T54" fmla="*/ 335 w 460"/>
                <a:gd name="T55" fmla="*/ 521 h 657"/>
                <a:gd name="T56" fmla="*/ 335 w 460"/>
                <a:gd name="T57" fmla="*/ 549 h 657"/>
                <a:gd name="T58" fmla="*/ 377 w 460"/>
                <a:gd name="T59" fmla="*/ 656 h 657"/>
                <a:gd name="T60" fmla="*/ 428 w 460"/>
                <a:gd name="T61" fmla="*/ 549 h 657"/>
                <a:gd name="T62" fmla="*/ 427 w 460"/>
                <a:gd name="T63" fmla="*/ 517 h 657"/>
                <a:gd name="T64" fmla="*/ 425 w 460"/>
                <a:gd name="T65" fmla="*/ 487 h 657"/>
                <a:gd name="T66" fmla="*/ 422 w 460"/>
                <a:gd name="T67" fmla="*/ 460 h 657"/>
                <a:gd name="T68" fmla="*/ 418 w 460"/>
                <a:gd name="T69" fmla="*/ 433 h 657"/>
                <a:gd name="T70" fmla="*/ 413 w 460"/>
                <a:gd name="T71" fmla="*/ 408 h 657"/>
                <a:gd name="T72" fmla="*/ 405 w 460"/>
                <a:gd name="T73" fmla="*/ 379 h 657"/>
                <a:gd name="T74" fmla="*/ 397 w 460"/>
                <a:gd name="T75" fmla="*/ 355 h 657"/>
                <a:gd name="T76" fmla="*/ 387 w 460"/>
                <a:gd name="T77" fmla="*/ 327 h 657"/>
                <a:gd name="T78" fmla="*/ 377 w 460"/>
                <a:gd name="T79" fmla="*/ 303 h 657"/>
                <a:gd name="T80" fmla="*/ 364 w 460"/>
                <a:gd name="T81" fmla="*/ 277 h 657"/>
                <a:gd name="T82" fmla="*/ 351 w 460"/>
                <a:gd name="T83" fmla="*/ 254 h 657"/>
                <a:gd name="T84" fmla="*/ 338 w 460"/>
                <a:gd name="T85" fmla="*/ 232 h 657"/>
                <a:gd name="T86" fmla="*/ 323 w 460"/>
                <a:gd name="T87" fmla="*/ 210 h 657"/>
                <a:gd name="T88" fmla="*/ 307 w 460"/>
                <a:gd name="T89" fmla="*/ 189 h 657"/>
                <a:gd name="T90" fmla="*/ 290 w 460"/>
                <a:gd name="T91" fmla="*/ 169 h 657"/>
                <a:gd name="T92" fmla="*/ 275 w 460"/>
                <a:gd name="T93" fmla="*/ 152 h 657"/>
                <a:gd name="T94" fmla="*/ 255 w 460"/>
                <a:gd name="T95" fmla="*/ 132 h 657"/>
                <a:gd name="T96" fmla="*/ 237 w 460"/>
                <a:gd name="T97" fmla="*/ 116 h 657"/>
                <a:gd name="T98" fmla="*/ 217 w 460"/>
                <a:gd name="T99" fmla="*/ 99 h 657"/>
                <a:gd name="T100" fmla="*/ 197 w 460"/>
                <a:gd name="T101" fmla="*/ 84 h 657"/>
                <a:gd name="T102" fmla="*/ 178 w 460"/>
                <a:gd name="T103" fmla="*/ 69 h 657"/>
                <a:gd name="T104" fmla="*/ 162 w 460"/>
                <a:gd name="T105" fmla="*/ 59 h 657"/>
                <a:gd name="T106" fmla="*/ 151 w 460"/>
                <a:gd name="T107" fmla="*/ 51 h 657"/>
                <a:gd name="T108" fmla="*/ 140 w 460"/>
                <a:gd name="T109" fmla="*/ 46 h 657"/>
                <a:gd name="T110" fmla="*/ 126 w 460"/>
                <a:gd name="T111" fmla="*/ 39 h 657"/>
                <a:gd name="T112" fmla="*/ 115 w 460"/>
                <a:gd name="T113" fmla="*/ 33 h 657"/>
                <a:gd name="T114" fmla="*/ 102 w 460"/>
                <a:gd name="T115" fmla="*/ 26 h 657"/>
                <a:gd name="T116" fmla="*/ 88 w 460"/>
                <a:gd name="T117" fmla="*/ 19 h 657"/>
                <a:gd name="T118" fmla="*/ 76 w 460"/>
                <a:gd name="T119" fmla="*/ 14 h 657"/>
                <a:gd name="T120" fmla="*/ 62 w 460"/>
                <a:gd name="T121" fmla="*/ 9 h 657"/>
                <a:gd name="T122" fmla="*/ 50 w 460"/>
                <a:gd name="T123" fmla="*/ 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0" h="657">
                  <a:moveTo>
                    <a:pt x="44" y="2"/>
                  </a:moveTo>
                  <a:lnTo>
                    <a:pt x="34" y="0"/>
                  </a:lnTo>
                  <a:lnTo>
                    <a:pt x="0" y="87"/>
                  </a:lnTo>
                  <a:lnTo>
                    <a:pt x="10" y="91"/>
                  </a:lnTo>
                  <a:lnTo>
                    <a:pt x="17" y="94"/>
                  </a:lnTo>
                  <a:lnTo>
                    <a:pt x="24" y="96"/>
                  </a:lnTo>
                  <a:lnTo>
                    <a:pt x="34" y="100"/>
                  </a:lnTo>
                  <a:lnTo>
                    <a:pt x="43" y="103"/>
                  </a:lnTo>
                  <a:lnTo>
                    <a:pt x="51" y="107"/>
                  </a:lnTo>
                  <a:lnTo>
                    <a:pt x="58" y="110"/>
                  </a:lnTo>
                  <a:lnTo>
                    <a:pt x="67" y="114"/>
                  </a:lnTo>
                  <a:lnTo>
                    <a:pt x="74" y="117"/>
                  </a:lnTo>
                  <a:lnTo>
                    <a:pt x="83" y="122"/>
                  </a:lnTo>
                  <a:lnTo>
                    <a:pt x="91" y="126"/>
                  </a:lnTo>
                  <a:lnTo>
                    <a:pt x="99" y="131"/>
                  </a:lnTo>
                  <a:lnTo>
                    <a:pt x="106" y="136"/>
                  </a:lnTo>
                  <a:lnTo>
                    <a:pt x="113" y="140"/>
                  </a:lnTo>
                  <a:lnTo>
                    <a:pt x="118" y="144"/>
                  </a:lnTo>
                  <a:lnTo>
                    <a:pt x="126" y="148"/>
                  </a:lnTo>
                  <a:lnTo>
                    <a:pt x="133" y="153"/>
                  </a:lnTo>
                  <a:lnTo>
                    <a:pt x="140" y="158"/>
                  </a:lnTo>
                  <a:lnTo>
                    <a:pt x="147" y="164"/>
                  </a:lnTo>
                  <a:lnTo>
                    <a:pt x="152" y="167"/>
                  </a:lnTo>
                  <a:lnTo>
                    <a:pt x="158" y="171"/>
                  </a:lnTo>
                  <a:lnTo>
                    <a:pt x="166" y="178"/>
                  </a:lnTo>
                  <a:lnTo>
                    <a:pt x="173" y="185"/>
                  </a:lnTo>
                  <a:lnTo>
                    <a:pt x="183" y="193"/>
                  </a:lnTo>
                  <a:lnTo>
                    <a:pt x="191" y="200"/>
                  </a:lnTo>
                  <a:lnTo>
                    <a:pt x="200" y="209"/>
                  </a:lnTo>
                  <a:lnTo>
                    <a:pt x="209" y="218"/>
                  </a:lnTo>
                  <a:lnTo>
                    <a:pt x="217" y="228"/>
                  </a:lnTo>
                  <a:lnTo>
                    <a:pt x="224" y="236"/>
                  </a:lnTo>
                  <a:lnTo>
                    <a:pt x="231" y="245"/>
                  </a:lnTo>
                  <a:lnTo>
                    <a:pt x="238" y="254"/>
                  </a:lnTo>
                  <a:lnTo>
                    <a:pt x="246" y="265"/>
                  </a:lnTo>
                  <a:lnTo>
                    <a:pt x="254" y="276"/>
                  </a:lnTo>
                  <a:lnTo>
                    <a:pt x="261" y="286"/>
                  </a:lnTo>
                  <a:lnTo>
                    <a:pt x="269" y="298"/>
                  </a:lnTo>
                  <a:lnTo>
                    <a:pt x="276" y="311"/>
                  </a:lnTo>
                  <a:lnTo>
                    <a:pt x="282" y="323"/>
                  </a:lnTo>
                  <a:lnTo>
                    <a:pt x="287" y="334"/>
                  </a:lnTo>
                  <a:lnTo>
                    <a:pt x="292" y="345"/>
                  </a:lnTo>
                  <a:lnTo>
                    <a:pt x="297" y="355"/>
                  </a:lnTo>
                  <a:lnTo>
                    <a:pt x="302" y="367"/>
                  </a:lnTo>
                  <a:lnTo>
                    <a:pt x="306" y="379"/>
                  </a:lnTo>
                  <a:lnTo>
                    <a:pt x="310" y="390"/>
                  </a:lnTo>
                  <a:lnTo>
                    <a:pt x="314" y="402"/>
                  </a:lnTo>
                  <a:lnTo>
                    <a:pt x="318" y="413"/>
                  </a:lnTo>
                  <a:lnTo>
                    <a:pt x="321" y="426"/>
                  </a:lnTo>
                  <a:lnTo>
                    <a:pt x="324" y="439"/>
                  </a:lnTo>
                  <a:lnTo>
                    <a:pt x="327" y="453"/>
                  </a:lnTo>
                  <a:lnTo>
                    <a:pt x="329" y="466"/>
                  </a:lnTo>
                  <a:lnTo>
                    <a:pt x="332" y="480"/>
                  </a:lnTo>
                  <a:lnTo>
                    <a:pt x="333" y="493"/>
                  </a:lnTo>
                  <a:lnTo>
                    <a:pt x="334" y="506"/>
                  </a:lnTo>
                  <a:lnTo>
                    <a:pt x="335" y="521"/>
                  </a:lnTo>
                  <a:lnTo>
                    <a:pt x="335" y="534"/>
                  </a:lnTo>
                  <a:lnTo>
                    <a:pt x="335" y="549"/>
                  </a:lnTo>
                  <a:lnTo>
                    <a:pt x="302" y="549"/>
                  </a:lnTo>
                  <a:lnTo>
                    <a:pt x="377" y="656"/>
                  </a:lnTo>
                  <a:lnTo>
                    <a:pt x="459" y="549"/>
                  </a:lnTo>
                  <a:lnTo>
                    <a:pt x="428" y="549"/>
                  </a:lnTo>
                  <a:lnTo>
                    <a:pt x="428" y="532"/>
                  </a:lnTo>
                  <a:lnTo>
                    <a:pt x="427" y="517"/>
                  </a:lnTo>
                  <a:lnTo>
                    <a:pt x="426" y="501"/>
                  </a:lnTo>
                  <a:lnTo>
                    <a:pt x="425" y="487"/>
                  </a:lnTo>
                  <a:lnTo>
                    <a:pt x="424" y="473"/>
                  </a:lnTo>
                  <a:lnTo>
                    <a:pt x="422" y="460"/>
                  </a:lnTo>
                  <a:lnTo>
                    <a:pt x="420" y="446"/>
                  </a:lnTo>
                  <a:lnTo>
                    <a:pt x="418" y="433"/>
                  </a:lnTo>
                  <a:lnTo>
                    <a:pt x="415" y="421"/>
                  </a:lnTo>
                  <a:lnTo>
                    <a:pt x="413" y="408"/>
                  </a:lnTo>
                  <a:lnTo>
                    <a:pt x="409" y="392"/>
                  </a:lnTo>
                  <a:lnTo>
                    <a:pt x="405" y="379"/>
                  </a:lnTo>
                  <a:lnTo>
                    <a:pt x="401" y="367"/>
                  </a:lnTo>
                  <a:lnTo>
                    <a:pt x="397" y="355"/>
                  </a:lnTo>
                  <a:lnTo>
                    <a:pt x="392" y="340"/>
                  </a:lnTo>
                  <a:lnTo>
                    <a:pt x="387" y="327"/>
                  </a:lnTo>
                  <a:lnTo>
                    <a:pt x="382" y="315"/>
                  </a:lnTo>
                  <a:lnTo>
                    <a:pt x="377" y="303"/>
                  </a:lnTo>
                  <a:lnTo>
                    <a:pt x="370" y="290"/>
                  </a:lnTo>
                  <a:lnTo>
                    <a:pt x="364" y="277"/>
                  </a:lnTo>
                  <a:lnTo>
                    <a:pt x="358" y="265"/>
                  </a:lnTo>
                  <a:lnTo>
                    <a:pt x="351" y="254"/>
                  </a:lnTo>
                  <a:lnTo>
                    <a:pt x="345" y="244"/>
                  </a:lnTo>
                  <a:lnTo>
                    <a:pt x="338" y="232"/>
                  </a:lnTo>
                  <a:lnTo>
                    <a:pt x="331" y="222"/>
                  </a:lnTo>
                  <a:lnTo>
                    <a:pt x="323" y="210"/>
                  </a:lnTo>
                  <a:lnTo>
                    <a:pt x="315" y="199"/>
                  </a:lnTo>
                  <a:lnTo>
                    <a:pt x="307" y="189"/>
                  </a:lnTo>
                  <a:lnTo>
                    <a:pt x="298" y="178"/>
                  </a:lnTo>
                  <a:lnTo>
                    <a:pt x="290" y="169"/>
                  </a:lnTo>
                  <a:lnTo>
                    <a:pt x="282" y="160"/>
                  </a:lnTo>
                  <a:lnTo>
                    <a:pt x="275" y="152"/>
                  </a:lnTo>
                  <a:lnTo>
                    <a:pt x="265" y="141"/>
                  </a:lnTo>
                  <a:lnTo>
                    <a:pt x="255" y="132"/>
                  </a:lnTo>
                  <a:lnTo>
                    <a:pt x="247" y="124"/>
                  </a:lnTo>
                  <a:lnTo>
                    <a:pt x="237" y="116"/>
                  </a:lnTo>
                  <a:lnTo>
                    <a:pt x="228" y="108"/>
                  </a:lnTo>
                  <a:lnTo>
                    <a:pt x="217" y="99"/>
                  </a:lnTo>
                  <a:lnTo>
                    <a:pt x="207" y="91"/>
                  </a:lnTo>
                  <a:lnTo>
                    <a:pt x="197" y="84"/>
                  </a:lnTo>
                  <a:lnTo>
                    <a:pt x="187" y="75"/>
                  </a:lnTo>
                  <a:lnTo>
                    <a:pt x="178" y="69"/>
                  </a:lnTo>
                  <a:lnTo>
                    <a:pt x="168" y="63"/>
                  </a:lnTo>
                  <a:lnTo>
                    <a:pt x="162" y="59"/>
                  </a:lnTo>
                  <a:lnTo>
                    <a:pt x="156" y="54"/>
                  </a:lnTo>
                  <a:lnTo>
                    <a:pt x="151" y="51"/>
                  </a:lnTo>
                  <a:lnTo>
                    <a:pt x="146" y="49"/>
                  </a:lnTo>
                  <a:lnTo>
                    <a:pt x="140" y="46"/>
                  </a:lnTo>
                  <a:lnTo>
                    <a:pt x="133" y="42"/>
                  </a:lnTo>
                  <a:lnTo>
                    <a:pt x="126" y="39"/>
                  </a:lnTo>
                  <a:lnTo>
                    <a:pt x="120" y="35"/>
                  </a:lnTo>
                  <a:lnTo>
                    <a:pt x="115" y="33"/>
                  </a:lnTo>
                  <a:lnTo>
                    <a:pt x="109" y="29"/>
                  </a:lnTo>
                  <a:lnTo>
                    <a:pt x="102" y="26"/>
                  </a:lnTo>
                  <a:lnTo>
                    <a:pt x="95" y="23"/>
                  </a:lnTo>
                  <a:lnTo>
                    <a:pt x="88" y="19"/>
                  </a:lnTo>
                  <a:lnTo>
                    <a:pt x="81" y="17"/>
                  </a:lnTo>
                  <a:lnTo>
                    <a:pt x="76" y="14"/>
                  </a:lnTo>
                  <a:lnTo>
                    <a:pt x="69" y="12"/>
                  </a:lnTo>
                  <a:lnTo>
                    <a:pt x="62" y="9"/>
                  </a:lnTo>
                  <a:lnTo>
                    <a:pt x="55" y="6"/>
                  </a:lnTo>
                  <a:lnTo>
                    <a:pt x="50" y="5"/>
                  </a:lnTo>
                  <a:lnTo>
                    <a:pt x="44" y="2"/>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7570" name="Freeform 18"/>
            <p:cNvSpPr>
              <a:spLocks/>
            </p:cNvSpPr>
            <p:nvPr/>
          </p:nvSpPr>
          <p:spPr bwMode="auto">
            <a:xfrm>
              <a:off x="2217" y="875"/>
              <a:ext cx="249" cy="193"/>
            </a:xfrm>
            <a:custGeom>
              <a:avLst/>
              <a:gdLst>
                <a:gd name="T0" fmla="*/ 88 w 655"/>
                <a:gd name="T1" fmla="*/ 449 h 450"/>
                <a:gd name="T2" fmla="*/ 94 w 655"/>
                <a:gd name="T3" fmla="*/ 434 h 450"/>
                <a:gd name="T4" fmla="*/ 100 w 655"/>
                <a:gd name="T5" fmla="*/ 416 h 450"/>
                <a:gd name="T6" fmla="*/ 107 w 655"/>
                <a:gd name="T7" fmla="*/ 401 h 450"/>
                <a:gd name="T8" fmla="*/ 115 w 655"/>
                <a:gd name="T9" fmla="*/ 384 h 450"/>
                <a:gd name="T10" fmla="*/ 123 w 655"/>
                <a:gd name="T11" fmla="*/ 368 h 450"/>
                <a:gd name="T12" fmla="*/ 133 w 655"/>
                <a:gd name="T13" fmla="*/ 352 h 450"/>
                <a:gd name="T14" fmla="*/ 141 w 655"/>
                <a:gd name="T15" fmla="*/ 340 h 450"/>
                <a:gd name="T16" fmla="*/ 150 w 655"/>
                <a:gd name="T17" fmla="*/ 326 h 450"/>
                <a:gd name="T18" fmla="*/ 161 w 655"/>
                <a:gd name="T19" fmla="*/ 312 h 450"/>
                <a:gd name="T20" fmla="*/ 169 w 655"/>
                <a:gd name="T21" fmla="*/ 300 h 450"/>
                <a:gd name="T22" fmla="*/ 182 w 655"/>
                <a:gd name="T23" fmla="*/ 286 h 450"/>
                <a:gd name="T24" fmla="*/ 198 w 655"/>
                <a:gd name="T25" fmla="*/ 267 h 450"/>
                <a:gd name="T26" fmla="*/ 215 w 655"/>
                <a:gd name="T27" fmla="*/ 250 h 450"/>
                <a:gd name="T28" fmla="*/ 233 w 655"/>
                <a:gd name="T29" fmla="*/ 234 h 450"/>
                <a:gd name="T30" fmla="*/ 251 w 655"/>
                <a:gd name="T31" fmla="*/ 220 h 450"/>
                <a:gd name="T32" fmla="*/ 273 w 655"/>
                <a:gd name="T33" fmla="*/ 204 h 450"/>
                <a:gd name="T34" fmla="*/ 296 w 655"/>
                <a:gd name="T35" fmla="*/ 190 h 450"/>
                <a:gd name="T36" fmla="*/ 320 w 655"/>
                <a:gd name="T37" fmla="*/ 177 h 450"/>
                <a:gd name="T38" fmla="*/ 342 w 655"/>
                <a:gd name="T39" fmla="*/ 166 h 450"/>
                <a:gd name="T40" fmla="*/ 365 w 655"/>
                <a:gd name="T41" fmla="*/ 156 h 450"/>
                <a:gd name="T42" fmla="*/ 387 w 655"/>
                <a:gd name="T43" fmla="*/ 149 h 450"/>
                <a:gd name="T44" fmla="*/ 411 w 655"/>
                <a:gd name="T45" fmla="*/ 141 h 450"/>
                <a:gd name="T46" fmla="*/ 437 w 655"/>
                <a:gd name="T47" fmla="*/ 134 h 450"/>
                <a:gd name="T48" fmla="*/ 464 w 655"/>
                <a:gd name="T49" fmla="*/ 129 h 450"/>
                <a:gd name="T50" fmla="*/ 490 w 655"/>
                <a:gd name="T51" fmla="*/ 126 h 450"/>
                <a:gd name="T52" fmla="*/ 519 w 655"/>
                <a:gd name="T53" fmla="*/ 124 h 450"/>
                <a:gd name="T54" fmla="*/ 547 w 655"/>
                <a:gd name="T55" fmla="*/ 124 h 450"/>
                <a:gd name="T56" fmla="*/ 654 w 655"/>
                <a:gd name="T57" fmla="*/ 81 h 450"/>
                <a:gd name="T58" fmla="*/ 547 w 655"/>
                <a:gd name="T59" fmla="*/ 31 h 450"/>
                <a:gd name="T60" fmla="*/ 514 w 655"/>
                <a:gd name="T61" fmla="*/ 31 h 450"/>
                <a:gd name="T62" fmla="*/ 484 w 655"/>
                <a:gd name="T63" fmla="*/ 34 h 450"/>
                <a:gd name="T64" fmla="*/ 457 w 655"/>
                <a:gd name="T65" fmla="*/ 36 h 450"/>
                <a:gd name="T66" fmla="*/ 431 w 655"/>
                <a:gd name="T67" fmla="*/ 41 h 450"/>
                <a:gd name="T68" fmla="*/ 406 w 655"/>
                <a:gd name="T69" fmla="*/ 46 h 450"/>
                <a:gd name="T70" fmla="*/ 376 w 655"/>
                <a:gd name="T71" fmla="*/ 53 h 450"/>
                <a:gd name="T72" fmla="*/ 352 w 655"/>
                <a:gd name="T73" fmla="*/ 61 h 450"/>
                <a:gd name="T74" fmla="*/ 325 w 655"/>
                <a:gd name="T75" fmla="*/ 72 h 450"/>
                <a:gd name="T76" fmla="*/ 301 w 655"/>
                <a:gd name="T77" fmla="*/ 82 h 450"/>
                <a:gd name="T78" fmla="*/ 275 w 655"/>
                <a:gd name="T79" fmla="*/ 95 h 450"/>
                <a:gd name="T80" fmla="*/ 251 w 655"/>
                <a:gd name="T81" fmla="*/ 108 h 450"/>
                <a:gd name="T82" fmla="*/ 230 w 655"/>
                <a:gd name="T83" fmla="*/ 121 h 450"/>
                <a:gd name="T84" fmla="*/ 207 w 655"/>
                <a:gd name="T85" fmla="*/ 135 h 450"/>
                <a:gd name="T86" fmla="*/ 186 w 655"/>
                <a:gd name="T87" fmla="*/ 152 h 450"/>
                <a:gd name="T88" fmla="*/ 166 w 655"/>
                <a:gd name="T89" fmla="*/ 168 h 450"/>
                <a:gd name="T90" fmla="*/ 149 w 655"/>
                <a:gd name="T91" fmla="*/ 184 h 450"/>
                <a:gd name="T92" fmla="*/ 129 w 655"/>
                <a:gd name="T93" fmla="*/ 204 h 450"/>
                <a:gd name="T94" fmla="*/ 113 w 655"/>
                <a:gd name="T95" fmla="*/ 221 h 450"/>
                <a:gd name="T96" fmla="*/ 96 w 655"/>
                <a:gd name="T97" fmla="*/ 241 h 450"/>
                <a:gd name="T98" fmla="*/ 81 w 655"/>
                <a:gd name="T99" fmla="*/ 261 h 450"/>
                <a:gd name="T100" fmla="*/ 66 w 655"/>
                <a:gd name="T101" fmla="*/ 281 h 450"/>
                <a:gd name="T102" fmla="*/ 56 w 655"/>
                <a:gd name="T103" fmla="*/ 296 h 450"/>
                <a:gd name="T104" fmla="*/ 48 w 655"/>
                <a:gd name="T105" fmla="*/ 308 h 450"/>
                <a:gd name="T106" fmla="*/ 42 w 655"/>
                <a:gd name="T107" fmla="*/ 319 h 450"/>
                <a:gd name="T108" fmla="*/ 36 w 655"/>
                <a:gd name="T109" fmla="*/ 332 h 450"/>
                <a:gd name="T110" fmla="*/ 30 w 655"/>
                <a:gd name="T111" fmla="*/ 343 h 450"/>
                <a:gd name="T112" fmla="*/ 23 w 655"/>
                <a:gd name="T113" fmla="*/ 357 h 450"/>
                <a:gd name="T114" fmla="*/ 16 w 655"/>
                <a:gd name="T115" fmla="*/ 371 h 450"/>
                <a:gd name="T116" fmla="*/ 11 w 655"/>
                <a:gd name="T117" fmla="*/ 383 h 450"/>
                <a:gd name="T118" fmla="*/ 6 w 655"/>
                <a:gd name="T119" fmla="*/ 397 h 450"/>
                <a:gd name="T120" fmla="*/ 2 w 655"/>
                <a:gd name="T121" fmla="*/ 40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 h="450">
                  <a:moveTo>
                    <a:pt x="0" y="415"/>
                  </a:moveTo>
                  <a:lnTo>
                    <a:pt x="88" y="449"/>
                  </a:lnTo>
                  <a:lnTo>
                    <a:pt x="91" y="442"/>
                  </a:lnTo>
                  <a:lnTo>
                    <a:pt x="94" y="434"/>
                  </a:lnTo>
                  <a:lnTo>
                    <a:pt x="97" y="424"/>
                  </a:lnTo>
                  <a:lnTo>
                    <a:pt x="100" y="416"/>
                  </a:lnTo>
                  <a:lnTo>
                    <a:pt x="104" y="407"/>
                  </a:lnTo>
                  <a:lnTo>
                    <a:pt x="107" y="401"/>
                  </a:lnTo>
                  <a:lnTo>
                    <a:pt x="111" y="391"/>
                  </a:lnTo>
                  <a:lnTo>
                    <a:pt x="115" y="384"/>
                  </a:lnTo>
                  <a:lnTo>
                    <a:pt x="119" y="376"/>
                  </a:lnTo>
                  <a:lnTo>
                    <a:pt x="123" y="368"/>
                  </a:lnTo>
                  <a:lnTo>
                    <a:pt x="128" y="360"/>
                  </a:lnTo>
                  <a:lnTo>
                    <a:pt x="133" y="352"/>
                  </a:lnTo>
                  <a:lnTo>
                    <a:pt x="137" y="346"/>
                  </a:lnTo>
                  <a:lnTo>
                    <a:pt x="141" y="340"/>
                  </a:lnTo>
                  <a:lnTo>
                    <a:pt x="145" y="333"/>
                  </a:lnTo>
                  <a:lnTo>
                    <a:pt x="150" y="326"/>
                  </a:lnTo>
                  <a:lnTo>
                    <a:pt x="156" y="319"/>
                  </a:lnTo>
                  <a:lnTo>
                    <a:pt x="161" y="312"/>
                  </a:lnTo>
                  <a:lnTo>
                    <a:pt x="164" y="307"/>
                  </a:lnTo>
                  <a:lnTo>
                    <a:pt x="169" y="300"/>
                  </a:lnTo>
                  <a:lnTo>
                    <a:pt x="175" y="293"/>
                  </a:lnTo>
                  <a:lnTo>
                    <a:pt x="182" y="286"/>
                  </a:lnTo>
                  <a:lnTo>
                    <a:pt x="190" y="276"/>
                  </a:lnTo>
                  <a:lnTo>
                    <a:pt x="198" y="267"/>
                  </a:lnTo>
                  <a:lnTo>
                    <a:pt x="206" y="258"/>
                  </a:lnTo>
                  <a:lnTo>
                    <a:pt x="215" y="250"/>
                  </a:lnTo>
                  <a:lnTo>
                    <a:pt x="225" y="241"/>
                  </a:lnTo>
                  <a:lnTo>
                    <a:pt x="233" y="234"/>
                  </a:lnTo>
                  <a:lnTo>
                    <a:pt x="242" y="228"/>
                  </a:lnTo>
                  <a:lnTo>
                    <a:pt x="251" y="220"/>
                  </a:lnTo>
                  <a:lnTo>
                    <a:pt x="262" y="212"/>
                  </a:lnTo>
                  <a:lnTo>
                    <a:pt x="273" y="204"/>
                  </a:lnTo>
                  <a:lnTo>
                    <a:pt x="284" y="197"/>
                  </a:lnTo>
                  <a:lnTo>
                    <a:pt x="296" y="190"/>
                  </a:lnTo>
                  <a:lnTo>
                    <a:pt x="308" y="183"/>
                  </a:lnTo>
                  <a:lnTo>
                    <a:pt x="320" y="177"/>
                  </a:lnTo>
                  <a:lnTo>
                    <a:pt x="332" y="171"/>
                  </a:lnTo>
                  <a:lnTo>
                    <a:pt x="342" y="166"/>
                  </a:lnTo>
                  <a:lnTo>
                    <a:pt x="353" y="162"/>
                  </a:lnTo>
                  <a:lnTo>
                    <a:pt x="365" y="156"/>
                  </a:lnTo>
                  <a:lnTo>
                    <a:pt x="376" y="152"/>
                  </a:lnTo>
                  <a:lnTo>
                    <a:pt x="387" y="149"/>
                  </a:lnTo>
                  <a:lnTo>
                    <a:pt x="400" y="145"/>
                  </a:lnTo>
                  <a:lnTo>
                    <a:pt x="411" y="141"/>
                  </a:lnTo>
                  <a:lnTo>
                    <a:pt x="424" y="138"/>
                  </a:lnTo>
                  <a:lnTo>
                    <a:pt x="437" y="134"/>
                  </a:lnTo>
                  <a:lnTo>
                    <a:pt x="450" y="131"/>
                  </a:lnTo>
                  <a:lnTo>
                    <a:pt x="464" y="129"/>
                  </a:lnTo>
                  <a:lnTo>
                    <a:pt x="478" y="127"/>
                  </a:lnTo>
                  <a:lnTo>
                    <a:pt x="490" y="126"/>
                  </a:lnTo>
                  <a:lnTo>
                    <a:pt x="503" y="125"/>
                  </a:lnTo>
                  <a:lnTo>
                    <a:pt x="519" y="124"/>
                  </a:lnTo>
                  <a:lnTo>
                    <a:pt x="531" y="124"/>
                  </a:lnTo>
                  <a:lnTo>
                    <a:pt x="547" y="124"/>
                  </a:lnTo>
                  <a:lnTo>
                    <a:pt x="547" y="156"/>
                  </a:lnTo>
                  <a:lnTo>
                    <a:pt x="654" y="81"/>
                  </a:lnTo>
                  <a:lnTo>
                    <a:pt x="547" y="0"/>
                  </a:lnTo>
                  <a:lnTo>
                    <a:pt x="547" y="31"/>
                  </a:lnTo>
                  <a:lnTo>
                    <a:pt x="530" y="31"/>
                  </a:lnTo>
                  <a:lnTo>
                    <a:pt x="514" y="31"/>
                  </a:lnTo>
                  <a:lnTo>
                    <a:pt x="498" y="32"/>
                  </a:lnTo>
                  <a:lnTo>
                    <a:pt x="484" y="34"/>
                  </a:lnTo>
                  <a:lnTo>
                    <a:pt x="470" y="35"/>
                  </a:lnTo>
                  <a:lnTo>
                    <a:pt x="457" y="36"/>
                  </a:lnTo>
                  <a:lnTo>
                    <a:pt x="443" y="39"/>
                  </a:lnTo>
                  <a:lnTo>
                    <a:pt x="431" y="41"/>
                  </a:lnTo>
                  <a:lnTo>
                    <a:pt x="419" y="43"/>
                  </a:lnTo>
                  <a:lnTo>
                    <a:pt x="406" y="46"/>
                  </a:lnTo>
                  <a:lnTo>
                    <a:pt x="389" y="50"/>
                  </a:lnTo>
                  <a:lnTo>
                    <a:pt x="376" y="53"/>
                  </a:lnTo>
                  <a:lnTo>
                    <a:pt x="364" y="57"/>
                  </a:lnTo>
                  <a:lnTo>
                    <a:pt x="352" y="61"/>
                  </a:lnTo>
                  <a:lnTo>
                    <a:pt x="338" y="67"/>
                  </a:lnTo>
                  <a:lnTo>
                    <a:pt x="325" y="72"/>
                  </a:lnTo>
                  <a:lnTo>
                    <a:pt x="313" y="77"/>
                  </a:lnTo>
                  <a:lnTo>
                    <a:pt x="301" y="82"/>
                  </a:lnTo>
                  <a:lnTo>
                    <a:pt x="287" y="89"/>
                  </a:lnTo>
                  <a:lnTo>
                    <a:pt x="275" y="95"/>
                  </a:lnTo>
                  <a:lnTo>
                    <a:pt x="263" y="101"/>
                  </a:lnTo>
                  <a:lnTo>
                    <a:pt x="251" y="108"/>
                  </a:lnTo>
                  <a:lnTo>
                    <a:pt x="240" y="113"/>
                  </a:lnTo>
                  <a:lnTo>
                    <a:pt x="230" y="121"/>
                  </a:lnTo>
                  <a:lnTo>
                    <a:pt x="219" y="127"/>
                  </a:lnTo>
                  <a:lnTo>
                    <a:pt x="207" y="135"/>
                  </a:lnTo>
                  <a:lnTo>
                    <a:pt x="196" y="143"/>
                  </a:lnTo>
                  <a:lnTo>
                    <a:pt x="186" y="152"/>
                  </a:lnTo>
                  <a:lnTo>
                    <a:pt x="176" y="160"/>
                  </a:lnTo>
                  <a:lnTo>
                    <a:pt x="166" y="168"/>
                  </a:lnTo>
                  <a:lnTo>
                    <a:pt x="157" y="176"/>
                  </a:lnTo>
                  <a:lnTo>
                    <a:pt x="149" y="184"/>
                  </a:lnTo>
                  <a:lnTo>
                    <a:pt x="139" y="193"/>
                  </a:lnTo>
                  <a:lnTo>
                    <a:pt x="129" y="204"/>
                  </a:lnTo>
                  <a:lnTo>
                    <a:pt x="121" y="212"/>
                  </a:lnTo>
                  <a:lnTo>
                    <a:pt x="113" y="221"/>
                  </a:lnTo>
                  <a:lnTo>
                    <a:pt x="105" y="231"/>
                  </a:lnTo>
                  <a:lnTo>
                    <a:pt x="96" y="241"/>
                  </a:lnTo>
                  <a:lnTo>
                    <a:pt x="88" y="251"/>
                  </a:lnTo>
                  <a:lnTo>
                    <a:pt x="81" y="261"/>
                  </a:lnTo>
                  <a:lnTo>
                    <a:pt x="72" y="272"/>
                  </a:lnTo>
                  <a:lnTo>
                    <a:pt x="66" y="281"/>
                  </a:lnTo>
                  <a:lnTo>
                    <a:pt x="60" y="290"/>
                  </a:lnTo>
                  <a:lnTo>
                    <a:pt x="56" y="296"/>
                  </a:lnTo>
                  <a:lnTo>
                    <a:pt x="51" y="303"/>
                  </a:lnTo>
                  <a:lnTo>
                    <a:pt x="48" y="308"/>
                  </a:lnTo>
                  <a:lnTo>
                    <a:pt x="46" y="313"/>
                  </a:lnTo>
                  <a:lnTo>
                    <a:pt x="42" y="319"/>
                  </a:lnTo>
                  <a:lnTo>
                    <a:pt x="39" y="325"/>
                  </a:lnTo>
                  <a:lnTo>
                    <a:pt x="36" y="332"/>
                  </a:lnTo>
                  <a:lnTo>
                    <a:pt x="33" y="338"/>
                  </a:lnTo>
                  <a:lnTo>
                    <a:pt x="30" y="343"/>
                  </a:lnTo>
                  <a:lnTo>
                    <a:pt x="26" y="350"/>
                  </a:lnTo>
                  <a:lnTo>
                    <a:pt x="23" y="357"/>
                  </a:lnTo>
                  <a:lnTo>
                    <a:pt x="20" y="364"/>
                  </a:lnTo>
                  <a:lnTo>
                    <a:pt x="16" y="371"/>
                  </a:lnTo>
                  <a:lnTo>
                    <a:pt x="14" y="377"/>
                  </a:lnTo>
                  <a:lnTo>
                    <a:pt x="11" y="383"/>
                  </a:lnTo>
                  <a:lnTo>
                    <a:pt x="9" y="390"/>
                  </a:lnTo>
                  <a:lnTo>
                    <a:pt x="6" y="397"/>
                  </a:lnTo>
                  <a:lnTo>
                    <a:pt x="4" y="403"/>
                  </a:lnTo>
                  <a:lnTo>
                    <a:pt x="2" y="409"/>
                  </a:lnTo>
                  <a:lnTo>
                    <a:pt x="0" y="415"/>
                  </a:lnTo>
                </a:path>
              </a:pathLst>
            </a:custGeom>
            <a:solidFill>
              <a:srgbClr val="FF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7571" name="Freeform 19"/>
            <p:cNvSpPr>
              <a:spLocks/>
            </p:cNvSpPr>
            <p:nvPr/>
          </p:nvSpPr>
          <p:spPr bwMode="auto">
            <a:xfrm>
              <a:off x="2381" y="1191"/>
              <a:ext cx="249" cy="194"/>
            </a:xfrm>
            <a:custGeom>
              <a:avLst/>
              <a:gdLst>
                <a:gd name="T0" fmla="*/ 565 w 655"/>
                <a:gd name="T1" fmla="*/ 0 h 451"/>
                <a:gd name="T2" fmla="*/ 560 w 655"/>
                <a:gd name="T3" fmla="*/ 15 h 451"/>
                <a:gd name="T4" fmla="*/ 553 w 655"/>
                <a:gd name="T5" fmla="*/ 33 h 451"/>
                <a:gd name="T6" fmla="*/ 547 w 655"/>
                <a:gd name="T7" fmla="*/ 49 h 451"/>
                <a:gd name="T8" fmla="*/ 539 w 655"/>
                <a:gd name="T9" fmla="*/ 65 h 451"/>
                <a:gd name="T10" fmla="*/ 531 w 655"/>
                <a:gd name="T11" fmla="*/ 82 h 451"/>
                <a:gd name="T12" fmla="*/ 521 w 655"/>
                <a:gd name="T13" fmla="*/ 97 h 451"/>
                <a:gd name="T14" fmla="*/ 513 w 655"/>
                <a:gd name="T15" fmla="*/ 110 h 451"/>
                <a:gd name="T16" fmla="*/ 503 w 655"/>
                <a:gd name="T17" fmla="*/ 123 h 451"/>
                <a:gd name="T18" fmla="*/ 493 w 655"/>
                <a:gd name="T19" fmla="*/ 138 h 451"/>
                <a:gd name="T20" fmla="*/ 485 w 655"/>
                <a:gd name="T21" fmla="*/ 149 h 451"/>
                <a:gd name="T22" fmla="*/ 472 w 655"/>
                <a:gd name="T23" fmla="*/ 164 h 451"/>
                <a:gd name="T24" fmla="*/ 456 w 655"/>
                <a:gd name="T25" fmla="*/ 182 h 451"/>
                <a:gd name="T26" fmla="*/ 439 w 655"/>
                <a:gd name="T27" fmla="*/ 200 h 451"/>
                <a:gd name="T28" fmla="*/ 421 w 655"/>
                <a:gd name="T29" fmla="*/ 215 h 451"/>
                <a:gd name="T30" fmla="*/ 403 w 655"/>
                <a:gd name="T31" fmla="*/ 229 h 451"/>
                <a:gd name="T32" fmla="*/ 380 w 655"/>
                <a:gd name="T33" fmla="*/ 245 h 451"/>
                <a:gd name="T34" fmla="*/ 358 w 655"/>
                <a:gd name="T35" fmla="*/ 259 h 451"/>
                <a:gd name="T36" fmla="*/ 334 w 655"/>
                <a:gd name="T37" fmla="*/ 272 h 451"/>
                <a:gd name="T38" fmla="*/ 312 w 655"/>
                <a:gd name="T39" fmla="*/ 283 h 451"/>
                <a:gd name="T40" fmla="*/ 289 w 655"/>
                <a:gd name="T41" fmla="*/ 293 h 451"/>
                <a:gd name="T42" fmla="*/ 267 w 655"/>
                <a:gd name="T43" fmla="*/ 301 h 451"/>
                <a:gd name="T44" fmla="*/ 243 w 655"/>
                <a:gd name="T45" fmla="*/ 308 h 451"/>
                <a:gd name="T46" fmla="*/ 217 w 655"/>
                <a:gd name="T47" fmla="*/ 315 h 451"/>
                <a:gd name="T48" fmla="*/ 190 w 655"/>
                <a:gd name="T49" fmla="*/ 320 h 451"/>
                <a:gd name="T50" fmla="*/ 164 w 655"/>
                <a:gd name="T51" fmla="*/ 324 h 451"/>
                <a:gd name="T52" fmla="*/ 135 w 655"/>
                <a:gd name="T53" fmla="*/ 325 h 451"/>
                <a:gd name="T54" fmla="*/ 107 w 655"/>
                <a:gd name="T55" fmla="*/ 325 h 451"/>
                <a:gd name="T56" fmla="*/ 0 w 655"/>
                <a:gd name="T57" fmla="*/ 368 h 451"/>
                <a:gd name="T58" fmla="*/ 107 w 655"/>
                <a:gd name="T59" fmla="*/ 419 h 451"/>
                <a:gd name="T60" fmla="*/ 140 w 655"/>
                <a:gd name="T61" fmla="*/ 418 h 451"/>
                <a:gd name="T62" fmla="*/ 170 w 655"/>
                <a:gd name="T63" fmla="*/ 416 h 451"/>
                <a:gd name="T64" fmla="*/ 197 w 655"/>
                <a:gd name="T65" fmla="*/ 413 h 451"/>
                <a:gd name="T66" fmla="*/ 223 w 655"/>
                <a:gd name="T67" fmla="*/ 408 h 451"/>
                <a:gd name="T68" fmla="*/ 248 w 655"/>
                <a:gd name="T69" fmla="*/ 403 h 451"/>
                <a:gd name="T70" fmla="*/ 277 w 655"/>
                <a:gd name="T71" fmla="*/ 396 h 451"/>
                <a:gd name="T72" fmla="*/ 302 w 655"/>
                <a:gd name="T73" fmla="*/ 388 h 451"/>
                <a:gd name="T74" fmla="*/ 329 w 655"/>
                <a:gd name="T75" fmla="*/ 378 h 451"/>
                <a:gd name="T76" fmla="*/ 353 w 655"/>
                <a:gd name="T77" fmla="*/ 367 h 451"/>
                <a:gd name="T78" fmla="*/ 379 w 655"/>
                <a:gd name="T79" fmla="*/ 354 h 451"/>
                <a:gd name="T80" fmla="*/ 403 w 655"/>
                <a:gd name="T81" fmla="*/ 342 h 451"/>
                <a:gd name="T82" fmla="*/ 424 w 655"/>
                <a:gd name="T83" fmla="*/ 329 h 451"/>
                <a:gd name="T84" fmla="*/ 446 w 655"/>
                <a:gd name="T85" fmla="*/ 314 h 451"/>
                <a:gd name="T86" fmla="*/ 468 w 655"/>
                <a:gd name="T87" fmla="*/ 297 h 451"/>
                <a:gd name="T88" fmla="*/ 488 w 655"/>
                <a:gd name="T89" fmla="*/ 281 h 451"/>
                <a:gd name="T90" fmla="*/ 505 w 655"/>
                <a:gd name="T91" fmla="*/ 266 h 451"/>
                <a:gd name="T92" fmla="*/ 524 w 655"/>
                <a:gd name="T93" fmla="*/ 246 h 451"/>
                <a:gd name="T94" fmla="*/ 541 w 655"/>
                <a:gd name="T95" fmla="*/ 228 h 451"/>
                <a:gd name="T96" fmla="*/ 557 w 655"/>
                <a:gd name="T97" fmla="*/ 208 h 451"/>
                <a:gd name="T98" fmla="*/ 573 w 655"/>
                <a:gd name="T99" fmla="*/ 188 h 451"/>
                <a:gd name="T100" fmla="*/ 588 w 655"/>
                <a:gd name="T101" fmla="*/ 168 h 451"/>
                <a:gd name="T102" fmla="*/ 598 w 655"/>
                <a:gd name="T103" fmla="*/ 153 h 451"/>
                <a:gd name="T104" fmla="*/ 606 w 655"/>
                <a:gd name="T105" fmla="*/ 141 h 451"/>
                <a:gd name="T106" fmla="*/ 612 w 655"/>
                <a:gd name="T107" fmla="*/ 131 h 451"/>
                <a:gd name="T108" fmla="*/ 618 w 655"/>
                <a:gd name="T109" fmla="*/ 117 h 451"/>
                <a:gd name="T110" fmla="*/ 624 w 655"/>
                <a:gd name="T111" fmla="*/ 106 h 451"/>
                <a:gd name="T112" fmla="*/ 631 w 655"/>
                <a:gd name="T113" fmla="*/ 93 h 451"/>
                <a:gd name="T114" fmla="*/ 638 w 655"/>
                <a:gd name="T115" fmla="*/ 78 h 451"/>
                <a:gd name="T116" fmla="*/ 643 w 655"/>
                <a:gd name="T117" fmla="*/ 66 h 451"/>
                <a:gd name="T118" fmla="*/ 648 w 655"/>
                <a:gd name="T119" fmla="*/ 53 h 451"/>
                <a:gd name="T120" fmla="*/ 652 w 655"/>
                <a:gd name="T121" fmla="*/ 4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 h="451">
                  <a:moveTo>
                    <a:pt x="654" y="35"/>
                  </a:moveTo>
                  <a:lnTo>
                    <a:pt x="565" y="0"/>
                  </a:lnTo>
                  <a:lnTo>
                    <a:pt x="563" y="8"/>
                  </a:lnTo>
                  <a:lnTo>
                    <a:pt x="560" y="15"/>
                  </a:lnTo>
                  <a:lnTo>
                    <a:pt x="557" y="25"/>
                  </a:lnTo>
                  <a:lnTo>
                    <a:pt x="553" y="33"/>
                  </a:lnTo>
                  <a:lnTo>
                    <a:pt x="550" y="42"/>
                  </a:lnTo>
                  <a:lnTo>
                    <a:pt x="547" y="49"/>
                  </a:lnTo>
                  <a:lnTo>
                    <a:pt x="543" y="58"/>
                  </a:lnTo>
                  <a:lnTo>
                    <a:pt x="539" y="65"/>
                  </a:lnTo>
                  <a:lnTo>
                    <a:pt x="535" y="74"/>
                  </a:lnTo>
                  <a:lnTo>
                    <a:pt x="531" y="82"/>
                  </a:lnTo>
                  <a:lnTo>
                    <a:pt x="526" y="90"/>
                  </a:lnTo>
                  <a:lnTo>
                    <a:pt x="521" y="97"/>
                  </a:lnTo>
                  <a:lnTo>
                    <a:pt x="517" y="103"/>
                  </a:lnTo>
                  <a:lnTo>
                    <a:pt x="513" y="110"/>
                  </a:lnTo>
                  <a:lnTo>
                    <a:pt x="508" y="116"/>
                  </a:lnTo>
                  <a:lnTo>
                    <a:pt x="503" y="123"/>
                  </a:lnTo>
                  <a:lnTo>
                    <a:pt x="498" y="131"/>
                  </a:lnTo>
                  <a:lnTo>
                    <a:pt x="493" y="138"/>
                  </a:lnTo>
                  <a:lnTo>
                    <a:pt x="490" y="143"/>
                  </a:lnTo>
                  <a:lnTo>
                    <a:pt x="485" y="149"/>
                  </a:lnTo>
                  <a:lnTo>
                    <a:pt x="479" y="156"/>
                  </a:lnTo>
                  <a:lnTo>
                    <a:pt x="472" y="164"/>
                  </a:lnTo>
                  <a:lnTo>
                    <a:pt x="464" y="173"/>
                  </a:lnTo>
                  <a:lnTo>
                    <a:pt x="456" y="182"/>
                  </a:lnTo>
                  <a:lnTo>
                    <a:pt x="448" y="191"/>
                  </a:lnTo>
                  <a:lnTo>
                    <a:pt x="439" y="200"/>
                  </a:lnTo>
                  <a:lnTo>
                    <a:pt x="429" y="208"/>
                  </a:lnTo>
                  <a:lnTo>
                    <a:pt x="421" y="215"/>
                  </a:lnTo>
                  <a:lnTo>
                    <a:pt x="412" y="222"/>
                  </a:lnTo>
                  <a:lnTo>
                    <a:pt x="403" y="229"/>
                  </a:lnTo>
                  <a:lnTo>
                    <a:pt x="392" y="237"/>
                  </a:lnTo>
                  <a:lnTo>
                    <a:pt x="380" y="245"/>
                  </a:lnTo>
                  <a:lnTo>
                    <a:pt x="370" y="252"/>
                  </a:lnTo>
                  <a:lnTo>
                    <a:pt x="358" y="259"/>
                  </a:lnTo>
                  <a:lnTo>
                    <a:pt x="346" y="267"/>
                  </a:lnTo>
                  <a:lnTo>
                    <a:pt x="334" y="272"/>
                  </a:lnTo>
                  <a:lnTo>
                    <a:pt x="322" y="278"/>
                  </a:lnTo>
                  <a:lnTo>
                    <a:pt x="312" y="283"/>
                  </a:lnTo>
                  <a:lnTo>
                    <a:pt x="301" y="288"/>
                  </a:lnTo>
                  <a:lnTo>
                    <a:pt x="289" y="293"/>
                  </a:lnTo>
                  <a:lnTo>
                    <a:pt x="278" y="297"/>
                  </a:lnTo>
                  <a:lnTo>
                    <a:pt x="267" y="301"/>
                  </a:lnTo>
                  <a:lnTo>
                    <a:pt x="254" y="305"/>
                  </a:lnTo>
                  <a:lnTo>
                    <a:pt x="243" y="308"/>
                  </a:lnTo>
                  <a:lnTo>
                    <a:pt x="230" y="312"/>
                  </a:lnTo>
                  <a:lnTo>
                    <a:pt x="217" y="315"/>
                  </a:lnTo>
                  <a:lnTo>
                    <a:pt x="204" y="318"/>
                  </a:lnTo>
                  <a:lnTo>
                    <a:pt x="190" y="320"/>
                  </a:lnTo>
                  <a:lnTo>
                    <a:pt x="176" y="322"/>
                  </a:lnTo>
                  <a:lnTo>
                    <a:pt x="164" y="324"/>
                  </a:lnTo>
                  <a:lnTo>
                    <a:pt x="150" y="325"/>
                  </a:lnTo>
                  <a:lnTo>
                    <a:pt x="135" y="325"/>
                  </a:lnTo>
                  <a:lnTo>
                    <a:pt x="123" y="325"/>
                  </a:lnTo>
                  <a:lnTo>
                    <a:pt x="107" y="325"/>
                  </a:lnTo>
                  <a:lnTo>
                    <a:pt x="107" y="293"/>
                  </a:lnTo>
                  <a:lnTo>
                    <a:pt x="0" y="368"/>
                  </a:lnTo>
                  <a:lnTo>
                    <a:pt x="107" y="450"/>
                  </a:lnTo>
                  <a:lnTo>
                    <a:pt x="107" y="419"/>
                  </a:lnTo>
                  <a:lnTo>
                    <a:pt x="124" y="419"/>
                  </a:lnTo>
                  <a:lnTo>
                    <a:pt x="140" y="418"/>
                  </a:lnTo>
                  <a:lnTo>
                    <a:pt x="156" y="417"/>
                  </a:lnTo>
                  <a:lnTo>
                    <a:pt x="170" y="416"/>
                  </a:lnTo>
                  <a:lnTo>
                    <a:pt x="183" y="415"/>
                  </a:lnTo>
                  <a:lnTo>
                    <a:pt x="197" y="413"/>
                  </a:lnTo>
                  <a:lnTo>
                    <a:pt x="211" y="411"/>
                  </a:lnTo>
                  <a:lnTo>
                    <a:pt x="223" y="408"/>
                  </a:lnTo>
                  <a:lnTo>
                    <a:pt x="235" y="406"/>
                  </a:lnTo>
                  <a:lnTo>
                    <a:pt x="248" y="403"/>
                  </a:lnTo>
                  <a:lnTo>
                    <a:pt x="265" y="399"/>
                  </a:lnTo>
                  <a:lnTo>
                    <a:pt x="277" y="396"/>
                  </a:lnTo>
                  <a:lnTo>
                    <a:pt x="290" y="392"/>
                  </a:lnTo>
                  <a:lnTo>
                    <a:pt x="302" y="388"/>
                  </a:lnTo>
                  <a:lnTo>
                    <a:pt x="316" y="383"/>
                  </a:lnTo>
                  <a:lnTo>
                    <a:pt x="329" y="378"/>
                  </a:lnTo>
                  <a:lnTo>
                    <a:pt x="341" y="372"/>
                  </a:lnTo>
                  <a:lnTo>
                    <a:pt x="353" y="367"/>
                  </a:lnTo>
                  <a:lnTo>
                    <a:pt x="367" y="361"/>
                  </a:lnTo>
                  <a:lnTo>
                    <a:pt x="379" y="354"/>
                  </a:lnTo>
                  <a:lnTo>
                    <a:pt x="391" y="349"/>
                  </a:lnTo>
                  <a:lnTo>
                    <a:pt x="403" y="342"/>
                  </a:lnTo>
                  <a:lnTo>
                    <a:pt x="413" y="336"/>
                  </a:lnTo>
                  <a:lnTo>
                    <a:pt x="424" y="329"/>
                  </a:lnTo>
                  <a:lnTo>
                    <a:pt x="434" y="322"/>
                  </a:lnTo>
                  <a:lnTo>
                    <a:pt x="446" y="314"/>
                  </a:lnTo>
                  <a:lnTo>
                    <a:pt x="458" y="306"/>
                  </a:lnTo>
                  <a:lnTo>
                    <a:pt x="468" y="297"/>
                  </a:lnTo>
                  <a:lnTo>
                    <a:pt x="478" y="289"/>
                  </a:lnTo>
                  <a:lnTo>
                    <a:pt x="488" y="281"/>
                  </a:lnTo>
                  <a:lnTo>
                    <a:pt x="497" y="273"/>
                  </a:lnTo>
                  <a:lnTo>
                    <a:pt x="505" y="266"/>
                  </a:lnTo>
                  <a:lnTo>
                    <a:pt x="515" y="256"/>
                  </a:lnTo>
                  <a:lnTo>
                    <a:pt x="524" y="246"/>
                  </a:lnTo>
                  <a:lnTo>
                    <a:pt x="532" y="238"/>
                  </a:lnTo>
                  <a:lnTo>
                    <a:pt x="541" y="228"/>
                  </a:lnTo>
                  <a:lnTo>
                    <a:pt x="549" y="218"/>
                  </a:lnTo>
                  <a:lnTo>
                    <a:pt x="557" y="208"/>
                  </a:lnTo>
                  <a:lnTo>
                    <a:pt x="565" y="198"/>
                  </a:lnTo>
                  <a:lnTo>
                    <a:pt x="573" y="188"/>
                  </a:lnTo>
                  <a:lnTo>
                    <a:pt x="581" y="177"/>
                  </a:lnTo>
                  <a:lnTo>
                    <a:pt x="588" y="168"/>
                  </a:lnTo>
                  <a:lnTo>
                    <a:pt x="594" y="159"/>
                  </a:lnTo>
                  <a:lnTo>
                    <a:pt x="598" y="153"/>
                  </a:lnTo>
                  <a:lnTo>
                    <a:pt x="602" y="147"/>
                  </a:lnTo>
                  <a:lnTo>
                    <a:pt x="606" y="141"/>
                  </a:lnTo>
                  <a:lnTo>
                    <a:pt x="608" y="136"/>
                  </a:lnTo>
                  <a:lnTo>
                    <a:pt x="612" y="131"/>
                  </a:lnTo>
                  <a:lnTo>
                    <a:pt x="614" y="124"/>
                  </a:lnTo>
                  <a:lnTo>
                    <a:pt x="618" y="117"/>
                  </a:lnTo>
                  <a:lnTo>
                    <a:pt x="621" y="111"/>
                  </a:lnTo>
                  <a:lnTo>
                    <a:pt x="624" y="106"/>
                  </a:lnTo>
                  <a:lnTo>
                    <a:pt x="627" y="99"/>
                  </a:lnTo>
                  <a:lnTo>
                    <a:pt x="631" y="93"/>
                  </a:lnTo>
                  <a:lnTo>
                    <a:pt x="634" y="86"/>
                  </a:lnTo>
                  <a:lnTo>
                    <a:pt x="638" y="78"/>
                  </a:lnTo>
                  <a:lnTo>
                    <a:pt x="640" y="72"/>
                  </a:lnTo>
                  <a:lnTo>
                    <a:pt x="643" y="66"/>
                  </a:lnTo>
                  <a:lnTo>
                    <a:pt x="645" y="60"/>
                  </a:lnTo>
                  <a:lnTo>
                    <a:pt x="648" y="53"/>
                  </a:lnTo>
                  <a:lnTo>
                    <a:pt x="650" y="46"/>
                  </a:lnTo>
                  <a:lnTo>
                    <a:pt x="652" y="41"/>
                  </a:lnTo>
                  <a:lnTo>
                    <a:pt x="654" y="35"/>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7572" name="AutoShape 20"/>
            <p:cNvSpPr>
              <a:spLocks noChangeArrowheads="1"/>
            </p:cNvSpPr>
            <p:nvPr/>
          </p:nvSpPr>
          <p:spPr bwMode="auto">
            <a:xfrm>
              <a:off x="1584" y="720"/>
              <a:ext cx="240" cy="24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7573" name="AutoShape 21"/>
            <p:cNvSpPr>
              <a:spLocks noChangeArrowheads="1"/>
            </p:cNvSpPr>
            <p:nvPr/>
          </p:nvSpPr>
          <p:spPr bwMode="auto">
            <a:xfrm>
              <a:off x="1728" y="576"/>
              <a:ext cx="192" cy="192"/>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r>
              <a:rPr lang="en-US" smtClean="0"/>
              <a:t>IS 240 – Spring 2013 </a:t>
            </a:r>
            <a:endParaRPr lang="en-US"/>
          </a:p>
        </p:txBody>
      </p:sp>
      <p:sp>
        <p:nvSpPr>
          <p:cNvPr id="1048596" name="Rectangle 20"/>
          <p:cNvSpPr>
            <a:spLocks noGrp="1" noChangeArrowheads="1"/>
          </p:cNvSpPr>
          <p:nvPr>
            <p:ph type="title"/>
          </p:nvPr>
        </p:nvSpPr>
        <p:spPr/>
        <p:txBody>
          <a:bodyPr/>
          <a:lstStyle/>
          <a:p>
            <a:pPr eaLnBrk="1" hangingPunct="1">
              <a:defRPr/>
            </a:pPr>
            <a:r>
              <a:rPr lang="en-US" smtClean="0">
                <a:cs typeface="+mj-cs"/>
              </a:rPr>
              <a:t>IR is a Dialog</a:t>
            </a:r>
          </a:p>
        </p:txBody>
      </p:sp>
      <p:sp>
        <p:nvSpPr>
          <p:cNvPr id="1048597" name="Rectangle 21"/>
          <p:cNvSpPr>
            <a:spLocks noGrp="1" noChangeArrowheads="1"/>
          </p:cNvSpPr>
          <p:nvPr>
            <p:ph type="body" idx="1"/>
          </p:nvPr>
        </p:nvSpPr>
        <p:spPr/>
        <p:txBody>
          <a:bodyPr/>
          <a:lstStyle/>
          <a:p>
            <a:pPr lvl="1" eaLnBrk="1" hangingPunct="1">
              <a:lnSpc>
                <a:spcPct val="90000"/>
              </a:lnSpc>
              <a:defRPr/>
            </a:pPr>
            <a:endParaRPr lang="en-US" sz="2400" smtClean="0"/>
          </a:p>
          <a:p>
            <a:pPr lvl="1" eaLnBrk="1" hangingPunct="1">
              <a:lnSpc>
                <a:spcPct val="90000"/>
              </a:lnSpc>
              <a:defRPr/>
            </a:pPr>
            <a:endParaRPr lang="en-US" sz="2400" smtClean="0"/>
          </a:p>
          <a:p>
            <a:pPr lvl="1" eaLnBrk="1" hangingPunct="1">
              <a:lnSpc>
                <a:spcPct val="90000"/>
              </a:lnSpc>
              <a:defRPr/>
            </a:pPr>
            <a:endParaRPr lang="en-US" sz="2400" smtClean="0"/>
          </a:p>
          <a:p>
            <a:pPr lvl="1" eaLnBrk="1" hangingPunct="1">
              <a:lnSpc>
                <a:spcPct val="90000"/>
              </a:lnSpc>
              <a:defRPr/>
            </a:pPr>
            <a:endParaRPr lang="en-US" sz="2400" smtClean="0"/>
          </a:p>
          <a:p>
            <a:pPr lvl="1" eaLnBrk="1" hangingPunct="1">
              <a:lnSpc>
                <a:spcPct val="90000"/>
              </a:lnSpc>
              <a:defRPr/>
            </a:pPr>
            <a:endParaRPr lang="en-US" sz="2400" smtClean="0"/>
          </a:p>
          <a:p>
            <a:pPr eaLnBrk="1" hangingPunct="1">
              <a:lnSpc>
                <a:spcPct val="90000"/>
              </a:lnSpc>
              <a:defRPr/>
            </a:pPr>
            <a:endParaRPr lang="en-US" sz="2800" smtClean="0">
              <a:cs typeface="+mn-cs"/>
            </a:endParaRPr>
          </a:p>
          <a:p>
            <a:pPr eaLnBrk="1" hangingPunct="1">
              <a:lnSpc>
                <a:spcPct val="90000"/>
              </a:lnSpc>
              <a:defRPr/>
            </a:pPr>
            <a:r>
              <a:rPr lang="en-US" sz="2800" smtClean="0">
                <a:cs typeface="+mn-cs"/>
              </a:rPr>
              <a:t>The exchange doesn</a:t>
            </a:r>
            <a:r>
              <a:rPr lang="ja-JP" altLang="en-US" sz="2800" smtClean="0">
                <a:latin typeface="Arial"/>
                <a:cs typeface="+mn-cs"/>
              </a:rPr>
              <a:t>’</a:t>
            </a:r>
            <a:r>
              <a:rPr lang="en-US" sz="2800" smtClean="0">
                <a:cs typeface="+mn-cs"/>
              </a:rPr>
              <a:t>t end with first answer</a:t>
            </a:r>
          </a:p>
          <a:p>
            <a:pPr eaLnBrk="1" hangingPunct="1">
              <a:lnSpc>
                <a:spcPct val="90000"/>
              </a:lnSpc>
              <a:defRPr/>
            </a:pPr>
            <a:r>
              <a:rPr lang="en-US" sz="2800" smtClean="0">
                <a:cs typeface="+mn-cs"/>
              </a:rPr>
              <a:t>Users can recognize elements of a useful answer, even when incomplete</a:t>
            </a:r>
          </a:p>
          <a:p>
            <a:pPr eaLnBrk="1" hangingPunct="1">
              <a:lnSpc>
                <a:spcPct val="90000"/>
              </a:lnSpc>
              <a:defRPr/>
            </a:pPr>
            <a:r>
              <a:rPr lang="en-US" sz="2800" smtClean="0">
                <a:cs typeface="+mn-cs"/>
              </a:rPr>
              <a:t>Questions and understanding changes as the process continues</a:t>
            </a:r>
          </a:p>
        </p:txBody>
      </p:sp>
      <p:grpSp>
        <p:nvGrpSpPr>
          <p:cNvPr id="46084" name="Group 4"/>
          <p:cNvGrpSpPr>
            <a:grpSpLocks/>
          </p:cNvGrpSpPr>
          <p:nvPr/>
        </p:nvGrpSpPr>
        <p:grpSpPr bwMode="auto">
          <a:xfrm>
            <a:off x="2590800" y="1143000"/>
            <a:ext cx="3101975" cy="2105025"/>
            <a:chOff x="1584" y="576"/>
            <a:chExt cx="1954" cy="1326"/>
          </a:xfrm>
        </p:grpSpPr>
        <p:sp>
          <p:nvSpPr>
            <p:cNvPr id="1048581" name="Oval 5"/>
            <p:cNvSpPr>
              <a:spLocks noChangeArrowheads="1"/>
            </p:cNvSpPr>
            <p:nvPr/>
          </p:nvSpPr>
          <p:spPr bwMode="auto">
            <a:xfrm rot="19800000">
              <a:off x="2824" y="735"/>
              <a:ext cx="714" cy="540"/>
            </a:xfrm>
            <a:prstGeom prst="ellipse">
              <a:avLst/>
            </a:prstGeom>
            <a:gradFill rotWithShape="0">
              <a:gsLst>
                <a:gs pos="0">
                  <a:srgbClr val="003BEF"/>
                </a:gs>
                <a:gs pos="100000">
                  <a:srgbClr val="003BEF">
                    <a:gamma/>
                    <a:shade val="6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8582" name="AutoShape 6"/>
            <p:cNvSpPr>
              <a:spLocks noChangeArrowheads="1"/>
            </p:cNvSpPr>
            <p:nvPr/>
          </p:nvSpPr>
          <p:spPr bwMode="auto">
            <a:xfrm>
              <a:off x="2942" y="824"/>
              <a:ext cx="357" cy="147"/>
            </a:xfrm>
            <a:prstGeom prst="cube">
              <a:avLst>
                <a:gd name="adj" fmla="val 24995"/>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8583" name="AutoShape 7"/>
            <p:cNvSpPr>
              <a:spLocks noChangeArrowheads="1"/>
            </p:cNvSpPr>
            <p:nvPr/>
          </p:nvSpPr>
          <p:spPr bwMode="auto">
            <a:xfrm>
              <a:off x="3025" y="932"/>
              <a:ext cx="274" cy="266"/>
            </a:xfrm>
            <a:prstGeom prst="cube">
              <a:avLst>
                <a:gd name="adj" fmla="val 24995"/>
              </a:avLst>
            </a:prstGeom>
            <a:solidFill>
              <a:srgbClr val="FF00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nvGrpSpPr>
            <p:cNvPr id="46088" name="Group 8"/>
            <p:cNvGrpSpPr>
              <a:grpSpLocks/>
            </p:cNvGrpSpPr>
            <p:nvPr/>
          </p:nvGrpSpPr>
          <p:grpSpPr bwMode="auto">
            <a:xfrm>
              <a:off x="1981" y="1483"/>
              <a:ext cx="873" cy="419"/>
              <a:chOff x="1491" y="2925"/>
              <a:chExt cx="2301" cy="977"/>
            </a:xfrm>
          </p:grpSpPr>
          <p:sp>
            <p:nvSpPr>
              <p:cNvPr id="1048585" name="AutoShape 9" descr="Oak"/>
              <p:cNvSpPr>
                <a:spLocks noChangeArrowheads="1"/>
              </p:cNvSpPr>
              <p:nvPr/>
            </p:nvSpPr>
            <p:spPr bwMode="auto">
              <a:xfrm>
                <a:off x="1491" y="3221"/>
                <a:ext cx="2301" cy="681"/>
              </a:xfrm>
              <a:prstGeom prst="parallelogram">
                <a:avLst>
                  <a:gd name="adj" fmla="val 84580"/>
                </a:avLst>
              </a:prstGeom>
              <a:blipFill dpi="0" rotWithShape="0">
                <a:blip r:embed="rId4"/>
                <a:srcRect/>
                <a:tile tx="0" ty="0" sx="100000" sy="100000" flip="none" algn="tl"/>
              </a:blip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sz="1800">
                  <a:cs typeface="+mn-cs"/>
                </a:endParaRPr>
              </a:p>
            </p:txBody>
          </p:sp>
          <p:graphicFrame>
            <p:nvGraphicFramePr>
              <p:cNvPr id="46097" name="Object 10"/>
              <p:cNvGraphicFramePr>
                <a:graphicFrameLocks/>
              </p:cNvGraphicFramePr>
              <p:nvPr/>
            </p:nvGraphicFramePr>
            <p:xfrm>
              <a:off x="1889" y="3514"/>
              <a:ext cx="484" cy="226"/>
            </p:xfrm>
            <a:graphic>
              <a:graphicData uri="http://schemas.openxmlformats.org/presentationml/2006/ole">
                <mc:AlternateContent xmlns:mc="http://schemas.openxmlformats.org/markup-compatibility/2006">
                  <mc:Choice xmlns:v="urn:schemas-microsoft-com:vml" Requires="v">
                    <p:oleObj spid="_x0000_s46109" name="Clip" r:id="rId5" imgW="3657600" imgH="1714500" progId="MS_ClipArt_Gallery.2">
                      <p:embed/>
                    </p:oleObj>
                  </mc:Choice>
                  <mc:Fallback>
                    <p:oleObj name="Clip" r:id="rId5" imgW="3657600" imgH="1714500" progId="MS_ClipArt_Gallery.2">
                      <p:embed/>
                      <p:pic>
                        <p:nvPicPr>
                          <p:cNvPr id="0" name="Objec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 y="3514"/>
                            <a:ext cx="48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6098" name="Object 11"/>
              <p:cNvGraphicFramePr>
                <a:graphicFrameLocks/>
              </p:cNvGraphicFramePr>
              <p:nvPr/>
            </p:nvGraphicFramePr>
            <p:xfrm>
              <a:off x="2856" y="3166"/>
              <a:ext cx="764" cy="461"/>
            </p:xfrm>
            <a:graphic>
              <a:graphicData uri="http://schemas.openxmlformats.org/presentationml/2006/ole">
                <mc:AlternateContent xmlns:mc="http://schemas.openxmlformats.org/markup-compatibility/2006">
                  <mc:Choice xmlns:v="urn:schemas-microsoft-com:vml" Requires="v">
                    <p:oleObj spid="_x0000_s46110" name="Clip" r:id="rId7" imgW="3657600" imgH="2209800" progId="MS_ClipArt_Gallery.2">
                      <p:embed/>
                    </p:oleObj>
                  </mc:Choice>
                  <mc:Fallback>
                    <p:oleObj name="Clip" r:id="rId7" imgW="3657600" imgH="2209800" progId="MS_ClipArt_Gallery.2">
                      <p:embed/>
                      <p:pic>
                        <p:nvPicPr>
                          <p:cNvPr id="0" name="Objec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6" y="3166"/>
                            <a:ext cx="76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6099" name="Object 12"/>
              <p:cNvGraphicFramePr>
                <a:graphicFrameLocks/>
              </p:cNvGraphicFramePr>
              <p:nvPr/>
            </p:nvGraphicFramePr>
            <p:xfrm>
              <a:off x="2137" y="2925"/>
              <a:ext cx="673" cy="597"/>
            </p:xfrm>
            <a:graphic>
              <a:graphicData uri="http://schemas.openxmlformats.org/presentationml/2006/ole">
                <mc:AlternateContent xmlns:mc="http://schemas.openxmlformats.org/markup-compatibility/2006">
                  <mc:Choice xmlns:v="urn:schemas-microsoft-com:vml" Requires="v">
                    <p:oleObj spid="_x0000_s46111" name="Clip" r:id="rId9" imgW="3657600" imgH="3251200" progId="MS_ClipArt_Gallery.2">
                      <p:embed/>
                    </p:oleObj>
                  </mc:Choice>
                  <mc:Fallback>
                    <p:oleObj name="Clip" r:id="rId9" imgW="3657600" imgH="3251200" progId="MS_ClipArt_Gallery.2">
                      <p:embed/>
                      <p:pic>
                        <p:nvPicPr>
                          <p:cNvPr id="0" name="Object 1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7" y="2925"/>
                            <a:ext cx="673"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048589" name="Freeform 13"/>
            <p:cNvSpPr>
              <a:spLocks/>
            </p:cNvSpPr>
            <p:nvPr/>
          </p:nvSpPr>
          <p:spPr bwMode="auto">
            <a:xfrm>
              <a:off x="1680" y="768"/>
              <a:ext cx="365" cy="449"/>
            </a:xfrm>
            <a:custGeom>
              <a:avLst/>
              <a:gdLst>
                <a:gd name="T0" fmla="*/ 630 w 960"/>
                <a:gd name="T1" fmla="*/ 951 h 1048"/>
                <a:gd name="T2" fmla="*/ 640 w 960"/>
                <a:gd name="T3" fmla="*/ 906 h 1048"/>
                <a:gd name="T4" fmla="*/ 675 w 960"/>
                <a:gd name="T5" fmla="*/ 881 h 1048"/>
                <a:gd name="T6" fmla="*/ 787 w 960"/>
                <a:gd name="T7" fmla="*/ 857 h 1048"/>
                <a:gd name="T8" fmla="*/ 844 w 960"/>
                <a:gd name="T9" fmla="*/ 832 h 1048"/>
                <a:gd name="T10" fmla="*/ 864 w 960"/>
                <a:gd name="T11" fmla="*/ 807 h 1048"/>
                <a:gd name="T12" fmla="*/ 863 w 960"/>
                <a:gd name="T13" fmla="*/ 747 h 1048"/>
                <a:gd name="T14" fmla="*/ 859 w 960"/>
                <a:gd name="T15" fmla="*/ 663 h 1048"/>
                <a:gd name="T16" fmla="*/ 874 w 960"/>
                <a:gd name="T17" fmla="*/ 606 h 1048"/>
                <a:gd name="T18" fmla="*/ 911 w 960"/>
                <a:gd name="T19" fmla="*/ 581 h 1048"/>
                <a:gd name="T20" fmla="*/ 953 w 960"/>
                <a:gd name="T21" fmla="*/ 560 h 1048"/>
                <a:gd name="T22" fmla="*/ 959 w 960"/>
                <a:gd name="T23" fmla="*/ 535 h 1048"/>
                <a:gd name="T24" fmla="*/ 938 w 960"/>
                <a:gd name="T25" fmla="*/ 508 h 1048"/>
                <a:gd name="T26" fmla="*/ 854 w 960"/>
                <a:gd name="T27" fmla="*/ 403 h 1048"/>
                <a:gd name="T28" fmla="*/ 868 w 960"/>
                <a:gd name="T29" fmla="*/ 373 h 1048"/>
                <a:gd name="T30" fmla="*/ 887 w 960"/>
                <a:gd name="T31" fmla="*/ 306 h 1048"/>
                <a:gd name="T32" fmla="*/ 869 w 960"/>
                <a:gd name="T33" fmla="*/ 208 h 1048"/>
                <a:gd name="T34" fmla="*/ 821 w 960"/>
                <a:gd name="T35" fmla="*/ 111 h 1048"/>
                <a:gd name="T36" fmla="*/ 760 w 960"/>
                <a:gd name="T37" fmla="*/ 47 h 1048"/>
                <a:gd name="T38" fmla="*/ 650 w 960"/>
                <a:gd name="T39" fmla="*/ 8 h 1048"/>
                <a:gd name="T40" fmla="*/ 521 w 960"/>
                <a:gd name="T41" fmla="*/ 0 h 1048"/>
                <a:gd name="T42" fmla="*/ 405 w 960"/>
                <a:gd name="T43" fmla="*/ 10 h 1048"/>
                <a:gd name="T44" fmla="*/ 298 w 960"/>
                <a:gd name="T45" fmla="*/ 42 h 1048"/>
                <a:gd name="T46" fmla="*/ 174 w 960"/>
                <a:gd name="T47" fmla="*/ 118 h 1048"/>
                <a:gd name="T48" fmla="*/ 114 w 960"/>
                <a:gd name="T49" fmla="*/ 171 h 1048"/>
                <a:gd name="T50" fmla="*/ 52 w 960"/>
                <a:gd name="T51" fmla="*/ 253 h 1048"/>
                <a:gd name="T52" fmla="*/ 6 w 960"/>
                <a:gd name="T53" fmla="*/ 360 h 1048"/>
                <a:gd name="T54" fmla="*/ 3 w 960"/>
                <a:gd name="T55" fmla="*/ 455 h 1048"/>
                <a:gd name="T56" fmla="*/ 30 w 960"/>
                <a:gd name="T57" fmla="*/ 541 h 1048"/>
                <a:gd name="T58" fmla="*/ 154 w 960"/>
                <a:gd name="T59" fmla="*/ 728 h 1048"/>
                <a:gd name="T60" fmla="*/ 194 w 960"/>
                <a:gd name="T61" fmla="*/ 810 h 1048"/>
                <a:gd name="T62" fmla="*/ 204 w 960"/>
                <a:gd name="T63" fmla="*/ 866 h 1048"/>
                <a:gd name="T64" fmla="*/ 208 w 960"/>
                <a:gd name="T65" fmla="*/ 941 h 1048"/>
                <a:gd name="T66" fmla="*/ 630 w 960"/>
                <a:gd name="T67" fmla="*/ 1047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0" h="1048">
                  <a:moveTo>
                    <a:pt x="630" y="1047"/>
                  </a:moveTo>
                  <a:lnTo>
                    <a:pt x="630" y="951"/>
                  </a:lnTo>
                  <a:lnTo>
                    <a:pt x="633" y="929"/>
                  </a:lnTo>
                  <a:lnTo>
                    <a:pt x="640" y="906"/>
                  </a:lnTo>
                  <a:lnTo>
                    <a:pt x="653" y="889"/>
                  </a:lnTo>
                  <a:lnTo>
                    <a:pt x="675" y="881"/>
                  </a:lnTo>
                  <a:lnTo>
                    <a:pt x="745" y="866"/>
                  </a:lnTo>
                  <a:lnTo>
                    <a:pt x="787" y="857"/>
                  </a:lnTo>
                  <a:lnTo>
                    <a:pt x="821" y="844"/>
                  </a:lnTo>
                  <a:lnTo>
                    <a:pt x="844" y="832"/>
                  </a:lnTo>
                  <a:lnTo>
                    <a:pt x="856" y="822"/>
                  </a:lnTo>
                  <a:lnTo>
                    <a:pt x="864" y="807"/>
                  </a:lnTo>
                  <a:lnTo>
                    <a:pt x="864" y="780"/>
                  </a:lnTo>
                  <a:lnTo>
                    <a:pt x="863" y="747"/>
                  </a:lnTo>
                  <a:lnTo>
                    <a:pt x="859" y="701"/>
                  </a:lnTo>
                  <a:lnTo>
                    <a:pt x="859" y="663"/>
                  </a:lnTo>
                  <a:lnTo>
                    <a:pt x="864" y="627"/>
                  </a:lnTo>
                  <a:lnTo>
                    <a:pt x="874" y="606"/>
                  </a:lnTo>
                  <a:lnTo>
                    <a:pt x="887" y="591"/>
                  </a:lnTo>
                  <a:lnTo>
                    <a:pt x="911" y="581"/>
                  </a:lnTo>
                  <a:lnTo>
                    <a:pt x="943" y="569"/>
                  </a:lnTo>
                  <a:lnTo>
                    <a:pt x="953" y="560"/>
                  </a:lnTo>
                  <a:lnTo>
                    <a:pt x="959" y="550"/>
                  </a:lnTo>
                  <a:lnTo>
                    <a:pt x="959" y="535"/>
                  </a:lnTo>
                  <a:lnTo>
                    <a:pt x="948" y="520"/>
                  </a:lnTo>
                  <a:lnTo>
                    <a:pt x="938" y="508"/>
                  </a:lnTo>
                  <a:lnTo>
                    <a:pt x="861" y="411"/>
                  </a:lnTo>
                  <a:lnTo>
                    <a:pt x="854" y="403"/>
                  </a:lnTo>
                  <a:lnTo>
                    <a:pt x="858" y="388"/>
                  </a:lnTo>
                  <a:lnTo>
                    <a:pt x="868" y="373"/>
                  </a:lnTo>
                  <a:lnTo>
                    <a:pt x="882" y="332"/>
                  </a:lnTo>
                  <a:lnTo>
                    <a:pt x="887" y="306"/>
                  </a:lnTo>
                  <a:lnTo>
                    <a:pt x="887" y="266"/>
                  </a:lnTo>
                  <a:lnTo>
                    <a:pt x="869" y="208"/>
                  </a:lnTo>
                  <a:lnTo>
                    <a:pt x="851" y="165"/>
                  </a:lnTo>
                  <a:lnTo>
                    <a:pt x="821" y="111"/>
                  </a:lnTo>
                  <a:lnTo>
                    <a:pt x="792" y="77"/>
                  </a:lnTo>
                  <a:lnTo>
                    <a:pt x="760" y="47"/>
                  </a:lnTo>
                  <a:lnTo>
                    <a:pt x="717" y="24"/>
                  </a:lnTo>
                  <a:lnTo>
                    <a:pt x="650" y="8"/>
                  </a:lnTo>
                  <a:lnTo>
                    <a:pt x="586" y="2"/>
                  </a:lnTo>
                  <a:lnTo>
                    <a:pt x="521" y="0"/>
                  </a:lnTo>
                  <a:lnTo>
                    <a:pt x="457" y="3"/>
                  </a:lnTo>
                  <a:lnTo>
                    <a:pt x="405" y="10"/>
                  </a:lnTo>
                  <a:lnTo>
                    <a:pt x="355" y="20"/>
                  </a:lnTo>
                  <a:lnTo>
                    <a:pt x="298" y="42"/>
                  </a:lnTo>
                  <a:lnTo>
                    <a:pt x="243" y="70"/>
                  </a:lnTo>
                  <a:lnTo>
                    <a:pt x="174" y="118"/>
                  </a:lnTo>
                  <a:lnTo>
                    <a:pt x="142" y="143"/>
                  </a:lnTo>
                  <a:lnTo>
                    <a:pt x="114" y="171"/>
                  </a:lnTo>
                  <a:lnTo>
                    <a:pt x="82" y="208"/>
                  </a:lnTo>
                  <a:lnTo>
                    <a:pt x="52" y="253"/>
                  </a:lnTo>
                  <a:lnTo>
                    <a:pt x="22" y="310"/>
                  </a:lnTo>
                  <a:lnTo>
                    <a:pt x="6" y="360"/>
                  </a:lnTo>
                  <a:lnTo>
                    <a:pt x="0" y="413"/>
                  </a:lnTo>
                  <a:lnTo>
                    <a:pt x="3" y="455"/>
                  </a:lnTo>
                  <a:lnTo>
                    <a:pt x="11" y="496"/>
                  </a:lnTo>
                  <a:lnTo>
                    <a:pt x="30" y="541"/>
                  </a:lnTo>
                  <a:lnTo>
                    <a:pt x="84" y="625"/>
                  </a:lnTo>
                  <a:lnTo>
                    <a:pt x="154" y="728"/>
                  </a:lnTo>
                  <a:lnTo>
                    <a:pt x="182" y="780"/>
                  </a:lnTo>
                  <a:lnTo>
                    <a:pt x="194" y="810"/>
                  </a:lnTo>
                  <a:lnTo>
                    <a:pt x="201" y="839"/>
                  </a:lnTo>
                  <a:lnTo>
                    <a:pt x="204" y="866"/>
                  </a:lnTo>
                  <a:lnTo>
                    <a:pt x="206" y="891"/>
                  </a:lnTo>
                  <a:lnTo>
                    <a:pt x="208" y="941"/>
                  </a:lnTo>
                  <a:lnTo>
                    <a:pt x="201" y="1047"/>
                  </a:lnTo>
                  <a:lnTo>
                    <a:pt x="630" y="1047"/>
                  </a:lnTo>
                </a:path>
              </a:pathLst>
            </a:custGeom>
            <a:solidFill>
              <a:srgbClr val="91919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8590" name="Freeform 14"/>
            <p:cNvSpPr>
              <a:spLocks/>
            </p:cNvSpPr>
            <p:nvPr/>
          </p:nvSpPr>
          <p:spPr bwMode="auto">
            <a:xfrm>
              <a:off x="2194" y="1079"/>
              <a:ext cx="174" cy="282"/>
            </a:xfrm>
            <a:custGeom>
              <a:avLst/>
              <a:gdLst>
                <a:gd name="T0" fmla="*/ 425 w 460"/>
                <a:gd name="T1" fmla="*/ 656 h 657"/>
                <a:gd name="T2" fmla="*/ 449 w 460"/>
                <a:gd name="T3" fmla="*/ 565 h 657"/>
                <a:gd name="T4" fmla="*/ 434 w 460"/>
                <a:gd name="T5" fmla="*/ 560 h 657"/>
                <a:gd name="T6" fmla="*/ 416 w 460"/>
                <a:gd name="T7" fmla="*/ 553 h 657"/>
                <a:gd name="T8" fmla="*/ 401 w 460"/>
                <a:gd name="T9" fmla="*/ 546 h 657"/>
                <a:gd name="T10" fmla="*/ 384 w 460"/>
                <a:gd name="T11" fmla="*/ 539 h 657"/>
                <a:gd name="T12" fmla="*/ 368 w 460"/>
                <a:gd name="T13" fmla="*/ 531 h 657"/>
                <a:gd name="T14" fmla="*/ 353 w 460"/>
                <a:gd name="T15" fmla="*/ 521 h 657"/>
                <a:gd name="T16" fmla="*/ 341 w 460"/>
                <a:gd name="T17" fmla="*/ 513 h 657"/>
                <a:gd name="T18" fmla="*/ 326 w 460"/>
                <a:gd name="T19" fmla="*/ 503 h 657"/>
                <a:gd name="T20" fmla="*/ 312 w 460"/>
                <a:gd name="T21" fmla="*/ 493 h 657"/>
                <a:gd name="T22" fmla="*/ 301 w 460"/>
                <a:gd name="T23" fmla="*/ 485 h 657"/>
                <a:gd name="T24" fmla="*/ 286 w 460"/>
                <a:gd name="T25" fmla="*/ 472 h 657"/>
                <a:gd name="T26" fmla="*/ 268 w 460"/>
                <a:gd name="T27" fmla="*/ 456 h 657"/>
                <a:gd name="T28" fmla="*/ 250 w 460"/>
                <a:gd name="T29" fmla="*/ 439 h 657"/>
                <a:gd name="T30" fmla="*/ 235 w 460"/>
                <a:gd name="T31" fmla="*/ 421 h 657"/>
                <a:gd name="T32" fmla="*/ 220 w 460"/>
                <a:gd name="T33" fmla="*/ 402 h 657"/>
                <a:gd name="T34" fmla="*/ 205 w 460"/>
                <a:gd name="T35" fmla="*/ 380 h 657"/>
                <a:gd name="T36" fmla="*/ 190 w 460"/>
                <a:gd name="T37" fmla="*/ 358 h 657"/>
                <a:gd name="T38" fmla="*/ 177 w 460"/>
                <a:gd name="T39" fmla="*/ 334 h 657"/>
                <a:gd name="T40" fmla="*/ 166 w 460"/>
                <a:gd name="T41" fmla="*/ 311 h 657"/>
                <a:gd name="T42" fmla="*/ 157 w 460"/>
                <a:gd name="T43" fmla="*/ 289 h 657"/>
                <a:gd name="T44" fmla="*/ 149 w 460"/>
                <a:gd name="T45" fmla="*/ 267 h 657"/>
                <a:gd name="T46" fmla="*/ 141 w 460"/>
                <a:gd name="T47" fmla="*/ 243 h 657"/>
                <a:gd name="T48" fmla="*/ 134 w 460"/>
                <a:gd name="T49" fmla="*/ 217 h 657"/>
                <a:gd name="T50" fmla="*/ 129 w 460"/>
                <a:gd name="T51" fmla="*/ 190 h 657"/>
                <a:gd name="T52" fmla="*/ 126 w 460"/>
                <a:gd name="T53" fmla="*/ 164 h 657"/>
                <a:gd name="T54" fmla="*/ 124 w 460"/>
                <a:gd name="T55" fmla="*/ 135 h 657"/>
                <a:gd name="T56" fmla="*/ 124 w 460"/>
                <a:gd name="T57" fmla="*/ 107 h 657"/>
                <a:gd name="T58" fmla="*/ 82 w 460"/>
                <a:gd name="T59" fmla="*/ 0 h 657"/>
                <a:gd name="T60" fmla="*/ 31 w 460"/>
                <a:gd name="T61" fmla="*/ 107 h 657"/>
                <a:gd name="T62" fmla="*/ 31 w 460"/>
                <a:gd name="T63" fmla="*/ 140 h 657"/>
                <a:gd name="T64" fmla="*/ 34 w 460"/>
                <a:gd name="T65" fmla="*/ 170 h 657"/>
                <a:gd name="T66" fmla="*/ 37 w 460"/>
                <a:gd name="T67" fmla="*/ 197 h 657"/>
                <a:gd name="T68" fmla="*/ 41 w 460"/>
                <a:gd name="T69" fmla="*/ 223 h 657"/>
                <a:gd name="T70" fmla="*/ 46 w 460"/>
                <a:gd name="T71" fmla="*/ 248 h 657"/>
                <a:gd name="T72" fmla="*/ 54 w 460"/>
                <a:gd name="T73" fmla="*/ 277 h 657"/>
                <a:gd name="T74" fmla="*/ 62 w 460"/>
                <a:gd name="T75" fmla="*/ 302 h 657"/>
                <a:gd name="T76" fmla="*/ 72 w 460"/>
                <a:gd name="T77" fmla="*/ 329 h 657"/>
                <a:gd name="T78" fmla="*/ 82 w 460"/>
                <a:gd name="T79" fmla="*/ 353 h 657"/>
                <a:gd name="T80" fmla="*/ 95 w 460"/>
                <a:gd name="T81" fmla="*/ 379 h 657"/>
                <a:gd name="T82" fmla="*/ 108 w 460"/>
                <a:gd name="T83" fmla="*/ 402 h 657"/>
                <a:gd name="T84" fmla="*/ 121 w 460"/>
                <a:gd name="T85" fmla="*/ 424 h 657"/>
                <a:gd name="T86" fmla="*/ 136 w 460"/>
                <a:gd name="T87" fmla="*/ 446 h 657"/>
                <a:gd name="T88" fmla="*/ 152 w 460"/>
                <a:gd name="T89" fmla="*/ 468 h 657"/>
                <a:gd name="T90" fmla="*/ 169 w 460"/>
                <a:gd name="T91" fmla="*/ 488 h 657"/>
                <a:gd name="T92" fmla="*/ 184 w 460"/>
                <a:gd name="T93" fmla="*/ 505 h 657"/>
                <a:gd name="T94" fmla="*/ 204 w 460"/>
                <a:gd name="T95" fmla="*/ 524 h 657"/>
                <a:gd name="T96" fmla="*/ 222 w 460"/>
                <a:gd name="T97" fmla="*/ 541 h 657"/>
                <a:gd name="T98" fmla="*/ 242 w 460"/>
                <a:gd name="T99" fmla="*/ 557 h 657"/>
                <a:gd name="T100" fmla="*/ 261 w 460"/>
                <a:gd name="T101" fmla="*/ 573 h 657"/>
                <a:gd name="T102" fmla="*/ 281 w 460"/>
                <a:gd name="T103" fmla="*/ 587 h 657"/>
                <a:gd name="T104" fmla="*/ 297 w 460"/>
                <a:gd name="T105" fmla="*/ 598 h 657"/>
                <a:gd name="T106" fmla="*/ 308 w 460"/>
                <a:gd name="T107" fmla="*/ 606 h 657"/>
                <a:gd name="T108" fmla="*/ 319 w 460"/>
                <a:gd name="T109" fmla="*/ 611 h 657"/>
                <a:gd name="T110" fmla="*/ 333 w 460"/>
                <a:gd name="T111" fmla="*/ 618 h 657"/>
                <a:gd name="T112" fmla="*/ 344 w 460"/>
                <a:gd name="T113" fmla="*/ 624 h 657"/>
                <a:gd name="T114" fmla="*/ 357 w 460"/>
                <a:gd name="T115" fmla="*/ 631 h 657"/>
                <a:gd name="T116" fmla="*/ 371 w 460"/>
                <a:gd name="T117" fmla="*/ 637 h 657"/>
                <a:gd name="T118" fmla="*/ 383 w 460"/>
                <a:gd name="T119" fmla="*/ 643 h 657"/>
                <a:gd name="T120" fmla="*/ 397 w 460"/>
                <a:gd name="T121" fmla="*/ 648 h 657"/>
                <a:gd name="T122" fmla="*/ 409 w 460"/>
                <a:gd name="T123" fmla="*/ 65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0" h="657">
                  <a:moveTo>
                    <a:pt x="415" y="654"/>
                  </a:moveTo>
                  <a:lnTo>
                    <a:pt x="425" y="656"/>
                  </a:lnTo>
                  <a:lnTo>
                    <a:pt x="459" y="569"/>
                  </a:lnTo>
                  <a:lnTo>
                    <a:pt x="449" y="565"/>
                  </a:lnTo>
                  <a:lnTo>
                    <a:pt x="442" y="563"/>
                  </a:lnTo>
                  <a:lnTo>
                    <a:pt x="434" y="560"/>
                  </a:lnTo>
                  <a:lnTo>
                    <a:pt x="425" y="557"/>
                  </a:lnTo>
                  <a:lnTo>
                    <a:pt x="416" y="553"/>
                  </a:lnTo>
                  <a:lnTo>
                    <a:pt x="408" y="550"/>
                  </a:lnTo>
                  <a:lnTo>
                    <a:pt x="401" y="546"/>
                  </a:lnTo>
                  <a:lnTo>
                    <a:pt x="392" y="542"/>
                  </a:lnTo>
                  <a:lnTo>
                    <a:pt x="384" y="539"/>
                  </a:lnTo>
                  <a:lnTo>
                    <a:pt x="376" y="534"/>
                  </a:lnTo>
                  <a:lnTo>
                    <a:pt x="368" y="531"/>
                  </a:lnTo>
                  <a:lnTo>
                    <a:pt x="360" y="525"/>
                  </a:lnTo>
                  <a:lnTo>
                    <a:pt x="353" y="521"/>
                  </a:lnTo>
                  <a:lnTo>
                    <a:pt x="346" y="517"/>
                  </a:lnTo>
                  <a:lnTo>
                    <a:pt x="341" y="513"/>
                  </a:lnTo>
                  <a:lnTo>
                    <a:pt x="333" y="508"/>
                  </a:lnTo>
                  <a:lnTo>
                    <a:pt x="326" y="503"/>
                  </a:lnTo>
                  <a:lnTo>
                    <a:pt x="319" y="498"/>
                  </a:lnTo>
                  <a:lnTo>
                    <a:pt x="312" y="493"/>
                  </a:lnTo>
                  <a:lnTo>
                    <a:pt x="307" y="490"/>
                  </a:lnTo>
                  <a:lnTo>
                    <a:pt x="301" y="485"/>
                  </a:lnTo>
                  <a:lnTo>
                    <a:pt x="293" y="479"/>
                  </a:lnTo>
                  <a:lnTo>
                    <a:pt x="286" y="472"/>
                  </a:lnTo>
                  <a:lnTo>
                    <a:pt x="276" y="464"/>
                  </a:lnTo>
                  <a:lnTo>
                    <a:pt x="268" y="456"/>
                  </a:lnTo>
                  <a:lnTo>
                    <a:pt x="259" y="447"/>
                  </a:lnTo>
                  <a:lnTo>
                    <a:pt x="250" y="439"/>
                  </a:lnTo>
                  <a:lnTo>
                    <a:pt x="242" y="429"/>
                  </a:lnTo>
                  <a:lnTo>
                    <a:pt x="235" y="421"/>
                  </a:lnTo>
                  <a:lnTo>
                    <a:pt x="228" y="412"/>
                  </a:lnTo>
                  <a:lnTo>
                    <a:pt x="220" y="402"/>
                  </a:lnTo>
                  <a:lnTo>
                    <a:pt x="212" y="392"/>
                  </a:lnTo>
                  <a:lnTo>
                    <a:pt x="205" y="380"/>
                  </a:lnTo>
                  <a:lnTo>
                    <a:pt x="198" y="370"/>
                  </a:lnTo>
                  <a:lnTo>
                    <a:pt x="190" y="358"/>
                  </a:lnTo>
                  <a:lnTo>
                    <a:pt x="183" y="346"/>
                  </a:lnTo>
                  <a:lnTo>
                    <a:pt x="177" y="334"/>
                  </a:lnTo>
                  <a:lnTo>
                    <a:pt x="171" y="322"/>
                  </a:lnTo>
                  <a:lnTo>
                    <a:pt x="166" y="311"/>
                  </a:lnTo>
                  <a:lnTo>
                    <a:pt x="162" y="301"/>
                  </a:lnTo>
                  <a:lnTo>
                    <a:pt x="157" y="289"/>
                  </a:lnTo>
                  <a:lnTo>
                    <a:pt x="153" y="278"/>
                  </a:lnTo>
                  <a:lnTo>
                    <a:pt x="149" y="267"/>
                  </a:lnTo>
                  <a:lnTo>
                    <a:pt x="145" y="254"/>
                  </a:lnTo>
                  <a:lnTo>
                    <a:pt x="141" y="243"/>
                  </a:lnTo>
                  <a:lnTo>
                    <a:pt x="138" y="230"/>
                  </a:lnTo>
                  <a:lnTo>
                    <a:pt x="134" y="217"/>
                  </a:lnTo>
                  <a:lnTo>
                    <a:pt x="132" y="204"/>
                  </a:lnTo>
                  <a:lnTo>
                    <a:pt x="129" y="190"/>
                  </a:lnTo>
                  <a:lnTo>
                    <a:pt x="127" y="176"/>
                  </a:lnTo>
                  <a:lnTo>
                    <a:pt x="126" y="164"/>
                  </a:lnTo>
                  <a:lnTo>
                    <a:pt x="125" y="150"/>
                  </a:lnTo>
                  <a:lnTo>
                    <a:pt x="124" y="135"/>
                  </a:lnTo>
                  <a:lnTo>
                    <a:pt x="124" y="123"/>
                  </a:lnTo>
                  <a:lnTo>
                    <a:pt x="124" y="107"/>
                  </a:lnTo>
                  <a:lnTo>
                    <a:pt x="157" y="107"/>
                  </a:lnTo>
                  <a:lnTo>
                    <a:pt x="82" y="0"/>
                  </a:lnTo>
                  <a:lnTo>
                    <a:pt x="0" y="107"/>
                  </a:lnTo>
                  <a:lnTo>
                    <a:pt x="31" y="107"/>
                  </a:lnTo>
                  <a:lnTo>
                    <a:pt x="31" y="124"/>
                  </a:lnTo>
                  <a:lnTo>
                    <a:pt x="31" y="140"/>
                  </a:lnTo>
                  <a:lnTo>
                    <a:pt x="33" y="156"/>
                  </a:lnTo>
                  <a:lnTo>
                    <a:pt x="34" y="170"/>
                  </a:lnTo>
                  <a:lnTo>
                    <a:pt x="35" y="183"/>
                  </a:lnTo>
                  <a:lnTo>
                    <a:pt x="37" y="197"/>
                  </a:lnTo>
                  <a:lnTo>
                    <a:pt x="39" y="211"/>
                  </a:lnTo>
                  <a:lnTo>
                    <a:pt x="41" y="223"/>
                  </a:lnTo>
                  <a:lnTo>
                    <a:pt x="43" y="235"/>
                  </a:lnTo>
                  <a:lnTo>
                    <a:pt x="46" y="248"/>
                  </a:lnTo>
                  <a:lnTo>
                    <a:pt x="50" y="265"/>
                  </a:lnTo>
                  <a:lnTo>
                    <a:pt x="54" y="277"/>
                  </a:lnTo>
                  <a:lnTo>
                    <a:pt x="58" y="290"/>
                  </a:lnTo>
                  <a:lnTo>
                    <a:pt x="62" y="302"/>
                  </a:lnTo>
                  <a:lnTo>
                    <a:pt x="67" y="316"/>
                  </a:lnTo>
                  <a:lnTo>
                    <a:pt x="72" y="329"/>
                  </a:lnTo>
                  <a:lnTo>
                    <a:pt x="77" y="341"/>
                  </a:lnTo>
                  <a:lnTo>
                    <a:pt x="82" y="353"/>
                  </a:lnTo>
                  <a:lnTo>
                    <a:pt x="89" y="367"/>
                  </a:lnTo>
                  <a:lnTo>
                    <a:pt x="95" y="379"/>
                  </a:lnTo>
                  <a:lnTo>
                    <a:pt x="101" y="391"/>
                  </a:lnTo>
                  <a:lnTo>
                    <a:pt x="108" y="402"/>
                  </a:lnTo>
                  <a:lnTo>
                    <a:pt x="114" y="413"/>
                  </a:lnTo>
                  <a:lnTo>
                    <a:pt x="121" y="424"/>
                  </a:lnTo>
                  <a:lnTo>
                    <a:pt x="128" y="434"/>
                  </a:lnTo>
                  <a:lnTo>
                    <a:pt x="136" y="446"/>
                  </a:lnTo>
                  <a:lnTo>
                    <a:pt x="144" y="458"/>
                  </a:lnTo>
                  <a:lnTo>
                    <a:pt x="152" y="468"/>
                  </a:lnTo>
                  <a:lnTo>
                    <a:pt x="161" y="478"/>
                  </a:lnTo>
                  <a:lnTo>
                    <a:pt x="169" y="488"/>
                  </a:lnTo>
                  <a:lnTo>
                    <a:pt x="177" y="497"/>
                  </a:lnTo>
                  <a:lnTo>
                    <a:pt x="184" y="505"/>
                  </a:lnTo>
                  <a:lnTo>
                    <a:pt x="194" y="515"/>
                  </a:lnTo>
                  <a:lnTo>
                    <a:pt x="204" y="524"/>
                  </a:lnTo>
                  <a:lnTo>
                    <a:pt x="212" y="532"/>
                  </a:lnTo>
                  <a:lnTo>
                    <a:pt x="222" y="541"/>
                  </a:lnTo>
                  <a:lnTo>
                    <a:pt x="231" y="549"/>
                  </a:lnTo>
                  <a:lnTo>
                    <a:pt x="242" y="557"/>
                  </a:lnTo>
                  <a:lnTo>
                    <a:pt x="252" y="565"/>
                  </a:lnTo>
                  <a:lnTo>
                    <a:pt x="261" y="573"/>
                  </a:lnTo>
                  <a:lnTo>
                    <a:pt x="272" y="581"/>
                  </a:lnTo>
                  <a:lnTo>
                    <a:pt x="281" y="587"/>
                  </a:lnTo>
                  <a:lnTo>
                    <a:pt x="290" y="594"/>
                  </a:lnTo>
                  <a:lnTo>
                    <a:pt x="297" y="598"/>
                  </a:lnTo>
                  <a:lnTo>
                    <a:pt x="303" y="602"/>
                  </a:lnTo>
                  <a:lnTo>
                    <a:pt x="308" y="606"/>
                  </a:lnTo>
                  <a:lnTo>
                    <a:pt x="313" y="608"/>
                  </a:lnTo>
                  <a:lnTo>
                    <a:pt x="319" y="611"/>
                  </a:lnTo>
                  <a:lnTo>
                    <a:pt x="326" y="614"/>
                  </a:lnTo>
                  <a:lnTo>
                    <a:pt x="333" y="618"/>
                  </a:lnTo>
                  <a:lnTo>
                    <a:pt x="339" y="621"/>
                  </a:lnTo>
                  <a:lnTo>
                    <a:pt x="344" y="624"/>
                  </a:lnTo>
                  <a:lnTo>
                    <a:pt x="350" y="627"/>
                  </a:lnTo>
                  <a:lnTo>
                    <a:pt x="357" y="631"/>
                  </a:lnTo>
                  <a:lnTo>
                    <a:pt x="364" y="633"/>
                  </a:lnTo>
                  <a:lnTo>
                    <a:pt x="371" y="637"/>
                  </a:lnTo>
                  <a:lnTo>
                    <a:pt x="378" y="640"/>
                  </a:lnTo>
                  <a:lnTo>
                    <a:pt x="383" y="643"/>
                  </a:lnTo>
                  <a:lnTo>
                    <a:pt x="390" y="645"/>
                  </a:lnTo>
                  <a:lnTo>
                    <a:pt x="397" y="648"/>
                  </a:lnTo>
                  <a:lnTo>
                    <a:pt x="404" y="650"/>
                  </a:lnTo>
                  <a:lnTo>
                    <a:pt x="409" y="652"/>
                  </a:lnTo>
                  <a:lnTo>
                    <a:pt x="415" y="654"/>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8591" name="Freeform 15"/>
            <p:cNvSpPr>
              <a:spLocks/>
            </p:cNvSpPr>
            <p:nvPr/>
          </p:nvSpPr>
          <p:spPr bwMode="auto">
            <a:xfrm>
              <a:off x="2477" y="897"/>
              <a:ext cx="175" cy="282"/>
            </a:xfrm>
            <a:custGeom>
              <a:avLst/>
              <a:gdLst>
                <a:gd name="T0" fmla="*/ 34 w 460"/>
                <a:gd name="T1" fmla="*/ 0 h 657"/>
                <a:gd name="T2" fmla="*/ 10 w 460"/>
                <a:gd name="T3" fmla="*/ 91 h 657"/>
                <a:gd name="T4" fmla="*/ 24 w 460"/>
                <a:gd name="T5" fmla="*/ 96 h 657"/>
                <a:gd name="T6" fmla="*/ 43 w 460"/>
                <a:gd name="T7" fmla="*/ 103 h 657"/>
                <a:gd name="T8" fmla="*/ 58 w 460"/>
                <a:gd name="T9" fmla="*/ 110 h 657"/>
                <a:gd name="T10" fmla="*/ 74 w 460"/>
                <a:gd name="T11" fmla="*/ 117 h 657"/>
                <a:gd name="T12" fmla="*/ 91 w 460"/>
                <a:gd name="T13" fmla="*/ 126 h 657"/>
                <a:gd name="T14" fmla="*/ 106 w 460"/>
                <a:gd name="T15" fmla="*/ 136 h 657"/>
                <a:gd name="T16" fmla="*/ 118 w 460"/>
                <a:gd name="T17" fmla="*/ 144 h 657"/>
                <a:gd name="T18" fmla="*/ 133 w 460"/>
                <a:gd name="T19" fmla="*/ 153 h 657"/>
                <a:gd name="T20" fmla="*/ 147 w 460"/>
                <a:gd name="T21" fmla="*/ 164 h 657"/>
                <a:gd name="T22" fmla="*/ 158 w 460"/>
                <a:gd name="T23" fmla="*/ 171 h 657"/>
                <a:gd name="T24" fmla="*/ 173 w 460"/>
                <a:gd name="T25" fmla="*/ 185 h 657"/>
                <a:gd name="T26" fmla="*/ 191 w 460"/>
                <a:gd name="T27" fmla="*/ 200 h 657"/>
                <a:gd name="T28" fmla="*/ 209 w 460"/>
                <a:gd name="T29" fmla="*/ 218 h 657"/>
                <a:gd name="T30" fmla="*/ 224 w 460"/>
                <a:gd name="T31" fmla="*/ 236 h 657"/>
                <a:gd name="T32" fmla="*/ 238 w 460"/>
                <a:gd name="T33" fmla="*/ 254 h 657"/>
                <a:gd name="T34" fmla="*/ 254 w 460"/>
                <a:gd name="T35" fmla="*/ 276 h 657"/>
                <a:gd name="T36" fmla="*/ 269 w 460"/>
                <a:gd name="T37" fmla="*/ 298 h 657"/>
                <a:gd name="T38" fmla="*/ 282 w 460"/>
                <a:gd name="T39" fmla="*/ 323 h 657"/>
                <a:gd name="T40" fmla="*/ 292 w 460"/>
                <a:gd name="T41" fmla="*/ 345 h 657"/>
                <a:gd name="T42" fmla="*/ 302 w 460"/>
                <a:gd name="T43" fmla="*/ 367 h 657"/>
                <a:gd name="T44" fmla="*/ 310 w 460"/>
                <a:gd name="T45" fmla="*/ 390 h 657"/>
                <a:gd name="T46" fmla="*/ 318 w 460"/>
                <a:gd name="T47" fmla="*/ 413 h 657"/>
                <a:gd name="T48" fmla="*/ 324 w 460"/>
                <a:gd name="T49" fmla="*/ 439 h 657"/>
                <a:gd name="T50" fmla="*/ 329 w 460"/>
                <a:gd name="T51" fmla="*/ 466 h 657"/>
                <a:gd name="T52" fmla="*/ 333 w 460"/>
                <a:gd name="T53" fmla="*/ 493 h 657"/>
                <a:gd name="T54" fmla="*/ 335 w 460"/>
                <a:gd name="T55" fmla="*/ 521 h 657"/>
                <a:gd name="T56" fmla="*/ 335 w 460"/>
                <a:gd name="T57" fmla="*/ 549 h 657"/>
                <a:gd name="T58" fmla="*/ 377 w 460"/>
                <a:gd name="T59" fmla="*/ 656 h 657"/>
                <a:gd name="T60" fmla="*/ 428 w 460"/>
                <a:gd name="T61" fmla="*/ 549 h 657"/>
                <a:gd name="T62" fmla="*/ 427 w 460"/>
                <a:gd name="T63" fmla="*/ 517 h 657"/>
                <a:gd name="T64" fmla="*/ 425 w 460"/>
                <a:gd name="T65" fmla="*/ 487 h 657"/>
                <a:gd name="T66" fmla="*/ 422 w 460"/>
                <a:gd name="T67" fmla="*/ 460 h 657"/>
                <a:gd name="T68" fmla="*/ 418 w 460"/>
                <a:gd name="T69" fmla="*/ 433 h 657"/>
                <a:gd name="T70" fmla="*/ 413 w 460"/>
                <a:gd name="T71" fmla="*/ 408 h 657"/>
                <a:gd name="T72" fmla="*/ 405 w 460"/>
                <a:gd name="T73" fmla="*/ 379 h 657"/>
                <a:gd name="T74" fmla="*/ 397 w 460"/>
                <a:gd name="T75" fmla="*/ 355 h 657"/>
                <a:gd name="T76" fmla="*/ 387 w 460"/>
                <a:gd name="T77" fmla="*/ 327 h 657"/>
                <a:gd name="T78" fmla="*/ 377 w 460"/>
                <a:gd name="T79" fmla="*/ 303 h 657"/>
                <a:gd name="T80" fmla="*/ 364 w 460"/>
                <a:gd name="T81" fmla="*/ 277 h 657"/>
                <a:gd name="T82" fmla="*/ 351 w 460"/>
                <a:gd name="T83" fmla="*/ 254 h 657"/>
                <a:gd name="T84" fmla="*/ 338 w 460"/>
                <a:gd name="T85" fmla="*/ 232 h 657"/>
                <a:gd name="T86" fmla="*/ 323 w 460"/>
                <a:gd name="T87" fmla="*/ 210 h 657"/>
                <a:gd name="T88" fmla="*/ 307 w 460"/>
                <a:gd name="T89" fmla="*/ 189 h 657"/>
                <a:gd name="T90" fmla="*/ 290 w 460"/>
                <a:gd name="T91" fmla="*/ 169 h 657"/>
                <a:gd name="T92" fmla="*/ 275 w 460"/>
                <a:gd name="T93" fmla="*/ 152 h 657"/>
                <a:gd name="T94" fmla="*/ 255 w 460"/>
                <a:gd name="T95" fmla="*/ 132 h 657"/>
                <a:gd name="T96" fmla="*/ 237 w 460"/>
                <a:gd name="T97" fmla="*/ 116 h 657"/>
                <a:gd name="T98" fmla="*/ 217 w 460"/>
                <a:gd name="T99" fmla="*/ 99 h 657"/>
                <a:gd name="T100" fmla="*/ 197 w 460"/>
                <a:gd name="T101" fmla="*/ 84 h 657"/>
                <a:gd name="T102" fmla="*/ 178 w 460"/>
                <a:gd name="T103" fmla="*/ 69 h 657"/>
                <a:gd name="T104" fmla="*/ 162 w 460"/>
                <a:gd name="T105" fmla="*/ 59 h 657"/>
                <a:gd name="T106" fmla="*/ 151 w 460"/>
                <a:gd name="T107" fmla="*/ 51 h 657"/>
                <a:gd name="T108" fmla="*/ 140 w 460"/>
                <a:gd name="T109" fmla="*/ 46 h 657"/>
                <a:gd name="T110" fmla="*/ 126 w 460"/>
                <a:gd name="T111" fmla="*/ 39 h 657"/>
                <a:gd name="T112" fmla="*/ 115 w 460"/>
                <a:gd name="T113" fmla="*/ 33 h 657"/>
                <a:gd name="T114" fmla="*/ 102 w 460"/>
                <a:gd name="T115" fmla="*/ 26 h 657"/>
                <a:gd name="T116" fmla="*/ 88 w 460"/>
                <a:gd name="T117" fmla="*/ 19 h 657"/>
                <a:gd name="T118" fmla="*/ 76 w 460"/>
                <a:gd name="T119" fmla="*/ 14 h 657"/>
                <a:gd name="T120" fmla="*/ 62 w 460"/>
                <a:gd name="T121" fmla="*/ 9 h 657"/>
                <a:gd name="T122" fmla="*/ 50 w 460"/>
                <a:gd name="T123" fmla="*/ 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0" h="657">
                  <a:moveTo>
                    <a:pt x="44" y="2"/>
                  </a:moveTo>
                  <a:lnTo>
                    <a:pt x="34" y="0"/>
                  </a:lnTo>
                  <a:lnTo>
                    <a:pt x="0" y="87"/>
                  </a:lnTo>
                  <a:lnTo>
                    <a:pt x="10" y="91"/>
                  </a:lnTo>
                  <a:lnTo>
                    <a:pt x="17" y="94"/>
                  </a:lnTo>
                  <a:lnTo>
                    <a:pt x="24" y="96"/>
                  </a:lnTo>
                  <a:lnTo>
                    <a:pt x="34" y="100"/>
                  </a:lnTo>
                  <a:lnTo>
                    <a:pt x="43" y="103"/>
                  </a:lnTo>
                  <a:lnTo>
                    <a:pt x="51" y="107"/>
                  </a:lnTo>
                  <a:lnTo>
                    <a:pt x="58" y="110"/>
                  </a:lnTo>
                  <a:lnTo>
                    <a:pt x="67" y="114"/>
                  </a:lnTo>
                  <a:lnTo>
                    <a:pt x="74" y="117"/>
                  </a:lnTo>
                  <a:lnTo>
                    <a:pt x="83" y="122"/>
                  </a:lnTo>
                  <a:lnTo>
                    <a:pt x="91" y="126"/>
                  </a:lnTo>
                  <a:lnTo>
                    <a:pt x="99" y="131"/>
                  </a:lnTo>
                  <a:lnTo>
                    <a:pt x="106" y="136"/>
                  </a:lnTo>
                  <a:lnTo>
                    <a:pt x="113" y="140"/>
                  </a:lnTo>
                  <a:lnTo>
                    <a:pt x="118" y="144"/>
                  </a:lnTo>
                  <a:lnTo>
                    <a:pt x="126" y="148"/>
                  </a:lnTo>
                  <a:lnTo>
                    <a:pt x="133" y="153"/>
                  </a:lnTo>
                  <a:lnTo>
                    <a:pt x="140" y="158"/>
                  </a:lnTo>
                  <a:lnTo>
                    <a:pt x="147" y="164"/>
                  </a:lnTo>
                  <a:lnTo>
                    <a:pt x="152" y="167"/>
                  </a:lnTo>
                  <a:lnTo>
                    <a:pt x="158" y="171"/>
                  </a:lnTo>
                  <a:lnTo>
                    <a:pt x="166" y="178"/>
                  </a:lnTo>
                  <a:lnTo>
                    <a:pt x="173" y="185"/>
                  </a:lnTo>
                  <a:lnTo>
                    <a:pt x="183" y="193"/>
                  </a:lnTo>
                  <a:lnTo>
                    <a:pt x="191" y="200"/>
                  </a:lnTo>
                  <a:lnTo>
                    <a:pt x="200" y="209"/>
                  </a:lnTo>
                  <a:lnTo>
                    <a:pt x="209" y="218"/>
                  </a:lnTo>
                  <a:lnTo>
                    <a:pt x="217" y="228"/>
                  </a:lnTo>
                  <a:lnTo>
                    <a:pt x="224" y="236"/>
                  </a:lnTo>
                  <a:lnTo>
                    <a:pt x="231" y="245"/>
                  </a:lnTo>
                  <a:lnTo>
                    <a:pt x="238" y="254"/>
                  </a:lnTo>
                  <a:lnTo>
                    <a:pt x="246" y="265"/>
                  </a:lnTo>
                  <a:lnTo>
                    <a:pt x="254" y="276"/>
                  </a:lnTo>
                  <a:lnTo>
                    <a:pt x="261" y="286"/>
                  </a:lnTo>
                  <a:lnTo>
                    <a:pt x="269" y="298"/>
                  </a:lnTo>
                  <a:lnTo>
                    <a:pt x="276" y="311"/>
                  </a:lnTo>
                  <a:lnTo>
                    <a:pt x="282" y="323"/>
                  </a:lnTo>
                  <a:lnTo>
                    <a:pt x="287" y="334"/>
                  </a:lnTo>
                  <a:lnTo>
                    <a:pt x="292" y="345"/>
                  </a:lnTo>
                  <a:lnTo>
                    <a:pt x="297" y="355"/>
                  </a:lnTo>
                  <a:lnTo>
                    <a:pt x="302" y="367"/>
                  </a:lnTo>
                  <a:lnTo>
                    <a:pt x="306" y="379"/>
                  </a:lnTo>
                  <a:lnTo>
                    <a:pt x="310" y="390"/>
                  </a:lnTo>
                  <a:lnTo>
                    <a:pt x="314" y="402"/>
                  </a:lnTo>
                  <a:lnTo>
                    <a:pt x="318" y="413"/>
                  </a:lnTo>
                  <a:lnTo>
                    <a:pt x="321" y="426"/>
                  </a:lnTo>
                  <a:lnTo>
                    <a:pt x="324" y="439"/>
                  </a:lnTo>
                  <a:lnTo>
                    <a:pt x="327" y="453"/>
                  </a:lnTo>
                  <a:lnTo>
                    <a:pt x="329" y="466"/>
                  </a:lnTo>
                  <a:lnTo>
                    <a:pt x="332" y="480"/>
                  </a:lnTo>
                  <a:lnTo>
                    <a:pt x="333" y="493"/>
                  </a:lnTo>
                  <a:lnTo>
                    <a:pt x="334" y="506"/>
                  </a:lnTo>
                  <a:lnTo>
                    <a:pt x="335" y="521"/>
                  </a:lnTo>
                  <a:lnTo>
                    <a:pt x="335" y="534"/>
                  </a:lnTo>
                  <a:lnTo>
                    <a:pt x="335" y="549"/>
                  </a:lnTo>
                  <a:lnTo>
                    <a:pt x="302" y="549"/>
                  </a:lnTo>
                  <a:lnTo>
                    <a:pt x="377" y="656"/>
                  </a:lnTo>
                  <a:lnTo>
                    <a:pt x="459" y="549"/>
                  </a:lnTo>
                  <a:lnTo>
                    <a:pt x="428" y="549"/>
                  </a:lnTo>
                  <a:lnTo>
                    <a:pt x="428" y="532"/>
                  </a:lnTo>
                  <a:lnTo>
                    <a:pt x="427" y="517"/>
                  </a:lnTo>
                  <a:lnTo>
                    <a:pt x="426" y="501"/>
                  </a:lnTo>
                  <a:lnTo>
                    <a:pt x="425" y="487"/>
                  </a:lnTo>
                  <a:lnTo>
                    <a:pt x="424" y="473"/>
                  </a:lnTo>
                  <a:lnTo>
                    <a:pt x="422" y="460"/>
                  </a:lnTo>
                  <a:lnTo>
                    <a:pt x="420" y="446"/>
                  </a:lnTo>
                  <a:lnTo>
                    <a:pt x="418" y="433"/>
                  </a:lnTo>
                  <a:lnTo>
                    <a:pt x="415" y="421"/>
                  </a:lnTo>
                  <a:lnTo>
                    <a:pt x="413" y="408"/>
                  </a:lnTo>
                  <a:lnTo>
                    <a:pt x="409" y="392"/>
                  </a:lnTo>
                  <a:lnTo>
                    <a:pt x="405" y="379"/>
                  </a:lnTo>
                  <a:lnTo>
                    <a:pt x="401" y="367"/>
                  </a:lnTo>
                  <a:lnTo>
                    <a:pt x="397" y="355"/>
                  </a:lnTo>
                  <a:lnTo>
                    <a:pt x="392" y="340"/>
                  </a:lnTo>
                  <a:lnTo>
                    <a:pt x="387" y="327"/>
                  </a:lnTo>
                  <a:lnTo>
                    <a:pt x="382" y="315"/>
                  </a:lnTo>
                  <a:lnTo>
                    <a:pt x="377" y="303"/>
                  </a:lnTo>
                  <a:lnTo>
                    <a:pt x="370" y="290"/>
                  </a:lnTo>
                  <a:lnTo>
                    <a:pt x="364" y="277"/>
                  </a:lnTo>
                  <a:lnTo>
                    <a:pt x="358" y="265"/>
                  </a:lnTo>
                  <a:lnTo>
                    <a:pt x="351" y="254"/>
                  </a:lnTo>
                  <a:lnTo>
                    <a:pt x="345" y="244"/>
                  </a:lnTo>
                  <a:lnTo>
                    <a:pt x="338" y="232"/>
                  </a:lnTo>
                  <a:lnTo>
                    <a:pt x="331" y="222"/>
                  </a:lnTo>
                  <a:lnTo>
                    <a:pt x="323" y="210"/>
                  </a:lnTo>
                  <a:lnTo>
                    <a:pt x="315" y="199"/>
                  </a:lnTo>
                  <a:lnTo>
                    <a:pt x="307" y="189"/>
                  </a:lnTo>
                  <a:lnTo>
                    <a:pt x="298" y="178"/>
                  </a:lnTo>
                  <a:lnTo>
                    <a:pt x="290" y="169"/>
                  </a:lnTo>
                  <a:lnTo>
                    <a:pt x="282" y="160"/>
                  </a:lnTo>
                  <a:lnTo>
                    <a:pt x="275" y="152"/>
                  </a:lnTo>
                  <a:lnTo>
                    <a:pt x="265" y="141"/>
                  </a:lnTo>
                  <a:lnTo>
                    <a:pt x="255" y="132"/>
                  </a:lnTo>
                  <a:lnTo>
                    <a:pt x="247" y="124"/>
                  </a:lnTo>
                  <a:lnTo>
                    <a:pt x="237" y="116"/>
                  </a:lnTo>
                  <a:lnTo>
                    <a:pt x="228" y="108"/>
                  </a:lnTo>
                  <a:lnTo>
                    <a:pt x="217" y="99"/>
                  </a:lnTo>
                  <a:lnTo>
                    <a:pt x="207" y="91"/>
                  </a:lnTo>
                  <a:lnTo>
                    <a:pt x="197" y="84"/>
                  </a:lnTo>
                  <a:lnTo>
                    <a:pt x="187" y="75"/>
                  </a:lnTo>
                  <a:lnTo>
                    <a:pt x="178" y="69"/>
                  </a:lnTo>
                  <a:lnTo>
                    <a:pt x="168" y="63"/>
                  </a:lnTo>
                  <a:lnTo>
                    <a:pt x="162" y="59"/>
                  </a:lnTo>
                  <a:lnTo>
                    <a:pt x="156" y="54"/>
                  </a:lnTo>
                  <a:lnTo>
                    <a:pt x="151" y="51"/>
                  </a:lnTo>
                  <a:lnTo>
                    <a:pt x="146" y="49"/>
                  </a:lnTo>
                  <a:lnTo>
                    <a:pt x="140" y="46"/>
                  </a:lnTo>
                  <a:lnTo>
                    <a:pt x="133" y="42"/>
                  </a:lnTo>
                  <a:lnTo>
                    <a:pt x="126" y="39"/>
                  </a:lnTo>
                  <a:lnTo>
                    <a:pt x="120" y="35"/>
                  </a:lnTo>
                  <a:lnTo>
                    <a:pt x="115" y="33"/>
                  </a:lnTo>
                  <a:lnTo>
                    <a:pt x="109" y="29"/>
                  </a:lnTo>
                  <a:lnTo>
                    <a:pt x="102" y="26"/>
                  </a:lnTo>
                  <a:lnTo>
                    <a:pt x="95" y="23"/>
                  </a:lnTo>
                  <a:lnTo>
                    <a:pt x="88" y="19"/>
                  </a:lnTo>
                  <a:lnTo>
                    <a:pt x="81" y="17"/>
                  </a:lnTo>
                  <a:lnTo>
                    <a:pt x="76" y="14"/>
                  </a:lnTo>
                  <a:lnTo>
                    <a:pt x="69" y="12"/>
                  </a:lnTo>
                  <a:lnTo>
                    <a:pt x="62" y="9"/>
                  </a:lnTo>
                  <a:lnTo>
                    <a:pt x="55" y="6"/>
                  </a:lnTo>
                  <a:lnTo>
                    <a:pt x="50" y="5"/>
                  </a:lnTo>
                  <a:lnTo>
                    <a:pt x="44" y="2"/>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8592" name="Freeform 16"/>
            <p:cNvSpPr>
              <a:spLocks/>
            </p:cNvSpPr>
            <p:nvPr/>
          </p:nvSpPr>
          <p:spPr bwMode="auto">
            <a:xfrm>
              <a:off x="2217" y="875"/>
              <a:ext cx="249" cy="193"/>
            </a:xfrm>
            <a:custGeom>
              <a:avLst/>
              <a:gdLst>
                <a:gd name="T0" fmla="*/ 88 w 655"/>
                <a:gd name="T1" fmla="*/ 449 h 450"/>
                <a:gd name="T2" fmla="*/ 94 w 655"/>
                <a:gd name="T3" fmla="*/ 434 h 450"/>
                <a:gd name="T4" fmla="*/ 100 w 655"/>
                <a:gd name="T5" fmla="*/ 416 h 450"/>
                <a:gd name="T6" fmla="*/ 107 w 655"/>
                <a:gd name="T7" fmla="*/ 401 h 450"/>
                <a:gd name="T8" fmla="*/ 115 w 655"/>
                <a:gd name="T9" fmla="*/ 384 h 450"/>
                <a:gd name="T10" fmla="*/ 123 w 655"/>
                <a:gd name="T11" fmla="*/ 368 h 450"/>
                <a:gd name="T12" fmla="*/ 133 w 655"/>
                <a:gd name="T13" fmla="*/ 352 h 450"/>
                <a:gd name="T14" fmla="*/ 141 w 655"/>
                <a:gd name="T15" fmla="*/ 340 h 450"/>
                <a:gd name="T16" fmla="*/ 150 w 655"/>
                <a:gd name="T17" fmla="*/ 326 h 450"/>
                <a:gd name="T18" fmla="*/ 161 w 655"/>
                <a:gd name="T19" fmla="*/ 312 h 450"/>
                <a:gd name="T20" fmla="*/ 169 w 655"/>
                <a:gd name="T21" fmla="*/ 300 h 450"/>
                <a:gd name="T22" fmla="*/ 182 w 655"/>
                <a:gd name="T23" fmla="*/ 286 h 450"/>
                <a:gd name="T24" fmla="*/ 198 w 655"/>
                <a:gd name="T25" fmla="*/ 267 h 450"/>
                <a:gd name="T26" fmla="*/ 215 w 655"/>
                <a:gd name="T27" fmla="*/ 250 h 450"/>
                <a:gd name="T28" fmla="*/ 233 w 655"/>
                <a:gd name="T29" fmla="*/ 234 h 450"/>
                <a:gd name="T30" fmla="*/ 251 w 655"/>
                <a:gd name="T31" fmla="*/ 220 h 450"/>
                <a:gd name="T32" fmla="*/ 273 w 655"/>
                <a:gd name="T33" fmla="*/ 204 h 450"/>
                <a:gd name="T34" fmla="*/ 296 w 655"/>
                <a:gd name="T35" fmla="*/ 190 h 450"/>
                <a:gd name="T36" fmla="*/ 320 w 655"/>
                <a:gd name="T37" fmla="*/ 177 h 450"/>
                <a:gd name="T38" fmla="*/ 342 w 655"/>
                <a:gd name="T39" fmla="*/ 166 h 450"/>
                <a:gd name="T40" fmla="*/ 365 w 655"/>
                <a:gd name="T41" fmla="*/ 156 h 450"/>
                <a:gd name="T42" fmla="*/ 387 w 655"/>
                <a:gd name="T43" fmla="*/ 149 h 450"/>
                <a:gd name="T44" fmla="*/ 411 w 655"/>
                <a:gd name="T45" fmla="*/ 141 h 450"/>
                <a:gd name="T46" fmla="*/ 437 w 655"/>
                <a:gd name="T47" fmla="*/ 134 h 450"/>
                <a:gd name="T48" fmla="*/ 464 w 655"/>
                <a:gd name="T49" fmla="*/ 129 h 450"/>
                <a:gd name="T50" fmla="*/ 490 w 655"/>
                <a:gd name="T51" fmla="*/ 126 h 450"/>
                <a:gd name="T52" fmla="*/ 519 w 655"/>
                <a:gd name="T53" fmla="*/ 124 h 450"/>
                <a:gd name="T54" fmla="*/ 547 w 655"/>
                <a:gd name="T55" fmla="*/ 124 h 450"/>
                <a:gd name="T56" fmla="*/ 654 w 655"/>
                <a:gd name="T57" fmla="*/ 81 h 450"/>
                <a:gd name="T58" fmla="*/ 547 w 655"/>
                <a:gd name="T59" fmla="*/ 31 h 450"/>
                <a:gd name="T60" fmla="*/ 514 w 655"/>
                <a:gd name="T61" fmla="*/ 31 h 450"/>
                <a:gd name="T62" fmla="*/ 484 w 655"/>
                <a:gd name="T63" fmla="*/ 34 h 450"/>
                <a:gd name="T64" fmla="*/ 457 w 655"/>
                <a:gd name="T65" fmla="*/ 36 h 450"/>
                <a:gd name="T66" fmla="*/ 431 w 655"/>
                <a:gd name="T67" fmla="*/ 41 h 450"/>
                <a:gd name="T68" fmla="*/ 406 w 655"/>
                <a:gd name="T69" fmla="*/ 46 h 450"/>
                <a:gd name="T70" fmla="*/ 376 w 655"/>
                <a:gd name="T71" fmla="*/ 53 h 450"/>
                <a:gd name="T72" fmla="*/ 352 w 655"/>
                <a:gd name="T73" fmla="*/ 61 h 450"/>
                <a:gd name="T74" fmla="*/ 325 w 655"/>
                <a:gd name="T75" fmla="*/ 72 h 450"/>
                <a:gd name="T76" fmla="*/ 301 w 655"/>
                <a:gd name="T77" fmla="*/ 82 h 450"/>
                <a:gd name="T78" fmla="*/ 275 w 655"/>
                <a:gd name="T79" fmla="*/ 95 h 450"/>
                <a:gd name="T80" fmla="*/ 251 w 655"/>
                <a:gd name="T81" fmla="*/ 108 h 450"/>
                <a:gd name="T82" fmla="*/ 230 w 655"/>
                <a:gd name="T83" fmla="*/ 121 h 450"/>
                <a:gd name="T84" fmla="*/ 207 w 655"/>
                <a:gd name="T85" fmla="*/ 135 h 450"/>
                <a:gd name="T86" fmla="*/ 186 w 655"/>
                <a:gd name="T87" fmla="*/ 152 h 450"/>
                <a:gd name="T88" fmla="*/ 166 w 655"/>
                <a:gd name="T89" fmla="*/ 168 h 450"/>
                <a:gd name="T90" fmla="*/ 149 w 655"/>
                <a:gd name="T91" fmla="*/ 184 h 450"/>
                <a:gd name="T92" fmla="*/ 129 w 655"/>
                <a:gd name="T93" fmla="*/ 204 h 450"/>
                <a:gd name="T94" fmla="*/ 113 w 655"/>
                <a:gd name="T95" fmla="*/ 221 h 450"/>
                <a:gd name="T96" fmla="*/ 96 w 655"/>
                <a:gd name="T97" fmla="*/ 241 h 450"/>
                <a:gd name="T98" fmla="*/ 81 w 655"/>
                <a:gd name="T99" fmla="*/ 261 h 450"/>
                <a:gd name="T100" fmla="*/ 66 w 655"/>
                <a:gd name="T101" fmla="*/ 281 h 450"/>
                <a:gd name="T102" fmla="*/ 56 w 655"/>
                <a:gd name="T103" fmla="*/ 296 h 450"/>
                <a:gd name="T104" fmla="*/ 48 w 655"/>
                <a:gd name="T105" fmla="*/ 308 h 450"/>
                <a:gd name="T106" fmla="*/ 42 w 655"/>
                <a:gd name="T107" fmla="*/ 319 h 450"/>
                <a:gd name="T108" fmla="*/ 36 w 655"/>
                <a:gd name="T109" fmla="*/ 332 h 450"/>
                <a:gd name="T110" fmla="*/ 30 w 655"/>
                <a:gd name="T111" fmla="*/ 343 h 450"/>
                <a:gd name="T112" fmla="*/ 23 w 655"/>
                <a:gd name="T113" fmla="*/ 357 h 450"/>
                <a:gd name="T114" fmla="*/ 16 w 655"/>
                <a:gd name="T115" fmla="*/ 371 h 450"/>
                <a:gd name="T116" fmla="*/ 11 w 655"/>
                <a:gd name="T117" fmla="*/ 383 h 450"/>
                <a:gd name="T118" fmla="*/ 6 w 655"/>
                <a:gd name="T119" fmla="*/ 397 h 450"/>
                <a:gd name="T120" fmla="*/ 2 w 655"/>
                <a:gd name="T121" fmla="*/ 40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 h="450">
                  <a:moveTo>
                    <a:pt x="0" y="415"/>
                  </a:moveTo>
                  <a:lnTo>
                    <a:pt x="88" y="449"/>
                  </a:lnTo>
                  <a:lnTo>
                    <a:pt x="91" y="442"/>
                  </a:lnTo>
                  <a:lnTo>
                    <a:pt x="94" y="434"/>
                  </a:lnTo>
                  <a:lnTo>
                    <a:pt x="97" y="424"/>
                  </a:lnTo>
                  <a:lnTo>
                    <a:pt x="100" y="416"/>
                  </a:lnTo>
                  <a:lnTo>
                    <a:pt x="104" y="407"/>
                  </a:lnTo>
                  <a:lnTo>
                    <a:pt x="107" y="401"/>
                  </a:lnTo>
                  <a:lnTo>
                    <a:pt x="111" y="391"/>
                  </a:lnTo>
                  <a:lnTo>
                    <a:pt x="115" y="384"/>
                  </a:lnTo>
                  <a:lnTo>
                    <a:pt x="119" y="376"/>
                  </a:lnTo>
                  <a:lnTo>
                    <a:pt x="123" y="368"/>
                  </a:lnTo>
                  <a:lnTo>
                    <a:pt x="128" y="360"/>
                  </a:lnTo>
                  <a:lnTo>
                    <a:pt x="133" y="352"/>
                  </a:lnTo>
                  <a:lnTo>
                    <a:pt x="137" y="346"/>
                  </a:lnTo>
                  <a:lnTo>
                    <a:pt x="141" y="340"/>
                  </a:lnTo>
                  <a:lnTo>
                    <a:pt x="145" y="333"/>
                  </a:lnTo>
                  <a:lnTo>
                    <a:pt x="150" y="326"/>
                  </a:lnTo>
                  <a:lnTo>
                    <a:pt x="156" y="319"/>
                  </a:lnTo>
                  <a:lnTo>
                    <a:pt x="161" y="312"/>
                  </a:lnTo>
                  <a:lnTo>
                    <a:pt x="164" y="307"/>
                  </a:lnTo>
                  <a:lnTo>
                    <a:pt x="169" y="300"/>
                  </a:lnTo>
                  <a:lnTo>
                    <a:pt x="175" y="293"/>
                  </a:lnTo>
                  <a:lnTo>
                    <a:pt x="182" y="286"/>
                  </a:lnTo>
                  <a:lnTo>
                    <a:pt x="190" y="276"/>
                  </a:lnTo>
                  <a:lnTo>
                    <a:pt x="198" y="267"/>
                  </a:lnTo>
                  <a:lnTo>
                    <a:pt x="206" y="258"/>
                  </a:lnTo>
                  <a:lnTo>
                    <a:pt x="215" y="250"/>
                  </a:lnTo>
                  <a:lnTo>
                    <a:pt x="225" y="241"/>
                  </a:lnTo>
                  <a:lnTo>
                    <a:pt x="233" y="234"/>
                  </a:lnTo>
                  <a:lnTo>
                    <a:pt x="242" y="228"/>
                  </a:lnTo>
                  <a:lnTo>
                    <a:pt x="251" y="220"/>
                  </a:lnTo>
                  <a:lnTo>
                    <a:pt x="262" y="212"/>
                  </a:lnTo>
                  <a:lnTo>
                    <a:pt x="273" y="204"/>
                  </a:lnTo>
                  <a:lnTo>
                    <a:pt x="284" y="197"/>
                  </a:lnTo>
                  <a:lnTo>
                    <a:pt x="296" y="190"/>
                  </a:lnTo>
                  <a:lnTo>
                    <a:pt x="308" y="183"/>
                  </a:lnTo>
                  <a:lnTo>
                    <a:pt x="320" y="177"/>
                  </a:lnTo>
                  <a:lnTo>
                    <a:pt x="332" y="171"/>
                  </a:lnTo>
                  <a:lnTo>
                    <a:pt x="342" y="166"/>
                  </a:lnTo>
                  <a:lnTo>
                    <a:pt x="353" y="162"/>
                  </a:lnTo>
                  <a:lnTo>
                    <a:pt x="365" y="156"/>
                  </a:lnTo>
                  <a:lnTo>
                    <a:pt x="376" y="152"/>
                  </a:lnTo>
                  <a:lnTo>
                    <a:pt x="387" y="149"/>
                  </a:lnTo>
                  <a:lnTo>
                    <a:pt x="400" y="145"/>
                  </a:lnTo>
                  <a:lnTo>
                    <a:pt x="411" y="141"/>
                  </a:lnTo>
                  <a:lnTo>
                    <a:pt x="424" y="138"/>
                  </a:lnTo>
                  <a:lnTo>
                    <a:pt x="437" y="134"/>
                  </a:lnTo>
                  <a:lnTo>
                    <a:pt x="450" y="131"/>
                  </a:lnTo>
                  <a:lnTo>
                    <a:pt x="464" y="129"/>
                  </a:lnTo>
                  <a:lnTo>
                    <a:pt x="478" y="127"/>
                  </a:lnTo>
                  <a:lnTo>
                    <a:pt x="490" y="126"/>
                  </a:lnTo>
                  <a:lnTo>
                    <a:pt x="503" y="125"/>
                  </a:lnTo>
                  <a:lnTo>
                    <a:pt x="519" y="124"/>
                  </a:lnTo>
                  <a:lnTo>
                    <a:pt x="531" y="124"/>
                  </a:lnTo>
                  <a:lnTo>
                    <a:pt x="547" y="124"/>
                  </a:lnTo>
                  <a:lnTo>
                    <a:pt x="547" y="156"/>
                  </a:lnTo>
                  <a:lnTo>
                    <a:pt x="654" y="81"/>
                  </a:lnTo>
                  <a:lnTo>
                    <a:pt x="547" y="0"/>
                  </a:lnTo>
                  <a:lnTo>
                    <a:pt x="547" y="31"/>
                  </a:lnTo>
                  <a:lnTo>
                    <a:pt x="530" y="31"/>
                  </a:lnTo>
                  <a:lnTo>
                    <a:pt x="514" y="31"/>
                  </a:lnTo>
                  <a:lnTo>
                    <a:pt x="498" y="32"/>
                  </a:lnTo>
                  <a:lnTo>
                    <a:pt x="484" y="34"/>
                  </a:lnTo>
                  <a:lnTo>
                    <a:pt x="470" y="35"/>
                  </a:lnTo>
                  <a:lnTo>
                    <a:pt x="457" y="36"/>
                  </a:lnTo>
                  <a:lnTo>
                    <a:pt x="443" y="39"/>
                  </a:lnTo>
                  <a:lnTo>
                    <a:pt x="431" y="41"/>
                  </a:lnTo>
                  <a:lnTo>
                    <a:pt x="419" y="43"/>
                  </a:lnTo>
                  <a:lnTo>
                    <a:pt x="406" y="46"/>
                  </a:lnTo>
                  <a:lnTo>
                    <a:pt x="389" y="50"/>
                  </a:lnTo>
                  <a:lnTo>
                    <a:pt x="376" y="53"/>
                  </a:lnTo>
                  <a:lnTo>
                    <a:pt x="364" y="57"/>
                  </a:lnTo>
                  <a:lnTo>
                    <a:pt x="352" y="61"/>
                  </a:lnTo>
                  <a:lnTo>
                    <a:pt x="338" y="67"/>
                  </a:lnTo>
                  <a:lnTo>
                    <a:pt x="325" y="72"/>
                  </a:lnTo>
                  <a:lnTo>
                    <a:pt x="313" y="77"/>
                  </a:lnTo>
                  <a:lnTo>
                    <a:pt x="301" y="82"/>
                  </a:lnTo>
                  <a:lnTo>
                    <a:pt x="287" y="89"/>
                  </a:lnTo>
                  <a:lnTo>
                    <a:pt x="275" y="95"/>
                  </a:lnTo>
                  <a:lnTo>
                    <a:pt x="263" y="101"/>
                  </a:lnTo>
                  <a:lnTo>
                    <a:pt x="251" y="108"/>
                  </a:lnTo>
                  <a:lnTo>
                    <a:pt x="240" y="113"/>
                  </a:lnTo>
                  <a:lnTo>
                    <a:pt x="230" y="121"/>
                  </a:lnTo>
                  <a:lnTo>
                    <a:pt x="219" y="127"/>
                  </a:lnTo>
                  <a:lnTo>
                    <a:pt x="207" y="135"/>
                  </a:lnTo>
                  <a:lnTo>
                    <a:pt x="196" y="143"/>
                  </a:lnTo>
                  <a:lnTo>
                    <a:pt x="186" y="152"/>
                  </a:lnTo>
                  <a:lnTo>
                    <a:pt x="176" y="160"/>
                  </a:lnTo>
                  <a:lnTo>
                    <a:pt x="166" y="168"/>
                  </a:lnTo>
                  <a:lnTo>
                    <a:pt x="157" y="176"/>
                  </a:lnTo>
                  <a:lnTo>
                    <a:pt x="149" y="184"/>
                  </a:lnTo>
                  <a:lnTo>
                    <a:pt x="139" y="193"/>
                  </a:lnTo>
                  <a:lnTo>
                    <a:pt x="129" y="204"/>
                  </a:lnTo>
                  <a:lnTo>
                    <a:pt x="121" y="212"/>
                  </a:lnTo>
                  <a:lnTo>
                    <a:pt x="113" y="221"/>
                  </a:lnTo>
                  <a:lnTo>
                    <a:pt x="105" y="231"/>
                  </a:lnTo>
                  <a:lnTo>
                    <a:pt x="96" y="241"/>
                  </a:lnTo>
                  <a:lnTo>
                    <a:pt x="88" y="251"/>
                  </a:lnTo>
                  <a:lnTo>
                    <a:pt x="81" y="261"/>
                  </a:lnTo>
                  <a:lnTo>
                    <a:pt x="72" y="272"/>
                  </a:lnTo>
                  <a:lnTo>
                    <a:pt x="66" y="281"/>
                  </a:lnTo>
                  <a:lnTo>
                    <a:pt x="60" y="290"/>
                  </a:lnTo>
                  <a:lnTo>
                    <a:pt x="56" y="296"/>
                  </a:lnTo>
                  <a:lnTo>
                    <a:pt x="51" y="303"/>
                  </a:lnTo>
                  <a:lnTo>
                    <a:pt x="48" y="308"/>
                  </a:lnTo>
                  <a:lnTo>
                    <a:pt x="46" y="313"/>
                  </a:lnTo>
                  <a:lnTo>
                    <a:pt x="42" y="319"/>
                  </a:lnTo>
                  <a:lnTo>
                    <a:pt x="39" y="325"/>
                  </a:lnTo>
                  <a:lnTo>
                    <a:pt x="36" y="332"/>
                  </a:lnTo>
                  <a:lnTo>
                    <a:pt x="33" y="338"/>
                  </a:lnTo>
                  <a:lnTo>
                    <a:pt x="30" y="343"/>
                  </a:lnTo>
                  <a:lnTo>
                    <a:pt x="26" y="350"/>
                  </a:lnTo>
                  <a:lnTo>
                    <a:pt x="23" y="357"/>
                  </a:lnTo>
                  <a:lnTo>
                    <a:pt x="20" y="364"/>
                  </a:lnTo>
                  <a:lnTo>
                    <a:pt x="16" y="371"/>
                  </a:lnTo>
                  <a:lnTo>
                    <a:pt x="14" y="377"/>
                  </a:lnTo>
                  <a:lnTo>
                    <a:pt x="11" y="383"/>
                  </a:lnTo>
                  <a:lnTo>
                    <a:pt x="9" y="390"/>
                  </a:lnTo>
                  <a:lnTo>
                    <a:pt x="6" y="397"/>
                  </a:lnTo>
                  <a:lnTo>
                    <a:pt x="4" y="403"/>
                  </a:lnTo>
                  <a:lnTo>
                    <a:pt x="2" y="409"/>
                  </a:lnTo>
                  <a:lnTo>
                    <a:pt x="0" y="415"/>
                  </a:lnTo>
                </a:path>
              </a:pathLst>
            </a:custGeom>
            <a:solidFill>
              <a:srgbClr val="FF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8593" name="Freeform 17"/>
            <p:cNvSpPr>
              <a:spLocks/>
            </p:cNvSpPr>
            <p:nvPr/>
          </p:nvSpPr>
          <p:spPr bwMode="auto">
            <a:xfrm>
              <a:off x="2381" y="1191"/>
              <a:ext cx="249" cy="194"/>
            </a:xfrm>
            <a:custGeom>
              <a:avLst/>
              <a:gdLst>
                <a:gd name="T0" fmla="*/ 565 w 655"/>
                <a:gd name="T1" fmla="*/ 0 h 451"/>
                <a:gd name="T2" fmla="*/ 560 w 655"/>
                <a:gd name="T3" fmla="*/ 15 h 451"/>
                <a:gd name="T4" fmla="*/ 553 w 655"/>
                <a:gd name="T5" fmla="*/ 33 h 451"/>
                <a:gd name="T6" fmla="*/ 547 w 655"/>
                <a:gd name="T7" fmla="*/ 49 h 451"/>
                <a:gd name="T8" fmla="*/ 539 w 655"/>
                <a:gd name="T9" fmla="*/ 65 h 451"/>
                <a:gd name="T10" fmla="*/ 531 w 655"/>
                <a:gd name="T11" fmla="*/ 82 h 451"/>
                <a:gd name="T12" fmla="*/ 521 w 655"/>
                <a:gd name="T13" fmla="*/ 97 h 451"/>
                <a:gd name="T14" fmla="*/ 513 w 655"/>
                <a:gd name="T15" fmla="*/ 110 h 451"/>
                <a:gd name="T16" fmla="*/ 503 w 655"/>
                <a:gd name="T17" fmla="*/ 123 h 451"/>
                <a:gd name="T18" fmla="*/ 493 w 655"/>
                <a:gd name="T19" fmla="*/ 138 h 451"/>
                <a:gd name="T20" fmla="*/ 485 w 655"/>
                <a:gd name="T21" fmla="*/ 149 h 451"/>
                <a:gd name="T22" fmla="*/ 472 w 655"/>
                <a:gd name="T23" fmla="*/ 164 h 451"/>
                <a:gd name="T24" fmla="*/ 456 w 655"/>
                <a:gd name="T25" fmla="*/ 182 h 451"/>
                <a:gd name="T26" fmla="*/ 439 w 655"/>
                <a:gd name="T27" fmla="*/ 200 h 451"/>
                <a:gd name="T28" fmla="*/ 421 w 655"/>
                <a:gd name="T29" fmla="*/ 215 h 451"/>
                <a:gd name="T30" fmla="*/ 403 w 655"/>
                <a:gd name="T31" fmla="*/ 229 h 451"/>
                <a:gd name="T32" fmla="*/ 380 w 655"/>
                <a:gd name="T33" fmla="*/ 245 h 451"/>
                <a:gd name="T34" fmla="*/ 358 w 655"/>
                <a:gd name="T35" fmla="*/ 259 h 451"/>
                <a:gd name="T36" fmla="*/ 334 w 655"/>
                <a:gd name="T37" fmla="*/ 272 h 451"/>
                <a:gd name="T38" fmla="*/ 312 w 655"/>
                <a:gd name="T39" fmla="*/ 283 h 451"/>
                <a:gd name="T40" fmla="*/ 289 w 655"/>
                <a:gd name="T41" fmla="*/ 293 h 451"/>
                <a:gd name="T42" fmla="*/ 267 w 655"/>
                <a:gd name="T43" fmla="*/ 301 h 451"/>
                <a:gd name="T44" fmla="*/ 243 w 655"/>
                <a:gd name="T45" fmla="*/ 308 h 451"/>
                <a:gd name="T46" fmla="*/ 217 w 655"/>
                <a:gd name="T47" fmla="*/ 315 h 451"/>
                <a:gd name="T48" fmla="*/ 190 w 655"/>
                <a:gd name="T49" fmla="*/ 320 h 451"/>
                <a:gd name="T50" fmla="*/ 164 w 655"/>
                <a:gd name="T51" fmla="*/ 324 h 451"/>
                <a:gd name="T52" fmla="*/ 135 w 655"/>
                <a:gd name="T53" fmla="*/ 325 h 451"/>
                <a:gd name="T54" fmla="*/ 107 w 655"/>
                <a:gd name="T55" fmla="*/ 325 h 451"/>
                <a:gd name="T56" fmla="*/ 0 w 655"/>
                <a:gd name="T57" fmla="*/ 368 h 451"/>
                <a:gd name="T58" fmla="*/ 107 w 655"/>
                <a:gd name="T59" fmla="*/ 419 h 451"/>
                <a:gd name="T60" fmla="*/ 140 w 655"/>
                <a:gd name="T61" fmla="*/ 418 h 451"/>
                <a:gd name="T62" fmla="*/ 170 w 655"/>
                <a:gd name="T63" fmla="*/ 416 h 451"/>
                <a:gd name="T64" fmla="*/ 197 w 655"/>
                <a:gd name="T65" fmla="*/ 413 h 451"/>
                <a:gd name="T66" fmla="*/ 223 w 655"/>
                <a:gd name="T67" fmla="*/ 408 h 451"/>
                <a:gd name="T68" fmla="*/ 248 w 655"/>
                <a:gd name="T69" fmla="*/ 403 h 451"/>
                <a:gd name="T70" fmla="*/ 277 w 655"/>
                <a:gd name="T71" fmla="*/ 396 h 451"/>
                <a:gd name="T72" fmla="*/ 302 w 655"/>
                <a:gd name="T73" fmla="*/ 388 h 451"/>
                <a:gd name="T74" fmla="*/ 329 w 655"/>
                <a:gd name="T75" fmla="*/ 378 h 451"/>
                <a:gd name="T76" fmla="*/ 353 w 655"/>
                <a:gd name="T77" fmla="*/ 367 h 451"/>
                <a:gd name="T78" fmla="*/ 379 w 655"/>
                <a:gd name="T79" fmla="*/ 354 h 451"/>
                <a:gd name="T80" fmla="*/ 403 w 655"/>
                <a:gd name="T81" fmla="*/ 342 h 451"/>
                <a:gd name="T82" fmla="*/ 424 w 655"/>
                <a:gd name="T83" fmla="*/ 329 h 451"/>
                <a:gd name="T84" fmla="*/ 446 w 655"/>
                <a:gd name="T85" fmla="*/ 314 h 451"/>
                <a:gd name="T86" fmla="*/ 468 w 655"/>
                <a:gd name="T87" fmla="*/ 297 h 451"/>
                <a:gd name="T88" fmla="*/ 488 w 655"/>
                <a:gd name="T89" fmla="*/ 281 h 451"/>
                <a:gd name="T90" fmla="*/ 505 w 655"/>
                <a:gd name="T91" fmla="*/ 266 h 451"/>
                <a:gd name="T92" fmla="*/ 524 w 655"/>
                <a:gd name="T93" fmla="*/ 246 h 451"/>
                <a:gd name="T94" fmla="*/ 541 w 655"/>
                <a:gd name="T95" fmla="*/ 228 h 451"/>
                <a:gd name="T96" fmla="*/ 557 w 655"/>
                <a:gd name="T97" fmla="*/ 208 h 451"/>
                <a:gd name="T98" fmla="*/ 573 w 655"/>
                <a:gd name="T99" fmla="*/ 188 h 451"/>
                <a:gd name="T100" fmla="*/ 588 w 655"/>
                <a:gd name="T101" fmla="*/ 168 h 451"/>
                <a:gd name="T102" fmla="*/ 598 w 655"/>
                <a:gd name="T103" fmla="*/ 153 h 451"/>
                <a:gd name="T104" fmla="*/ 606 w 655"/>
                <a:gd name="T105" fmla="*/ 141 h 451"/>
                <a:gd name="T106" fmla="*/ 612 w 655"/>
                <a:gd name="T107" fmla="*/ 131 h 451"/>
                <a:gd name="T108" fmla="*/ 618 w 655"/>
                <a:gd name="T109" fmla="*/ 117 h 451"/>
                <a:gd name="T110" fmla="*/ 624 w 655"/>
                <a:gd name="T111" fmla="*/ 106 h 451"/>
                <a:gd name="T112" fmla="*/ 631 w 655"/>
                <a:gd name="T113" fmla="*/ 93 h 451"/>
                <a:gd name="T114" fmla="*/ 638 w 655"/>
                <a:gd name="T115" fmla="*/ 78 h 451"/>
                <a:gd name="T116" fmla="*/ 643 w 655"/>
                <a:gd name="T117" fmla="*/ 66 h 451"/>
                <a:gd name="T118" fmla="*/ 648 w 655"/>
                <a:gd name="T119" fmla="*/ 53 h 451"/>
                <a:gd name="T120" fmla="*/ 652 w 655"/>
                <a:gd name="T121" fmla="*/ 4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 h="451">
                  <a:moveTo>
                    <a:pt x="654" y="35"/>
                  </a:moveTo>
                  <a:lnTo>
                    <a:pt x="565" y="0"/>
                  </a:lnTo>
                  <a:lnTo>
                    <a:pt x="563" y="8"/>
                  </a:lnTo>
                  <a:lnTo>
                    <a:pt x="560" y="15"/>
                  </a:lnTo>
                  <a:lnTo>
                    <a:pt x="557" y="25"/>
                  </a:lnTo>
                  <a:lnTo>
                    <a:pt x="553" y="33"/>
                  </a:lnTo>
                  <a:lnTo>
                    <a:pt x="550" y="42"/>
                  </a:lnTo>
                  <a:lnTo>
                    <a:pt x="547" y="49"/>
                  </a:lnTo>
                  <a:lnTo>
                    <a:pt x="543" y="58"/>
                  </a:lnTo>
                  <a:lnTo>
                    <a:pt x="539" y="65"/>
                  </a:lnTo>
                  <a:lnTo>
                    <a:pt x="535" y="74"/>
                  </a:lnTo>
                  <a:lnTo>
                    <a:pt x="531" y="82"/>
                  </a:lnTo>
                  <a:lnTo>
                    <a:pt x="526" y="90"/>
                  </a:lnTo>
                  <a:lnTo>
                    <a:pt x="521" y="97"/>
                  </a:lnTo>
                  <a:lnTo>
                    <a:pt x="517" y="103"/>
                  </a:lnTo>
                  <a:lnTo>
                    <a:pt x="513" y="110"/>
                  </a:lnTo>
                  <a:lnTo>
                    <a:pt x="508" y="116"/>
                  </a:lnTo>
                  <a:lnTo>
                    <a:pt x="503" y="123"/>
                  </a:lnTo>
                  <a:lnTo>
                    <a:pt x="498" y="131"/>
                  </a:lnTo>
                  <a:lnTo>
                    <a:pt x="493" y="138"/>
                  </a:lnTo>
                  <a:lnTo>
                    <a:pt x="490" y="143"/>
                  </a:lnTo>
                  <a:lnTo>
                    <a:pt x="485" y="149"/>
                  </a:lnTo>
                  <a:lnTo>
                    <a:pt x="479" y="156"/>
                  </a:lnTo>
                  <a:lnTo>
                    <a:pt x="472" y="164"/>
                  </a:lnTo>
                  <a:lnTo>
                    <a:pt x="464" y="173"/>
                  </a:lnTo>
                  <a:lnTo>
                    <a:pt x="456" y="182"/>
                  </a:lnTo>
                  <a:lnTo>
                    <a:pt x="448" y="191"/>
                  </a:lnTo>
                  <a:lnTo>
                    <a:pt x="439" y="200"/>
                  </a:lnTo>
                  <a:lnTo>
                    <a:pt x="429" y="208"/>
                  </a:lnTo>
                  <a:lnTo>
                    <a:pt x="421" y="215"/>
                  </a:lnTo>
                  <a:lnTo>
                    <a:pt x="412" y="222"/>
                  </a:lnTo>
                  <a:lnTo>
                    <a:pt x="403" y="229"/>
                  </a:lnTo>
                  <a:lnTo>
                    <a:pt x="392" y="237"/>
                  </a:lnTo>
                  <a:lnTo>
                    <a:pt x="380" y="245"/>
                  </a:lnTo>
                  <a:lnTo>
                    <a:pt x="370" y="252"/>
                  </a:lnTo>
                  <a:lnTo>
                    <a:pt x="358" y="259"/>
                  </a:lnTo>
                  <a:lnTo>
                    <a:pt x="346" y="267"/>
                  </a:lnTo>
                  <a:lnTo>
                    <a:pt x="334" y="272"/>
                  </a:lnTo>
                  <a:lnTo>
                    <a:pt x="322" y="278"/>
                  </a:lnTo>
                  <a:lnTo>
                    <a:pt x="312" y="283"/>
                  </a:lnTo>
                  <a:lnTo>
                    <a:pt x="301" y="288"/>
                  </a:lnTo>
                  <a:lnTo>
                    <a:pt x="289" y="293"/>
                  </a:lnTo>
                  <a:lnTo>
                    <a:pt x="278" y="297"/>
                  </a:lnTo>
                  <a:lnTo>
                    <a:pt x="267" y="301"/>
                  </a:lnTo>
                  <a:lnTo>
                    <a:pt x="254" y="305"/>
                  </a:lnTo>
                  <a:lnTo>
                    <a:pt x="243" y="308"/>
                  </a:lnTo>
                  <a:lnTo>
                    <a:pt x="230" y="312"/>
                  </a:lnTo>
                  <a:lnTo>
                    <a:pt x="217" y="315"/>
                  </a:lnTo>
                  <a:lnTo>
                    <a:pt x="204" y="318"/>
                  </a:lnTo>
                  <a:lnTo>
                    <a:pt x="190" y="320"/>
                  </a:lnTo>
                  <a:lnTo>
                    <a:pt x="176" y="322"/>
                  </a:lnTo>
                  <a:lnTo>
                    <a:pt x="164" y="324"/>
                  </a:lnTo>
                  <a:lnTo>
                    <a:pt x="150" y="325"/>
                  </a:lnTo>
                  <a:lnTo>
                    <a:pt x="135" y="325"/>
                  </a:lnTo>
                  <a:lnTo>
                    <a:pt x="123" y="325"/>
                  </a:lnTo>
                  <a:lnTo>
                    <a:pt x="107" y="325"/>
                  </a:lnTo>
                  <a:lnTo>
                    <a:pt x="107" y="293"/>
                  </a:lnTo>
                  <a:lnTo>
                    <a:pt x="0" y="368"/>
                  </a:lnTo>
                  <a:lnTo>
                    <a:pt x="107" y="450"/>
                  </a:lnTo>
                  <a:lnTo>
                    <a:pt x="107" y="419"/>
                  </a:lnTo>
                  <a:lnTo>
                    <a:pt x="124" y="419"/>
                  </a:lnTo>
                  <a:lnTo>
                    <a:pt x="140" y="418"/>
                  </a:lnTo>
                  <a:lnTo>
                    <a:pt x="156" y="417"/>
                  </a:lnTo>
                  <a:lnTo>
                    <a:pt x="170" y="416"/>
                  </a:lnTo>
                  <a:lnTo>
                    <a:pt x="183" y="415"/>
                  </a:lnTo>
                  <a:lnTo>
                    <a:pt x="197" y="413"/>
                  </a:lnTo>
                  <a:lnTo>
                    <a:pt x="211" y="411"/>
                  </a:lnTo>
                  <a:lnTo>
                    <a:pt x="223" y="408"/>
                  </a:lnTo>
                  <a:lnTo>
                    <a:pt x="235" y="406"/>
                  </a:lnTo>
                  <a:lnTo>
                    <a:pt x="248" y="403"/>
                  </a:lnTo>
                  <a:lnTo>
                    <a:pt x="265" y="399"/>
                  </a:lnTo>
                  <a:lnTo>
                    <a:pt x="277" y="396"/>
                  </a:lnTo>
                  <a:lnTo>
                    <a:pt x="290" y="392"/>
                  </a:lnTo>
                  <a:lnTo>
                    <a:pt x="302" y="388"/>
                  </a:lnTo>
                  <a:lnTo>
                    <a:pt x="316" y="383"/>
                  </a:lnTo>
                  <a:lnTo>
                    <a:pt x="329" y="378"/>
                  </a:lnTo>
                  <a:lnTo>
                    <a:pt x="341" y="372"/>
                  </a:lnTo>
                  <a:lnTo>
                    <a:pt x="353" y="367"/>
                  </a:lnTo>
                  <a:lnTo>
                    <a:pt x="367" y="361"/>
                  </a:lnTo>
                  <a:lnTo>
                    <a:pt x="379" y="354"/>
                  </a:lnTo>
                  <a:lnTo>
                    <a:pt x="391" y="349"/>
                  </a:lnTo>
                  <a:lnTo>
                    <a:pt x="403" y="342"/>
                  </a:lnTo>
                  <a:lnTo>
                    <a:pt x="413" y="336"/>
                  </a:lnTo>
                  <a:lnTo>
                    <a:pt x="424" y="329"/>
                  </a:lnTo>
                  <a:lnTo>
                    <a:pt x="434" y="322"/>
                  </a:lnTo>
                  <a:lnTo>
                    <a:pt x="446" y="314"/>
                  </a:lnTo>
                  <a:lnTo>
                    <a:pt x="458" y="306"/>
                  </a:lnTo>
                  <a:lnTo>
                    <a:pt x="468" y="297"/>
                  </a:lnTo>
                  <a:lnTo>
                    <a:pt x="478" y="289"/>
                  </a:lnTo>
                  <a:lnTo>
                    <a:pt x="488" y="281"/>
                  </a:lnTo>
                  <a:lnTo>
                    <a:pt x="497" y="273"/>
                  </a:lnTo>
                  <a:lnTo>
                    <a:pt x="505" y="266"/>
                  </a:lnTo>
                  <a:lnTo>
                    <a:pt x="515" y="256"/>
                  </a:lnTo>
                  <a:lnTo>
                    <a:pt x="524" y="246"/>
                  </a:lnTo>
                  <a:lnTo>
                    <a:pt x="532" y="238"/>
                  </a:lnTo>
                  <a:lnTo>
                    <a:pt x="541" y="228"/>
                  </a:lnTo>
                  <a:lnTo>
                    <a:pt x="549" y="218"/>
                  </a:lnTo>
                  <a:lnTo>
                    <a:pt x="557" y="208"/>
                  </a:lnTo>
                  <a:lnTo>
                    <a:pt x="565" y="198"/>
                  </a:lnTo>
                  <a:lnTo>
                    <a:pt x="573" y="188"/>
                  </a:lnTo>
                  <a:lnTo>
                    <a:pt x="581" y="177"/>
                  </a:lnTo>
                  <a:lnTo>
                    <a:pt x="588" y="168"/>
                  </a:lnTo>
                  <a:lnTo>
                    <a:pt x="594" y="159"/>
                  </a:lnTo>
                  <a:lnTo>
                    <a:pt x="598" y="153"/>
                  </a:lnTo>
                  <a:lnTo>
                    <a:pt x="602" y="147"/>
                  </a:lnTo>
                  <a:lnTo>
                    <a:pt x="606" y="141"/>
                  </a:lnTo>
                  <a:lnTo>
                    <a:pt x="608" y="136"/>
                  </a:lnTo>
                  <a:lnTo>
                    <a:pt x="612" y="131"/>
                  </a:lnTo>
                  <a:lnTo>
                    <a:pt x="614" y="124"/>
                  </a:lnTo>
                  <a:lnTo>
                    <a:pt x="618" y="117"/>
                  </a:lnTo>
                  <a:lnTo>
                    <a:pt x="621" y="111"/>
                  </a:lnTo>
                  <a:lnTo>
                    <a:pt x="624" y="106"/>
                  </a:lnTo>
                  <a:lnTo>
                    <a:pt x="627" y="99"/>
                  </a:lnTo>
                  <a:lnTo>
                    <a:pt x="631" y="93"/>
                  </a:lnTo>
                  <a:lnTo>
                    <a:pt x="634" y="86"/>
                  </a:lnTo>
                  <a:lnTo>
                    <a:pt x="638" y="78"/>
                  </a:lnTo>
                  <a:lnTo>
                    <a:pt x="640" y="72"/>
                  </a:lnTo>
                  <a:lnTo>
                    <a:pt x="643" y="66"/>
                  </a:lnTo>
                  <a:lnTo>
                    <a:pt x="645" y="60"/>
                  </a:lnTo>
                  <a:lnTo>
                    <a:pt x="648" y="53"/>
                  </a:lnTo>
                  <a:lnTo>
                    <a:pt x="650" y="46"/>
                  </a:lnTo>
                  <a:lnTo>
                    <a:pt x="652" y="41"/>
                  </a:lnTo>
                  <a:lnTo>
                    <a:pt x="654" y="35"/>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48594" name="AutoShape 18"/>
            <p:cNvSpPr>
              <a:spLocks noChangeArrowheads="1"/>
            </p:cNvSpPr>
            <p:nvPr/>
          </p:nvSpPr>
          <p:spPr bwMode="auto">
            <a:xfrm>
              <a:off x="1584" y="720"/>
              <a:ext cx="240" cy="240"/>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8595" name="AutoShape 19"/>
            <p:cNvSpPr>
              <a:spLocks noChangeArrowheads="1"/>
            </p:cNvSpPr>
            <p:nvPr/>
          </p:nvSpPr>
          <p:spPr bwMode="auto">
            <a:xfrm>
              <a:off x="1728" y="576"/>
              <a:ext cx="192" cy="192"/>
            </a:xfrm>
            <a:prstGeom prst="sun">
              <a:avLst>
                <a:gd name="adj"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49606" name="Rectangle 6"/>
          <p:cNvSpPr>
            <a:spLocks noGrp="1" noChangeArrowheads="1"/>
          </p:cNvSpPr>
          <p:nvPr>
            <p:ph type="title"/>
          </p:nvPr>
        </p:nvSpPr>
        <p:spPr/>
        <p:txBody>
          <a:bodyPr/>
          <a:lstStyle/>
          <a:p>
            <a:pPr eaLnBrk="1" hangingPunct="1">
              <a:defRPr/>
            </a:pPr>
            <a:r>
              <a:rPr lang="en-US" smtClean="0">
                <a:cs typeface="+mj-cs"/>
              </a:rPr>
              <a:t>Bates</a:t>
            </a:r>
            <a:r>
              <a:rPr lang="ja-JP" altLang="en-US" smtClean="0">
                <a:latin typeface="Arial"/>
                <a:cs typeface="+mj-cs"/>
              </a:rPr>
              <a:t>’</a:t>
            </a:r>
            <a:r>
              <a:rPr lang="en-US" smtClean="0">
                <a:cs typeface="+mj-cs"/>
              </a:rPr>
              <a:t> </a:t>
            </a:r>
            <a:r>
              <a:rPr lang="ja-JP" altLang="en-US" smtClean="0">
                <a:latin typeface="Arial"/>
                <a:cs typeface="+mj-cs"/>
              </a:rPr>
              <a:t>“</a:t>
            </a:r>
            <a:r>
              <a:rPr lang="en-US" smtClean="0">
                <a:cs typeface="+mj-cs"/>
              </a:rPr>
              <a:t>Berry-Picking</a:t>
            </a:r>
            <a:r>
              <a:rPr lang="ja-JP" altLang="en-US" smtClean="0">
                <a:latin typeface="Arial"/>
                <a:cs typeface="+mj-cs"/>
              </a:rPr>
              <a:t>”</a:t>
            </a:r>
            <a:r>
              <a:rPr lang="en-US" smtClean="0">
                <a:cs typeface="+mj-cs"/>
              </a:rPr>
              <a:t> Model</a:t>
            </a:r>
          </a:p>
        </p:txBody>
      </p:sp>
      <p:sp>
        <p:nvSpPr>
          <p:cNvPr id="1049607" name="Rectangle 7"/>
          <p:cNvSpPr>
            <a:spLocks noGrp="1" noChangeArrowheads="1"/>
          </p:cNvSpPr>
          <p:nvPr>
            <p:ph type="body" idx="1"/>
          </p:nvPr>
        </p:nvSpPr>
        <p:spPr/>
        <p:txBody>
          <a:bodyPr/>
          <a:lstStyle/>
          <a:p>
            <a:pPr eaLnBrk="1" hangingPunct="1">
              <a:defRPr/>
            </a:pPr>
            <a:r>
              <a:rPr lang="en-US" smtClean="0">
                <a:cs typeface="+mn-cs"/>
              </a:rPr>
              <a:t>Standard IR model</a:t>
            </a:r>
          </a:p>
          <a:p>
            <a:pPr lvl="1" eaLnBrk="1" hangingPunct="1">
              <a:defRPr/>
            </a:pPr>
            <a:r>
              <a:rPr lang="en-US" smtClean="0"/>
              <a:t>Assumes the information need remains the same throughout the search process</a:t>
            </a:r>
          </a:p>
          <a:p>
            <a:pPr eaLnBrk="1" hangingPunct="1">
              <a:defRPr/>
            </a:pPr>
            <a:r>
              <a:rPr lang="en-US" smtClean="0">
                <a:cs typeface="+mn-cs"/>
              </a:rPr>
              <a:t>Berry-picking model</a:t>
            </a:r>
          </a:p>
          <a:p>
            <a:pPr lvl="1" eaLnBrk="1" hangingPunct="1">
              <a:defRPr/>
            </a:pPr>
            <a:r>
              <a:rPr lang="en-US" smtClean="0"/>
              <a:t>Interesting information is scattered like berries among bushes</a:t>
            </a:r>
          </a:p>
          <a:p>
            <a:pPr lvl="1" eaLnBrk="1" hangingPunct="1">
              <a:defRPr/>
            </a:pPr>
            <a:r>
              <a:rPr lang="en-US" smtClean="0"/>
              <a:t>The query is continually shifting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2"/>
          <p:cNvSpPr>
            <a:spLocks noGrp="1"/>
          </p:cNvSpPr>
          <p:nvPr>
            <p:ph type="dt" sz="quarter" idx="10"/>
          </p:nvPr>
        </p:nvSpPr>
        <p:spPr/>
        <p:txBody>
          <a:bodyPr/>
          <a:lstStyle/>
          <a:p>
            <a:pPr>
              <a:defRPr/>
            </a:pPr>
            <a:r>
              <a:rPr lang="en-US" smtClean="0"/>
              <a:t>IS 240 – Spring 2013 </a:t>
            </a:r>
            <a:endParaRPr lang="en-US"/>
          </a:p>
        </p:txBody>
      </p:sp>
      <p:sp>
        <p:nvSpPr>
          <p:cNvPr id="1050626" name="Rectangle 2"/>
          <p:cNvSpPr>
            <a:spLocks noGrp="1" noChangeArrowheads="1"/>
          </p:cNvSpPr>
          <p:nvPr>
            <p:ph type="title"/>
          </p:nvPr>
        </p:nvSpPr>
        <p:spPr/>
        <p:txBody>
          <a:bodyPr/>
          <a:lstStyle/>
          <a:p>
            <a:pPr eaLnBrk="1" hangingPunct="1">
              <a:defRPr/>
            </a:pPr>
            <a:r>
              <a:rPr lang="en-US" smtClean="0">
                <a:cs typeface="+mj-cs"/>
              </a:rPr>
              <a:t>Berry-Picking Model</a:t>
            </a:r>
          </a:p>
        </p:txBody>
      </p:sp>
      <p:sp>
        <p:nvSpPr>
          <p:cNvPr id="1050627" name="Freeform 3"/>
          <p:cNvSpPr>
            <a:spLocks/>
          </p:cNvSpPr>
          <p:nvPr/>
        </p:nvSpPr>
        <p:spPr bwMode="auto">
          <a:xfrm>
            <a:off x="1111250" y="2020888"/>
            <a:ext cx="5922963" cy="3897312"/>
          </a:xfrm>
          <a:custGeom>
            <a:avLst/>
            <a:gdLst>
              <a:gd name="T0" fmla="*/ 0 w 3731"/>
              <a:gd name="T1" fmla="*/ 2420 h 2455"/>
              <a:gd name="T2" fmla="*/ 364 w 3731"/>
              <a:gd name="T3" fmla="*/ 2420 h 2455"/>
              <a:gd name="T4" fmla="*/ 422 w 3731"/>
              <a:gd name="T5" fmla="*/ 2398 h 2455"/>
              <a:gd name="T6" fmla="*/ 636 w 3731"/>
              <a:gd name="T7" fmla="*/ 2234 h 2455"/>
              <a:gd name="T8" fmla="*/ 707 w 3731"/>
              <a:gd name="T9" fmla="*/ 2148 h 2455"/>
              <a:gd name="T10" fmla="*/ 800 w 3731"/>
              <a:gd name="T11" fmla="*/ 1891 h 2455"/>
              <a:gd name="T12" fmla="*/ 650 w 3731"/>
              <a:gd name="T13" fmla="*/ 1270 h 2455"/>
              <a:gd name="T14" fmla="*/ 493 w 3731"/>
              <a:gd name="T15" fmla="*/ 1077 h 2455"/>
              <a:gd name="T16" fmla="*/ 464 w 3731"/>
              <a:gd name="T17" fmla="*/ 1041 h 2455"/>
              <a:gd name="T18" fmla="*/ 436 w 3731"/>
              <a:gd name="T19" fmla="*/ 1005 h 2455"/>
              <a:gd name="T20" fmla="*/ 393 w 3731"/>
              <a:gd name="T21" fmla="*/ 913 h 2455"/>
              <a:gd name="T22" fmla="*/ 450 w 3731"/>
              <a:gd name="T23" fmla="*/ 505 h 2455"/>
              <a:gd name="T24" fmla="*/ 522 w 3731"/>
              <a:gd name="T25" fmla="*/ 484 h 2455"/>
              <a:gd name="T26" fmla="*/ 729 w 3731"/>
              <a:gd name="T27" fmla="*/ 505 h 2455"/>
              <a:gd name="T28" fmla="*/ 822 w 3731"/>
              <a:gd name="T29" fmla="*/ 555 h 2455"/>
              <a:gd name="T30" fmla="*/ 879 w 3731"/>
              <a:gd name="T31" fmla="*/ 584 h 2455"/>
              <a:gd name="T32" fmla="*/ 950 w 3731"/>
              <a:gd name="T33" fmla="*/ 641 h 2455"/>
              <a:gd name="T34" fmla="*/ 1064 w 3731"/>
              <a:gd name="T35" fmla="*/ 855 h 2455"/>
              <a:gd name="T36" fmla="*/ 1143 w 3731"/>
              <a:gd name="T37" fmla="*/ 1063 h 2455"/>
              <a:gd name="T38" fmla="*/ 1193 w 3731"/>
              <a:gd name="T39" fmla="*/ 1170 h 2455"/>
              <a:gd name="T40" fmla="*/ 1307 w 3731"/>
              <a:gd name="T41" fmla="*/ 1334 h 2455"/>
              <a:gd name="T42" fmla="*/ 1464 w 3731"/>
              <a:gd name="T43" fmla="*/ 1448 h 2455"/>
              <a:gd name="T44" fmla="*/ 1500 w 3731"/>
              <a:gd name="T45" fmla="*/ 1470 h 2455"/>
              <a:gd name="T46" fmla="*/ 1586 w 3731"/>
              <a:gd name="T47" fmla="*/ 1484 h 2455"/>
              <a:gd name="T48" fmla="*/ 1729 w 3731"/>
              <a:gd name="T49" fmla="*/ 1463 h 2455"/>
              <a:gd name="T50" fmla="*/ 1893 w 3731"/>
              <a:gd name="T51" fmla="*/ 1170 h 2455"/>
              <a:gd name="T52" fmla="*/ 1936 w 3731"/>
              <a:gd name="T53" fmla="*/ 1063 h 2455"/>
              <a:gd name="T54" fmla="*/ 1907 w 3731"/>
              <a:gd name="T55" fmla="*/ 698 h 2455"/>
              <a:gd name="T56" fmla="*/ 1850 w 3731"/>
              <a:gd name="T57" fmla="*/ 470 h 2455"/>
              <a:gd name="T58" fmla="*/ 1957 w 3731"/>
              <a:gd name="T59" fmla="*/ 48 h 2455"/>
              <a:gd name="T60" fmla="*/ 2115 w 3731"/>
              <a:gd name="T61" fmla="*/ 6 h 2455"/>
              <a:gd name="T62" fmla="*/ 2307 w 3731"/>
              <a:gd name="T63" fmla="*/ 20 h 2455"/>
              <a:gd name="T64" fmla="*/ 2372 w 3731"/>
              <a:gd name="T65" fmla="*/ 41 h 2455"/>
              <a:gd name="T66" fmla="*/ 2600 w 3731"/>
              <a:gd name="T67" fmla="*/ 127 h 2455"/>
              <a:gd name="T68" fmla="*/ 2736 w 3731"/>
              <a:gd name="T69" fmla="*/ 213 h 2455"/>
              <a:gd name="T70" fmla="*/ 2786 w 3731"/>
              <a:gd name="T71" fmla="*/ 313 h 2455"/>
              <a:gd name="T72" fmla="*/ 2700 w 3731"/>
              <a:gd name="T73" fmla="*/ 734 h 2455"/>
              <a:gd name="T74" fmla="*/ 2650 w 3731"/>
              <a:gd name="T75" fmla="*/ 791 h 2455"/>
              <a:gd name="T76" fmla="*/ 2550 w 3731"/>
              <a:gd name="T77" fmla="*/ 920 h 2455"/>
              <a:gd name="T78" fmla="*/ 2486 w 3731"/>
              <a:gd name="T79" fmla="*/ 1020 h 2455"/>
              <a:gd name="T80" fmla="*/ 2457 w 3731"/>
              <a:gd name="T81" fmla="*/ 1098 h 2455"/>
              <a:gd name="T82" fmla="*/ 2493 w 3731"/>
              <a:gd name="T83" fmla="*/ 1498 h 2455"/>
              <a:gd name="T84" fmla="*/ 2657 w 3731"/>
              <a:gd name="T85" fmla="*/ 1713 h 2455"/>
              <a:gd name="T86" fmla="*/ 3086 w 3731"/>
              <a:gd name="T87" fmla="*/ 1905 h 2455"/>
              <a:gd name="T88" fmla="*/ 3186 w 3731"/>
              <a:gd name="T89" fmla="*/ 1898 h 2455"/>
              <a:gd name="T90" fmla="*/ 3207 w 3731"/>
              <a:gd name="T91" fmla="*/ 1877 h 2455"/>
              <a:gd name="T92" fmla="*/ 3322 w 3731"/>
              <a:gd name="T93" fmla="*/ 1777 h 2455"/>
              <a:gd name="T94" fmla="*/ 3365 w 3731"/>
              <a:gd name="T95" fmla="*/ 1720 h 2455"/>
              <a:gd name="T96" fmla="*/ 3386 w 3731"/>
              <a:gd name="T97" fmla="*/ 1691 h 2455"/>
              <a:gd name="T98" fmla="*/ 3415 w 3731"/>
              <a:gd name="T99" fmla="*/ 1527 h 2455"/>
              <a:gd name="T100" fmla="*/ 3557 w 3731"/>
              <a:gd name="T101" fmla="*/ 863 h 2455"/>
              <a:gd name="T102" fmla="*/ 3665 w 3731"/>
              <a:gd name="T103" fmla="*/ 805 h 2455"/>
              <a:gd name="T104" fmla="*/ 3729 w 3731"/>
              <a:gd name="T105" fmla="*/ 770 h 2455"/>
              <a:gd name="T106" fmla="*/ 3722 w 3731"/>
              <a:gd name="T107" fmla="*/ 763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1" h="2455">
                <a:moveTo>
                  <a:pt x="0" y="2420"/>
                </a:moveTo>
                <a:cubicBezTo>
                  <a:pt x="104" y="2455"/>
                  <a:pt x="285" y="2424"/>
                  <a:pt x="364" y="2420"/>
                </a:cubicBezTo>
                <a:cubicBezTo>
                  <a:pt x="382" y="2411"/>
                  <a:pt x="404" y="2409"/>
                  <a:pt x="422" y="2398"/>
                </a:cubicBezTo>
                <a:cubicBezTo>
                  <a:pt x="495" y="2353"/>
                  <a:pt x="573" y="2291"/>
                  <a:pt x="636" y="2234"/>
                </a:cubicBezTo>
                <a:cubicBezTo>
                  <a:pt x="665" y="2208"/>
                  <a:pt x="680" y="2176"/>
                  <a:pt x="707" y="2148"/>
                </a:cubicBezTo>
                <a:cubicBezTo>
                  <a:pt x="744" y="2062"/>
                  <a:pt x="782" y="1983"/>
                  <a:pt x="800" y="1891"/>
                </a:cubicBezTo>
                <a:cubicBezTo>
                  <a:pt x="796" y="1709"/>
                  <a:pt x="846" y="1395"/>
                  <a:pt x="650" y="1270"/>
                </a:cubicBezTo>
                <a:cubicBezTo>
                  <a:pt x="604" y="1199"/>
                  <a:pt x="544" y="1143"/>
                  <a:pt x="493" y="1077"/>
                </a:cubicBezTo>
                <a:cubicBezTo>
                  <a:pt x="484" y="1065"/>
                  <a:pt x="474" y="1053"/>
                  <a:pt x="464" y="1041"/>
                </a:cubicBezTo>
                <a:cubicBezTo>
                  <a:pt x="455" y="1029"/>
                  <a:pt x="436" y="1005"/>
                  <a:pt x="436" y="1005"/>
                </a:cubicBezTo>
                <a:cubicBezTo>
                  <a:pt x="424" y="968"/>
                  <a:pt x="410" y="947"/>
                  <a:pt x="393" y="913"/>
                </a:cubicBezTo>
                <a:cubicBezTo>
                  <a:pt x="370" y="773"/>
                  <a:pt x="365" y="623"/>
                  <a:pt x="450" y="505"/>
                </a:cubicBezTo>
                <a:cubicBezTo>
                  <a:pt x="454" y="500"/>
                  <a:pt x="510" y="487"/>
                  <a:pt x="522" y="484"/>
                </a:cubicBezTo>
                <a:cubicBezTo>
                  <a:pt x="594" y="489"/>
                  <a:pt x="658" y="497"/>
                  <a:pt x="729" y="505"/>
                </a:cubicBezTo>
                <a:cubicBezTo>
                  <a:pt x="762" y="518"/>
                  <a:pt x="790" y="539"/>
                  <a:pt x="822" y="555"/>
                </a:cubicBezTo>
                <a:cubicBezTo>
                  <a:pt x="841" y="565"/>
                  <a:pt x="879" y="584"/>
                  <a:pt x="879" y="584"/>
                </a:cubicBezTo>
                <a:cubicBezTo>
                  <a:pt x="903" y="608"/>
                  <a:pt x="928" y="612"/>
                  <a:pt x="950" y="641"/>
                </a:cubicBezTo>
                <a:cubicBezTo>
                  <a:pt x="998" y="705"/>
                  <a:pt x="1032" y="783"/>
                  <a:pt x="1064" y="855"/>
                </a:cubicBezTo>
                <a:cubicBezTo>
                  <a:pt x="1094" y="921"/>
                  <a:pt x="1104" y="1002"/>
                  <a:pt x="1143" y="1063"/>
                </a:cubicBezTo>
                <a:cubicBezTo>
                  <a:pt x="1153" y="1103"/>
                  <a:pt x="1175" y="1134"/>
                  <a:pt x="1193" y="1170"/>
                </a:cubicBezTo>
                <a:cubicBezTo>
                  <a:pt x="1221" y="1227"/>
                  <a:pt x="1253" y="1298"/>
                  <a:pt x="1307" y="1334"/>
                </a:cubicBezTo>
                <a:cubicBezTo>
                  <a:pt x="1346" y="1388"/>
                  <a:pt x="1407" y="1419"/>
                  <a:pt x="1464" y="1448"/>
                </a:cubicBezTo>
                <a:cubicBezTo>
                  <a:pt x="1477" y="1454"/>
                  <a:pt x="1487" y="1466"/>
                  <a:pt x="1500" y="1470"/>
                </a:cubicBezTo>
                <a:cubicBezTo>
                  <a:pt x="1528" y="1479"/>
                  <a:pt x="1558" y="1477"/>
                  <a:pt x="1586" y="1484"/>
                </a:cubicBezTo>
                <a:cubicBezTo>
                  <a:pt x="1635" y="1479"/>
                  <a:pt x="1681" y="1471"/>
                  <a:pt x="1729" y="1463"/>
                </a:cubicBezTo>
                <a:cubicBezTo>
                  <a:pt x="1840" y="1404"/>
                  <a:pt x="1852" y="1276"/>
                  <a:pt x="1893" y="1170"/>
                </a:cubicBezTo>
                <a:cubicBezTo>
                  <a:pt x="1907" y="1135"/>
                  <a:pt x="1924" y="1099"/>
                  <a:pt x="1936" y="1063"/>
                </a:cubicBezTo>
                <a:cubicBezTo>
                  <a:pt x="1931" y="883"/>
                  <a:pt x="1943" y="833"/>
                  <a:pt x="1907" y="698"/>
                </a:cubicBezTo>
                <a:cubicBezTo>
                  <a:pt x="1897" y="620"/>
                  <a:pt x="1875" y="544"/>
                  <a:pt x="1850" y="470"/>
                </a:cubicBezTo>
                <a:cubicBezTo>
                  <a:pt x="1832" y="343"/>
                  <a:pt x="1820" y="123"/>
                  <a:pt x="1957" y="48"/>
                </a:cubicBezTo>
                <a:cubicBezTo>
                  <a:pt x="2005" y="22"/>
                  <a:pt x="2062" y="12"/>
                  <a:pt x="2115" y="6"/>
                </a:cubicBezTo>
                <a:cubicBezTo>
                  <a:pt x="2179" y="9"/>
                  <a:pt x="2246" y="0"/>
                  <a:pt x="2307" y="20"/>
                </a:cubicBezTo>
                <a:cubicBezTo>
                  <a:pt x="2393" y="48"/>
                  <a:pt x="2273" y="22"/>
                  <a:pt x="2372" y="41"/>
                </a:cubicBezTo>
                <a:cubicBezTo>
                  <a:pt x="2464" y="87"/>
                  <a:pt x="2501" y="105"/>
                  <a:pt x="2600" y="127"/>
                </a:cubicBezTo>
                <a:cubicBezTo>
                  <a:pt x="2641" y="147"/>
                  <a:pt x="2709" y="172"/>
                  <a:pt x="2736" y="213"/>
                </a:cubicBezTo>
                <a:cubicBezTo>
                  <a:pt x="2754" y="240"/>
                  <a:pt x="2772" y="283"/>
                  <a:pt x="2786" y="313"/>
                </a:cubicBezTo>
                <a:cubicBezTo>
                  <a:pt x="2804" y="473"/>
                  <a:pt x="2795" y="608"/>
                  <a:pt x="2700" y="734"/>
                </a:cubicBezTo>
                <a:cubicBezTo>
                  <a:pt x="2657" y="791"/>
                  <a:pt x="2692" y="765"/>
                  <a:pt x="2650" y="791"/>
                </a:cubicBezTo>
                <a:cubicBezTo>
                  <a:pt x="2621" y="836"/>
                  <a:pt x="2583" y="877"/>
                  <a:pt x="2550" y="920"/>
                </a:cubicBezTo>
                <a:cubicBezTo>
                  <a:pt x="2524" y="953"/>
                  <a:pt x="2515" y="989"/>
                  <a:pt x="2486" y="1020"/>
                </a:cubicBezTo>
                <a:cubicBezTo>
                  <a:pt x="2468" y="1075"/>
                  <a:pt x="2478" y="1049"/>
                  <a:pt x="2457" y="1098"/>
                </a:cubicBezTo>
                <a:cubicBezTo>
                  <a:pt x="2436" y="1229"/>
                  <a:pt x="2432" y="1376"/>
                  <a:pt x="2493" y="1498"/>
                </a:cubicBezTo>
                <a:cubicBezTo>
                  <a:pt x="2514" y="1587"/>
                  <a:pt x="2586" y="1659"/>
                  <a:pt x="2657" y="1713"/>
                </a:cubicBezTo>
                <a:cubicBezTo>
                  <a:pt x="2781" y="1808"/>
                  <a:pt x="2929" y="1891"/>
                  <a:pt x="3086" y="1905"/>
                </a:cubicBezTo>
                <a:cubicBezTo>
                  <a:pt x="3119" y="1903"/>
                  <a:pt x="3153" y="1906"/>
                  <a:pt x="3186" y="1898"/>
                </a:cubicBezTo>
                <a:cubicBezTo>
                  <a:pt x="3196" y="1896"/>
                  <a:pt x="3199" y="1883"/>
                  <a:pt x="3207" y="1877"/>
                </a:cubicBezTo>
                <a:cubicBezTo>
                  <a:pt x="3245" y="1846"/>
                  <a:pt x="3289" y="1815"/>
                  <a:pt x="3322" y="1777"/>
                </a:cubicBezTo>
                <a:cubicBezTo>
                  <a:pt x="3337" y="1759"/>
                  <a:pt x="3351" y="1739"/>
                  <a:pt x="3365" y="1720"/>
                </a:cubicBezTo>
                <a:cubicBezTo>
                  <a:pt x="3372" y="1710"/>
                  <a:pt x="3386" y="1691"/>
                  <a:pt x="3386" y="1691"/>
                </a:cubicBezTo>
                <a:cubicBezTo>
                  <a:pt x="3397" y="1635"/>
                  <a:pt x="3408" y="1583"/>
                  <a:pt x="3415" y="1527"/>
                </a:cubicBezTo>
                <a:cubicBezTo>
                  <a:pt x="3420" y="1229"/>
                  <a:pt x="3334" y="1029"/>
                  <a:pt x="3557" y="863"/>
                </a:cubicBezTo>
                <a:cubicBezTo>
                  <a:pt x="3591" y="838"/>
                  <a:pt x="3624" y="816"/>
                  <a:pt x="3665" y="805"/>
                </a:cubicBezTo>
                <a:cubicBezTo>
                  <a:pt x="3686" y="792"/>
                  <a:pt x="3711" y="787"/>
                  <a:pt x="3729" y="770"/>
                </a:cubicBezTo>
                <a:cubicBezTo>
                  <a:pt x="3731" y="768"/>
                  <a:pt x="3724" y="765"/>
                  <a:pt x="3722" y="76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28" name="Rectangle 4"/>
          <p:cNvSpPr>
            <a:spLocks noChangeArrowheads="1"/>
          </p:cNvSpPr>
          <p:nvPr/>
        </p:nvSpPr>
        <p:spPr bwMode="auto">
          <a:xfrm>
            <a:off x="2209800" y="5791200"/>
            <a:ext cx="228600" cy="381000"/>
          </a:xfrm>
          <a:prstGeom prst="rect">
            <a:avLst/>
          </a:prstGeom>
          <a:solidFill>
            <a:schemeClr val="bg1"/>
          </a:solidFill>
          <a:ln w="28575">
            <a:solidFill>
              <a:srgbClr val="9933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29" name="Rectangle 5"/>
          <p:cNvSpPr>
            <a:spLocks noChangeArrowheads="1"/>
          </p:cNvSpPr>
          <p:nvPr/>
        </p:nvSpPr>
        <p:spPr bwMode="auto">
          <a:xfrm>
            <a:off x="2133600" y="5715000"/>
            <a:ext cx="228600" cy="381000"/>
          </a:xfrm>
          <a:prstGeom prst="rect">
            <a:avLst/>
          </a:prstGeom>
          <a:solidFill>
            <a:schemeClr val="bg1"/>
          </a:solidFill>
          <a:ln w="28575">
            <a:solidFill>
              <a:srgbClr val="9933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0" name="Rectangle 6"/>
          <p:cNvSpPr>
            <a:spLocks noChangeArrowheads="1"/>
          </p:cNvSpPr>
          <p:nvPr/>
        </p:nvSpPr>
        <p:spPr bwMode="auto">
          <a:xfrm>
            <a:off x="1295400" y="3276600"/>
            <a:ext cx="228600" cy="381000"/>
          </a:xfrm>
          <a:prstGeom prst="rect">
            <a:avLst/>
          </a:prstGeom>
          <a:solidFill>
            <a:schemeClr val="bg1"/>
          </a:solidFill>
          <a:ln w="28575">
            <a:solidFill>
              <a:schemeClr val="accent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1" name="Rectangle 7"/>
          <p:cNvSpPr>
            <a:spLocks noChangeArrowheads="1"/>
          </p:cNvSpPr>
          <p:nvPr/>
        </p:nvSpPr>
        <p:spPr bwMode="auto">
          <a:xfrm>
            <a:off x="1219200" y="3200400"/>
            <a:ext cx="228600" cy="381000"/>
          </a:xfrm>
          <a:prstGeom prst="rect">
            <a:avLst/>
          </a:prstGeom>
          <a:solidFill>
            <a:schemeClr val="bg1"/>
          </a:solidFill>
          <a:ln w="28575">
            <a:solidFill>
              <a:schemeClr val="accent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2" name="Rectangle 8"/>
          <p:cNvSpPr>
            <a:spLocks noChangeArrowheads="1"/>
          </p:cNvSpPr>
          <p:nvPr/>
        </p:nvSpPr>
        <p:spPr bwMode="auto">
          <a:xfrm>
            <a:off x="4495800" y="3048000"/>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3" name="Rectangle 9"/>
          <p:cNvSpPr>
            <a:spLocks noChangeArrowheads="1"/>
          </p:cNvSpPr>
          <p:nvPr/>
        </p:nvSpPr>
        <p:spPr bwMode="auto">
          <a:xfrm>
            <a:off x="4419600" y="2971800"/>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4" name="Rectangle 10"/>
          <p:cNvSpPr>
            <a:spLocks noChangeArrowheads="1"/>
          </p:cNvSpPr>
          <p:nvPr/>
        </p:nvSpPr>
        <p:spPr bwMode="auto">
          <a:xfrm>
            <a:off x="7315200" y="2895600"/>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5" name="Rectangle 11"/>
          <p:cNvSpPr>
            <a:spLocks noChangeArrowheads="1"/>
          </p:cNvSpPr>
          <p:nvPr/>
        </p:nvSpPr>
        <p:spPr bwMode="auto">
          <a:xfrm>
            <a:off x="7239000" y="2819400"/>
            <a:ext cx="228600" cy="381000"/>
          </a:xfrm>
          <a:prstGeom prst="rect">
            <a:avLst/>
          </a:prstGeom>
          <a:solidFill>
            <a:schemeClr val="bg1"/>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6" name="Rectangle 12"/>
          <p:cNvSpPr>
            <a:spLocks noChangeArrowheads="1"/>
          </p:cNvSpPr>
          <p:nvPr/>
        </p:nvSpPr>
        <p:spPr bwMode="auto">
          <a:xfrm>
            <a:off x="5181600" y="5334000"/>
            <a:ext cx="228600" cy="381000"/>
          </a:xfrm>
          <a:prstGeom prst="rect">
            <a:avLst/>
          </a:prstGeom>
          <a:solidFill>
            <a:schemeClr val="bg1"/>
          </a:solidFill>
          <a:ln w="28575">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7" name="Rectangle 13"/>
          <p:cNvSpPr>
            <a:spLocks noChangeArrowheads="1"/>
          </p:cNvSpPr>
          <p:nvPr/>
        </p:nvSpPr>
        <p:spPr bwMode="auto">
          <a:xfrm>
            <a:off x="5105400" y="5257800"/>
            <a:ext cx="228600" cy="381000"/>
          </a:xfrm>
          <a:prstGeom prst="rect">
            <a:avLst/>
          </a:prstGeom>
          <a:solidFill>
            <a:schemeClr val="bg1"/>
          </a:solidFill>
          <a:ln w="28575">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8" name="Freeform 14"/>
          <p:cNvSpPr>
            <a:spLocks/>
          </p:cNvSpPr>
          <p:nvPr/>
        </p:nvSpPr>
        <p:spPr bwMode="auto">
          <a:xfrm>
            <a:off x="6781800" y="3124200"/>
            <a:ext cx="260350" cy="361950"/>
          </a:xfrm>
          <a:custGeom>
            <a:avLst/>
            <a:gdLst>
              <a:gd name="T0" fmla="*/ 0 w 164"/>
              <a:gd name="T1" fmla="*/ 0 h 228"/>
              <a:gd name="T2" fmla="*/ 164 w 164"/>
              <a:gd name="T3" fmla="*/ 78 h 228"/>
              <a:gd name="T4" fmla="*/ 128 w 164"/>
              <a:gd name="T5" fmla="*/ 128 h 228"/>
              <a:gd name="T6" fmla="*/ 143 w 164"/>
              <a:gd name="T7" fmla="*/ 228 h 228"/>
            </a:gdLst>
            <a:ahLst/>
            <a:cxnLst>
              <a:cxn ang="0">
                <a:pos x="T0" y="T1"/>
              </a:cxn>
              <a:cxn ang="0">
                <a:pos x="T2" y="T3"/>
              </a:cxn>
              <a:cxn ang="0">
                <a:pos x="T4" y="T5"/>
              </a:cxn>
              <a:cxn ang="0">
                <a:pos x="T6" y="T7"/>
              </a:cxn>
            </a:cxnLst>
            <a:rect l="0" t="0" r="r" b="b"/>
            <a:pathLst>
              <a:path w="164" h="228">
                <a:moveTo>
                  <a:pt x="0" y="0"/>
                </a:moveTo>
                <a:cubicBezTo>
                  <a:pt x="64" y="43"/>
                  <a:pt x="81" y="66"/>
                  <a:pt x="164" y="78"/>
                </a:cubicBezTo>
                <a:cubicBezTo>
                  <a:pt x="148" y="95"/>
                  <a:pt x="145" y="112"/>
                  <a:pt x="128" y="128"/>
                </a:cubicBezTo>
                <a:cubicBezTo>
                  <a:pt x="117" y="163"/>
                  <a:pt x="125" y="197"/>
                  <a:pt x="143" y="22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39" name="Oval 15"/>
          <p:cNvSpPr>
            <a:spLocks noChangeArrowheads="1"/>
          </p:cNvSpPr>
          <p:nvPr/>
        </p:nvSpPr>
        <p:spPr bwMode="auto">
          <a:xfrm>
            <a:off x="838200" y="5791200"/>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Q0</a:t>
            </a:r>
          </a:p>
        </p:txBody>
      </p:sp>
      <p:sp>
        <p:nvSpPr>
          <p:cNvPr id="1050640" name="Oval 16"/>
          <p:cNvSpPr>
            <a:spLocks noChangeArrowheads="1"/>
          </p:cNvSpPr>
          <p:nvPr/>
        </p:nvSpPr>
        <p:spPr bwMode="auto">
          <a:xfrm>
            <a:off x="2133600" y="4495800"/>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Q1</a:t>
            </a:r>
          </a:p>
        </p:txBody>
      </p:sp>
      <p:sp>
        <p:nvSpPr>
          <p:cNvPr id="1050641" name="Oval 17"/>
          <p:cNvSpPr>
            <a:spLocks noChangeArrowheads="1"/>
          </p:cNvSpPr>
          <p:nvPr/>
        </p:nvSpPr>
        <p:spPr bwMode="auto">
          <a:xfrm>
            <a:off x="1828800" y="2590800"/>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Q2</a:t>
            </a:r>
          </a:p>
        </p:txBody>
      </p:sp>
      <p:sp>
        <p:nvSpPr>
          <p:cNvPr id="1050642" name="Oval 18"/>
          <p:cNvSpPr>
            <a:spLocks noChangeArrowheads="1"/>
          </p:cNvSpPr>
          <p:nvPr/>
        </p:nvSpPr>
        <p:spPr bwMode="auto">
          <a:xfrm>
            <a:off x="3352800" y="4191000"/>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Q3</a:t>
            </a:r>
          </a:p>
        </p:txBody>
      </p:sp>
      <p:sp>
        <p:nvSpPr>
          <p:cNvPr id="1050643" name="Oval 19"/>
          <p:cNvSpPr>
            <a:spLocks noChangeArrowheads="1"/>
          </p:cNvSpPr>
          <p:nvPr/>
        </p:nvSpPr>
        <p:spPr bwMode="auto">
          <a:xfrm>
            <a:off x="5257800" y="2590800"/>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Q4</a:t>
            </a:r>
          </a:p>
        </p:txBody>
      </p:sp>
      <p:sp>
        <p:nvSpPr>
          <p:cNvPr id="1050644" name="Oval 20"/>
          <p:cNvSpPr>
            <a:spLocks noChangeArrowheads="1"/>
          </p:cNvSpPr>
          <p:nvPr/>
        </p:nvSpPr>
        <p:spPr bwMode="auto">
          <a:xfrm>
            <a:off x="6096000" y="4648200"/>
            <a:ext cx="533400" cy="381000"/>
          </a:xfrm>
          <a:prstGeom prst="ellipse">
            <a:avLst/>
          </a:prstGeom>
          <a:solidFill>
            <a:schemeClr val="bg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atin typeface="Arial" charset="0"/>
                <a:cs typeface="+mn-cs"/>
              </a:rPr>
              <a:t>Q5</a:t>
            </a:r>
          </a:p>
        </p:txBody>
      </p:sp>
      <p:sp>
        <p:nvSpPr>
          <p:cNvPr id="1050645" name="Line 21"/>
          <p:cNvSpPr>
            <a:spLocks noChangeShapeType="1"/>
          </p:cNvSpPr>
          <p:nvPr/>
        </p:nvSpPr>
        <p:spPr bwMode="auto">
          <a:xfrm>
            <a:off x="1828800" y="5791200"/>
            <a:ext cx="228600" cy="152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46" name="Line 22"/>
          <p:cNvSpPr>
            <a:spLocks noChangeShapeType="1"/>
          </p:cNvSpPr>
          <p:nvPr/>
        </p:nvSpPr>
        <p:spPr bwMode="auto">
          <a:xfrm flipH="1" flipV="1">
            <a:off x="1600200" y="3581400"/>
            <a:ext cx="228600" cy="76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47" name="Line 23"/>
          <p:cNvSpPr>
            <a:spLocks noChangeShapeType="1"/>
          </p:cNvSpPr>
          <p:nvPr/>
        </p:nvSpPr>
        <p:spPr bwMode="auto">
          <a:xfrm flipV="1">
            <a:off x="4191000" y="3429000"/>
            <a:ext cx="2286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48" name="Line 24"/>
          <p:cNvSpPr>
            <a:spLocks noChangeShapeType="1"/>
          </p:cNvSpPr>
          <p:nvPr/>
        </p:nvSpPr>
        <p:spPr bwMode="auto">
          <a:xfrm flipH="1">
            <a:off x="5257800" y="4876800"/>
            <a:ext cx="2286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50649" name="Text Box 25"/>
          <p:cNvSpPr txBox="1">
            <a:spLocks noChangeArrowheads="1"/>
          </p:cNvSpPr>
          <p:nvPr/>
        </p:nvSpPr>
        <p:spPr bwMode="auto">
          <a:xfrm>
            <a:off x="533400" y="1066800"/>
            <a:ext cx="830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a:latin typeface="Arial" charset="0"/>
                <a:cs typeface="+mn-cs"/>
              </a:rPr>
              <a:t>A sketch of  a searcher… </a:t>
            </a:r>
            <a:r>
              <a:rPr lang="ja-JP" altLang="en-US" sz="2000">
                <a:latin typeface="Arial"/>
                <a:cs typeface="+mn-cs"/>
              </a:rPr>
              <a:t>“</a:t>
            </a:r>
            <a:r>
              <a:rPr lang="en-US" sz="2000">
                <a:latin typeface="Arial" charset="0"/>
                <a:cs typeface="+mn-cs"/>
              </a:rPr>
              <a:t>moving through many actions towards a general goal of satisfactory completion of research related to an information need.</a:t>
            </a:r>
            <a:r>
              <a:rPr lang="ja-JP" altLang="en-US" sz="2000">
                <a:latin typeface="Arial"/>
                <a:cs typeface="+mn-cs"/>
              </a:rPr>
              <a:t>”</a:t>
            </a:r>
            <a:r>
              <a:rPr lang="en-US" sz="2000">
                <a:latin typeface="Arial" charset="0"/>
                <a:cs typeface="+mn-cs"/>
              </a:rPr>
              <a:t> (after Bates 89)</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51650" name="Rectangle 2"/>
          <p:cNvSpPr>
            <a:spLocks noGrp="1" noChangeArrowheads="1"/>
          </p:cNvSpPr>
          <p:nvPr>
            <p:ph type="title"/>
          </p:nvPr>
        </p:nvSpPr>
        <p:spPr/>
        <p:txBody>
          <a:bodyPr/>
          <a:lstStyle/>
          <a:p>
            <a:pPr eaLnBrk="1" hangingPunct="1">
              <a:defRPr/>
            </a:pPr>
            <a:r>
              <a:rPr lang="en-US" sz="3600" smtClean="0">
                <a:cs typeface="+mj-cs"/>
              </a:rPr>
              <a:t>Berry-Picking Model (cont.)</a:t>
            </a:r>
          </a:p>
        </p:txBody>
      </p:sp>
      <p:sp>
        <p:nvSpPr>
          <p:cNvPr id="1051651" name="Rectangle 3"/>
          <p:cNvSpPr>
            <a:spLocks noGrp="1" noChangeArrowheads="1"/>
          </p:cNvSpPr>
          <p:nvPr>
            <p:ph type="body" idx="1"/>
          </p:nvPr>
        </p:nvSpPr>
        <p:spPr/>
        <p:txBody>
          <a:bodyPr/>
          <a:lstStyle/>
          <a:p>
            <a:pPr eaLnBrk="1" hangingPunct="1">
              <a:defRPr/>
            </a:pPr>
            <a:r>
              <a:rPr lang="en-US" smtClean="0">
                <a:cs typeface="+mn-cs"/>
              </a:rPr>
              <a:t>The query is continually shifting</a:t>
            </a:r>
          </a:p>
          <a:p>
            <a:pPr eaLnBrk="1" hangingPunct="1">
              <a:defRPr/>
            </a:pPr>
            <a:r>
              <a:rPr lang="en-US" smtClean="0">
                <a:cs typeface="+mn-cs"/>
              </a:rPr>
              <a:t>New information may yield new ideas and new directions</a:t>
            </a:r>
          </a:p>
          <a:p>
            <a:pPr eaLnBrk="1" hangingPunct="1">
              <a:defRPr/>
            </a:pPr>
            <a:r>
              <a:rPr lang="en-US" smtClean="0">
                <a:cs typeface="+mn-cs"/>
              </a:rPr>
              <a:t>The information need</a:t>
            </a:r>
          </a:p>
          <a:p>
            <a:pPr lvl="1" eaLnBrk="1" hangingPunct="1">
              <a:defRPr/>
            </a:pPr>
            <a:r>
              <a:rPr lang="en-US" smtClean="0"/>
              <a:t>Is not satisfied by a single, final retrieved set</a:t>
            </a:r>
          </a:p>
          <a:p>
            <a:pPr lvl="1" eaLnBrk="1" hangingPunct="1">
              <a:defRPr/>
            </a:pPr>
            <a:r>
              <a:rPr lang="en-US" smtClean="0"/>
              <a:t>Is satisfied by a series of selections and bits of information found along the way</a:t>
            </a:r>
          </a:p>
          <a:p>
            <a:pPr eaLnBrk="1" hangingPunct="1">
              <a:defRPr/>
            </a:pPr>
            <a:endParaRPr lang="en-US" smtClean="0">
              <a:cs typeface="+mn-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64968" name="Rectangle 8"/>
          <p:cNvSpPr>
            <a:spLocks noGrp="1" noChangeArrowheads="1"/>
          </p:cNvSpPr>
          <p:nvPr>
            <p:ph type="title"/>
          </p:nvPr>
        </p:nvSpPr>
        <p:spPr>
          <a:xfrm>
            <a:off x="228600" y="0"/>
            <a:ext cx="7924800" cy="914400"/>
          </a:xfrm>
        </p:spPr>
        <p:txBody>
          <a:bodyPr/>
          <a:lstStyle/>
          <a:p>
            <a:pPr eaLnBrk="1" hangingPunct="1">
              <a:defRPr/>
            </a:pPr>
            <a:r>
              <a:rPr lang="en-US" sz="3600" smtClean="0">
                <a:cs typeface="+mj-cs"/>
              </a:rPr>
              <a:t>Restricted Form of the IR Problem</a:t>
            </a:r>
          </a:p>
        </p:txBody>
      </p:sp>
      <p:sp>
        <p:nvSpPr>
          <p:cNvPr id="1064969" name="Rectangle 9"/>
          <p:cNvSpPr>
            <a:spLocks noGrp="1" noChangeArrowheads="1"/>
          </p:cNvSpPr>
          <p:nvPr>
            <p:ph type="body" idx="1"/>
          </p:nvPr>
        </p:nvSpPr>
        <p:spPr/>
        <p:txBody>
          <a:bodyPr/>
          <a:lstStyle/>
          <a:p>
            <a:pPr eaLnBrk="1" hangingPunct="1">
              <a:defRPr/>
            </a:pPr>
            <a:r>
              <a:rPr lang="en-US" smtClean="0">
                <a:cs typeface="+mn-cs"/>
              </a:rPr>
              <a:t>The system has available only pre-existing, </a:t>
            </a:r>
            <a:r>
              <a:rPr lang="ja-JP" altLang="en-US" smtClean="0">
                <a:latin typeface="Arial"/>
                <a:cs typeface="+mn-cs"/>
              </a:rPr>
              <a:t>“</a:t>
            </a:r>
            <a:r>
              <a:rPr lang="en-US" smtClean="0">
                <a:cs typeface="+mn-cs"/>
              </a:rPr>
              <a:t>canned</a:t>
            </a:r>
            <a:r>
              <a:rPr lang="ja-JP" altLang="en-US" smtClean="0">
                <a:latin typeface="Arial"/>
                <a:cs typeface="+mn-cs"/>
              </a:rPr>
              <a:t>”</a:t>
            </a:r>
            <a:r>
              <a:rPr lang="en-US" smtClean="0">
                <a:cs typeface="+mn-cs"/>
              </a:rPr>
              <a:t> text passages</a:t>
            </a:r>
          </a:p>
          <a:p>
            <a:pPr eaLnBrk="1" hangingPunct="1">
              <a:defRPr/>
            </a:pPr>
            <a:r>
              <a:rPr lang="en-US" smtClean="0">
                <a:cs typeface="+mn-cs"/>
              </a:rPr>
              <a:t>Its response is limited to selecting from these passages and presenting them to the user</a:t>
            </a:r>
          </a:p>
          <a:p>
            <a:pPr eaLnBrk="1" hangingPunct="1">
              <a:defRPr/>
            </a:pPr>
            <a:r>
              <a:rPr lang="en-US" smtClean="0">
                <a:cs typeface="+mn-cs"/>
              </a:rPr>
              <a:t>It must select, say, 10 or 20 passages out of millions or billions!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065986" name="Rectangle 2"/>
          <p:cNvSpPr>
            <a:spLocks noGrp="1" noChangeArrowheads="1"/>
          </p:cNvSpPr>
          <p:nvPr>
            <p:ph type="title"/>
          </p:nvPr>
        </p:nvSpPr>
        <p:spPr/>
        <p:txBody>
          <a:bodyPr/>
          <a:lstStyle/>
          <a:p>
            <a:pPr eaLnBrk="1" hangingPunct="1">
              <a:defRPr/>
            </a:pPr>
            <a:r>
              <a:rPr lang="en-US" smtClean="0">
                <a:cs typeface="+mj-cs"/>
              </a:rPr>
              <a:t>Information Retrieval</a:t>
            </a:r>
          </a:p>
        </p:txBody>
      </p:sp>
      <p:sp>
        <p:nvSpPr>
          <p:cNvPr id="1065987" name="Rectangle 3"/>
          <p:cNvSpPr>
            <a:spLocks noGrp="1" noChangeArrowheads="1"/>
          </p:cNvSpPr>
          <p:nvPr>
            <p:ph type="body" idx="1"/>
          </p:nvPr>
        </p:nvSpPr>
        <p:spPr/>
        <p:txBody>
          <a:bodyPr/>
          <a:lstStyle/>
          <a:p>
            <a:pPr eaLnBrk="1" hangingPunct="1">
              <a:defRPr/>
            </a:pPr>
            <a:r>
              <a:rPr lang="en-US" smtClean="0">
                <a:cs typeface="+mn-cs"/>
              </a:rPr>
              <a:t>Revised Task Statement:</a:t>
            </a:r>
          </a:p>
          <a:p>
            <a:pPr eaLnBrk="1" hangingPunct="1">
              <a:buFontTx/>
              <a:buNone/>
              <a:defRPr/>
            </a:pPr>
            <a:endParaRPr lang="en-US" smtClean="0">
              <a:solidFill>
                <a:schemeClr val="accent2"/>
              </a:solidFill>
              <a:cs typeface="+mn-cs"/>
            </a:endParaRPr>
          </a:p>
          <a:p>
            <a:pPr eaLnBrk="1" hangingPunct="1">
              <a:buFontTx/>
              <a:buNone/>
              <a:defRPr/>
            </a:pPr>
            <a:r>
              <a:rPr lang="en-US" smtClean="0">
                <a:solidFill>
                  <a:schemeClr val="accent2"/>
                </a:solidFill>
                <a:cs typeface="+mn-cs"/>
              </a:rPr>
              <a:t>	</a:t>
            </a:r>
            <a:r>
              <a:rPr lang="en-US" sz="2800" smtClean="0">
                <a:solidFill>
                  <a:schemeClr val="accent2"/>
                </a:solidFill>
                <a:cs typeface="+mn-cs"/>
              </a:rPr>
              <a:t>Build a system that retrieves documents that users are likely to find </a:t>
            </a:r>
            <a:r>
              <a:rPr lang="en-US" sz="2800" smtClean="0">
                <a:solidFill>
                  <a:srgbClr val="FF3300"/>
                </a:solidFill>
                <a:cs typeface="+mn-cs"/>
              </a:rPr>
              <a:t>relevant </a:t>
            </a:r>
            <a:r>
              <a:rPr lang="en-US" sz="2800" smtClean="0">
                <a:solidFill>
                  <a:schemeClr val="accent2"/>
                </a:solidFill>
                <a:cs typeface="+mn-cs"/>
              </a:rPr>
              <a:t>to their queries</a:t>
            </a:r>
            <a:endParaRPr lang="en-US" sz="2800" smtClean="0">
              <a:cs typeface="+mn-cs"/>
            </a:endParaRPr>
          </a:p>
          <a:p>
            <a:pPr lvl="1" algn="ctr" eaLnBrk="1" hangingPunct="1">
              <a:buFontTx/>
              <a:buNone/>
              <a:defRPr/>
            </a:pPr>
            <a:endParaRPr lang="en-US" sz="2400" smtClean="0"/>
          </a:p>
          <a:p>
            <a:pPr eaLnBrk="1" hangingPunct="1">
              <a:defRPr/>
            </a:pPr>
            <a:r>
              <a:rPr lang="en-US" smtClean="0">
                <a:cs typeface="+mn-cs"/>
              </a:rPr>
              <a:t>This set of assumptions underlies the field of Information Retrieval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95010" name="Rectangle 2"/>
          <p:cNvSpPr>
            <a:spLocks noGrp="1" noChangeArrowheads="1"/>
          </p:cNvSpPr>
          <p:nvPr>
            <p:ph type="title"/>
          </p:nvPr>
        </p:nvSpPr>
        <p:spPr/>
        <p:txBody>
          <a:bodyPr/>
          <a:lstStyle/>
          <a:p>
            <a:pPr eaLnBrk="1" hangingPunct="1">
              <a:defRPr/>
            </a:pPr>
            <a:r>
              <a:rPr lang="en-US" smtClean="0">
                <a:cs typeface="+mj-cs"/>
              </a:rPr>
              <a:t>Lecture Overview</a:t>
            </a:r>
          </a:p>
        </p:txBody>
      </p:sp>
      <p:sp>
        <p:nvSpPr>
          <p:cNvPr id="1195011" name="Rectangle 3"/>
          <p:cNvSpPr>
            <a:spLocks noGrp="1" noChangeArrowheads="1"/>
          </p:cNvSpPr>
          <p:nvPr>
            <p:ph type="body" idx="1"/>
          </p:nvPr>
        </p:nvSpPr>
        <p:spPr/>
        <p:txBody>
          <a:bodyPr/>
          <a:lstStyle/>
          <a:p>
            <a:pPr eaLnBrk="1" hangingPunct="1">
              <a:defRPr/>
            </a:pPr>
            <a:r>
              <a:rPr lang="en-US" smtClean="0">
                <a:cs typeface="+mn-cs"/>
              </a:rPr>
              <a:t>Introduction to the Course</a:t>
            </a:r>
          </a:p>
          <a:p>
            <a:pPr eaLnBrk="1" hangingPunct="1">
              <a:defRPr/>
            </a:pPr>
            <a:r>
              <a:rPr lang="en-US" smtClean="0">
                <a:solidFill>
                  <a:srgbClr val="CCCCCC"/>
                </a:solidFill>
                <a:cs typeface="+mn-cs"/>
              </a:rPr>
              <a:t>(re)Introduction to Information Retrieval</a:t>
            </a:r>
          </a:p>
          <a:p>
            <a:pPr eaLnBrk="1" hangingPunct="1">
              <a:defRPr/>
            </a:pPr>
            <a:r>
              <a:rPr lang="en-US" smtClean="0">
                <a:solidFill>
                  <a:srgbClr val="CCCCCC"/>
                </a:solidFill>
                <a:cs typeface="+mn-cs"/>
              </a:rPr>
              <a:t>The Information Seeking Process</a:t>
            </a:r>
          </a:p>
          <a:p>
            <a:pPr eaLnBrk="1" hangingPunct="1">
              <a:defRPr/>
            </a:pPr>
            <a:r>
              <a:rPr lang="en-US" smtClean="0">
                <a:solidFill>
                  <a:srgbClr val="CCCCCC"/>
                </a:solidFill>
                <a:cs typeface="+mn-cs"/>
              </a:rPr>
              <a:t>Information Retrieval History and Developments</a:t>
            </a:r>
          </a:p>
          <a:p>
            <a:pPr eaLnBrk="1" hangingPunct="1">
              <a:defRPr/>
            </a:pPr>
            <a:r>
              <a:rPr lang="en-US" smtClean="0">
                <a:solidFill>
                  <a:srgbClr val="CCCCCC"/>
                </a:solidFill>
                <a:cs typeface="+mn-cs"/>
              </a:rPr>
              <a:t>Discussion</a:t>
            </a:r>
          </a:p>
        </p:txBody>
      </p:sp>
      <p:sp>
        <p:nvSpPr>
          <p:cNvPr id="1195012" name="Text Box 4"/>
          <p:cNvSpPr txBox="1">
            <a:spLocks noChangeArrowheads="1"/>
          </p:cNvSpPr>
          <p:nvPr/>
        </p:nvSpPr>
        <p:spPr bwMode="auto">
          <a:xfrm>
            <a:off x="608013" y="6019800"/>
            <a:ext cx="802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CCCCCC"/>
                </a:solidFill>
                <a:latin typeface="Arial" charset="0"/>
                <a:cs typeface="+mn-cs"/>
              </a:rPr>
              <a:t>Credit for some of the slides in this lecture goes to Marti Hearst and Fred Gey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98082" name="Rectangle 2"/>
          <p:cNvSpPr>
            <a:spLocks noGrp="1" noChangeArrowheads="1"/>
          </p:cNvSpPr>
          <p:nvPr>
            <p:ph type="title"/>
          </p:nvPr>
        </p:nvSpPr>
        <p:spPr/>
        <p:txBody>
          <a:bodyPr/>
          <a:lstStyle/>
          <a:p>
            <a:pPr eaLnBrk="1" hangingPunct="1">
              <a:defRPr/>
            </a:pPr>
            <a:r>
              <a:rPr lang="en-US" smtClean="0">
                <a:cs typeface="+mj-cs"/>
              </a:rPr>
              <a:t>Lecture Overview</a:t>
            </a:r>
          </a:p>
        </p:txBody>
      </p:sp>
      <p:sp>
        <p:nvSpPr>
          <p:cNvPr id="1198083" name="Rectangle 3"/>
          <p:cNvSpPr>
            <a:spLocks noGrp="1" noChangeArrowheads="1"/>
          </p:cNvSpPr>
          <p:nvPr>
            <p:ph type="body" idx="1"/>
          </p:nvPr>
        </p:nvSpPr>
        <p:spPr/>
        <p:txBody>
          <a:bodyPr/>
          <a:lstStyle/>
          <a:p>
            <a:pPr eaLnBrk="1" hangingPunct="1">
              <a:defRPr/>
            </a:pPr>
            <a:r>
              <a:rPr lang="en-US" smtClean="0">
                <a:solidFill>
                  <a:srgbClr val="CCCCCC"/>
                </a:solidFill>
                <a:cs typeface="+mn-cs"/>
              </a:rPr>
              <a:t>Introduction to the Course</a:t>
            </a:r>
          </a:p>
          <a:p>
            <a:pPr eaLnBrk="1" hangingPunct="1">
              <a:defRPr/>
            </a:pPr>
            <a:r>
              <a:rPr lang="en-US" smtClean="0">
                <a:solidFill>
                  <a:srgbClr val="CCCCCC"/>
                </a:solidFill>
                <a:cs typeface="+mn-cs"/>
              </a:rPr>
              <a:t>(re)Introduction to Information Retrieval</a:t>
            </a:r>
          </a:p>
          <a:p>
            <a:pPr eaLnBrk="1" hangingPunct="1">
              <a:defRPr/>
            </a:pPr>
            <a:r>
              <a:rPr lang="en-US" smtClean="0">
                <a:solidFill>
                  <a:srgbClr val="CCCCCC"/>
                </a:solidFill>
                <a:cs typeface="+mn-cs"/>
              </a:rPr>
              <a:t>The Information Seeking Process</a:t>
            </a:r>
          </a:p>
          <a:p>
            <a:pPr eaLnBrk="1" hangingPunct="1">
              <a:defRPr/>
            </a:pPr>
            <a:r>
              <a:rPr lang="en-US" smtClean="0">
                <a:cs typeface="+mn-cs"/>
              </a:rPr>
              <a:t>Information Retrieval History and Developments</a:t>
            </a:r>
          </a:p>
          <a:p>
            <a:pPr eaLnBrk="1" hangingPunct="1">
              <a:defRPr/>
            </a:pPr>
            <a:r>
              <a:rPr lang="en-US" smtClean="0">
                <a:solidFill>
                  <a:srgbClr val="CCCCCC"/>
                </a:solidFill>
                <a:cs typeface="+mn-cs"/>
              </a:rPr>
              <a:t>Discussion</a:t>
            </a:r>
          </a:p>
        </p:txBody>
      </p:sp>
      <p:sp>
        <p:nvSpPr>
          <p:cNvPr id="1198084" name="Text Box 4"/>
          <p:cNvSpPr txBox="1">
            <a:spLocks noChangeArrowheads="1"/>
          </p:cNvSpPr>
          <p:nvPr/>
        </p:nvSpPr>
        <p:spPr bwMode="auto">
          <a:xfrm>
            <a:off x="608013" y="6019800"/>
            <a:ext cx="802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CCCCCC"/>
                </a:solidFill>
                <a:latin typeface="Arial" charset="0"/>
                <a:cs typeface="+mn-cs"/>
              </a:rPr>
              <a:t>Credit for some of the slides in this lecture goes to Marti Hearst and Fred Gey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60196" name="Rectangle 4"/>
          <p:cNvSpPr>
            <a:spLocks noGrp="1" noChangeArrowheads="1"/>
          </p:cNvSpPr>
          <p:nvPr>
            <p:ph type="title"/>
          </p:nvPr>
        </p:nvSpPr>
        <p:spPr/>
        <p:txBody>
          <a:bodyPr/>
          <a:lstStyle/>
          <a:p>
            <a:pPr eaLnBrk="1" hangingPunct="1">
              <a:defRPr/>
            </a:pPr>
            <a:r>
              <a:rPr lang="en-US" smtClean="0">
                <a:cs typeface="+mj-cs"/>
              </a:rPr>
              <a:t>IR History Overview</a:t>
            </a:r>
          </a:p>
        </p:txBody>
      </p:sp>
      <p:sp>
        <p:nvSpPr>
          <p:cNvPr id="1160197" name="Rectangle 5"/>
          <p:cNvSpPr>
            <a:spLocks noGrp="1" noChangeArrowheads="1"/>
          </p:cNvSpPr>
          <p:nvPr>
            <p:ph type="body" idx="1"/>
          </p:nvPr>
        </p:nvSpPr>
        <p:spPr/>
        <p:txBody>
          <a:bodyPr/>
          <a:lstStyle/>
          <a:p>
            <a:pPr eaLnBrk="1" hangingPunct="1">
              <a:defRPr/>
            </a:pPr>
            <a:r>
              <a:rPr lang="en-US" smtClean="0">
                <a:cs typeface="+mn-cs"/>
              </a:rPr>
              <a:t>Information Retrieval History</a:t>
            </a:r>
          </a:p>
          <a:p>
            <a:pPr lvl="1" eaLnBrk="1" hangingPunct="1">
              <a:defRPr/>
            </a:pPr>
            <a:r>
              <a:rPr lang="en-US" smtClean="0"/>
              <a:t>Origins and Early </a:t>
            </a:r>
            <a:r>
              <a:rPr lang="ja-JP" altLang="en-US" smtClean="0">
                <a:latin typeface="Arial"/>
              </a:rPr>
              <a:t>“</a:t>
            </a:r>
            <a:r>
              <a:rPr lang="en-US" smtClean="0"/>
              <a:t>IR</a:t>
            </a:r>
            <a:r>
              <a:rPr lang="ja-JP" altLang="en-US" smtClean="0">
                <a:latin typeface="Arial"/>
              </a:rPr>
              <a:t>”</a:t>
            </a:r>
            <a:r>
              <a:rPr lang="en-US" smtClean="0"/>
              <a:t> </a:t>
            </a:r>
          </a:p>
          <a:p>
            <a:pPr lvl="1" eaLnBrk="1" hangingPunct="1">
              <a:defRPr/>
            </a:pPr>
            <a:r>
              <a:rPr lang="en-US" smtClean="0"/>
              <a:t>Modern Roots in the scientific </a:t>
            </a:r>
            <a:r>
              <a:rPr lang="ja-JP" altLang="en-US" smtClean="0">
                <a:latin typeface="Arial"/>
              </a:rPr>
              <a:t>“</a:t>
            </a:r>
            <a:r>
              <a:rPr lang="en-US" smtClean="0"/>
              <a:t>Information Explosion</a:t>
            </a:r>
            <a:r>
              <a:rPr lang="ja-JP" altLang="en-US" smtClean="0">
                <a:latin typeface="Arial"/>
              </a:rPr>
              <a:t>”</a:t>
            </a:r>
            <a:r>
              <a:rPr lang="en-US" smtClean="0"/>
              <a:t> following WWII</a:t>
            </a:r>
          </a:p>
          <a:p>
            <a:pPr lvl="1" eaLnBrk="1" hangingPunct="1">
              <a:defRPr/>
            </a:pPr>
            <a:r>
              <a:rPr lang="en-US" smtClean="0"/>
              <a:t>Non-Computer IR (mid 1950</a:t>
            </a:r>
            <a:r>
              <a:rPr lang="ja-JP" altLang="en-US" smtClean="0">
                <a:latin typeface="Arial"/>
              </a:rPr>
              <a:t>’</a:t>
            </a:r>
            <a:r>
              <a:rPr lang="en-US" smtClean="0"/>
              <a:t>s)</a:t>
            </a:r>
          </a:p>
          <a:p>
            <a:pPr lvl="1" eaLnBrk="1" hangingPunct="1">
              <a:defRPr/>
            </a:pPr>
            <a:r>
              <a:rPr lang="en-US" smtClean="0"/>
              <a:t>Interest in computer-based IR from mid 1950</a:t>
            </a:r>
            <a:r>
              <a:rPr lang="ja-JP" altLang="en-US" smtClean="0">
                <a:latin typeface="Arial"/>
              </a:rPr>
              <a:t>’</a:t>
            </a:r>
            <a:r>
              <a:rPr lang="en-US" smtClean="0"/>
              <a:t>s</a:t>
            </a:r>
          </a:p>
          <a:p>
            <a:pPr lvl="1" eaLnBrk="1" hangingPunct="1">
              <a:defRPr/>
            </a:pPr>
            <a:r>
              <a:rPr lang="en-US" smtClean="0"/>
              <a:t>Modern IR – Large-scale evaluations,  Web-based search and Search Engines -- 1990</a:t>
            </a:r>
            <a:r>
              <a:rPr lang="ja-JP" altLang="en-US" smtClean="0">
                <a:latin typeface="Arial"/>
              </a:rPr>
              <a:t>’</a:t>
            </a:r>
            <a:r>
              <a:rPr lang="en-US" smtClean="0"/>
              <a: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Date Placeholder 3"/>
          <p:cNvSpPr>
            <a:spLocks noGrp="1"/>
          </p:cNvSpPr>
          <p:nvPr>
            <p:ph type="dt" sz="quarter" idx="10"/>
          </p:nvPr>
        </p:nvSpPr>
        <p:spPr/>
        <p:txBody>
          <a:bodyPr/>
          <a:lstStyle/>
          <a:p>
            <a:pPr>
              <a:defRPr/>
            </a:pPr>
            <a:r>
              <a:rPr lang="en-US" smtClean="0"/>
              <a:t>IS 240 – Spring 2013 </a:t>
            </a:r>
            <a:endParaRPr lang="en-US"/>
          </a:p>
        </p:txBody>
      </p:sp>
      <p:sp>
        <p:nvSpPr>
          <p:cNvPr id="1161218" name="Rectangle 2"/>
          <p:cNvSpPr>
            <a:spLocks noGrp="1" noChangeArrowheads="1"/>
          </p:cNvSpPr>
          <p:nvPr>
            <p:ph type="title"/>
          </p:nvPr>
        </p:nvSpPr>
        <p:spPr/>
        <p:txBody>
          <a:bodyPr/>
          <a:lstStyle/>
          <a:p>
            <a:pPr eaLnBrk="1" hangingPunct="1">
              <a:defRPr/>
            </a:pPr>
            <a:r>
              <a:rPr lang="en-US" smtClean="0">
                <a:cs typeface="+mj-cs"/>
              </a:rPr>
              <a:t>Origins</a:t>
            </a:r>
          </a:p>
        </p:txBody>
      </p:sp>
      <p:sp>
        <p:nvSpPr>
          <p:cNvPr id="1161219" name="Rectangle 3"/>
          <p:cNvSpPr>
            <a:spLocks noGrp="1" noChangeArrowheads="1"/>
          </p:cNvSpPr>
          <p:nvPr>
            <p:ph type="body" idx="1"/>
          </p:nvPr>
        </p:nvSpPr>
        <p:spPr>
          <a:xfrm>
            <a:off x="457200" y="1066800"/>
            <a:ext cx="8229600" cy="4953000"/>
          </a:xfrm>
        </p:spPr>
        <p:txBody>
          <a:bodyPr/>
          <a:lstStyle/>
          <a:p>
            <a:pPr eaLnBrk="1" hangingPunct="1">
              <a:defRPr/>
            </a:pPr>
            <a:r>
              <a:rPr lang="en-US" sz="2400" smtClean="0">
                <a:cs typeface="+mn-cs"/>
              </a:rPr>
              <a:t>Very early history of content representation</a:t>
            </a:r>
          </a:p>
          <a:p>
            <a:pPr lvl="1" eaLnBrk="1" hangingPunct="1">
              <a:defRPr/>
            </a:pPr>
            <a:r>
              <a:rPr lang="en-US" sz="2000" smtClean="0"/>
              <a:t>Sumerian tokens and </a:t>
            </a:r>
            <a:r>
              <a:rPr lang="ja-JP" altLang="en-US" sz="2000" smtClean="0">
                <a:latin typeface="Arial"/>
              </a:rPr>
              <a:t>“</a:t>
            </a:r>
            <a:r>
              <a:rPr lang="en-US" sz="2000" smtClean="0"/>
              <a:t>envelopes</a:t>
            </a:r>
            <a:r>
              <a:rPr lang="ja-JP" altLang="en-US" sz="2000" smtClean="0">
                <a:latin typeface="Arial"/>
              </a:rPr>
              <a:t>”</a:t>
            </a:r>
            <a:endParaRPr lang="en-US" sz="2000" smtClean="0"/>
          </a:p>
          <a:p>
            <a:pPr lvl="1" eaLnBrk="1" hangingPunct="1">
              <a:defRPr/>
            </a:pPr>
            <a:r>
              <a:rPr lang="en-US" sz="2000" smtClean="0"/>
              <a:t>Alexandria - pinakes</a:t>
            </a:r>
          </a:p>
          <a:p>
            <a:pPr lvl="1" eaLnBrk="1" hangingPunct="1">
              <a:defRPr/>
            </a:pPr>
            <a:r>
              <a:rPr lang="en-US" sz="2000" smtClean="0"/>
              <a:t>Indices </a:t>
            </a:r>
          </a:p>
        </p:txBody>
      </p:sp>
      <p:grpSp>
        <p:nvGrpSpPr>
          <p:cNvPr id="62468" name="Group 4"/>
          <p:cNvGrpSpPr>
            <a:grpSpLocks/>
          </p:cNvGrpSpPr>
          <p:nvPr/>
        </p:nvGrpSpPr>
        <p:grpSpPr bwMode="auto">
          <a:xfrm>
            <a:off x="457200" y="4038600"/>
            <a:ext cx="3048000" cy="2293938"/>
            <a:chOff x="1728" y="2736"/>
            <a:chExt cx="1920" cy="1445"/>
          </a:xfrm>
        </p:grpSpPr>
        <p:grpSp>
          <p:nvGrpSpPr>
            <p:cNvPr id="62474" name="Group 5"/>
            <p:cNvGrpSpPr>
              <a:grpSpLocks/>
            </p:cNvGrpSpPr>
            <p:nvPr/>
          </p:nvGrpSpPr>
          <p:grpSpPr bwMode="auto">
            <a:xfrm>
              <a:off x="1728" y="2736"/>
              <a:ext cx="1920" cy="1200"/>
              <a:chOff x="1728" y="2736"/>
              <a:chExt cx="1920" cy="1200"/>
            </a:xfrm>
          </p:grpSpPr>
          <p:sp>
            <p:nvSpPr>
              <p:cNvPr id="1161222" name="Line 6"/>
              <p:cNvSpPr>
                <a:spLocks noChangeShapeType="1"/>
              </p:cNvSpPr>
              <p:nvPr/>
            </p:nvSpPr>
            <p:spPr bwMode="auto">
              <a:xfrm>
                <a:off x="2688" y="2736"/>
                <a:ext cx="96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3" name="Line 7"/>
              <p:cNvSpPr>
                <a:spLocks noChangeShapeType="1"/>
              </p:cNvSpPr>
              <p:nvPr/>
            </p:nvSpPr>
            <p:spPr bwMode="auto">
              <a:xfrm>
                <a:off x="2208" y="2736"/>
                <a:ext cx="96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4" name="Line 8"/>
              <p:cNvSpPr>
                <a:spLocks noChangeShapeType="1"/>
              </p:cNvSpPr>
              <p:nvPr/>
            </p:nvSpPr>
            <p:spPr bwMode="auto">
              <a:xfrm>
                <a:off x="1728" y="2736"/>
                <a:ext cx="96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5" name="Line 9"/>
              <p:cNvSpPr>
                <a:spLocks noChangeShapeType="1"/>
              </p:cNvSpPr>
              <p:nvPr/>
            </p:nvSpPr>
            <p:spPr bwMode="auto">
              <a:xfrm>
                <a:off x="3168" y="2736"/>
                <a:ext cx="480"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6" name="Line 10"/>
              <p:cNvSpPr>
                <a:spLocks noChangeShapeType="1"/>
              </p:cNvSpPr>
              <p:nvPr/>
            </p:nvSpPr>
            <p:spPr bwMode="auto">
              <a:xfrm flipH="1">
                <a:off x="2688" y="2736"/>
                <a:ext cx="96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7" name="Line 11"/>
              <p:cNvSpPr>
                <a:spLocks noChangeShapeType="1"/>
              </p:cNvSpPr>
              <p:nvPr/>
            </p:nvSpPr>
            <p:spPr bwMode="auto">
              <a:xfrm flipH="1">
                <a:off x="2208" y="2736"/>
                <a:ext cx="96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8" name="Line 12"/>
              <p:cNvSpPr>
                <a:spLocks noChangeShapeType="1"/>
              </p:cNvSpPr>
              <p:nvPr/>
            </p:nvSpPr>
            <p:spPr bwMode="auto">
              <a:xfrm flipH="1">
                <a:off x="1728" y="2736"/>
                <a:ext cx="480"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29" name="Line 13"/>
              <p:cNvSpPr>
                <a:spLocks noChangeShapeType="1"/>
              </p:cNvSpPr>
              <p:nvPr/>
            </p:nvSpPr>
            <p:spPr bwMode="auto">
              <a:xfrm flipH="1">
                <a:off x="1728" y="2736"/>
                <a:ext cx="96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0" name="Line 14"/>
              <p:cNvSpPr>
                <a:spLocks noChangeShapeType="1"/>
              </p:cNvSpPr>
              <p:nvPr/>
            </p:nvSpPr>
            <p:spPr bwMode="auto">
              <a:xfrm>
                <a:off x="1728" y="2736"/>
                <a:ext cx="192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1" name="Line 15"/>
              <p:cNvSpPr>
                <a:spLocks noChangeShapeType="1"/>
              </p:cNvSpPr>
              <p:nvPr/>
            </p:nvSpPr>
            <p:spPr bwMode="auto">
              <a:xfrm>
                <a:off x="1728" y="2736"/>
                <a:ext cx="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2" name="Line 16"/>
              <p:cNvSpPr>
                <a:spLocks noChangeShapeType="1"/>
              </p:cNvSpPr>
              <p:nvPr/>
            </p:nvSpPr>
            <p:spPr bwMode="auto">
              <a:xfrm>
                <a:off x="3648" y="2736"/>
                <a:ext cx="0" cy="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3" name="Line 17"/>
              <p:cNvSpPr>
                <a:spLocks noChangeShapeType="1"/>
              </p:cNvSpPr>
              <p:nvPr/>
            </p:nvSpPr>
            <p:spPr bwMode="auto">
              <a:xfrm>
                <a:off x="1728" y="3936"/>
                <a:ext cx="192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4" name="Line 18"/>
              <p:cNvSpPr>
                <a:spLocks noChangeShapeType="1"/>
              </p:cNvSpPr>
              <p:nvPr/>
            </p:nvSpPr>
            <p:spPr bwMode="auto">
              <a:xfrm>
                <a:off x="1728" y="3312"/>
                <a:ext cx="480" cy="62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5" name="Line 19"/>
              <p:cNvSpPr>
                <a:spLocks noChangeShapeType="1"/>
              </p:cNvSpPr>
              <p:nvPr/>
            </p:nvSpPr>
            <p:spPr bwMode="auto">
              <a:xfrm flipH="1">
                <a:off x="3168" y="3312"/>
                <a:ext cx="480" cy="62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161236" name="Oval 20"/>
            <p:cNvSpPr>
              <a:spLocks noChangeArrowheads="1"/>
            </p:cNvSpPr>
            <p:nvPr/>
          </p:nvSpPr>
          <p:spPr bwMode="auto">
            <a:xfrm>
              <a:off x="2112" y="312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7" name="Oval 21"/>
            <p:cNvSpPr>
              <a:spLocks noChangeArrowheads="1"/>
            </p:cNvSpPr>
            <p:nvPr/>
          </p:nvSpPr>
          <p:spPr bwMode="auto">
            <a:xfrm>
              <a:off x="2208" y="302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8" name="Oval 22"/>
            <p:cNvSpPr>
              <a:spLocks noChangeArrowheads="1"/>
            </p:cNvSpPr>
            <p:nvPr/>
          </p:nvSpPr>
          <p:spPr bwMode="auto">
            <a:xfrm>
              <a:off x="2064" y="29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39" name="Oval 23"/>
            <p:cNvSpPr>
              <a:spLocks noChangeArrowheads="1"/>
            </p:cNvSpPr>
            <p:nvPr/>
          </p:nvSpPr>
          <p:spPr bwMode="auto">
            <a:xfrm>
              <a:off x="1920" y="283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0" name="Oval 24"/>
            <p:cNvSpPr>
              <a:spLocks noChangeArrowheads="1"/>
            </p:cNvSpPr>
            <p:nvPr/>
          </p:nvSpPr>
          <p:spPr bwMode="auto">
            <a:xfrm>
              <a:off x="1728" y="302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1" name="Oval 25"/>
            <p:cNvSpPr>
              <a:spLocks noChangeArrowheads="1"/>
            </p:cNvSpPr>
            <p:nvPr/>
          </p:nvSpPr>
          <p:spPr bwMode="auto">
            <a:xfrm>
              <a:off x="1920" y="340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2" name="Oval 26"/>
            <p:cNvSpPr>
              <a:spLocks noChangeArrowheads="1"/>
            </p:cNvSpPr>
            <p:nvPr/>
          </p:nvSpPr>
          <p:spPr bwMode="auto">
            <a:xfrm>
              <a:off x="1824" y="331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3" name="Oval 27"/>
            <p:cNvSpPr>
              <a:spLocks noChangeArrowheads="1"/>
            </p:cNvSpPr>
            <p:nvPr/>
          </p:nvSpPr>
          <p:spPr bwMode="auto">
            <a:xfrm>
              <a:off x="2400" y="278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4" name="Oval 28"/>
            <p:cNvSpPr>
              <a:spLocks noChangeArrowheads="1"/>
            </p:cNvSpPr>
            <p:nvPr/>
          </p:nvSpPr>
          <p:spPr bwMode="auto">
            <a:xfrm>
              <a:off x="2400" y="340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5" name="Oval 29"/>
            <p:cNvSpPr>
              <a:spLocks noChangeArrowheads="1"/>
            </p:cNvSpPr>
            <p:nvPr/>
          </p:nvSpPr>
          <p:spPr bwMode="auto">
            <a:xfrm>
              <a:off x="2304" y="331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6" name="Oval 30"/>
            <p:cNvSpPr>
              <a:spLocks noChangeArrowheads="1"/>
            </p:cNvSpPr>
            <p:nvPr/>
          </p:nvSpPr>
          <p:spPr bwMode="auto">
            <a:xfrm>
              <a:off x="2448" y="326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7" name="Oval 31"/>
            <p:cNvSpPr>
              <a:spLocks noChangeArrowheads="1"/>
            </p:cNvSpPr>
            <p:nvPr/>
          </p:nvSpPr>
          <p:spPr bwMode="auto">
            <a:xfrm>
              <a:off x="2112" y="36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8" name="Oval 32"/>
            <p:cNvSpPr>
              <a:spLocks noChangeArrowheads="1"/>
            </p:cNvSpPr>
            <p:nvPr/>
          </p:nvSpPr>
          <p:spPr bwMode="auto">
            <a:xfrm>
              <a:off x="3360" y="379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49" name="Oval 33"/>
            <p:cNvSpPr>
              <a:spLocks noChangeArrowheads="1"/>
            </p:cNvSpPr>
            <p:nvPr/>
          </p:nvSpPr>
          <p:spPr bwMode="auto">
            <a:xfrm>
              <a:off x="3504" y="360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0" name="Oval 34"/>
            <p:cNvSpPr>
              <a:spLocks noChangeArrowheads="1"/>
            </p:cNvSpPr>
            <p:nvPr/>
          </p:nvSpPr>
          <p:spPr bwMode="auto">
            <a:xfrm>
              <a:off x="2880" y="340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1" name="Oval 35"/>
            <p:cNvSpPr>
              <a:spLocks noChangeArrowheads="1"/>
            </p:cNvSpPr>
            <p:nvPr/>
          </p:nvSpPr>
          <p:spPr bwMode="auto">
            <a:xfrm>
              <a:off x="1920" y="379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2" name="Oval 36"/>
            <p:cNvSpPr>
              <a:spLocks noChangeArrowheads="1"/>
            </p:cNvSpPr>
            <p:nvPr/>
          </p:nvSpPr>
          <p:spPr bwMode="auto">
            <a:xfrm>
              <a:off x="2304" y="379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3" name="Oval 37"/>
            <p:cNvSpPr>
              <a:spLocks noChangeArrowheads="1"/>
            </p:cNvSpPr>
            <p:nvPr/>
          </p:nvSpPr>
          <p:spPr bwMode="auto">
            <a:xfrm>
              <a:off x="2448" y="379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4" name="Oval 38"/>
            <p:cNvSpPr>
              <a:spLocks noChangeArrowheads="1"/>
            </p:cNvSpPr>
            <p:nvPr/>
          </p:nvSpPr>
          <p:spPr bwMode="auto">
            <a:xfrm>
              <a:off x="2592" y="36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5" name="Oval 39"/>
            <p:cNvSpPr>
              <a:spLocks noChangeArrowheads="1"/>
            </p:cNvSpPr>
            <p:nvPr/>
          </p:nvSpPr>
          <p:spPr bwMode="auto">
            <a:xfrm>
              <a:off x="2688" y="360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6" name="Oval 40"/>
            <p:cNvSpPr>
              <a:spLocks noChangeArrowheads="1"/>
            </p:cNvSpPr>
            <p:nvPr/>
          </p:nvSpPr>
          <p:spPr bwMode="auto">
            <a:xfrm>
              <a:off x="2832" y="379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7" name="Oval 41"/>
            <p:cNvSpPr>
              <a:spLocks noChangeArrowheads="1"/>
            </p:cNvSpPr>
            <p:nvPr/>
          </p:nvSpPr>
          <p:spPr bwMode="auto">
            <a:xfrm>
              <a:off x="3120" y="36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8" name="Oval 42"/>
            <p:cNvSpPr>
              <a:spLocks noChangeArrowheads="1"/>
            </p:cNvSpPr>
            <p:nvPr/>
          </p:nvSpPr>
          <p:spPr bwMode="auto">
            <a:xfrm>
              <a:off x="3024" y="360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59" name="Oval 43"/>
            <p:cNvSpPr>
              <a:spLocks noChangeArrowheads="1"/>
            </p:cNvSpPr>
            <p:nvPr/>
          </p:nvSpPr>
          <p:spPr bwMode="auto">
            <a:xfrm>
              <a:off x="2736" y="29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0" name="Oval 44"/>
            <p:cNvSpPr>
              <a:spLocks noChangeArrowheads="1"/>
            </p:cNvSpPr>
            <p:nvPr/>
          </p:nvSpPr>
          <p:spPr bwMode="auto">
            <a:xfrm>
              <a:off x="3360" y="340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1" name="Oval 45"/>
            <p:cNvSpPr>
              <a:spLocks noChangeArrowheads="1"/>
            </p:cNvSpPr>
            <p:nvPr/>
          </p:nvSpPr>
          <p:spPr bwMode="auto">
            <a:xfrm>
              <a:off x="2784" y="331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2" name="Oval 46"/>
            <p:cNvSpPr>
              <a:spLocks noChangeArrowheads="1"/>
            </p:cNvSpPr>
            <p:nvPr/>
          </p:nvSpPr>
          <p:spPr bwMode="auto">
            <a:xfrm>
              <a:off x="2880" y="340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3" name="Oval 47"/>
            <p:cNvSpPr>
              <a:spLocks noChangeArrowheads="1"/>
            </p:cNvSpPr>
            <p:nvPr/>
          </p:nvSpPr>
          <p:spPr bwMode="auto">
            <a:xfrm>
              <a:off x="3168" y="355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4" name="Oval 48"/>
            <p:cNvSpPr>
              <a:spLocks noChangeArrowheads="1"/>
            </p:cNvSpPr>
            <p:nvPr/>
          </p:nvSpPr>
          <p:spPr bwMode="auto">
            <a:xfrm>
              <a:off x="2928" y="326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5" name="Oval 49"/>
            <p:cNvSpPr>
              <a:spLocks noChangeArrowheads="1"/>
            </p:cNvSpPr>
            <p:nvPr/>
          </p:nvSpPr>
          <p:spPr bwMode="auto">
            <a:xfrm>
              <a:off x="2640" y="28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6" name="Oval 50"/>
            <p:cNvSpPr>
              <a:spLocks noChangeArrowheads="1"/>
            </p:cNvSpPr>
            <p:nvPr/>
          </p:nvSpPr>
          <p:spPr bwMode="auto">
            <a:xfrm>
              <a:off x="2544" y="302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7" name="Oval 51"/>
            <p:cNvSpPr>
              <a:spLocks noChangeArrowheads="1"/>
            </p:cNvSpPr>
            <p:nvPr/>
          </p:nvSpPr>
          <p:spPr bwMode="auto">
            <a:xfrm>
              <a:off x="2640" y="312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8" name="Oval 52"/>
            <p:cNvSpPr>
              <a:spLocks noChangeArrowheads="1"/>
            </p:cNvSpPr>
            <p:nvPr/>
          </p:nvSpPr>
          <p:spPr bwMode="auto">
            <a:xfrm>
              <a:off x="3264" y="331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69" name="Oval 53"/>
            <p:cNvSpPr>
              <a:spLocks noChangeArrowheads="1"/>
            </p:cNvSpPr>
            <p:nvPr/>
          </p:nvSpPr>
          <p:spPr bwMode="auto">
            <a:xfrm>
              <a:off x="2976" y="29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70" name="Oval 54"/>
            <p:cNvSpPr>
              <a:spLocks noChangeArrowheads="1"/>
            </p:cNvSpPr>
            <p:nvPr/>
          </p:nvSpPr>
          <p:spPr bwMode="auto">
            <a:xfrm>
              <a:off x="3168" y="302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71" name="Oval 55"/>
            <p:cNvSpPr>
              <a:spLocks noChangeArrowheads="1"/>
            </p:cNvSpPr>
            <p:nvPr/>
          </p:nvSpPr>
          <p:spPr bwMode="auto">
            <a:xfrm>
              <a:off x="3072" y="312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72" name="Oval 56"/>
            <p:cNvSpPr>
              <a:spLocks noChangeArrowheads="1"/>
            </p:cNvSpPr>
            <p:nvPr/>
          </p:nvSpPr>
          <p:spPr bwMode="auto">
            <a:xfrm>
              <a:off x="3360" y="278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nvGrpSpPr>
            <p:cNvPr id="62512" name="Group 57"/>
            <p:cNvGrpSpPr>
              <a:grpSpLocks/>
            </p:cNvGrpSpPr>
            <p:nvPr/>
          </p:nvGrpSpPr>
          <p:grpSpPr bwMode="auto">
            <a:xfrm>
              <a:off x="1728" y="3120"/>
              <a:ext cx="96" cy="293"/>
              <a:chOff x="864" y="3211"/>
              <a:chExt cx="96" cy="293"/>
            </a:xfrm>
          </p:grpSpPr>
          <p:sp>
            <p:nvSpPr>
              <p:cNvPr id="1161274" name="Freeform 58"/>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75" name="Rectangle 59"/>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3" name="Group 60"/>
            <p:cNvGrpSpPr>
              <a:grpSpLocks/>
            </p:cNvGrpSpPr>
            <p:nvPr/>
          </p:nvGrpSpPr>
          <p:grpSpPr bwMode="auto">
            <a:xfrm>
              <a:off x="1920" y="3888"/>
              <a:ext cx="96" cy="293"/>
              <a:chOff x="864" y="3211"/>
              <a:chExt cx="96" cy="293"/>
            </a:xfrm>
          </p:grpSpPr>
          <p:sp>
            <p:nvSpPr>
              <p:cNvPr id="1161277" name="Freeform 61"/>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78" name="Rectangle 62"/>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4" name="Group 63"/>
            <p:cNvGrpSpPr>
              <a:grpSpLocks/>
            </p:cNvGrpSpPr>
            <p:nvPr/>
          </p:nvGrpSpPr>
          <p:grpSpPr bwMode="auto">
            <a:xfrm>
              <a:off x="2112" y="3168"/>
              <a:ext cx="96" cy="293"/>
              <a:chOff x="864" y="3211"/>
              <a:chExt cx="96" cy="293"/>
            </a:xfrm>
          </p:grpSpPr>
          <p:sp>
            <p:nvSpPr>
              <p:cNvPr id="1161280" name="Freeform 64"/>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81" name="Rectangle 65"/>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5" name="Group 66"/>
            <p:cNvGrpSpPr>
              <a:grpSpLocks/>
            </p:cNvGrpSpPr>
            <p:nvPr/>
          </p:nvGrpSpPr>
          <p:grpSpPr bwMode="auto">
            <a:xfrm>
              <a:off x="2400" y="3456"/>
              <a:ext cx="96" cy="293"/>
              <a:chOff x="864" y="3211"/>
              <a:chExt cx="96" cy="293"/>
            </a:xfrm>
          </p:grpSpPr>
          <p:sp>
            <p:nvSpPr>
              <p:cNvPr id="1161283" name="Freeform 67"/>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84" name="Rectangle 68"/>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6" name="Group 69"/>
            <p:cNvGrpSpPr>
              <a:grpSpLocks/>
            </p:cNvGrpSpPr>
            <p:nvPr/>
          </p:nvGrpSpPr>
          <p:grpSpPr bwMode="auto">
            <a:xfrm>
              <a:off x="2112" y="3792"/>
              <a:ext cx="96" cy="293"/>
              <a:chOff x="864" y="3211"/>
              <a:chExt cx="96" cy="293"/>
            </a:xfrm>
          </p:grpSpPr>
          <p:sp>
            <p:nvSpPr>
              <p:cNvPr id="1161286" name="Freeform 70"/>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87" name="Rectangle 71"/>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7" name="Group 72"/>
            <p:cNvGrpSpPr>
              <a:grpSpLocks/>
            </p:cNvGrpSpPr>
            <p:nvPr/>
          </p:nvGrpSpPr>
          <p:grpSpPr bwMode="auto">
            <a:xfrm>
              <a:off x="2400" y="2832"/>
              <a:ext cx="96" cy="293"/>
              <a:chOff x="864" y="3211"/>
              <a:chExt cx="96" cy="293"/>
            </a:xfrm>
          </p:grpSpPr>
          <p:sp>
            <p:nvSpPr>
              <p:cNvPr id="1161289" name="Freeform 73"/>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90" name="Rectangle 74"/>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8" name="Group 75"/>
            <p:cNvGrpSpPr>
              <a:grpSpLocks/>
            </p:cNvGrpSpPr>
            <p:nvPr/>
          </p:nvGrpSpPr>
          <p:grpSpPr bwMode="auto">
            <a:xfrm flipH="1">
              <a:off x="2784" y="3024"/>
              <a:ext cx="96" cy="293"/>
              <a:chOff x="864" y="3211"/>
              <a:chExt cx="96" cy="293"/>
            </a:xfrm>
          </p:grpSpPr>
          <p:sp>
            <p:nvSpPr>
              <p:cNvPr id="1161292" name="Freeform 76"/>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93" name="Rectangle 77"/>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19" name="Group 78"/>
            <p:cNvGrpSpPr>
              <a:grpSpLocks/>
            </p:cNvGrpSpPr>
            <p:nvPr/>
          </p:nvGrpSpPr>
          <p:grpSpPr bwMode="auto">
            <a:xfrm flipH="1">
              <a:off x="3120" y="3168"/>
              <a:ext cx="96" cy="293"/>
              <a:chOff x="864" y="3211"/>
              <a:chExt cx="96" cy="293"/>
            </a:xfrm>
          </p:grpSpPr>
          <p:sp>
            <p:nvSpPr>
              <p:cNvPr id="1161295" name="Freeform 79"/>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96" name="Rectangle 80"/>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0" name="Group 81"/>
            <p:cNvGrpSpPr>
              <a:grpSpLocks/>
            </p:cNvGrpSpPr>
            <p:nvPr/>
          </p:nvGrpSpPr>
          <p:grpSpPr bwMode="auto">
            <a:xfrm flipH="1">
              <a:off x="2640" y="3744"/>
              <a:ext cx="96" cy="293"/>
              <a:chOff x="864" y="3211"/>
              <a:chExt cx="96" cy="293"/>
            </a:xfrm>
          </p:grpSpPr>
          <p:sp>
            <p:nvSpPr>
              <p:cNvPr id="1161298" name="Freeform 82"/>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299" name="Rectangle 83"/>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1" name="Group 84"/>
            <p:cNvGrpSpPr>
              <a:grpSpLocks/>
            </p:cNvGrpSpPr>
            <p:nvPr/>
          </p:nvGrpSpPr>
          <p:grpSpPr bwMode="auto">
            <a:xfrm flipH="1">
              <a:off x="3408" y="3840"/>
              <a:ext cx="96" cy="293"/>
              <a:chOff x="864" y="3211"/>
              <a:chExt cx="96" cy="293"/>
            </a:xfrm>
          </p:grpSpPr>
          <p:sp>
            <p:nvSpPr>
              <p:cNvPr id="1161301" name="Freeform 85"/>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302" name="Rectangle 86"/>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2" name="Group 87"/>
            <p:cNvGrpSpPr>
              <a:grpSpLocks/>
            </p:cNvGrpSpPr>
            <p:nvPr/>
          </p:nvGrpSpPr>
          <p:grpSpPr bwMode="auto">
            <a:xfrm>
              <a:off x="2784" y="3360"/>
              <a:ext cx="96" cy="293"/>
              <a:chOff x="864" y="3211"/>
              <a:chExt cx="96" cy="293"/>
            </a:xfrm>
          </p:grpSpPr>
          <p:sp>
            <p:nvSpPr>
              <p:cNvPr id="1161304" name="Freeform 88"/>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305" name="Rectangle 89"/>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3" name="Group 90"/>
            <p:cNvGrpSpPr>
              <a:grpSpLocks/>
            </p:cNvGrpSpPr>
            <p:nvPr/>
          </p:nvGrpSpPr>
          <p:grpSpPr bwMode="auto">
            <a:xfrm>
              <a:off x="2880" y="3456"/>
              <a:ext cx="96" cy="293"/>
              <a:chOff x="864" y="3211"/>
              <a:chExt cx="96" cy="293"/>
            </a:xfrm>
          </p:grpSpPr>
          <p:sp>
            <p:nvSpPr>
              <p:cNvPr id="1161307" name="Freeform 91"/>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308" name="Rectangle 92"/>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4" name="Group 93"/>
            <p:cNvGrpSpPr>
              <a:grpSpLocks/>
            </p:cNvGrpSpPr>
            <p:nvPr/>
          </p:nvGrpSpPr>
          <p:grpSpPr bwMode="auto">
            <a:xfrm>
              <a:off x="2592" y="3168"/>
              <a:ext cx="96" cy="293"/>
              <a:chOff x="864" y="3211"/>
              <a:chExt cx="96" cy="293"/>
            </a:xfrm>
          </p:grpSpPr>
          <p:sp>
            <p:nvSpPr>
              <p:cNvPr id="1161310" name="Freeform 94"/>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311" name="Rectangle 95"/>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5" name="Group 96"/>
            <p:cNvGrpSpPr>
              <a:grpSpLocks/>
            </p:cNvGrpSpPr>
            <p:nvPr/>
          </p:nvGrpSpPr>
          <p:grpSpPr bwMode="auto">
            <a:xfrm>
              <a:off x="1920" y="3456"/>
              <a:ext cx="96" cy="293"/>
              <a:chOff x="864" y="3211"/>
              <a:chExt cx="96" cy="293"/>
            </a:xfrm>
          </p:grpSpPr>
          <p:sp>
            <p:nvSpPr>
              <p:cNvPr id="1161313" name="Freeform 97"/>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314" name="Rectangle 98"/>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526" name="Group 99"/>
            <p:cNvGrpSpPr>
              <a:grpSpLocks/>
            </p:cNvGrpSpPr>
            <p:nvPr/>
          </p:nvGrpSpPr>
          <p:grpSpPr bwMode="auto">
            <a:xfrm>
              <a:off x="3360" y="2832"/>
              <a:ext cx="96" cy="293"/>
              <a:chOff x="864" y="3211"/>
              <a:chExt cx="96" cy="293"/>
            </a:xfrm>
          </p:grpSpPr>
          <p:sp>
            <p:nvSpPr>
              <p:cNvPr id="1161316" name="Freeform 100"/>
              <p:cNvSpPr>
                <a:spLocks/>
              </p:cNvSpPr>
              <p:nvPr/>
            </p:nvSpPr>
            <p:spPr bwMode="auto">
              <a:xfrm>
                <a:off x="896" y="3211"/>
                <a:ext cx="61" cy="117"/>
              </a:xfrm>
              <a:custGeom>
                <a:avLst/>
                <a:gdLst>
                  <a:gd name="T0" fmla="*/ 24 w 61"/>
                  <a:gd name="T1" fmla="*/ 15 h 117"/>
                  <a:gd name="T2" fmla="*/ 8 w 61"/>
                  <a:gd name="T3" fmla="*/ 93 h 117"/>
                  <a:gd name="T4" fmla="*/ 0 w 61"/>
                  <a:gd name="T5" fmla="*/ 117 h 117"/>
                  <a:gd name="T6" fmla="*/ 8 w 61"/>
                  <a:gd name="T7" fmla="*/ 93 h 117"/>
                  <a:gd name="T8" fmla="*/ 16 w 61"/>
                  <a:gd name="T9" fmla="*/ 47 h 117"/>
                  <a:gd name="T10" fmla="*/ 31 w 61"/>
                  <a:gd name="T11" fmla="*/ 23 h 117"/>
                  <a:gd name="T12" fmla="*/ 55 w 61"/>
                  <a:gd name="T13" fmla="*/ 8 h 117"/>
                  <a:gd name="T14" fmla="*/ 24 w 61"/>
                  <a:gd name="T15" fmla="*/ 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7">
                    <a:moveTo>
                      <a:pt x="24" y="15"/>
                    </a:moveTo>
                    <a:cubicBezTo>
                      <a:pt x="17" y="54"/>
                      <a:pt x="18" y="59"/>
                      <a:pt x="8" y="93"/>
                    </a:cubicBezTo>
                    <a:cubicBezTo>
                      <a:pt x="6" y="101"/>
                      <a:pt x="0" y="117"/>
                      <a:pt x="0" y="117"/>
                    </a:cubicBezTo>
                    <a:cubicBezTo>
                      <a:pt x="3" y="109"/>
                      <a:pt x="6" y="101"/>
                      <a:pt x="8" y="93"/>
                    </a:cubicBezTo>
                    <a:cubicBezTo>
                      <a:pt x="11" y="78"/>
                      <a:pt x="11" y="62"/>
                      <a:pt x="16" y="47"/>
                    </a:cubicBezTo>
                    <a:cubicBezTo>
                      <a:pt x="19" y="38"/>
                      <a:pt x="24" y="30"/>
                      <a:pt x="31" y="23"/>
                    </a:cubicBezTo>
                    <a:cubicBezTo>
                      <a:pt x="38" y="16"/>
                      <a:pt x="61" y="15"/>
                      <a:pt x="55" y="8"/>
                    </a:cubicBezTo>
                    <a:cubicBezTo>
                      <a:pt x="48" y="0"/>
                      <a:pt x="34" y="13"/>
                      <a:pt x="24" y="15"/>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61317" name="Rectangle 101"/>
              <p:cNvSpPr>
                <a:spLocks noChangeArrowheads="1"/>
              </p:cNvSpPr>
              <p:nvPr/>
            </p:nvSpPr>
            <p:spPr bwMode="auto">
              <a:xfrm>
                <a:off x="864" y="3312"/>
                <a:ext cx="96"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pic>
        <p:nvPicPr>
          <p:cNvPr id="62469" name="Picture 102" descr="tokens_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36576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03" descr="clay_tabl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24200"/>
            <a:ext cx="21367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04" descr="alexandria_sagan2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572000"/>
            <a:ext cx="2743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05" descr="scrolls_and_ta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362200"/>
            <a:ext cx="1981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06" descr="Bibliothe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191000"/>
            <a:ext cx="21336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62242" name="Rectangle 2"/>
          <p:cNvSpPr>
            <a:spLocks noGrp="1" noChangeArrowheads="1"/>
          </p:cNvSpPr>
          <p:nvPr>
            <p:ph type="title"/>
          </p:nvPr>
        </p:nvSpPr>
        <p:spPr/>
        <p:txBody>
          <a:bodyPr/>
          <a:lstStyle/>
          <a:p>
            <a:pPr eaLnBrk="1" hangingPunct="1">
              <a:defRPr/>
            </a:pPr>
            <a:r>
              <a:rPr lang="en-US" smtClean="0">
                <a:cs typeface="+mj-cs"/>
              </a:rPr>
              <a:t>Origins</a:t>
            </a:r>
          </a:p>
        </p:txBody>
      </p:sp>
      <p:sp>
        <p:nvSpPr>
          <p:cNvPr id="1162243" name="Rectangle 3"/>
          <p:cNvSpPr>
            <a:spLocks noGrp="1" noChangeArrowheads="1"/>
          </p:cNvSpPr>
          <p:nvPr>
            <p:ph type="body" idx="1"/>
          </p:nvPr>
        </p:nvSpPr>
        <p:spPr>
          <a:xfrm>
            <a:off x="457200" y="1219200"/>
            <a:ext cx="5410200" cy="4953000"/>
          </a:xfrm>
        </p:spPr>
        <p:txBody>
          <a:bodyPr/>
          <a:lstStyle/>
          <a:p>
            <a:pPr eaLnBrk="1" hangingPunct="1">
              <a:lnSpc>
                <a:spcPct val="80000"/>
              </a:lnSpc>
              <a:defRPr/>
            </a:pPr>
            <a:r>
              <a:rPr lang="en-US" sz="2800" smtClean="0">
                <a:cs typeface="+mn-cs"/>
              </a:rPr>
              <a:t>Biblical Indexes and Concordances</a:t>
            </a:r>
          </a:p>
          <a:p>
            <a:pPr lvl="1" eaLnBrk="1" hangingPunct="1">
              <a:lnSpc>
                <a:spcPct val="80000"/>
              </a:lnSpc>
              <a:defRPr/>
            </a:pPr>
            <a:r>
              <a:rPr lang="en-US" sz="2400" smtClean="0"/>
              <a:t>1247 – Hugo de St. Caro – employed 500 Monks to create keyword concordance to the Bible</a:t>
            </a:r>
          </a:p>
          <a:p>
            <a:pPr eaLnBrk="1" hangingPunct="1">
              <a:lnSpc>
                <a:spcPct val="80000"/>
              </a:lnSpc>
              <a:defRPr/>
            </a:pPr>
            <a:r>
              <a:rPr lang="en-US" sz="2800" smtClean="0">
                <a:cs typeface="+mn-cs"/>
              </a:rPr>
              <a:t>Journal Indexes (Royal Society, 1600</a:t>
            </a:r>
            <a:r>
              <a:rPr lang="ja-JP" altLang="en-US" sz="2800" smtClean="0">
                <a:latin typeface="Arial"/>
                <a:cs typeface="+mn-cs"/>
              </a:rPr>
              <a:t>’</a:t>
            </a:r>
            <a:r>
              <a:rPr lang="en-US" sz="2800" smtClean="0">
                <a:cs typeface="+mn-cs"/>
              </a:rPr>
              <a:t>s)</a:t>
            </a:r>
          </a:p>
          <a:p>
            <a:pPr eaLnBrk="1" hangingPunct="1">
              <a:lnSpc>
                <a:spcPct val="80000"/>
              </a:lnSpc>
              <a:defRPr/>
            </a:pPr>
            <a:r>
              <a:rPr lang="ja-JP" altLang="en-US" sz="2800" smtClean="0">
                <a:latin typeface="Arial"/>
                <a:cs typeface="+mn-cs"/>
              </a:rPr>
              <a:t>“</a:t>
            </a:r>
            <a:r>
              <a:rPr lang="en-US" sz="2800" smtClean="0">
                <a:cs typeface="+mn-cs"/>
              </a:rPr>
              <a:t>Information Explosion</a:t>
            </a:r>
            <a:r>
              <a:rPr lang="ja-JP" altLang="en-US" sz="2800" smtClean="0">
                <a:latin typeface="Arial"/>
                <a:cs typeface="+mn-cs"/>
              </a:rPr>
              <a:t>”</a:t>
            </a:r>
            <a:r>
              <a:rPr lang="en-US" sz="2800" smtClean="0">
                <a:cs typeface="+mn-cs"/>
              </a:rPr>
              <a:t> following WWII</a:t>
            </a:r>
          </a:p>
          <a:p>
            <a:pPr lvl="1" eaLnBrk="1" hangingPunct="1">
              <a:lnSpc>
                <a:spcPct val="80000"/>
              </a:lnSpc>
              <a:defRPr/>
            </a:pPr>
            <a:r>
              <a:rPr lang="en-US" sz="2400" smtClean="0"/>
              <a:t>Cranfield Studies of indexing languages and information retrieval</a:t>
            </a:r>
          </a:p>
          <a:p>
            <a:pPr lvl="1" eaLnBrk="1" hangingPunct="1">
              <a:lnSpc>
                <a:spcPct val="80000"/>
              </a:lnSpc>
              <a:defRPr/>
            </a:pPr>
            <a:endParaRPr lang="en-US" sz="2400" smtClean="0"/>
          </a:p>
        </p:txBody>
      </p:sp>
      <p:pic>
        <p:nvPicPr>
          <p:cNvPr id="64516" name="Picture 4" descr="bible_concor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990600"/>
            <a:ext cx="3514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IS 240 – Spring 2013 </a:t>
            </a:r>
            <a:endParaRPr lang="en-US"/>
          </a:p>
        </p:txBody>
      </p:sp>
      <p:sp>
        <p:nvSpPr>
          <p:cNvPr id="1097732" name="Rectangle 4"/>
          <p:cNvSpPr>
            <a:spLocks noGrp="1" noChangeArrowheads="1"/>
          </p:cNvSpPr>
          <p:nvPr>
            <p:ph type="title"/>
          </p:nvPr>
        </p:nvSpPr>
        <p:spPr/>
        <p:txBody>
          <a:bodyPr/>
          <a:lstStyle/>
          <a:p>
            <a:pPr eaLnBrk="1" hangingPunct="1">
              <a:defRPr/>
            </a:pPr>
            <a:r>
              <a:rPr lang="en-US" smtClean="0">
                <a:cs typeface="+mj-cs"/>
              </a:rPr>
              <a:t>Visions of IR Systems</a:t>
            </a:r>
          </a:p>
        </p:txBody>
      </p:sp>
      <p:sp>
        <p:nvSpPr>
          <p:cNvPr id="1097733" name="Rectangle 5"/>
          <p:cNvSpPr>
            <a:spLocks noGrp="1" noChangeArrowheads="1"/>
          </p:cNvSpPr>
          <p:nvPr>
            <p:ph type="body" idx="1"/>
          </p:nvPr>
        </p:nvSpPr>
        <p:spPr>
          <a:xfrm>
            <a:off x="457200" y="1219200"/>
            <a:ext cx="5562600" cy="4953000"/>
          </a:xfrm>
        </p:spPr>
        <p:txBody>
          <a:bodyPr/>
          <a:lstStyle/>
          <a:p>
            <a:pPr eaLnBrk="1" hangingPunct="1">
              <a:lnSpc>
                <a:spcPct val="80000"/>
              </a:lnSpc>
              <a:defRPr/>
            </a:pPr>
            <a:r>
              <a:rPr lang="en-US" sz="2400" b="1" smtClean="0">
                <a:cs typeface="+mn-cs"/>
              </a:rPr>
              <a:t>Rev. John Wilkins</a:t>
            </a:r>
            <a:r>
              <a:rPr lang="en-US" sz="2400" smtClean="0">
                <a:cs typeface="+mn-cs"/>
              </a:rPr>
              <a:t>, 1600</a:t>
            </a:r>
            <a:r>
              <a:rPr lang="ja-JP" altLang="en-US" sz="2400" smtClean="0">
                <a:latin typeface="Arial"/>
                <a:cs typeface="+mn-cs"/>
              </a:rPr>
              <a:t>’</a:t>
            </a:r>
            <a:r>
              <a:rPr lang="en-US" sz="2400" smtClean="0">
                <a:cs typeface="+mn-cs"/>
              </a:rPr>
              <a:t>s : The Philosophical Language and tables</a:t>
            </a:r>
          </a:p>
          <a:p>
            <a:pPr eaLnBrk="1" hangingPunct="1">
              <a:lnSpc>
                <a:spcPct val="80000"/>
              </a:lnSpc>
              <a:defRPr/>
            </a:pPr>
            <a:r>
              <a:rPr lang="en-US" sz="2400" b="1" smtClean="0">
                <a:cs typeface="+mn-cs"/>
              </a:rPr>
              <a:t>Wilhelm Ostwald and Paul Otlet</a:t>
            </a:r>
            <a:r>
              <a:rPr lang="en-US" sz="2400" smtClean="0">
                <a:cs typeface="+mn-cs"/>
              </a:rPr>
              <a:t>, 1910</a:t>
            </a:r>
            <a:r>
              <a:rPr lang="ja-JP" altLang="en-US" sz="2400" smtClean="0">
                <a:latin typeface="Arial"/>
                <a:cs typeface="+mn-cs"/>
              </a:rPr>
              <a:t>’</a:t>
            </a:r>
            <a:r>
              <a:rPr lang="en-US" sz="2400" smtClean="0">
                <a:cs typeface="+mn-cs"/>
              </a:rPr>
              <a:t>s: The </a:t>
            </a:r>
            <a:r>
              <a:rPr lang="ja-JP" altLang="en-US" sz="2400" smtClean="0">
                <a:latin typeface="Arial"/>
                <a:cs typeface="+mn-cs"/>
              </a:rPr>
              <a:t>“</a:t>
            </a:r>
            <a:r>
              <a:rPr lang="en-US" sz="2400" smtClean="0">
                <a:cs typeface="+mn-cs"/>
              </a:rPr>
              <a:t>monographic principle</a:t>
            </a:r>
            <a:r>
              <a:rPr lang="ja-JP" altLang="en-US" sz="2400" smtClean="0">
                <a:latin typeface="Arial"/>
                <a:cs typeface="+mn-cs"/>
              </a:rPr>
              <a:t>”</a:t>
            </a:r>
            <a:r>
              <a:rPr lang="en-US" sz="2400" smtClean="0">
                <a:cs typeface="+mn-cs"/>
              </a:rPr>
              <a:t> and Universal Classification</a:t>
            </a:r>
          </a:p>
          <a:p>
            <a:pPr eaLnBrk="1" hangingPunct="1">
              <a:lnSpc>
                <a:spcPct val="80000"/>
              </a:lnSpc>
              <a:defRPr/>
            </a:pPr>
            <a:r>
              <a:rPr lang="en-US" sz="2400" b="1" smtClean="0">
                <a:cs typeface="+mn-cs"/>
              </a:rPr>
              <a:t>Emanuel Goldberg</a:t>
            </a:r>
            <a:r>
              <a:rPr lang="en-US" sz="2400" smtClean="0">
                <a:cs typeface="+mn-cs"/>
              </a:rPr>
              <a:t>, 1920</a:t>
            </a:r>
            <a:r>
              <a:rPr lang="ja-JP" altLang="en-US" sz="2400" smtClean="0">
                <a:latin typeface="Arial"/>
                <a:cs typeface="+mn-cs"/>
              </a:rPr>
              <a:t>’</a:t>
            </a:r>
            <a:r>
              <a:rPr lang="en-US" sz="2400" smtClean="0">
                <a:cs typeface="+mn-cs"/>
              </a:rPr>
              <a:t>s - 1940</a:t>
            </a:r>
            <a:r>
              <a:rPr lang="ja-JP" altLang="en-US" sz="2400" smtClean="0">
                <a:latin typeface="Arial"/>
                <a:cs typeface="+mn-cs"/>
              </a:rPr>
              <a:t>’</a:t>
            </a:r>
            <a:r>
              <a:rPr lang="en-US" sz="2400" smtClean="0">
                <a:cs typeface="+mn-cs"/>
              </a:rPr>
              <a:t>s</a:t>
            </a:r>
          </a:p>
          <a:p>
            <a:pPr eaLnBrk="1" hangingPunct="1">
              <a:lnSpc>
                <a:spcPct val="80000"/>
              </a:lnSpc>
              <a:defRPr/>
            </a:pPr>
            <a:r>
              <a:rPr lang="en-US" sz="2400" b="1" smtClean="0">
                <a:cs typeface="+mn-cs"/>
              </a:rPr>
              <a:t>H.G. Wells</a:t>
            </a:r>
            <a:r>
              <a:rPr lang="en-US" sz="2400" smtClean="0">
                <a:cs typeface="+mn-cs"/>
              </a:rPr>
              <a:t>, </a:t>
            </a:r>
            <a:r>
              <a:rPr lang="ja-JP" altLang="en-US" sz="2400" smtClean="0">
                <a:latin typeface="Arial"/>
                <a:cs typeface="+mn-cs"/>
              </a:rPr>
              <a:t>“</a:t>
            </a:r>
            <a:r>
              <a:rPr lang="en-US" sz="2400" smtClean="0">
                <a:cs typeface="+mn-cs"/>
              </a:rPr>
              <a:t>World Brain: The idea of a permanent World Encyclopedia.</a:t>
            </a:r>
            <a:r>
              <a:rPr lang="ja-JP" altLang="en-US" sz="2400" smtClean="0">
                <a:latin typeface="Arial"/>
                <a:cs typeface="+mn-cs"/>
              </a:rPr>
              <a:t>”</a:t>
            </a:r>
            <a:r>
              <a:rPr lang="en-US" sz="2400" smtClean="0">
                <a:cs typeface="+mn-cs"/>
              </a:rPr>
              <a:t> (Introduction to the </a:t>
            </a:r>
            <a:r>
              <a:rPr lang="en-US" sz="2400" i="1" smtClean="0">
                <a:cs typeface="+mn-cs"/>
              </a:rPr>
              <a:t>Encyclop</a:t>
            </a:r>
            <a:r>
              <a:rPr lang="en-US" sz="2400" i="1" smtClean="0">
                <a:cs typeface="Arial" charset="0"/>
              </a:rPr>
              <a:t>é</a:t>
            </a:r>
            <a:r>
              <a:rPr lang="en-US" sz="2400" i="1" smtClean="0">
                <a:cs typeface="+mn-cs"/>
              </a:rPr>
              <a:t>die Fran</a:t>
            </a:r>
            <a:r>
              <a:rPr lang="en-US" sz="2400" i="1" smtClean="0">
                <a:cs typeface="Arial" charset="0"/>
              </a:rPr>
              <a:t>ç</a:t>
            </a:r>
            <a:r>
              <a:rPr lang="en-US" sz="2400" i="1" smtClean="0">
                <a:cs typeface="+mn-cs"/>
              </a:rPr>
              <a:t>aise</a:t>
            </a:r>
            <a:r>
              <a:rPr lang="en-US" sz="2400" smtClean="0">
                <a:cs typeface="+mn-cs"/>
              </a:rPr>
              <a:t>, 1937)</a:t>
            </a:r>
          </a:p>
          <a:p>
            <a:pPr eaLnBrk="1" hangingPunct="1">
              <a:lnSpc>
                <a:spcPct val="80000"/>
              </a:lnSpc>
              <a:defRPr/>
            </a:pPr>
            <a:r>
              <a:rPr lang="en-US" sz="2400" b="1" smtClean="0">
                <a:cs typeface="+mn-cs"/>
              </a:rPr>
              <a:t>Vannevar Bush</a:t>
            </a:r>
            <a:r>
              <a:rPr lang="en-US" sz="2400" smtClean="0">
                <a:cs typeface="+mn-cs"/>
              </a:rPr>
              <a:t>, </a:t>
            </a:r>
            <a:r>
              <a:rPr lang="ja-JP" altLang="en-US" sz="2400" smtClean="0">
                <a:latin typeface="Arial"/>
                <a:cs typeface="+mn-cs"/>
              </a:rPr>
              <a:t>“</a:t>
            </a:r>
            <a:r>
              <a:rPr lang="en-US" sz="2400" smtClean="0">
                <a:cs typeface="+mn-cs"/>
              </a:rPr>
              <a:t>As we may think.</a:t>
            </a:r>
            <a:r>
              <a:rPr lang="ja-JP" altLang="en-US" sz="2400" smtClean="0">
                <a:latin typeface="Arial"/>
                <a:cs typeface="+mn-cs"/>
              </a:rPr>
              <a:t>”</a:t>
            </a:r>
            <a:r>
              <a:rPr lang="en-US" sz="2400" smtClean="0">
                <a:cs typeface="+mn-cs"/>
              </a:rPr>
              <a:t> Atlantic Monthly, 1945.</a:t>
            </a:r>
          </a:p>
          <a:p>
            <a:pPr eaLnBrk="1" hangingPunct="1">
              <a:lnSpc>
                <a:spcPct val="80000"/>
              </a:lnSpc>
              <a:defRPr/>
            </a:pPr>
            <a:r>
              <a:rPr lang="en-US" sz="2400" smtClean="0">
                <a:cs typeface="+mn-cs"/>
              </a:rPr>
              <a:t>Term </a:t>
            </a:r>
            <a:r>
              <a:rPr lang="ja-JP" altLang="en-US" sz="2400" smtClean="0">
                <a:latin typeface="Arial"/>
                <a:cs typeface="+mn-cs"/>
              </a:rPr>
              <a:t>“</a:t>
            </a:r>
            <a:r>
              <a:rPr lang="en-US" sz="2400" smtClean="0">
                <a:cs typeface="+mn-cs"/>
              </a:rPr>
              <a:t>Information Retrieval</a:t>
            </a:r>
            <a:r>
              <a:rPr lang="ja-JP" altLang="en-US" sz="2400" smtClean="0">
                <a:latin typeface="Arial"/>
                <a:cs typeface="+mn-cs"/>
              </a:rPr>
              <a:t>”</a:t>
            </a:r>
            <a:r>
              <a:rPr lang="en-US" sz="2400" smtClean="0">
                <a:cs typeface="+mn-cs"/>
              </a:rPr>
              <a:t> coined by </a:t>
            </a:r>
            <a:r>
              <a:rPr lang="en-US" sz="2400" b="1" smtClean="0">
                <a:cs typeface="+mn-cs"/>
              </a:rPr>
              <a:t>Calvin Mooers</a:t>
            </a:r>
            <a:r>
              <a:rPr lang="en-US" sz="2400" smtClean="0">
                <a:cs typeface="+mn-cs"/>
              </a:rPr>
              <a:t>. 1952</a:t>
            </a:r>
          </a:p>
        </p:txBody>
      </p:sp>
      <p:pic>
        <p:nvPicPr>
          <p:cNvPr id="66564" name="Picture 7" descr="John_Wil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14400"/>
            <a:ext cx="12001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8" descr="me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76800"/>
            <a:ext cx="25908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9" descr="goldberg_photocel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971800"/>
            <a:ext cx="1600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Wilkins_Philosophical_l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9800" y="914400"/>
            <a:ext cx="1854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0" descr="goldberg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362200"/>
            <a:ext cx="8445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1" descr="vbush_45_Differential_Analyz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962400"/>
            <a:ext cx="16764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240 – Spring 2013 </a:t>
            </a:r>
            <a:endParaRPr lang="en-US"/>
          </a:p>
        </p:txBody>
      </p:sp>
      <p:sp>
        <p:nvSpPr>
          <p:cNvPr id="1098754" name="Rectangle 2"/>
          <p:cNvSpPr>
            <a:spLocks noGrp="1" noChangeArrowheads="1"/>
          </p:cNvSpPr>
          <p:nvPr>
            <p:ph type="title"/>
          </p:nvPr>
        </p:nvSpPr>
        <p:spPr/>
        <p:txBody>
          <a:bodyPr/>
          <a:lstStyle/>
          <a:p>
            <a:pPr eaLnBrk="1" hangingPunct="1">
              <a:defRPr/>
            </a:pPr>
            <a:r>
              <a:rPr lang="en-US" smtClean="0">
                <a:cs typeface="+mj-cs"/>
              </a:rPr>
              <a:t>Card-Based IR Systems</a:t>
            </a:r>
          </a:p>
        </p:txBody>
      </p:sp>
      <p:sp>
        <p:nvSpPr>
          <p:cNvPr id="1098755" name="Rectangle 3"/>
          <p:cNvSpPr>
            <a:spLocks noGrp="1" noChangeArrowheads="1"/>
          </p:cNvSpPr>
          <p:nvPr>
            <p:ph type="body" idx="1"/>
          </p:nvPr>
        </p:nvSpPr>
        <p:spPr/>
        <p:txBody>
          <a:bodyPr/>
          <a:lstStyle/>
          <a:p>
            <a:pPr eaLnBrk="1" hangingPunct="1">
              <a:defRPr/>
            </a:pPr>
            <a:r>
              <a:rPr lang="en-US" smtClean="0">
                <a:cs typeface="+mn-cs"/>
              </a:rPr>
              <a:t>Uniterm (Casey, Perry, Berry, Kent: 1958)</a:t>
            </a:r>
          </a:p>
          <a:p>
            <a:pPr lvl="1" eaLnBrk="1" hangingPunct="1">
              <a:defRPr/>
            </a:pPr>
            <a:r>
              <a:rPr lang="en-US" smtClean="0"/>
              <a:t>Developed and used from mid 1940</a:t>
            </a:r>
            <a:r>
              <a:rPr lang="ja-JP" altLang="en-US" smtClean="0">
                <a:latin typeface="Arial"/>
              </a:rPr>
              <a:t>’</a:t>
            </a:r>
            <a:r>
              <a:rPr lang="en-US" smtClean="0"/>
              <a:t>s)</a:t>
            </a:r>
          </a:p>
        </p:txBody>
      </p:sp>
      <p:sp>
        <p:nvSpPr>
          <p:cNvPr id="1098756" name="Text Box 4"/>
          <p:cNvSpPr txBox="1">
            <a:spLocks noChangeArrowheads="1"/>
          </p:cNvSpPr>
          <p:nvPr/>
        </p:nvSpPr>
        <p:spPr bwMode="auto">
          <a:xfrm>
            <a:off x="2667000" y="3276600"/>
            <a:ext cx="4953000" cy="1743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110000"/>
              </a:lnSpc>
              <a:spcBef>
                <a:spcPct val="50000"/>
              </a:spcBef>
              <a:defRPr/>
            </a:pPr>
            <a:r>
              <a:rPr lang="en-US" sz="1400" b="1">
                <a:cs typeface="+mn-cs"/>
              </a:rPr>
              <a:t>EXCURSION                                                                       43821</a:t>
            </a:r>
          </a:p>
          <a:p>
            <a:pPr algn="l" eaLnBrk="0" hangingPunct="0">
              <a:lnSpc>
                <a:spcPct val="40000"/>
              </a:lnSpc>
              <a:spcBef>
                <a:spcPct val="50000"/>
              </a:spcBef>
              <a:defRPr/>
            </a:pPr>
            <a:r>
              <a:rPr lang="en-US" sz="1400">
                <a:cs typeface="+mn-cs"/>
              </a:rPr>
              <a:t>  90      </a:t>
            </a:r>
            <a:r>
              <a:rPr lang="en-US" sz="1400" b="1">
                <a:cs typeface="+mn-cs"/>
              </a:rPr>
              <a:t>241</a:t>
            </a:r>
            <a:r>
              <a:rPr lang="en-US" sz="1400">
                <a:cs typeface="+mn-cs"/>
              </a:rPr>
              <a:t>       52       63       34       25       66       </a:t>
            </a:r>
            <a:r>
              <a:rPr lang="en-US" sz="1400" b="1">
                <a:cs typeface="+mn-cs"/>
              </a:rPr>
              <a:t>17</a:t>
            </a:r>
            <a:r>
              <a:rPr lang="en-US" sz="1400">
                <a:cs typeface="+mn-cs"/>
              </a:rPr>
              <a:t>       58        49</a:t>
            </a:r>
          </a:p>
          <a:p>
            <a:pPr algn="l" eaLnBrk="0" hangingPunct="0">
              <a:lnSpc>
                <a:spcPct val="40000"/>
              </a:lnSpc>
              <a:spcBef>
                <a:spcPct val="50000"/>
              </a:spcBef>
              <a:defRPr/>
            </a:pPr>
            <a:r>
              <a:rPr lang="en-US" sz="1400">
                <a:cs typeface="+mn-cs"/>
              </a:rPr>
              <a:t>130      281       92       83       </a:t>
            </a:r>
            <a:r>
              <a:rPr lang="en-US" sz="1400" b="1">
                <a:cs typeface="+mn-cs"/>
              </a:rPr>
              <a:t>44</a:t>
            </a:r>
            <a:r>
              <a:rPr lang="en-US" sz="1400">
                <a:cs typeface="+mn-cs"/>
              </a:rPr>
              <a:t>       75       86       57       88      119</a:t>
            </a:r>
          </a:p>
          <a:p>
            <a:pPr algn="l" eaLnBrk="0" hangingPunct="0">
              <a:lnSpc>
                <a:spcPct val="40000"/>
              </a:lnSpc>
              <a:spcBef>
                <a:spcPct val="50000"/>
              </a:spcBef>
              <a:defRPr/>
            </a:pPr>
            <a:r>
              <a:rPr lang="en-US" sz="1400">
                <a:cs typeface="+mn-cs"/>
              </a:rPr>
              <a:t>640                 122       93     104      115    146       97     158      139</a:t>
            </a:r>
          </a:p>
          <a:p>
            <a:pPr algn="l" eaLnBrk="0" hangingPunct="0">
              <a:lnSpc>
                <a:spcPct val="40000"/>
              </a:lnSpc>
              <a:spcBef>
                <a:spcPct val="50000"/>
              </a:spcBef>
              <a:defRPr/>
            </a:pPr>
            <a:r>
              <a:rPr lang="en-US" sz="1400">
                <a:cs typeface="+mn-cs"/>
              </a:rPr>
              <a:t>870                 342                                                 157     178      199</a:t>
            </a:r>
          </a:p>
          <a:p>
            <a:pPr algn="l" eaLnBrk="0" hangingPunct="0">
              <a:lnSpc>
                <a:spcPct val="40000"/>
              </a:lnSpc>
              <a:spcBef>
                <a:spcPct val="50000"/>
              </a:spcBef>
              <a:defRPr/>
            </a:pPr>
            <a:r>
              <a:rPr lang="en-US" sz="1400">
                <a:cs typeface="+mn-cs"/>
              </a:rPr>
              <a:t>                                                                              207     248      269</a:t>
            </a:r>
          </a:p>
          <a:p>
            <a:pPr algn="l" eaLnBrk="0" hangingPunct="0">
              <a:lnSpc>
                <a:spcPct val="40000"/>
              </a:lnSpc>
              <a:spcBef>
                <a:spcPct val="50000"/>
              </a:spcBef>
              <a:defRPr/>
            </a:pPr>
            <a:r>
              <a:rPr lang="en-US" sz="1400">
                <a:cs typeface="+mn-cs"/>
              </a:rPr>
              <a:t>                                                                                         298</a:t>
            </a:r>
          </a:p>
          <a:p>
            <a:pPr algn="l" eaLnBrk="0" hangingPunct="0">
              <a:lnSpc>
                <a:spcPct val="70000"/>
              </a:lnSpc>
              <a:spcBef>
                <a:spcPct val="50000"/>
              </a:spcBef>
              <a:defRPr/>
            </a:pPr>
            <a:endParaRPr lang="en-US" sz="1400" b="1">
              <a:cs typeface="+mn-cs"/>
            </a:endParaRPr>
          </a:p>
        </p:txBody>
      </p:sp>
      <p:sp>
        <p:nvSpPr>
          <p:cNvPr id="1098757" name="Text Box 5"/>
          <p:cNvSpPr txBox="1">
            <a:spLocks noChangeArrowheads="1"/>
          </p:cNvSpPr>
          <p:nvPr/>
        </p:nvSpPr>
        <p:spPr bwMode="auto">
          <a:xfrm>
            <a:off x="1143000" y="4191000"/>
            <a:ext cx="4953000" cy="1743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110000"/>
              </a:lnSpc>
              <a:spcBef>
                <a:spcPct val="50000"/>
              </a:spcBef>
              <a:defRPr/>
            </a:pPr>
            <a:r>
              <a:rPr lang="en-US" sz="1400" b="1">
                <a:cs typeface="+mn-cs"/>
              </a:rPr>
              <a:t>LUNAR                                                                       12457</a:t>
            </a:r>
          </a:p>
          <a:p>
            <a:pPr algn="l" eaLnBrk="0" hangingPunct="0">
              <a:lnSpc>
                <a:spcPct val="40000"/>
              </a:lnSpc>
              <a:spcBef>
                <a:spcPct val="50000"/>
              </a:spcBef>
              <a:defRPr/>
            </a:pPr>
            <a:r>
              <a:rPr lang="en-US" sz="1400">
                <a:cs typeface="+mn-cs"/>
              </a:rPr>
              <a:t>110      181       12       73       </a:t>
            </a:r>
            <a:r>
              <a:rPr lang="en-US" sz="1400" b="1">
                <a:cs typeface="+mn-cs"/>
              </a:rPr>
              <a:t>44</a:t>
            </a:r>
            <a:r>
              <a:rPr lang="en-US" sz="1400">
                <a:cs typeface="+mn-cs"/>
              </a:rPr>
              <a:t>       15       46         7       28        39</a:t>
            </a:r>
          </a:p>
          <a:p>
            <a:pPr algn="l" eaLnBrk="0" hangingPunct="0">
              <a:lnSpc>
                <a:spcPct val="40000"/>
              </a:lnSpc>
              <a:spcBef>
                <a:spcPct val="50000"/>
              </a:spcBef>
              <a:defRPr/>
            </a:pPr>
            <a:r>
              <a:rPr lang="en-US" sz="1400">
                <a:cs typeface="+mn-cs"/>
              </a:rPr>
              <a:t>430      </a:t>
            </a:r>
            <a:r>
              <a:rPr lang="en-US" sz="1400" b="1">
                <a:cs typeface="+mn-cs"/>
              </a:rPr>
              <a:t>241</a:t>
            </a:r>
            <a:r>
              <a:rPr lang="en-US" sz="1400">
                <a:cs typeface="+mn-cs"/>
              </a:rPr>
              <a:t>       42     113       74       85       76       </a:t>
            </a:r>
            <a:r>
              <a:rPr lang="en-US" sz="1400" b="1">
                <a:cs typeface="+mn-cs"/>
              </a:rPr>
              <a:t>17</a:t>
            </a:r>
            <a:r>
              <a:rPr lang="en-US" sz="1400">
                <a:cs typeface="+mn-cs"/>
              </a:rPr>
              <a:t>       78        79</a:t>
            </a:r>
          </a:p>
          <a:p>
            <a:pPr algn="l" eaLnBrk="0" hangingPunct="0">
              <a:lnSpc>
                <a:spcPct val="40000"/>
              </a:lnSpc>
              <a:spcBef>
                <a:spcPct val="50000"/>
              </a:spcBef>
              <a:defRPr/>
            </a:pPr>
            <a:r>
              <a:rPr lang="en-US" sz="1400">
                <a:cs typeface="+mn-cs"/>
              </a:rPr>
              <a:t>820      761     602     233     134       95     136       37     118      109</a:t>
            </a:r>
          </a:p>
          <a:p>
            <a:pPr algn="l" eaLnBrk="0" hangingPunct="0">
              <a:lnSpc>
                <a:spcPct val="40000"/>
              </a:lnSpc>
              <a:spcBef>
                <a:spcPct val="50000"/>
              </a:spcBef>
              <a:defRPr/>
            </a:pPr>
            <a:r>
              <a:rPr lang="en-US" sz="1400">
                <a:cs typeface="+mn-cs"/>
              </a:rPr>
              <a:t>            901     982                194     165                127     198      179</a:t>
            </a:r>
          </a:p>
          <a:p>
            <a:pPr algn="l" eaLnBrk="0" hangingPunct="0">
              <a:lnSpc>
                <a:spcPct val="40000"/>
              </a:lnSpc>
              <a:spcBef>
                <a:spcPct val="50000"/>
              </a:spcBef>
              <a:defRPr/>
            </a:pPr>
            <a:r>
              <a:rPr lang="en-US" sz="1400">
                <a:cs typeface="+mn-cs"/>
              </a:rPr>
              <a:t>                                                                              377     288  </a:t>
            </a:r>
          </a:p>
          <a:p>
            <a:pPr algn="l" eaLnBrk="0" hangingPunct="0">
              <a:lnSpc>
                <a:spcPct val="40000"/>
              </a:lnSpc>
              <a:spcBef>
                <a:spcPct val="50000"/>
              </a:spcBef>
              <a:defRPr/>
            </a:pPr>
            <a:r>
              <a:rPr lang="en-US" sz="1400">
                <a:cs typeface="+mn-cs"/>
              </a:rPr>
              <a:t>                                                                              407</a:t>
            </a:r>
          </a:p>
          <a:p>
            <a:pPr algn="l" eaLnBrk="0" hangingPunct="0">
              <a:lnSpc>
                <a:spcPct val="70000"/>
              </a:lnSpc>
              <a:spcBef>
                <a:spcPct val="50000"/>
              </a:spcBef>
              <a:defRPr/>
            </a:pPr>
            <a:endParaRPr lang="en-US" sz="1400" b="1">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quarter" idx="10"/>
          </p:nvPr>
        </p:nvSpPr>
        <p:spPr/>
        <p:txBody>
          <a:bodyPr/>
          <a:lstStyle/>
          <a:p>
            <a:pPr>
              <a:defRPr/>
            </a:pPr>
            <a:r>
              <a:rPr lang="en-US" smtClean="0"/>
              <a:t>IS 240 – Spring 2013 </a:t>
            </a:r>
            <a:endParaRPr lang="en-US"/>
          </a:p>
        </p:txBody>
      </p:sp>
      <p:sp>
        <p:nvSpPr>
          <p:cNvPr id="1099778" name="Rectangle 2"/>
          <p:cNvSpPr>
            <a:spLocks noGrp="1" noChangeArrowheads="1"/>
          </p:cNvSpPr>
          <p:nvPr>
            <p:ph type="title"/>
          </p:nvPr>
        </p:nvSpPr>
        <p:spPr/>
        <p:txBody>
          <a:bodyPr/>
          <a:lstStyle/>
          <a:p>
            <a:pPr eaLnBrk="1" hangingPunct="1">
              <a:defRPr/>
            </a:pPr>
            <a:r>
              <a:rPr lang="en-US" smtClean="0">
                <a:cs typeface="+mj-cs"/>
              </a:rPr>
              <a:t>Card Systems</a:t>
            </a:r>
          </a:p>
        </p:txBody>
      </p:sp>
      <p:sp>
        <p:nvSpPr>
          <p:cNvPr id="1099779" name="Rectangle 3"/>
          <p:cNvSpPr>
            <a:spLocks noGrp="1" noChangeArrowheads="1"/>
          </p:cNvSpPr>
          <p:nvPr>
            <p:ph type="body" idx="1"/>
          </p:nvPr>
        </p:nvSpPr>
        <p:spPr/>
        <p:txBody>
          <a:bodyPr/>
          <a:lstStyle/>
          <a:p>
            <a:pPr eaLnBrk="1" hangingPunct="1">
              <a:defRPr/>
            </a:pPr>
            <a:r>
              <a:rPr lang="en-US" smtClean="0">
                <a:cs typeface="+mn-cs"/>
              </a:rPr>
              <a:t>Batten Optical Coincidence Cards (</a:t>
            </a:r>
            <a:r>
              <a:rPr lang="ja-JP" altLang="en-US" smtClean="0">
                <a:latin typeface="Arial"/>
                <a:cs typeface="+mn-cs"/>
              </a:rPr>
              <a:t>“</a:t>
            </a:r>
            <a:r>
              <a:rPr lang="en-US" smtClean="0">
                <a:cs typeface="+mn-cs"/>
              </a:rPr>
              <a:t>Peek-a-Boo Cards</a:t>
            </a:r>
            <a:r>
              <a:rPr lang="ja-JP" altLang="en-US" smtClean="0">
                <a:latin typeface="Arial"/>
                <a:cs typeface="+mn-cs"/>
              </a:rPr>
              <a:t>”</a:t>
            </a:r>
            <a:r>
              <a:rPr lang="en-US" smtClean="0">
                <a:cs typeface="+mn-cs"/>
              </a:rPr>
              <a:t>), 1948</a:t>
            </a:r>
          </a:p>
        </p:txBody>
      </p:sp>
      <p:grpSp>
        <p:nvGrpSpPr>
          <p:cNvPr id="70660" name="Group 23"/>
          <p:cNvGrpSpPr>
            <a:grpSpLocks/>
          </p:cNvGrpSpPr>
          <p:nvPr/>
        </p:nvGrpSpPr>
        <p:grpSpPr bwMode="auto">
          <a:xfrm>
            <a:off x="1066800" y="2743200"/>
            <a:ext cx="7162800" cy="3200400"/>
            <a:chOff x="624" y="2016"/>
            <a:chExt cx="4512" cy="2016"/>
          </a:xfrm>
        </p:grpSpPr>
        <p:grpSp>
          <p:nvGrpSpPr>
            <p:cNvPr id="70661" name="Group 4"/>
            <p:cNvGrpSpPr>
              <a:grpSpLocks/>
            </p:cNvGrpSpPr>
            <p:nvPr/>
          </p:nvGrpSpPr>
          <p:grpSpPr bwMode="auto">
            <a:xfrm>
              <a:off x="624" y="2544"/>
              <a:ext cx="2928" cy="1488"/>
              <a:chOff x="768" y="2112"/>
              <a:chExt cx="2928" cy="1488"/>
            </a:xfrm>
          </p:grpSpPr>
          <p:sp>
            <p:nvSpPr>
              <p:cNvPr id="1099781" name="Rectangle 5"/>
              <p:cNvSpPr>
                <a:spLocks noChangeArrowheads="1"/>
              </p:cNvSpPr>
              <p:nvPr/>
            </p:nvSpPr>
            <p:spPr bwMode="auto">
              <a:xfrm>
                <a:off x="768" y="2112"/>
                <a:ext cx="292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cs typeface="+mn-cs"/>
                  </a:rPr>
                  <a:t>Lunar                               </a:t>
                </a:r>
              </a:p>
              <a:p>
                <a:pPr eaLnBrk="0" hangingPunct="0">
                  <a:defRPr/>
                </a:pPr>
                <a:endParaRPr lang="en-US">
                  <a:cs typeface="+mn-cs"/>
                </a:endParaRPr>
              </a:p>
              <a:p>
                <a:pPr eaLnBrk="0" hangingPunct="0">
                  <a:defRPr/>
                </a:pPr>
                <a:endParaRPr lang="en-US">
                  <a:cs typeface="+mn-cs"/>
                </a:endParaRPr>
              </a:p>
              <a:p>
                <a:pPr eaLnBrk="0" hangingPunct="0">
                  <a:defRPr/>
                </a:pPr>
                <a:endParaRPr lang="en-US">
                  <a:cs typeface="+mn-cs"/>
                </a:endParaRPr>
              </a:p>
              <a:p>
                <a:pPr eaLnBrk="0" hangingPunct="0">
                  <a:defRPr/>
                </a:pPr>
                <a:endParaRPr lang="en-US">
                  <a:cs typeface="+mn-cs"/>
                </a:endParaRPr>
              </a:p>
              <a:p>
                <a:pPr eaLnBrk="0" hangingPunct="0">
                  <a:defRPr/>
                </a:pPr>
                <a:endParaRPr lang="en-US">
                  <a:cs typeface="+mn-cs"/>
                </a:endParaRPr>
              </a:p>
            </p:txBody>
          </p:sp>
          <p:sp>
            <p:nvSpPr>
              <p:cNvPr id="1099782" name="Oval 6"/>
              <p:cNvSpPr>
                <a:spLocks noChangeArrowheads="1"/>
              </p:cNvSpPr>
              <p:nvPr/>
            </p:nvSpPr>
            <p:spPr bwMode="auto">
              <a:xfrm>
                <a:off x="1008" y="259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3" name="Oval 7"/>
              <p:cNvSpPr>
                <a:spLocks noChangeArrowheads="1"/>
              </p:cNvSpPr>
              <p:nvPr/>
            </p:nvSpPr>
            <p:spPr bwMode="auto">
              <a:xfrm>
                <a:off x="1296" y="2640"/>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4" name="Oval 8"/>
              <p:cNvSpPr>
                <a:spLocks noChangeArrowheads="1"/>
              </p:cNvSpPr>
              <p:nvPr/>
            </p:nvSpPr>
            <p:spPr bwMode="auto">
              <a:xfrm>
                <a:off x="1200" y="3024"/>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5" name="Oval 9"/>
              <p:cNvSpPr>
                <a:spLocks noChangeArrowheads="1"/>
              </p:cNvSpPr>
              <p:nvPr/>
            </p:nvSpPr>
            <p:spPr bwMode="auto">
              <a:xfrm>
                <a:off x="1632" y="283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6" name="Oval 10"/>
              <p:cNvSpPr>
                <a:spLocks noChangeArrowheads="1"/>
              </p:cNvSpPr>
              <p:nvPr/>
            </p:nvSpPr>
            <p:spPr bwMode="auto">
              <a:xfrm>
                <a:off x="292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7" name="Oval 11"/>
              <p:cNvSpPr>
                <a:spLocks noChangeArrowheads="1"/>
              </p:cNvSpPr>
              <p:nvPr/>
            </p:nvSpPr>
            <p:spPr bwMode="auto">
              <a:xfrm>
                <a:off x="960" y="321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8" name="Oval 12"/>
              <p:cNvSpPr>
                <a:spLocks noChangeArrowheads="1"/>
              </p:cNvSpPr>
              <p:nvPr/>
            </p:nvSpPr>
            <p:spPr bwMode="auto">
              <a:xfrm>
                <a:off x="2256" y="316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89" name="Oval 13"/>
              <p:cNvSpPr>
                <a:spLocks noChangeArrowheads="1"/>
              </p:cNvSpPr>
              <p:nvPr/>
            </p:nvSpPr>
            <p:spPr bwMode="auto">
              <a:xfrm>
                <a:off x="1824" y="259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099790" name="Rectangle 14"/>
            <p:cNvSpPr>
              <a:spLocks noChangeArrowheads="1"/>
            </p:cNvSpPr>
            <p:nvPr/>
          </p:nvSpPr>
          <p:spPr bwMode="auto">
            <a:xfrm>
              <a:off x="2208" y="2016"/>
              <a:ext cx="292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cs typeface="+mn-cs"/>
                </a:rPr>
                <a:t>Excursion                               </a:t>
              </a:r>
            </a:p>
            <a:p>
              <a:pPr eaLnBrk="0" hangingPunct="0">
                <a:defRPr/>
              </a:pPr>
              <a:endParaRPr lang="en-US">
                <a:cs typeface="+mn-cs"/>
              </a:endParaRPr>
            </a:p>
            <a:p>
              <a:pPr eaLnBrk="0" hangingPunct="0">
                <a:defRPr/>
              </a:pPr>
              <a:endParaRPr lang="en-US">
                <a:cs typeface="+mn-cs"/>
              </a:endParaRPr>
            </a:p>
            <a:p>
              <a:pPr eaLnBrk="0" hangingPunct="0">
                <a:defRPr/>
              </a:pPr>
              <a:endParaRPr lang="en-US">
                <a:cs typeface="+mn-cs"/>
              </a:endParaRPr>
            </a:p>
            <a:p>
              <a:pPr eaLnBrk="0" hangingPunct="0">
                <a:defRPr/>
              </a:pPr>
              <a:endParaRPr lang="en-US">
                <a:cs typeface="+mn-cs"/>
              </a:endParaRPr>
            </a:p>
            <a:p>
              <a:pPr eaLnBrk="0" hangingPunct="0">
                <a:defRPr/>
              </a:pPr>
              <a:endParaRPr lang="en-US">
                <a:cs typeface="+mn-cs"/>
              </a:endParaRPr>
            </a:p>
          </p:txBody>
        </p:sp>
        <p:sp>
          <p:nvSpPr>
            <p:cNvPr id="1099791" name="Oval 15"/>
            <p:cNvSpPr>
              <a:spLocks noChangeArrowheads="1"/>
            </p:cNvSpPr>
            <p:nvPr/>
          </p:nvSpPr>
          <p:spPr bwMode="auto">
            <a:xfrm>
              <a:off x="2448" y="225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2" name="Oval 16"/>
            <p:cNvSpPr>
              <a:spLocks noChangeArrowheads="1"/>
            </p:cNvSpPr>
            <p:nvPr/>
          </p:nvSpPr>
          <p:spPr bwMode="auto">
            <a:xfrm>
              <a:off x="3024" y="283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3" name="Oval 17"/>
            <p:cNvSpPr>
              <a:spLocks noChangeArrowheads="1"/>
            </p:cNvSpPr>
            <p:nvPr/>
          </p:nvSpPr>
          <p:spPr bwMode="auto">
            <a:xfrm>
              <a:off x="2688" y="3024"/>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4" name="Oval 18"/>
            <p:cNvSpPr>
              <a:spLocks noChangeArrowheads="1"/>
            </p:cNvSpPr>
            <p:nvPr/>
          </p:nvSpPr>
          <p:spPr bwMode="auto">
            <a:xfrm>
              <a:off x="3072" y="249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5" name="Oval 19"/>
            <p:cNvSpPr>
              <a:spLocks noChangeArrowheads="1"/>
            </p:cNvSpPr>
            <p:nvPr/>
          </p:nvSpPr>
          <p:spPr bwMode="auto">
            <a:xfrm>
              <a:off x="4368" y="2640"/>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6" name="Oval 20"/>
            <p:cNvSpPr>
              <a:spLocks noChangeArrowheads="1"/>
            </p:cNvSpPr>
            <p:nvPr/>
          </p:nvSpPr>
          <p:spPr bwMode="auto">
            <a:xfrm>
              <a:off x="2400" y="2880"/>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7" name="Oval 21"/>
            <p:cNvSpPr>
              <a:spLocks noChangeArrowheads="1"/>
            </p:cNvSpPr>
            <p:nvPr/>
          </p:nvSpPr>
          <p:spPr bwMode="auto">
            <a:xfrm>
              <a:off x="3696" y="283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99798" name="Oval 22"/>
            <p:cNvSpPr>
              <a:spLocks noChangeArrowheads="1"/>
            </p:cNvSpPr>
            <p:nvPr/>
          </p:nvSpPr>
          <p:spPr bwMode="auto">
            <a:xfrm>
              <a:off x="4848" y="225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Date Placeholder 3"/>
          <p:cNvSpPr>
            <a:spLocks noGrp="1"/>
          </p:cNvSpPr>
          <p:nvPr>
            <p:ph type="dt" sz="quarter" idx="10"/>
          </p:nvPr>
        </p:nvSpPr>
        <p:spPr/>
        <p:txBody>
          <a:bodyPr/>
          <a:lstStyle/>
          <a:p>
            <a:pPr>
              <a:defRPr/>
            </a:pPr>
            <a:r>
              <a:rPr lang="en-US" smtClean="0"/>
              <a:t>IS 240 – Spring 2013 </a:t>
            </a:r>
            <a:endParaRPr lang="en-US"/>
          </a:p>
        </p:txBody>
      </p:sp>
      <p:sp>
        <p:nvSpPr>
          <p:cNvPr id="1100802" name="Rectangle 2"/>
          <p:cNvSpPr>
            <a:spLocks noGrp="1" noChangeArrowheads="1"/>
          </p:cNvSpPr>
          <p:nvPr>
            <p:ph type="title"/>
          </p:nvPr>
        </p:nvSpPr>
        <p:spPr/>
        <p:txBody>
          <a:bodyPr/>
          <a:lstStyle/>
          <a:p>
            <a:pPr eaLnBrk="1" hangingPunct="1">
              <a:defRPr/>
            </a:pPr>
            <a:r>
              <a:rPr lang="en-US" smtClean="0">
                <a:cs typeface="+mj-cs"/>
              </a:rPr>
              <a:t>Card Systems</a:t>
            </a:r>
          </a:p>
        </p:txBody>
      </p:sp>
      <p:sp>
        <p:nvSpPr>
          <p:cNvPr id="1100803" name="Rectangle 3"/>
          <p:cNvSpPr>
            <a:spLocks noGrp="1" noChangeArrowheads="1"/>
          </p:cNvSpPr>
          <p:nvPr>
            <p:ph type="body" idx="1"/>
          </p:nvPr>
        </p:nvSpPr>
        <p:spPr>
          <a:xfrm>
            <a:off x="457200" y="1219200"/>
            <a:ext cx="8229600" cy="1284288"/>
          </a:xfrm>
        </p:spPr>
        <p:txBody>
          <a:bodyPr/>
          <a:lstStyle/>
          <a:p>
            <a:pPr eaLnBrk="1" hangingPunct="1">
              <a:defRPr/>
            </a:pPr>
            <a:r>
              <a:rPr lang="en-US" smtClean="0">
                <a:cs typeface="+mn-cs"/>
              </a:rPr>
              <a:t>Zatocode (edge-notched cards) Mooers, 1951</a:t>
            </a:r>
          </a:p>
        </p:txBody>
      </p:sp>
      <p:grpSp>
        <p:nvGrpSpPr>
          <p:cNvPr id="72708" name="Group 4"/>
          <p:cNvGrpSpPr>
            <a:grpSpLocks/>
          </p:cNvGrpSpPr>
          <p:nvPr/>
        </p:nvGrpSpPr>
        <p:grpSpPr bwMode="auto">
          <a:xfrm>
            <a:off x="228600" y="3048000"/>
            <a:ext cx="3886200" cy="2362200"/>
            <a:chOff x="384" y="2208"/>
            <a:chExt cx="2448" cy="1488"/>
          </a:xfrm>
        </p:grpSpPr>
        <p:sp>
          <p:nvSpPr>
            <p:cNvPr id="1100805" name="Rectangle 5"/>
            <p:cNvSpPr>
              <a:spLocks noChangeArrowheads="1"/>
            </p:cNvSpPr>
            <p:nvPr/>
          </p:nvSpPr>
          <p:spPr bwMode="auto">
            <a:xfrm>
              <a:off x="384" y="2208"/>
              <a:ext cx="244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0" hangingPunct="0">
                <a:defRPr/>
              </a:pPr>
              <a:r>
                <a:rPr lang="en-US">
                  <a:cs typeface="+mn-cs"/>
                </a:rPr>
                <a:t> Document 1</a:t>
              </a:r>
            </a:p>
            <a:p>
              <a:pPr algn="l" eaLnBrk="0" hangingPunct="0">
                <a:defRPr/>
              </a:pPr>
              <a:r>
                <a:rPr lang="en-US">
                  <a:cs typeface="+mn-cs"/>
                </a:rPr>
                <a:t> Title: lksd ksdj sjd sjsjfkl</a:t>
              </a:r>
            </a:p>
            <a:p>
              <a:pPr algn="l" eaLnBrk="0" hangingPunct="0">
                <a:defRPr/>
              </a:pPr>
              <a:r>
                <a:rPr lang="en-US">
                  <a:cs typeface="+mn-cs"/>
                </a:rPr>
                <a:t> Author: Smith, J.</a:t>
              </a:r>
            </a:p>
            <a:p>
              <a:pPr algn="l" eaLnBrk="0" hangingPunct="0">
                <a:defRPr/>
              </a:pPr>
              <a:r>
                <a:rPr lang="en-US">
                  <a:cs typeface="+mn-cs"/>
                </a:rPr>
                <a:t> Abstract: lksf uejm  jshy </a:t>
              </a:r>
            </a:p>
            <a:p>
              <a:pPr algn="l" eaLnBrk="0" hangingPunct="0">
                <a:defRPr/>
              </a:pPr>
              <a:r>
                <a:rPr lang="en-US">
                  <a:cs typeface="+mn-cs"/>
                </a:rPr>
                <a:t> ksd jh uyw hhy jha jsyhe  </a:t>
              </a:r>
            </a:p>
            <a:p>
              <a:pPr algn="l" eaLnBrk="0" hangingPunct="0">
                <a:defRPr/>
              </a:pPr>
              <a:endParaRPr lang="en-US">
                <a:cs typeface="+mn-cs"/>
              </a:endParaRPr>
            </a:p>
          </p:txBody>
        </p:sp>
        <p:grpSp>
          <p:nvGrpSpPr>
            <p:cNvPr id="72880" name="Group 6"/>
            <p:cNvGrpSpPr>
              <a:grpSpLocks/>
            </p:cNvGrpSpPr>
            <p:nvPr/>
          </p:nvGrpSpPr>
          <p:grpSpPr bwMode="auto">
            <a:xfrm>
              <a:off x="432" y="2256"/>
              <a:ext cx="2352" cy="48"/>
              <a:chOff x="432" y="2256"/>
              <a:chExt cx="2352" cy="48"/>
            </a:xfrm>
          </p:grpSpPr>
          <p:sp>
            <p:nvSpPr>
              <p:cNvPr id="1100807" name="Oval 7"/>
              <p:cNvSpPr>
                <a:spLocks noChangeArrowheads="1"/>
              </p:cNvSpPr>
              <p:nvPr/>
            </p:nvSpPr>
            <p:spPr bwMode="auto">
              <a:xfrm>
                <a:off x="43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08" name="Oval 8"/>
              <p:cNvSpPr>
                <a:spLocks noChangeArrowheads="1"/>
              </p:cNvSpPr>
              <p:nvPr/>
            </p:nvSpPr>
            <p:spPr bwMode="auto">
              <a:xfrm>
                <a:off x="52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09" name="Oval 9"/>
              <p:cNvSpPr>
                <a:spLocks noChangeArrowheads="1"/>
              </p:cNvSpPr>
              <p:nvPr/>
            </p:nvSpPr>
            <p:spPr bwMode="auto">
              <a:xfrm>
                <a:off x="62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0" name="Oval 10"/>
              <p:cNvSpPr>
                <a:spLocks noChangeArrowheads="1"/>
              </p:cNvSpPr>
              <p:nvPr/>
            </p:nvSpPr>
            <p:spPr bwMode="auto">
              <a:xfrm>
                <a:off x="72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1" name="Oval 11"/>
              <p:cNvSpPr>
                <a:spLocks noChangeArrowheads="1"/>
              </p:cNvSpPr>
              <p:nvPr/>
            </p:nvSpPr>
            <p:spPr bwMode="auto">
              <a:xfrm>
                <a:off x="81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2" name="Oval 12"/>
              <p:cNvSpPr>
                <a:spLocks noChangeArrowheads="1"/>
              </p:cNvSpPr>
              <p:nvPr/>
            </p:nvSpPr>
            <p:spPr bwMode="auto">
              <a:xfrm>
                <a:off x="91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3" name="Oval 13"/>
              <p:cNvSpPr>
                <a:spLocks noChangeArrowheads="1"/>
              </p:cNvSpPr>
              <p:nvPr/>
            </p:nvSpPr>
            <p:spPr bwMode="auto">
              <a:xfrm>
                <a:off x="100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4" name="Oval 14"/>
              <p:cNvSpPr>
                <a:spLocks noChangeArrowheads="1"/>
              </p:cNvSpPr>
              <p:nvPr/>
            </p:nvSpPr>
            <p:spPr bwMode="auto">
              <a:xfrm>
                <a:off x="110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5" name="Oval 15"/>
              <p:cNvSpPr>
                <a:spLocks noChangeArrowheads="1"/>
              </p:cNvSpPr>
              <p:nvPr/>
            </p:nvSpPr>
            <p:spPr bwMode="auto">
              <a:xfrm>
                <a:off x="120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6" name="Oval 16"/>
              <p:cNvSpPr>
                <a:spLocks noChangeArrowheads="1"/>
              </p:cNvSpPr>
              <p:nvPr/>
            </p:nvSpPr>
            <p:spPr bwMode="auto">
              <a:xfrm>
                <a:off x="129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7" name="Oval 17"/>
              <p:cNvSpPr>
                <a:spLocks noChangeArrowheads="1"/>
              </p:cNvSpPr>
              <p:nvPr/>
            </p:nvSpPr>
            <p:spPr bwMode="auto">
              <a:xfrm>
                <a:off x="139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8" name="Oval 18"/>
              <p:cNvSpPr>
                <a:spLocks noChangeArrowheads="1"/>
              </p:cNvSpPr>
              <p:nvPr/>
            </p:nvSpPr>
            <p:spPr bwMode="auto">
              <a:xfrm>
                <a:off x="148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19" name="Oval 19"/>
              <p:cNvSpPr>
                <a:spLocks noChangeArrowheads="1"/>
              </p:cNvSpPr>
              <p:nvPr/>
            </p:nvSpPr>
            <p:spPr bwMode="auto">
              <a:xfrm>
                <a:off x="158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0" name="Oval 20"/>
              <p:cNvSpPr>
                <a:spLocks noChangeArrowheads="1"/>
              </p:cNvSpPr>
              <p:nvPr/>
            </p:nvSpPr>
            <p:spPr bwMode="auto">
              <a:xfrm>
                <a:off x="168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1" name="Oval 21"/>
              <p:cNvSpPr>
                <a:spLocks noChangeArrowheads="1"/>
              </p:cNvSpPr>
              <p:nvPr/>
            </p:nvSpPr>
            <p:spPr bwMode="auto">
              <a:xfrm>
                <a:off x="177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2" name="Oval 22"/>
              <p:cNvSpPr>
                <a:spLocks noChangeArrowheads="1"/>
              </p:cNvSpPr>
              <p:nvPr/>
            </p:nvSpPr>
            <p:spPr bwMode="auto">
              <a:xfrm>
                <a:off x="187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3" name="Oval 23"/>
              <p:cNvSpPr>
                <a:spLocks noChangeArrowheads="1"/>
              </p:cNvSpPr>
              <p:nvPr/>
            </p:nvSpPr>
            <p:spPr bwMode="auto">
              <a:xfrm>
                <a:off x="196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4" name="Oval 24"/>
              <p:cNvSpPr>
                <a:spLocks noChangeArrowheads="1"/>
              </p:cNvSpPr>
              <p:nvPr/>
            </p:nvSpPr>
            <p:spPr bwMode="auto">
              <a:xfrm>
                <a:off x="206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5" name="Oval 25"/>
              <p:cNvSpPr>
                <a:spLocks noChangeArrowheads="1"/>
              </p:cNvSpPr>
              <p:nvPr/>
            </p:nvSpPr>
            <p:spPr bwMode="auto">
              <a:xfrm>
                <a:off x="216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6" name="Oval 26"/>
              <p:cNvSpPr>
                <a:spLocks noChangeArrowheads="1"/>
              </p:cNvSpPr>
              <p:nvPr/>
            </p:nvSpPr>
            <p:spPr bwMode="auto">
              <a:xfrm>
                <a:off x="225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7" name="Oval 27"/>
              <p:cNvSpPr>
                <a:spLocks noChangeArrowheads="1"/>
              </p:cNvSpPr>
              <p:nvPr/>
            </p:nvSpPr>
            <p:spPr bwMode="auto">
              <a:xfrm>
                <a:off x="235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8" name="Oval 28"/>
              <p:cNvSpPr>
                <a:spLocks noChangeArrowheads="1"/>
              </p:cNvSpPr>
              <p:nvPr/>
            </p:nvSpPr>
            <p:spPr bwMode="auto">
              <a:xfrm>
                <a:off x="244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29" name="Oval 29"/>
              <p:cNvSpPr>
                <a:spLocks noChangeArrowheads="1"/>
              </p:cNvSpPr>
              <p:nvPr/>
            </p:nvSpPr>
            <p:spPr bwMode="auto">
              <a:xfrm>
                <a:off x="254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0" name="Oval 30"/>
              <p:cNvSpPr>
                <a:spLocks noChangeArrowheads="1"/>
              </p:cNvSpPr>
              <p:nvPr/>
            </p:nvSpPr>
            <p:spPr bwMode="auto">
              <a:xfrm>
                <a:off x="264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1" name="Oval 31"/>
              <p:cNvSpPr>
                <a:spLocks noChangeArrowheads="1"/>
              </p:cNvSpPr>
              <p:nvPr/>
            </p:nvSpPr>
            <p:spPr bwMode="auto">
              <a:xfrm>
                <a:off x="273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881" name="Group 32"/>
            <p:cNvGrpSpPr>
              <a:grpSpLocks/>
            </p:cNvGrpSpPr>
            <p:nvPr/>
          </p:nvGrpSpPr>
          <p:grpSpPr bwMode="auto">
            <a:xfrm>
              <a:off x="432" y="3600"/>
              <a:ext cx="2352" cy="48"/>
              <a:chOff x="432" y="3600"/>
              <a:chExt cx="2352" cy="48"/>
            </a:xfrm>
          </p:grpSpPr>
          <p:sp>
            <p:nvSpPr>
              <p:cNvPr id="1100833" name="Oval 33"/>
              <p:cNvSpPr>
                <a:spLocks noChangeArrowheads="1"/>
              </p:cNvSpPr>
              <p:nvPr/>
            </p:nvSpPr>
            <p:spPr bwMode="auto">
              <a:xfrm>
                <a:off x="43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4" name="Oval 34"/>
              <p:cNvSpPr>
                <a:spLocks noChangeArrowheads="1"/>
              </p:cNvSpPr>
              <p:nvPr/>
            </p:nvSpPr>
            <p:spPr bwMode="auto">
              <a:xfrm>
                <a:off x="52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5" name="Oval 35"/>
              <p:cNvSpPr>
                <a:spLocks noChangeArrowheads="1"/>
              </p:cNvSpPr>
              <p:nvPr/>
            </p:nvSpPr>
            <p:spPr bwMode="auto">
              <a:xfrm>
                <a:off x="62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6" name="Oval 36"/>
              <p:cNvSpPr>
                <a:spLocks noChangeArrowheads="1"/>
              </p:cNvSpPr>
              <p:nvPr/>
            </p:nvSpPr>
            <p:spPr bwMode="auto">
              <a:xfrm>
                <a:off x="72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7" name="Oval 37"/>
              <p:cNvSpPr>
                <a:spLocks noChangeArrowheads="1"/>
              </p:cNvSpPr>
              <p:nvPr/>
            </p:nvSpPr>
            <p:spPr bwMode="auto">
              <a:xfrm>
                <a:off x="81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8" name="Oval 38"/>
              <p:cNvSpPr>
                <a:spLocks noChangeArrowheads="1"/>
              </p:cNvSpPr>
              <p:nvPr/>
            </p:nvSpPr>
            <p:spPr bwMode="auto">
              <a:xfrm>
                <a:off x="91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39" name="Oval 39"/>
              <p:cNvSpPr>
                <a:spLocks noChangeArrowheads="1"/>
              </p:cNvSpPr>
              <p:nvPr/>
            </p:nvSpPr>
            <p:spPr bwMode="auto">
              <a:xfrm>
                <a:off x="100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0" name="Oval 40"/>
              <p:cNvSpPr>
                <a:spLocks noChangeArrowheads="1"/>
              </p:cNvSpPr>
              <p:nvPr/>
            </p:nvSpPr>
            <p:spPr bwMode="auto">
              <a:xfrm>
                <a:off x="110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1" name="Oval 41"/>
              <p:cNvSpPr>
                <a:spLocks noChangeArrowheads="1"/>
              </p:cNvSpPr>
              <p:nvPr/>
            </p:nvSpPr>
            <p:spPr bwMode="auto">
              <a:xfrm>
                <a:off x="120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2" name="Oval 42"/>
              <p:cNvSpPr>
                <a:spLocks noChangeArrowheads="1"/>
              </p:cNvSpPr>
              <p:nvPr/>
            </p:nvSpPr>
            <p:spPr bwMode="auto">
              <a:xfrm>
                <a:off x="129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3" name="Oval 43"/>
              <p:cNvSpPr>
                <a:spLocks noChangeArrowheads="1"/>
              </p:cNvSpPr>
              <p:nvPr/>
            </p:nvSpPr>
            <p:spPr bwMode="auto">
              <a:xfrm>
                <a:off x="139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4" name="Oval 44"/>
              <p:cNvSpPr>
                <a:spLocks noChangeArrowheads="1"/>
              </p:cNvSpPr>
              <p:nvPr/>
            </p:nvSpPr>
            <p:spPr bwMode="auto">
              <a:xfrm>
                <a:off x="148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5" name="Oval 45"/>
              <p:cNvSpPr>
                <a:spLocks noChangeArrowheads="1"/>
              </p:cNvSpPr>
              <p:nvPr/>
            </p:nvSpPr>
            <p:spPr bwMode="auto">
              <a:xfrm>
                <a:off x="158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6" name="Oval 46"/>
              <p:cNvSpPr>
                <a:spLocks noChangeArrowheads="1"/>
              </p:cNvSpPr>
              <p:nvPr/>
            </p:nvSpPr>
            <p:spPr bwMode="auto">
              <a:xfrm>
                <a:off x="168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7" name="Oval 47"/>
              <p:cNvSpPr>
                <a:spLocks noChangeArrowheads="1"/>
              </p:cNvSpPr>
              <p:nvPr/>
            </p:nvSpPr>
            <p:spPr bwMode="auto">
              <a:xfrm>
                <a:off x="177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8" name="Oval 48"/>
              <p:cNvSpPr>
                <a:spLocks noChangeArrowheads="1"/>
              </p:cNvSpPr>
              <p:nvPr/>
            </p:nvSpPr>
            <p:spPr bwMode="auto">
              <a:xfrm>
                <a:off x="187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49" name="Oval 49"/>
              <p:cNvSpPr>
                <a:spLocks noChangeArrowheads="1"/>
              </p:cNvSpPr>
              <p:nvPr/>
            </p:nvSpPr>
            <p:spPr bwMode="auto">
              <a:xfrm>
                <a:off x="196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0" name="Oval 50"/>
              <p:cNvSpPr>
                <a:spLocks noChangeArrowheads="1"/>
              </p:cNvSpPr>
              <p:nvPr/>
            </p:nvSpPr>
            <p:spPr bwMode="auto">
              <a:xfrm>
                <a:off x="206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1" name="Oval 51"/>
              <p:cNvSpPr>
                <a:spLocks noChangeArrowheads="1"/>
              </p:cNvSpPr>
              <p:nvPr/>
            </p:nvSpPr>
            <p:spPr bwMode="auto">
              <a:xfrm>
                <a:off x="216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2" name="Oval 52"/>
              <p:cNvSpPr>
                <a:spLocks noChangeArrowheads="1"/>
              </p:cNvSpPr>
              <p:nvPr/>
            </p:nvSpPr>
            <p:spPr bwMode="auto">
              <a:xfrm>
                <a:off x="225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3" name="Oval 53"/>
              <p:cNvSpPr>
                <a:spLocks noChangeArrowheads="1"/>
              </p:cNvSpPr>
              <p:nvPr/>
            </p:nvSpPr>
            <p:spPr bwMode="auto">
              <a:xfrm>
                <a:off x="235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4" name="Oval 54"/>
              <p:cNvSpPr>
                <a:spLocks noChangeArrowheads="1"/>
              </p:cNvSpPr>
              <p:nvPr/>
            </p:nvSpPr>
            <p:spPr bwMode="auto">
              <a:xfrm>
                <a:off x="244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5" name="Oval 55"/>
              <p:cNvSpPr>
                <a:spLocks noChangeArrowheads="1"/>
              </p:cNvSpPr>
              <p:nvPr/>
            </p:nvSpPr>
            <p:spPr bwMode="auto">
              <a:xfrm>
                <a:off x="254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6" name="Oval 56"/>
              <p:cNvSpPr>
                <a:spLocks noChangeArrowheads="1"/>
              </p:cNvSpPr>
              <p:nvPr/>
            </p:nvSpPr>
            <p:spPr bwMode="auto">
              <a:xfrm>
                <a:off x="264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57" name="Oval 57"/>
              <p:cNvSpPr>
                <a:spLocks noChangeArrowheads="1"/>
              </p:cNvSpPr>
              <p:nvPr/>
            </p:nvSpPr>
            <p:spPr bwMode="auto">
              <a:xfrm>
                <a:off x="273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882" name="Group 58"/>
            <p:cNvGrpSpPr>
              <a:grpSpLocks/>
            </p:cNvGrpSpPr>
            <p:nvPr/>
          </p:nvGrpSpPr>
          <p:grpSpPr bwMode="auto">
            <a:xfrm>
              <a:off x="2736" y="2352"/>
              <a:ext cx="48" cy="1200"/>
              <a:chOff x="2736" y="2352"/>
              <a:chExt cx="48" cy="1200"/>
            </a:xfrm>
          </p:grpSpPr>
          <p:sp>
            <p:nvSpPr>
              <p:cNvPr id="1100859" name="Oval 59"/>
              <p:cNvSpPr>
                <a:spLocks noChangeArrowheads="1"/>
              </p:cNvSpPr>
              <p:nvPr/>
            </p:nvSpPr>
            <p:spPr bwMode="auto">
              <a:xfrm>
                <a:off x="2736" y="350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0" name="Oval 60"/>
              <p:cNvSpPr>
                <a:spLocks noChangeArrowheads="1"/>
              </p:cNvSpPr>
              <p:nvPr/>
            </p:nvSpPr>
            <p:spPr bwMode="auto">
              <a:xfrm>
                <a:off x="2736" y="340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1" name="Oval 61"/>
              <p:cNvSpPr>
                <a:spLocks noChangeArrowheads="1"/>
              </p:cNvSpPr>
              <p:nvPr/>
            </p:nvSpPr>
            <p:spPr bwMode="auto">
              <a:xfrm>
                <a:off x="2736" y="321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2" name="Oval 62"/>
              <p:cNvSpPr>
                <a:spLocks noChangeArrowheads="1"/>
              </p:cNvSpPr>
              <p:nvPr/>
            </p:nvSpPr>
            <p:spPr bwMode="auto">
              <a:xfrm>
                <a:off x="2736" y="331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3" name="Oval 63"/>
              <p:cNvSpPr>
                <a:spLocks noChangeArrowheads="1"/>
              </p:cNvSpPr>
              <p:nvPr/>
            </p:nvSpPr>
            <p:spPr bwMode="auto">
              <a:xfrm>
                <a:off x="2736" y="312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4" name="Oval 64"/>
              <p:cNvSpPr>
                <a:spLocks noChangeArrowheads="1"/>
              </p:cNvSpPr>
              <p:nvPr/>
            </p:nvSpPr>
            <p:spPr bwMode="auto">
              <a:xfrm>
                <a:off x="2736" y="302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5" name="Oval 65"/>
              <p:cNvSpPr>
                <a:spLocks noChangeArrowheads="1"/>
              </p:cNvSpPr>
              <p:nvPr/>
            </p:nvSpPr>
            <p:spPr bwMode="auto">
              <a:xfrm>
                <a:off x="2736" y="292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6" name="Oval 66"/>
              <p:cNvSpPr>
                <a:spLocks noChangeArrowheads="1"/>
              </p:cNvSpPr>
              <p:nvPr/>
            </p:nvSpPr>
            <p:spPr bwMode="auto">
              <a:xfrm>
                <a:off x="2736" y="283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7" name="Oval 67"/>
              <p:cNvSpPr>
                <a:spLocks noChangeArrowheads="1"/>
              </p:cNvSpPr>
              <p:nvPr/>
            </p:nvSpPr>
            <p:spPr bwMode="auto">
              <a:xfrm>
                <a:off x="2736" y="273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8" name="Oval 68"/>
              <p:cNvSpPr>
                <a:spLocks noChangeArrowheads="1"/>
              </p:cNvSpPr>
              <p:nvPr/>
            </p:nvSpPr>
            <p:spPr bwMode="auto">
              <a:xfrm>
                <a:off x="2736" y="264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69" name="Oval 69"/>
              <p:cNvSpPr>
                <a:spLocks noChangeArrowheads="1"/>
              </p:cNvSpPr>
              <p:nvPr/>
            </p:nvSpPr>
            <p:spPr bwMode="auto">
              <a:xfrm>
                <a:off x="2736" y="254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0" name="Oval 70"/>
              <p:cNvSpPr>
                <a:spLocks noChangeArrowheads="1"/>
              </p:cNvSpPr>
              <p:nvPr/>
            </p:nvSpPr>
            <p:spPr bwMode="auto">
              <a:xfrm>
                <a:off x="2736" y="244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1" name="Oval 71"/>
              <p:cNvSpPr>
                <a:spLocks noChangeArrowheads="1"/>
              </p:cNvSpPr>
              <p:nvPr/>
            </p:nvSpPr>
            <p:spPr bwMode="auto">
              <a:xfrm>
                <a:off x="2736" y="235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883" name="Group 72"/>
            <p:cNvGrpSpPr>
              <a:grpSpLocks/>
            </p:cNvGrpSpPr>
            <p:nvPr/>
          </p:nvGrpSpPr>
          <p:grpSpPr bwMode="auto">
            <a:xfrm>
              <a:off x="432" y="2352"/>
              <a:ext cx="48" cy="1200"/>
              <a:chOff x="2736" y="2352"/>
              <a:chExt cx="48" cy="1200"/>
            </a:xfrm>
          </p:grpSpPr>
          <p:sp>
            <p:nvSpPr>
              <p:cNvPr id="1100873" name="Oval 73"/>
              <p:cNvSpPr>
                <a:spLocks noChangeArrowheads="1"/>
              </p:cNvSpPr>
              <p:nvPr/>
            </p:nvSpPr>
            <p:spPr bwMode="auto">
              <a:xfrm>
                <a:off x="2736" y="350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4" name="Oval 74"/>
              <p:cNvSpPr>
                <a:spLocks noChangeArrowheads="1"/>
              </p:cNvSpPr>
              <p:nvPr/>
            </p:nvSpPr>
            <p:spPr bwMode="auto">
              <a:xfrm>
                <a:off x="2736" y="340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5" name="Oval 75"/>
              <p:cNvSpPr>
                <a:spLocks noChangeArrowheads="1"/>
              </p:cNvSpPr>
              <p:nvPr/>
            </p:nvSpPr>
            <p:spPr bwMode="auto">
              <a:xfrm>
                <a:off x="2736" y="321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6" name="Oval 76"/>
              <p:cNvSpPr>
                <a:spLocks noChangeArrowheads="1"/>
              </p:cNvSpPr>
              <p:nvPr/>
            </p:nvSpPr>
            <p:spPr bwMode="auto">
              <a:xfrm>
                <a:off x="2736" y="331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7" name="Oval 77"/>
              <p:cNvSpPr>
                <a:spLocks noChangeArrowheads="1"/>
              </p:cNvSpPr>
              <p:nvPr/>
            </p:nvSpPr>
            <p:spPr bwMode="auto">
              <a:xfrm>
                <a:off x="2736" y="312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8" name="Oval 78"/>
              <p:cNvSpPr>
                <a:spLocks noChangeArrowheads="1"/>
              </p:cNvSpPr>
              <p:nvPr/>
            </p:nvSpPr>
            <p:spPr bwMode="auto">
              <a:xfrm>
                <a:off x="2736" y="302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79" name="Oval 79"/>
              <p:cNvSpPr>
                <a:spLocks noChangeArrowheads="1"/>
              </p:cNvSpPr>
              <p:nvPr/>
            </p:nvSpPr>
            <p:spPr bwMode="auto">
              <a:xfrm>
                <a:off x="2736" y="292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80" name="Oval 80"/>
              <p:cNvSpPr>
                <a:spLocks noChangeArrowheads="1"/>
              </p:cNvSpPr>
              <p:nvPr/>
            </p:nvSpPr>
            <p:spPr bwMode="auto">
              <a:xfrm>
                <a:off x="2736" y="283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81" name="Oval 81"/>
              <p:cNvSpPr>
                <a:spLocks noChangeArrowheads="1"/>
              </p:cNvSpPr>
              <p:nvPr/>
            </p:nvSpPr>
            <p:spPr bwMode="auto">
              <a:xfrm>
                <a:off x="2736" y="273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82" name="Oval 82"/>
              <p:cNvSpPr>
                <a:spLocks noChangeArrowheads="1"/>
              </p:cNvSpPr>
              <p:nvPr/>
            </p:nvSpPr>
            <p:spPr bwMode="auto">
              <a:xfrm>
                <a:off x="2736" y="264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83" name="Oval 83"/>
              <p:cNvSpPr>
                <a:spLocks noChangeArrowheads="1"/>
              </p:cNvSpPr>
              <p:nvPr/>
            </p:nvSpPr>
            <p:spPr bwMode="auto">
              <a:xfrm>
                <a:off x="2736" y="254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84" name="Oval 84"/>
              <p:cNvSpPr>
                <a:spLocks noChangeArrowheads="1"/>
              </p:cNvSpPr>
              <p:nvPr/>
            </p:nvSpPr>
            <p:spPr bwMode="auto">
              <a:xfrm>
                <a:off x="2736" y="244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85" name="Oval 85"/>
              <p:cNvSpPr>
                <a:spLocks noChangeArrowheads="1"/>
              </p:cNvSpPr>
              <p:nvPr/>
            </p:nvSpPr>
            <p:spPr bwMode="auto">
              <a:xfrm>
                <a:off x="2736" y="235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grpSp>
        <p:nvGrpSpPr>
          <p:cNvPr id="72709" name="Group 86"/>
          <p:cNvGrpSpPr>
            <a:grpSpLocks/>
          </p:cNvGrpSpPr>
          <p:nvPr/>
        </p:nvGrpSpPr>
        <p:grpSpPr bwMode="auto">
          <a:xfrm>
            <a:off x="762000" y="3657600"/>
            <a:ext cx="3886200" cy="2362200"/>
            <a:chOff x="384" y="2208"/>
            <a:chExt cx="2448" cy="1488"/>
          </a:xfrm>
        </p:grpSpPr>
        <p:sp>
          <p:nvSpPr>
            <p:cNvPr id="1100887" name="Rectangle 87"/>
            <p:cNvSpPr>
              <a:spLocks noChangeArrowheads="1"/>
            </p:cNvSpPr>
            <p:nvPr/>
          </p:nvSpPr>
          <p:spPr bwMode="auto">
            <a:xfrm>
              <a:off x="384" y="2208"/>
              <a:ext cx="244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0" hangingPunct="0">
                <a:defRPr/>
              </a:pPr>
              <a:r>
                <a:rPr lang="en-US">
                  <a:cs typeface="+mn-cs"/>
                </a:rPr>
                <a:t> Document 200</a:t>
              </a:r>
            </a:p>
            <a:p>
              <a:pPr algn="l" eaLnBrk="0" hangingPunct="0">
                <a:defRPr/>
              </a:pPr>
              <a:r>
                <a:rPr lang="en-US">
                  <a:cs typeface="+mn-cs"/>
                </a:rPr>
                <a:t> Title: Xksd Lunar sjd sjsjfkl</a:t>
              </a:r>
            </a:p>
            <a:p>
              <a:pPr algn="l" eaLnBrk="0" hangingPunct="0">
                <a:defRPr/>
              </a:pPr>
              <a:r>
                <a:rPr lang="en-US">
                  <a:cs typeface="+mn-cs"/>
                </a:rPr>
                <a:t> Author: Jones, R.</a:t>
              </a:r>
            </a:p>
            <a:p>
              <a:pPr algn="l" eaLnBrk="0" hangingPunct="0">
                <a:defRPr/>
              </a:pPr>
              <a:r>
                <a:rPr lang="en-US">
                  <a:cs typeface="+mn-cs"/>
                </a:rPr>
                <a:t> Abstract: Lunar uejm  jshy </a:t>
              </a:r>
            </a:p>
            <a:p>
              <a:pPr algn="l" eaLnBrk="0" hangingPunct="0">
                <a:defRPr/>
              </a:pPr>
              <a:r>
                <a:rPr lang="en-US">
                  <a:cs typeface="+mn-cs"/>
                </a:rPr>
                <a:t> ksd jh uyw hhy jha jsyhe  </a:t>
              </a:r>
            </a:p>
            <a:p>
              <a:pPr algn="l" eaLnBrk="0" hangingPunct="0">
                <a:defRPr/>
              </a:pPr>
              <a:endParaRPr lang="en-US">
                <a:cs typeface="+mn-cs"/>
              </a:endParaRPr>
            </a:p>
          </p:txBody>
        </p:sp>
        <p:grpSp>
          <p:nvGrpSpPr>
            <p:cNvPr id="72799" name="Group 88"/>
            <p:cNvGrpSpPr>
              <a:grpSpLocks/>
            </p:cNvGrpSpPr>
            <p:nvPr/>
          </p:nvGrpSpPr>
          <p:grpSpPr bwMode="auto">
            <a:xfrm>
              <a:off x="432" y="2256"/>
              <a:ext cx="2352" cy="48"/>
              <a:chOff x="432" y="2256"/>
              <a:chExt cx="2352" cy="48"/>
            </a:xfrm>
          </p:grpSpPr>
          <p:sp>
            <p:nvSpPr>
              <p:cNvPr id="1100889" name="Oval 89"/>
              <p:cNvSpPr>
                <a:spLocks noChangeArrowheads="1"/>
              </p:cNvSpPr>
              <p:nvPr/>
            </p:nvSpPr>
            <p:spPr bwMode="auto">
              <a:xfrm>
                <a:off x="43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0" name="Oval 90"/>
              <p:cNvSpPr>
                <a:spLocks noChangeArrowheads="1"/>
              </p:cNvSpPr>
              <p:nvPr/>
            </p:nvSpPr>
            <p:spPr bwMode="auto">
              <a:xfrm>
                <a:off x="52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1" name="Oval 91"/>
              <p:cNvSpPr>
                <a:spLocks noChangeArrowheads="1"/>
              </p:cNvSpPr>
              <p:nvPr/>
            </p:nvSpPr>
            <p:spPr bwMode="auto">
              <a:xfrm>
                <a:off x="62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2" name="Oval 92"/>
              <p:cNvSpPr>
                <a:spLocks noChangeArrowheads="1"/>
              </p:cNvSpPr>
              <p:nvPr/>
            </p:nvSpPr>
            <p:spPr bwMode="auto">
              <a:xfrm>
                <a:off x="72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3" name="Oval 93"/>
              <p:cNvSpPr>
                <a:spLocks noChangeArrowheads="1"/>
              </p:cNvSpPr>
              <p:nvPr/>
            </p:nvSpPr>
            <p:spPr bwMode="auto">
              <a:xfrm>
                <a:off x="81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4" name="Oval 94"/>
              <p:cNvSpPr>
                <a:spLocks noChangeArrowheads="1"/>
              </p:cNvSpPr>
              <p:nvPr/>
            </p:nvSpPr>
            <p:spPr bwMode="auto">
              <a:xfrm>
                <a:off x="91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5" name="Oval 95"/>
              <p:cNvSpPr>
                <a:spLocks noChangeArrowheads="1"/>
              </p:cNvSpPr>
              <p:nvPr/>
            </p:nvSpPr>
            <p:spPr bwMode="auto">
              <a:xfrm>
                <a:off x="100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6" name="Oval 96"/>
              <p:cNvSpPr>
                <a:spLocks noChangeArrowheads="1"/>
              </p:cNvSpPr>
              <p:nvPr/>
            </p:nvSpPr>
            <p:spPr bwMode="auto">
              <a:xfrm>
                <a:off x="110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7" name="Oval 97"/>
              <p:cNvSpPr>
                <a:spLocks noChangeArrowheads="1"/>
              </p:cNvSpPr>
              <p:nvPr/>
            </p:nvSpPr>
            <p:spPr bwMode="auto">
              <a:xfrm>
                <a:off x="120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8" name="Oval 98"/>
              <p:cNvSpPr>
                <a:spLocks noChangeArrowheads="1"/>
              </p:cNvSpPr>
              <p:nvPr/>
            </p:nvSpPr>
            <p:spPr bwMode="auto">
              <a:xfrm>
                <a:off x="129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899" name="Oval 99"/>
              <p:cNvSpPr>
                <a:spLocks noChangeArrowheads="1"/>
              </p:cNvSpPr>
              <p:nvPr/>
            </p:nvSpPr>
            <p:spPr bwMode="auto">
              <a:xfrm>
                <a:off x="139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0" name="Oval 100"/>
              <p:cNvSpPr>
                <a:spLocks noChangeArrowheads="1"/>
              </p:cNvSpPr>
              <p:nvPr/>
            </p:nvSpPr>
            <p:spPr bwMode="auto">
              <a:xfrm>
                <a:off x="148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1" name="Oval 101"/>
              <p:cNvSpPr>
                <a:spLocks noChangeArrowheads="1"/>
              </p:cNvSpPr>
              <p:nvPr/>
            </p:nvSpPr>
            <p:spPr bwMode="auto">
              <a:xfrm>
                <a:off x="158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2" name="Oval 102"/>
              <p:cNvSpPr>
                <a:spLocks noChangeArrowheads="1"/>
              </p:cNvSpPr>
              <p:nvPr/>
            </p:nvSpPr>
            <p:spPr bwMode="auto">
              <a:xfrm>
                <a:off x="168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3" name="Oval 103"/>
              <p:cNvSpPr>
                <a:spLocks noChangeArrowheads="1"/>
              </p:cNvSpPr>
              <p:nvPr/>
            </p:nvSpPr>
            <p:spPr bwMode="auto">
              <a:xfrm>
                <a:off x="177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4" name="Oval 104"/>
              <p:cNvSpPr>
                <a:spLocks noChangeArrowheads="1"/>
              </p:cNvSpPr>
              <p:nvPr/>
            </p:nvSpPr>
            <p:spPr bwMode="auto">
              <a:xfrm>
                <a:off x="187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5" name="Oval 105"/>
              <p:cNvSpPr>
                <a:spLocks noChangeArrowheads="1"/>
              </p:cNvSpPr>
              <p:nvPr/>
            </p:nvSpPr>
            <p:spPr bwMode="auto">
              <a:xfrm>
                <a:off x="196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6" name="Oval 106"/>
              <p:cNvSpPr>
                <a:spLocks noChangeArrowheads="1"/>
              </p:cNvSpPr>
              <p:nvPr/>
            </p:nvSpPr>
            <p:spPr bwMode="auto">
              <a:xfrm>
                <a:off x="206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7" name="Oval 107"/>
              <p:cNvSpPr>
                <a:spLocks noChangeArrowheads="1"/>
              </p:cNvSpPr>
              <p:nvPr/>
            </p:nvSpPr>
            <p:spPr bwMode="auto">
              <a:xfrm>
                <a:off x="216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8" name="Oval 108"/>
              <p:cNvSpPr>
                <a:spLocks noChangeArrowheads="1"/>
              </p:cNvSpPr>
              <p:nvPr/>
            </p:nvSpPr>
            <p:spPr bwMode="auto">
              <a:xfrm>
                <a:off x="225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09" name="Oval 109"/>
              <p:cNvSpPr>
                <a:spLocks noChangeArrowheads="1"/>
              </p:cNvSpPr>
              <p:nvPr/>
            </p:nvSpPr>
            <p:spPr bwMode="auto">
              <a:xfrm>
                <a:off x="235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0" name="Oval 110"/>
              <p:cNvSpPr>
                <a:spLocks noChangeArrowheads="1"/>
              </p:cNvSpPr>
              <p:nvPr/>
            </p:nvSpPr>
            <p:spPr bwMode="auto">
              <a:xfrm>
                <a:off x="244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1" name="Oval 111"/>
              <p:cNvSpPr>
                <a:spLocks noChangeArrowheads="1"/>
              </p:cNvSpPr>
              <p:nvPr/>
            </p:nvSpPr>
            <p:spPr bwMode="auto">
              <a:xfrm>
                <a:off x="254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2" name="Oval 112"/>
              <p:cNvSpPr>
                <a:spLocks noChangeArrowheads="1"/>
              </p:cNvSpPr>
              <p:nvPr/>
            </p:nvSpPr>
            <p:spPr bwMode="auto">
              <a:xfrm>
                <a:off x="264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3" name="Oval 113"/>
              <p:cNvSpPr>
                <a:spLocks noChangeArrowheads="1"/>
              </p:cNvSpPr>
              <p:nvPr/>
            </p:nvSpPr>
            <p:spPr bwMode="auto">
              <a:xfrm>
                <a:off x="273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800" name="Group 114"/>
            <p:cNvGrpSpPr>
              <a:grpSpLocks/>
            </p:cNvGrpSpPr>
            <p:nvPr/>
          </p:nvGrpSpPr>
          <p:grpSpPr bwMode="auto">
            <a:xfrm>
              <a:off x="432" y="3600"/>
              <a:ext cx="2352" cy="48"/>
              <a:chOff x="432" y="3600"/>
              <a:chExt cx="2352" cy="48"/>
            </a:xfrm>
          </p:grpSpPr>
          <p:sp>
            <p:nvSpPr>
              <p:cNvPr id="1100915" name="Oval 115"/>
              <p:cNvSpPr>
                <a:spLocks noChangeArrowheads="1"/>
              </p:cNvSpPr>
              <p:nvPr/>
            </p:nvSpPr>
            <p:spPr bwMode="auto">
              <a:xfrm>
                <a:off x="43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6" name="Oval 116"/>
              <p:cNvSpPr>
                <a:spLocks noChangeArrowheads="1"/>
              </p:cNvSpPr>
              <p:nvPr/>
            </p:nvSpPr>
            <p:spPr bwMode="auto">
              <a:xfrm>
                <a:off x="52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7" name="Oval 117"/>
              <p:cNvSpPr>
                <a:spLocks noChangeArrowheads="1"/>
              </p:cNvSpPr>
              <p:nvPr/>
            </p:nvSpPr>
            <p:spPr bwMode="auto">
              <a:xfrm>
                <a:off x="62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8" name="Oval 118"/>
              <p:cNvSpPr>
                <a:spLocks noChangeArrowheads="1"/>
              </p:cNvSpPr>
              <p:nvPr/>
            </p:nvSpPr>
            <p:spPr bwMode="auto">
              <a:xfrm>
                <a:off x="72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19" name="Oval 119"/>
              <p:cNvSpPr>
                <a:spLocks noChangeArrowheads="1"/>
              </p:cNvSpPr>
              <p:nvPr/>
            </p:nvSpPr>
            <p:spPr bwMode="auto">
              <a:xfrm>
                <a:off x="81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0" name="Oval 120"/>
              <p:cNvSpPr>
                <a:spLocks noChangeArrowheads="1"/>
              </p:cNvSpPr>
              <p:nvPr/>
            </p:nvSpPr>
            <p:spPr bwMode="auto">
              <a:xfrm>
                <a:off x="91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1" name="Oval 121"/>
              <p:cNvSpPr>
                <a:spLocks noChangeArrowheads="1"/>
              </p:cNvSpPr>
              <p:nvPr/>
            </p:nvSpPr>
            <p:spPr bwMode="auto">
              <a:xfrm>
                <a:off x="100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2" name="Oval 122"/>
              <p:cNvSpPr>
                <a:spLocks noChangeArrowheads="1"/>
              </p:cNvSpPr>
              <p:nvPr/>
            </p:nvSpPr>
            <p:spPr bwMode="auto">
              <a:xfrm>
                <a:off x="110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3" name="Oval 123"/>
              <p:cNvSpPr>
                <a:spLocks noChangeArrowheads="1"/>
              </p:cNvSpPr>
              <p:nvPr/>
            </p:nvSpPr>
            <p:spPr bwMode="auto">
              <a:xfrm>
                <a:off x="120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4" name="Oval 124"/>
              <p:cNvSpPr>
                <a:spLocks noChangeArrowheads="1"/>
              </p:cNvSpPr>
              <p:nvPr/>
            </p:nvSpPr>
            <p:spPr bwMode="auto">
              <a:xfrm>
                <a:off x="129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5" name="Oval 125"/>
              <p:cNvSpPr>
                <a:spLocks noChangeArrowheads="1"/>
              </p:cNvSpPr>
              <p:nvPr/>
            </p:nvSpPr>
            <p:spPr bwMode="auto">
              <a:xfrm>
                <a:off x="139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6" name="Oval 126"/>
              <p:cNvSpPr>
                <a:spLocks noChangeArrowheads="1"/>
              </p:cNvSpPr>
              <p:nvPr/>
            </p:nvSpPr>
            <p:spPr bwMode="auto">
              <a:xfrm>
                <a:off x="148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7" name="Oval 127"/>
              <p:cNvSpPr>
                <a:spLocks noChangeArrowheads="1"/>
              </p:cNvSpPr>
              <p:nvPr/>
            </p:nvSpPr>
            <p:spPr bwMode="auto">
              <a:xfrm>
                <a:off x="158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8" name="Oval 128"/>
              <p:cNvSpPr>
                <a:spLocks noChangeArrowheads="1"/>
              </p:cNvSpPr>
              <p:nvPr/>
            </p:nvSpPr>
            <p:spPr bwMode="auto">
              <a:xfrm>
                <a:off x="168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29" name="Oval 129"/>
              <p:cNvSpPr>
                <a:spLocks noChangeArrowheads="1"/>
              </p:cNvSpPr>
              <p:nvPr/>
            </p:nvSpPr>
            <p:spPr bwMode="auto">
              <a:xfrm>
                <a:off x="177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0" name="Oval 130"/>
              <p:cNvSpPr>
                <a:spLocks noChangeArrowheads="1"/>
              </p:cNvSpPr>
              <p:nvPr/>
            </p:nvSpPr>
            <p:spPr bwMode="auto">
              <a:xfrm>
                <a:off x="187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1" name="Oval 131"/>
              <p:cNvSpPr>
                <a:spLocks noChangeArrowheads="1"/>
              </p:cNvSpPr>
              <p:nvPr/>
            </p:nvSpPr>
            <p:spPr bwMode="auto">
              <a:xfrm>
                <a:off x="196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2" name="Oval 132"/>
              <p:cNvSpPr>
                <a:spLocks noChangeArrowheads="1"/>
              </p:cNvSpPr>
              <p:nvPr/>
            </p:nvSpPr>
            <p:spPr bwMode="auto">
              <a:xfrm>
                <a:off x="206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3" name="Oval 133"/>
              <p:cNvSpPr>
                <a:spLocks noChangeArrowheads="1"/>
              </p:cNvSpPr>
              <p:nvPr/>
            </p:nvSpPr>
            <p:spPr bwMode="auto">
              <a:xfrm>
                <a:off x="216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4" name="Oval 134"/>
              <p:cNvSpPr>
                <a:spLocks noChangeArrowheads="1"/>
              </p:cNvSpPr>
              <p:nvPr/>
            </p:nvSpPr>
            <p:spPr bwMode="auto">
              <a:xfrm>
                <a:off x="225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5" name="Oval 135"/>
              <p:cNvSpPr>
                <a:spLocks noChangeArrowheads="1"/>
              </p:cNvSpPr>
              <p:nvPr/>
            </p:nvSpPr>
            <p:spPr bwMode="auto">
              <a:xfrm>
                <a:off x="235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6" name="Oval 136"/>
              <p:cNvSpPr>
                <a:spLocks noChangeArrowheads="1"/>
              </p:cNvSpPr>
              <p:nvPr/>
            </p:nvSpPr>
            <p:spPr bwMode="auto">
              <a:xfrm>
                <a:off x="244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7" name="Oval 137"/>
              <p:cNvSpPr>
                <a:spLocks noChangeArrowheads="1"/>
              </p:cNvSpPr>
              <p:nvPr/>
            </p:nvSpPr>
            <p:spPr bwMode="auto">
              <a:xfrm>
                <a:off x="254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8" name="Oval 138"/>
              <p:cNvSpPr>
                <a:spLocks noChangeArrowheads="1"/>
              </p:cNvSpPr>
              <p:nvPr/>
            </p:nvSpPr>
            <p:spPr bwMode="auto">
              <a:xfrm>
                <a:off x="264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39" name="Oval 139"/>
              <p:cNvSpPr>
                <a:spLocks noChangeArrowheads="1"/>
              </p:cNvSpPr>
              <p:nvPr/>
            </p:nvSpPr>
            <p:spPr bwMode="auto">
              <a:xfrm>
                <a:off x="273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801" name="Group 140"/>
            <p:cNvGrpSpPr>
              <a:grpSpLocks/>
            </p:cNvGrpSpPr>
            <p:nvPr/>
          </p:nvGrpSpPr>
          <p:grpSpPr bwMode="auto">
            <a:xfrm>
              <a:off x="2736" y="2352"/>
              <a:ext cx="48" cy="1200"/>
              <a:chOff x="2736" y="2352"/>
              <a:chExt cx="48" cy="1200"/>
            </a:xfrm>
          </p:grpSpPr>
          <p:sp>
            <p:nvSpPr>
              <p:cNvPr id="1100941" name="Oval 141"/>
              <p:cNvSpPr>
                <a:spLocks noChangeArrowheads="1"/>
              </p:cNvSpPr>
              <p:nvPr/>
            </p:nvSpPr>
            <p:spPr bwMode="auto">
              <a:xfrm>
                <a:off x="2736" y="350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2" name="Oval 142"/>
              <p:cNvSpPr>
                <a:spLocks noChangeArrowheads="1"/>
              </p:cNvSpPr>
              <p:nvPr/>
            </p:nvSpPr>
            <p:spPr bwMode="auto">
              <a:xfrm>
                <a:off x="2736" y="340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3" name="Oval 143"/>
              <p:cNvSpPr>
                <a:spLocks noChangeArrowheads="1"/>
              </p:cNvSpPr>
              <p:nvPr/>
            </p:nvSpPr>
            <p:spPr bwMode="auto">
              <a:xfrm>
                <a:off x="2736" y="321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4" name="Oval 144"/>
              <p:cNvSpPr>
                <a:spLocks noChangeArrowheads="1"/>
              </p:cNvSpPr>
              <p:nvPr/>
            </p:nvSpPr>
            <p:spPr bwMode="auto">
              <a:xfrm>
                <a:off x="2736" y="331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5" name="Oval 145"/>
              <p:cNvSpPr>
                <a:spLocks noChangeArrowheads="1"/>
              </p:cNvSpPr>
              <p:nvPr/>
            </p:nvSpPr>
            <p:spPr bwMode="auto">
              <a:xfrm>
                <a:off x="2736" y="312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6" name="Oval 146"/>
              <p:cNvSpPr>
                <a:spLocks noChangeArrowheads="1"/>
              </p:cNvSpPr>
              <p:nvPr/>
            </p:nvSpPr>
            <p:spPr bwMode="auto">
              <a:xfrm>
                <a:off x="2736" y="302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7" name="Oval 147"/>
              <p:cNvSpPr>
                <a:spLocks noChangeArrowheads="1"/>
              </p:cNvSpPr>
              <p:nvPr/>
            </p:nvSpPr>
            <p:spPr bwMode="auto">
              <a:xfrm>
                <a:off x="2736" y="292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8" name="Oval 148"/>
              <p:cNvSpPr>
                <a:spLocks noChangeArrowheads="1"/>
              </p:cNvSpPr>
              <p:nvPr/>
            </p:nvSpPr>
            <p:spPr bwMode="auto">
              <a:xfrm>
                <a:off x="2736" y="283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49" name="Oval 149"/>
              <p:cNvSpPr>
                <a:spLocks noChangeArrowheads="1"/>
              </p:cNvSpPr>
              <p:nvPr/>
            </p:nvSpPr>
            <p:spPr bwMode="auto">
              <a:xfrm>
                <a:off x="2736" y="273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0" name="Oval 150"/>
              <p:cNvSpPr>
                <a:spLocks noChangeArrowheads="1"/>
              </p:cNvSpPr>
              <p:nvPr/>
            </p:nvSpPr>
            <p:spPr bwMode="auto">
              <a:xfrm>
                <a:off x="2736" y="264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1" name="Oval 151"/>
              <p:cNvSpPr>
                <a:spLocks noChangeArrowheads="1"/>
              </p:cNvSpPr>
              <p:nvPr/>
            </p:nvSpPr>
            <p:spPr bwMode="auto">
              <a:xfrm>
                <a:off x="2736" y="254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2" name="Oval 152"/>
              <p:cNvSpPr>
                <a:spLocks noChangeArrowheads="1"/>
              </p:cNvSpPr>
              <p:nvPr/>
            </p:nvSpPr>
            <p:spPr bwMode="auto">
              <a:xfrm>
                <a:off x="2736" y="244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3" name="Oval 153"/>
              <p:cNvSpPr>
                <a:spLocks noChangeArrowheads="1"/>
              </p:cNvSpPr>
              <p:nvPr/>
            </p:nvSpPr>
            <p:spPr bwMode="auto">
              <a:xfrm>
                <a:off x="2736" y="235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802" name="Group 154"/>
            <p:cNvGrpSpPr>
              <a:grpSpLocks/>
            </p:cNvGrpSpPr>
            <p:nvPr/>
          </p:nvGrpSpPr>
          <p:grpSpPr bwMode="auto">
            <a:xfrm>
              <a:off x="432" y="2352"/>
              <a:ext cx="48" cy="1200"/>
              <a:chOff x="2736" y="2352"/>
              <a:chExt cx="48" cy="1200"/>
            </a:xfrm>
          </p:grpSpPr>
          <p:sp>
            <p:nvSpPr>
              <p:cNvPr id="1100955" name="Oval 155"/>
              <p:cNvSpPr>
                <a:spLocks noChangeArrowheads="1"/>
              </p:cNvSpPr>
              <p:nvPr/>
            </p:nvSpPr>
            <p:spPr bwMode="auto">
              <a:xfrm>
                <a:off x="2736" y="350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6" name="Oval 156"/>
              <p:cNvSpPr>
                <a:spLocks noChangeArrowheads="1"/>
              </p:cNvSpPr>
              <p:nvPr/>
            </p:nvSpPr>
            <p:spPr bwMode="auto">
              <a:xfrm>
                <a:off x="2736" y="340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7" name="Oval 157"/>
              <p:cNvSpPr>
                <a:spLocks noChangeArrowheads="1"/>
              </p:cNvSpPr>
              <p:nvPr/>
            </p:nvSpPr>
            <p:spPr bwMode="auto">
              <a:xfrm>
                <a:off x="2736" y="321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8" name="Oval 158"/>
              <p:cNvSpPr>
                <a:spLocks noChangeArrowheads="1"/>
              </p:cNvSpPr>
              <p:nvPr/>
            </p:nvSpPr>
            <p:spPr bwMode="auto">
              <a:xfrm>
                <a:off x="2736" y="331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59" name="Oval 159"/>
              <p:cNvSpPr>
                <a:spLocks noChangeArrowheads="1"/>
              </p:cNvSpPr>
              <p:nvPr/>
            </p:nvSpPr>
            <p:spPr bwMode="auto">
              <a:xfrm>
                <a:off x="2736" y="312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0" name="Oval 160"/>
              <p:cNvSpPr>
                <a:spLocks noChangeArrowheads="1"/>
              </p:cNvSpPr>
              <p:nvPr/>
            </p:nvSpPr>
            <p:spPr bwMode="auto">
              <a:xfrm>
                <a:off x="2736" y="302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1" name="Oval 161"/>
              <p:cNvSpPr>
                <a:spLocks noChangeArrowheads="1"/>
              </p:cNvSpPr>
              <p:nvPr/>
            </p:nvSpPr>
            <p:spPr bwMode="auto">
              <a:xfrm>
                <a:off x="2736" y="292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2" name="Oval 162"/>
              <p:cNvSpPr>
                <a:spLocks noChangeArrowheads="1"/>
              </p:cNvSpPr>
              <p:nvPr/>
            </p:nvSpPr>
            <p:spPr bwMode="auto">
              <a:xfrm>
                <a:off x="2736" y="283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3" name="Oval 163"/>
              <p:cNvSpPr>
                <a:spLocks noChangeArrowheads="1"/>
              </p:cNvSpPr>
              <p:nvPr/>
            </p:nvSpPr>
            <p:spPr bwMode="auto">
              <a:xfrm>
                <a:off x="2736" y="273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4" name="Oval 164"/>
              <p:cNvSpPr>
                <a:spLocks noChangeArrowheads="1"/>
              </p:cNvSpPr>
              <p:nvPr/>
            </p:nvSpPr>
            <p:spPr bwMode="auto">
              <a:xfrm>
                <a:off x="2736" y="264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5" name="Oval 165"/>
              <p:cNvSpPr>
                <a:spLocks noChangeArrowheads="1"/>
              </p:cNvSpPr>
              <p:nvPr/>
            </p:nvSpPr>
            <p:spPr bwMode="auto">
              <a:xfrm>
                <a:off x="2736" y="254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6" name="Oval 166"/>
              <p:cNvSpPr>
                <a:spLocks noChangeArrowheads="1"/>
              </p:cNvSpPr>
              <p:nvPr/>
            </p:nvSpPr>
            <p:spPr bwMode="auto">
              <a:xfrm>
                <a:off x="2736" y="244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67" name="Oval 167"/>
              <p:cNvSpPr>
                <a:spLocks noChangeArrowheads="1"/>
              </p:cNvSpPr>
              <p:nvPr/>
            </p:nvSpPr>
            <p:spPr bwMode="auto">
              <a:xfrm>
                <a:off x="2736" y="235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grpSp>
        <p:nvGrpSpPr>
          <p:cNvPr id="72710" name="Group 168"/>
          <p:cNvGrpSpPr>
            <a:grpSpLocks/>
          </p:cNvGrpSpPr>
          <p:nvPr/>
        </p:nvGrpSpPr>
        <p:grpSpPr bwMode="auto">
          <a:xfrm>
            <a:off x="4495800" y="2971800"/>
            <a:ext cx="3886200" cy="2362200"/>
            <a:chOff x="384" y="2208"/>
            <a:chExt cx="2448" cy="1488"/>
          </a:xfrm>
        </p:grpSpPr>
        <p:sp>
          <p:nvSpPr>
            <p:cNvPr id="1100969" name="Rectangle 169"/>
            <p:cNvSpPr>
              <a:spLocks noChangeArrowheads="1"/>
            </p:cNvSpPr>
            <p:nvPr/>
          </p:nvSpPr>
          <p:spPr bwMode="auto">
            <a:xfrm>
              <a:off x="384" y="2208"/>
              <a:ext cx="244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0" hangingPunct="0">
                <a:defRPr/>
              </a:pPr>
              <a:r>
                <a:rPr lang="en-US">
                  <a:cs typeface="+mn-cs"/>
                </a:rPr>
                <a:t> Document 34</a:t>
              </a:r>
            </a:p>
            <a:p>
              <a:pPr algn="l" eaLnBrk="0" hangingPunct="0">
                <a:defRPr/>
              </a:pPr>
              <a:r>
                <a:rPr lang="en-US">
                  <a:cs typeface="+mn-cs"/>
                </a:rPr>
                <a:t> Title: lksd ksdj sjd Lunar</a:t>
              </a:r>
            </a:p>
            <a:p>
              <a:pPr algn="l" eaLnBrk="0" hangingPunct="0">
                <a:defRPr/>
              </a:pPr>
              <a:r>
                <a:rPr lang="en-US">
                  <a:cs typeface="+mn-cs"/>
                </a:rPr>
                <a:t> Author: Smith, J.</a:t>
              </a:r>
            </a:p>
            <a:p>
              <a:pPr algn="l" eaLnBrk="0" hangingPunct="0">
                <a:defRPr/>
              </a:pPr>
              <a:r>
                <a:rPr lang="en-US">
                  <a:cs typeface="+mn-cs"/>
                </a:rPr>
                <a:t> Abstract: lksf uejm  jshy </a:t>
              </a:r>
            </a:p>
            <a:p>
              <a:pPr algn="l" eaLnBrk="0" hangingPunct="0">
                <a:defRPr/>
              </a:pPr>
              <a:r>
                <a:rPr lang="en-US">
                  <a:cs typeface="+mn-cs"/>
                </a:rPr>
                <a:t> ksd jh uyw hhy jha jsyhe  </a:t>
              </a:r>
            </a:p>
            <a:p>
              <a:pPr algn="l" eaLnBrk="0" hangingPunct="0">
                <a:defRPr/>
              </a:pPr>
              <a:endParaRPr lang="en-US">
                <a:cs typeface="+mn-cs"/>
              </a:endParaRPr>
            </a:p>
          </p:txBody>
        </p:sp>
        <p:grpSp>
          <p:nvGrpSpPr>
            <p:cNvPr id="72718" name="Group 170"/>
            <p:cNvGrpSpPr>
              <a:grpSpLocks/>
            </p:cNvGrpSpPr>
            <p:nvPr/>
          </p:nvGrpSpPr>
          <p:grpSpPr bwMode="auto">
            <a:xfrm>
              <a:off x="432" y="2256"/>
              <a:ext cx="2352" cy="48"/>
              <a:chOff x="432" y="2256"/>
              <a:chExt cx="2352" cy="48"/>
            </a:xfrm>
          </p:grpSpPr>
          <p:sp>
            <p:nvSpPr>
              <p:cNvPr id="1100971" name="Oval 171"/>
              <p:cNvSpPr>
                <a:spLocks noChangeArrowheads="1"/>
              </p:cNvSpPr>
              <p:nvPr/>
            </p:nvSpPr>
            <p:spPr bwMode="auto">
              <a:xfrm>
                <a:off x="43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2" name="Oval 172"/>
              <p:cNvSpPr>
                <a:spLocks noChangeArrowheads="1"/>
              </p:cNvSpPr>
              <p:nvPr/>
            </p:nvSpPr>
            <p:spPr bwMode="auto">
              <a:xfrm>
                <a:off x="52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3" name="Oval 173"/>
              <p:cNvSpPr>
                <a:spLocks noChangeArrowheads="1"/>
              </p:cNvSpPr>
              <p:nvPr/>
            </p:nvSpPr>
            <p:spPr bwMode="auto">
              <a:xfrm>
                <a:off x="62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4" name="Oval 174"/>
              <p:cNvSpPr>
                <a:spLocks noChangeArrowheads="1"/>
              </p:cNvSpPr>
              <p:nvPr/>
            </p:nvSpPr>
            <p:spPr bwMode="auto">
              <a:xfrm>
                <a:off x="72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5" name="Oval 175"/>
              <p:cNvSpPr>
                <a:spLocks noChangeArrowheads="1"/>
              </p:cNvSpPr>
              <p:nvPr/>
            </p:nvSpPr>
            <p:spPr bwMode="auto">
              <a:xfrm>
                <a:off x="81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6" name="Oval 176"/>
              <p:cNvSpPr>
                <a:spLocks noChangeArrowheads="1"/>
              </p:cNvSpPr>
              <p:nvPr/>
            </p:nvSpPr>
            <p:spPr bwMode="auto">
              <a:xfrm>
                <a:off x="91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7" name="Oval 177"/>
              <p:cNvSpPr>
                <a:spLocks noChangeArrowheads="1"/>
              </p:cNvSpPr>
              <p:nvPr/>
            </p:nvSpPr>
            <p:spPr bwMode="auto">
              <a:xfrm>
                <a:off x="100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8" name="Oval 178"/>
              <p:cNvSpPr>
                <a:spLocks noChangeArrowheads="1"/>
              </p:cNvSpPr>
              <p:nvPr/>
            </p:nvSpPr>
            <p:spPr bwMode="auto">
              <a:xfrm>
                <a:off x="110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79" name="Oval 179"/>
              <p:cNvSpPr>
                <a:spLocks noChangeArrowheads="1"/>
              </p:cNvSpPr>
              <p:nvPr/>
            </p:nvSpPr>
            <p:spPr bwMode="auto">
              <a:xfrm>
                <a:off x="120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0" name="Oval 180"/>
              <p:cNvSpPr>
                <a:spLocks noChangeArrowheads="1"/>
              </p:cNvSpPr>
              <p:nvPr/>
            </p:nvSpPr>
            <p:spPr bwMode="auto">
              <a:xfrm>
                <a:off x="129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1" name="Oval 181"/>
              <p:cNvSpPr>
                <a:spLocks noChangeArrowheads="1"/>
              </p:cNvSpPr>
              <p:nvPr/>
            </p:nvSpPr>
            <p:spPr bwMode="auto">
              <a:xfrm>
                <a:off x="139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2" name="Oval 182"/>
              <p:cNvSpPr>
                <a:spLocks noChangeArrowheads="1"/>
              </p:cNvSpPr>
              <p:nvPr/>
            </p:nvSpPr>
            <p:spPr bwMode="auto">
              <a:xfrm>
                <a:off x="148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3" name="Oval 183"/>
              <p:cNvSpPr>
                <a:spLocks noChangeArrowheads="1"/>
              </p:cNvSpPr>
              <p:nvPr/>
            </p:nvSpPr>
            <p:spPr bwMode="auto">
              <a:xfrm>
                <a:off x="158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4" name="Oval 184"/>
              <p:cNvSpPr>
                <a:spLocks noChangeArrowheads="1"/>
              </p:cNvSpPr>
              <p:nvPr/>
            </p:nvSpPr>
            <p:spPr bwMode="auto">
              <a:xfrm>
                <a:off x="168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5" name="Oval 185"/>
              <p:cNvSpPr>
                <a:spLocks noChangeArrowheads="1"/>
              </p:cNvSpPr>
              <p:nvPr/>
            </p:nvSpPr>
            <p:spPr bwMode="auto">
              <a:xfrm>
                <a:off x="177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6" name="Oval 186"/>
              <p:cNvSpPr>
                <a:spLocks noChangeArrowheads="1"/>
              </p:cNvSpPr>
              <p:nvPr/>
            </p:nvSpPr>
            <p:spPr bwMode="auto">
              <a:xfrm>
                <a:off x="187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7" name="Oval 187"/>
              <p:cNvSpPr>
                <a:spLocks noChangeArrowheads="1"/>
              </p:cNvSpPr>
              <p:nvPr/>
            </p:nvSpPr>
            <p:spPr bwMode="auto">
              <a:xfrm>
                <a:off x="196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8" name="Oval 188"/>
              <p:cNvSpPr>
                <a:spLocks noChangeArrowheads="1"/>
              </p:cNvSpPr>
              <p:nvPr/>
            </p:nvSpPr>
            <p:spPr bwMode="auto">
              <a:xfrm>
                <a:off x="206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89" name="Oval 189"/>
              <p:cNvSpPr>
                <a:spLocks noChangeArrowheads="1"/>
              </p:cNvSpPr>
              <p:nvPr/>
            </p:nvSpPr>
            <p:spPr bwMode="auto">
              <a:xfrm>
                <a:off x="216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0" name="Oval 190"/>
              <p:cNvSpPr>
                <a:spLocks noChangeArrowheads="1"/>
              </p:cNvSpPr>
              <p:nvPr/>
            </p:nvSpPr>
            <p:spPr bwMode="auto">
              <a:xfrm>
                <a:off x="225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1" name="Oval 191"/>
              <p:cNvSpPr>
                <a:spLocks noChangeArrowheads="1"/>
              </p:cNvSpPr>
              <p:nvPr/>
            </p:nvSpPr>
            <p:spPr bwMode="auto">
              <a:xfrm>
                <a:off x="2352"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2" name="Oval 192"/>
              <p:cNvSpPr>
                <a:spLocks noChangeArrowheads="1"/>
              </p:cNvSpPr>
              <p:nvPr/>
            </p:nvSpPr>
            <p:spPr bwMode="auto">
              <a:xfrm>
                <a:off x="2448"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3" name="Oval 193"/>
              <p:cNvSpPr>
                <a:spLocks noChangeArrowheads="1"/>
              </p:cNvSpPr>
              <p:nvPr/>
            </p:nvSpPr>
            <p:spPr bwMode="auto">
              <a:xfrm>
                <a:off x="2544"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4" name="Oval 194"/>
              <p:cNvSpPr>
                <a:spLocks noChangeArrowheads="1"/>
              </p:cNvSpPr>
              <p:nvPr/>
            </p:nvSpPr>
            <p:spPr bwMode="auto">
              <a:xfrm>
                <a:off x="2640"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5" name="Oval 195"/>
              <p:cNvSpPr>
                <a:spLocks noChangeArrowheads="1"/>
              </p:cNvSpPr>
              <p:nvPr/>
            </p:nvSpPr>
            <p:spPr bwMode="auto">
              <a:xfrm>
                <a:off x="2736" y="225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719" name="Group 196"/>
            <p:cNvGrpSpPr>
              <a:grpSpLocks/>
            </p:cNvGrpSpPr>
            <p:nvPr/>
          </p:nvGrpSpPr>
          <p:grpSpPr bwMode="auto">
            <a:xfrm>
              <a:off x="432" y="3600"/>
              <a:ext cx="2352" cy="48"/>
              <a:chOff x="432" y="3600"/>
              <a:chExt cx="2352" cy="48"/>
            </a:xfrm>
          </p:grpSpPr>
          <p:sp>
            <p:nvSpPr>
              <p:cNvPr id="1100997" name="Oval 197"/>
              <p:cNvSpPr>
                <a:spLocks noChangeArrowheads="1"/>
              </p:cNvSpPr>
              <p:nvPr/>
            </p:nvSpPr>
            <p:spPr bwMode="auto">
              <a:xfrm>
                <a:off x="43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8" name="Oval 198"/>
              <p:cNvSpPr>
                <a:spLocks noChangeArrowheads="1"/>
              </p:cNvSpPr>
              <p:nvPr/>
            </p:nvSpPr>
            <p:spPr bwMode="auto">
              <a:xfrm>
                <a:off x="52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0999" name="Oval 199"/>
              <p:cNvSpPr>
                <a:spLocks noChangeArrowheads="1"/>
              </p:cNvSpPr>
              <p:nvPr/>
            </p:nvSpPr>
            <p:spPr bwMode="auto">
              <a:xfrm>
                <a:off x="62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0" name="Oval 200"/>
              <p:cNvSpPr>
                <a:spLocks noChangeArrowheads="1"/>
              </p:cNvSpPr>
              <p:nvPr/>
            </p:nvSpPr>
            <p:spPr bwMode="auto">
              <a:xfrm>
                <a:off x="72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1" name="Oval 201"/>
              <p:cNvSpPr>
                <a:spLocks noChangeArrowheads="1"/>
              </p:cNvSpPr>
              <p:nvPr/>
            </p:nvSpPr>
            <p:spPr bwMode="auto">
              <a:xfrm>
                <a:off x="81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2" name="Oval 202"/>
              <p:cNvSpPr>
                <a:spLocks noChangeArrowheads="1"/>
              </p:cNvSpPr>
              <p:nvPr/>
            </p:nvSpPr>
            <p:spPr bwMode="auto">
              <a:xfrm>
                <a:off x="91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3" name="Oval 203"/>
              <p:cNvSpPr>
                <a:spLocks noChangeArrowheads="1"/>
              </p:cNvSpPr>
              <p:nvPr/>
            </p:nvSpPr>
            <p:spPr bwMode="auto">
              <a:xfrm>
                <a:off x="100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4" name="Oval 204"/>
              <p:cNvSpPr>
                <a:spLocks noChangeArrowheads="1"/>
              </p:cNvSpPr>
              <p:nvPr/>
            </p:nvSpPr>
            <p:spPr bwMode="auto">
              <a:xfrm>
                <a:off x="110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5" name="Oval 205"/>
              <p:cNvSpPr>
                <a:spLocks noChangeArrowheads="1"/>
              </p:cNvSpPr>
              <p:nvPr/>
            </p:nvSpPr>
            <p:spPr bwMode="auto">
              <a:xfrm>
                <a:off x="120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6" name="Oval 206"/>
              <p:cNvSpPr>
                <a:spLocks noChangeArrowheads="1"/>
              </p:cNvSpPr>
              <p:nvPr/>
            </p:nvSpPr>
            <p:spPr bwMode="auto">
              <a:xfrm>
                <a:off x="129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7" name="Oval 207"/>
              <p:cNvSpPr>
                <a:spLocks noChangeArrowheads="1"/>
              </p:cNvSpPr>
              <p:nvPr/>
            </p:nvSpPr>
            <p:spPr bwMode="auto">
              <a:xfrm>
                <a:off x="139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8" name="Oval 208"/>
              <p:cNvSpPr>
                <a:spLocks noChangeArrowheads="1"/>
              </p:cNvSpPr>
              <p:nvPr/>
            </p:nvSpPr>
            <p:spPr bwMode="auto">
              <a:xfrm>
                <a:off x="148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09" name="Oval 209"/>
              <p:cNvSpPr>
                <a:spLocks noChangeArrowheads="1"/>
              </p:cNvSpPr>
              <p:nvPr/>
            </p:nvSpPr>
            <p:spPr bwMode="auto">
              <a:xfrm>
                <a:off x="158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0" name="Oval 210"/>
              <p:cNvSpPr>
                <a:spLocks noChangeArrowheads="1"/>
              </p:cNvSpPr>
              <p:nvPr/>
            </p:nvSpPr>
            <p:spPr bwMode="auto">
              <a:xfrm>
                <a:off x="168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1" name="Oval 211"/>
              <p:cNvSpPr>
                <a:spLocks noChangeArrowheads="1"/>
              </p:cNvSpPr>
              <p:nvPr/>
            </p:nvSpPr>
            <p:spPr bwMode="auto">
              <a:xfrm>
                <a:off x="177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2" name="Oval 212"/>
              <p:cNvSpPr>
                <a:spLocks noChangeArrowheads="1"/>
              </p:cNvSpPr>
              <p:nvPr/>
            </p:nvSpPr>
            <p:spPr bwMode="auto">
              <a:xfrm>
                <a:off x="187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3" name="Oval 213"/>
              <p:cNvSpPr>
                <a:spLocks noChangeArrowheads="1"/>
              </p:cNvSpPr>
              <p:nvPr/>
            </p:nvSpPr>
            <p:spPr bwMode="auto">
              <a:xfrm>
                <a:off x="196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4" name="Oval 214"/>
              <p:cNvSpPr>
                <a:spLocks noChangeArrowheads="1"/>
              </p:cNvSpPr>
              <p:nvPr/>
            </p:nvSpPr>
            <p:spPr bwMode="auto">
              <a:xfrm>
                <a:off x="206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5" name="Oval 215"/>
              <p:cNvSpPr>
                <a:spLocks noChangeArrowheads="1"/>
              </p:cNvSpPr>
              <p:nvPr/>
            </p:nvSpPr>
            <p:spPr bwMode="auto">
              <a:xfrm>
                <a:off x="216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6" name="Oval 216"/>
              <p:cNvSpPr>
                <a:spLocks noChangeArrowheads="1"/>
              </p:cNvSpPr>
              <p:nvPr/>
            </p:nvSpPr>
            <p:spPr bwMode="auto">
              <a:xfrm>
                <a:off x="225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7" name="Oval 217"/>
              <p:cNvSpPr>
                <a:spLocks noChangeArrowheads="1"/>
              </p:cNvSpPr>
              <p:nvPr/>
            </p:nvSpPr>
            <p:spPr bwMode="auto">
              <a:xfrm>
                <a:off x="2352"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8" name="Oval 218"/>
              <p:cNvSpPr>
                <a:spLocks noChangeArrowheads="1"/>
              </p:cNvSpPr>
              <p:nvPr/>
            </p:nvSpPr>
            <p:spPr bwMode="auto">
              <a:xfrm>
                <a:off x="2448"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19" name="Oval 219"/>
              <p:cNvSpPr>
                <a:spLocks noChangeArrowheads="1"/>
              </p:cNvSpPr>
              <p:nvPr/>
            </p:nvSpPr>
            <p:spPr bwMode="auto">
              <a:xfrm>
                <a:off x="2544"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0" name="Oval 220"/>
              <p:cNvSpPr>
                <a:spLocks noChangeArrowheads="1"/>
              </p:cNvSpPr>
              <p:nvPr/>
            </p:nvSpPr>
            <p:spPr bwMode="auto">
              <a:xfrm>
                <a:off x="2640"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1" name="Oval 221"/>
              <p:cNvSpPr>
                <a:spLocks noChangeArrowheads="1"/>
              </p:cNvSpPr>
              <p:nvPr/>
            </p:nvSpPr>
            <p:spPr bwMode="auto">
              <a:xfrm>
                <a:off x="2736" y="360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720" name="Group 222"/>
            <p:cNvGrpSpPr>
              <a:grpSpLocks/>
            </p:cNvGrpSpPr>
            <p:nvPr/>
          </p:nvGrpSpPr>
          <p:grpSpPr bwMode="auto">
            <a:xfrm>
              <a:off x="2736" y="2352"/>
              <a:ext cx="48" cy="1200"/>
              <a:chOff x="2736" y="2352"/>
              <a:chExt cx="48" cy="1200"/>
            </a:xfrm>
          </p:grpSpPr>
          <p:sp>
            <p:nvSpPr>
              <p:cNvPr id="1101023" name="Oval 223"/>
              <p:cNvSpPr>
                <a:spLocks noChangeArrowheads="1"/>
              </p:cNvSpPr>
              <p:nvPr/>
            </p:nvSpPr>
            <p:spPr bwMode="auto">
              <a:xfrm>
                <a:off x="2736" y="350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4" name="Oval 224"/>
              <p:cNvSpPr>
                <a:spLocks noChangeArrowheads="1"/>
              </p:cNvSpPr>
              <p:nvPr/>
            </p:nvSpPr>
            <p:spPr bwMode="auto">
              <a:xfrm>
                <a:off x="2736" y="340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5" name="Oval 225"/>
              <p:cNvSpPr>
                <a:spLocks noChangeArrowheads="1"/>
              </p:cNvSpPr>
              <p:nvPr/>
            </p:nvSpPr>
            <p:spPr bwMode="auto">
              <a:xfrm>
                <a:off x="2736" y="321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6" name="Oval 226"/>
              <p:cNvSpPr>
                <a:spLocks noChangeArrowheads="1"/>
              </p:cNvSpPr>
              <p:nvPr/>
            </p:nvSpPr>
            <p:spPr bwMode="auto">
              <a:xfrm>
                <a:off x="2736" y="331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7" name="Oval 227"/>
              <p:cNvSpPr>
                <a:spLocks noChangeArrowheads="1"/>
              </p:cNvSpPr>
              <p:nvPr/>
            </p:nvSpPr>
            <p:spPr bwMode="auto">
              <a:xfrm>
                <a:off x="2736" y="312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8" name="Oval 228"/>
              <p:cNvSpPr>
                <a:spLocks noChangeArrowheads="1"/>
              </p:cNvSpPr>
              <p:nvPr/>
            </p:nvSpPr>
            <p:spPr bwMode="auto">
              <a:xfrm>
                <a:off x="2736" y="302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29" name="Oval 229"/>
              <p:cNvSpPr>
                <a:spLocks noChangeArrowheads="1"/>
              </p:cNvSpPr>
              <p:nvPr/>
            </p:nvSpPr>
            <p:spPr bwMode="auto">
              <a:xfrm>
                <a:off x="2736" y="292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0" name="Oval 230"/>
              <p:cNvSpPr>
                <a:spLocks noChangeArrowheads="1"/>
              </p:cNvSpPr>
              <p:nvPr/>
            </p:nvSpPr>
            <p:spPr bwMode="auto">
              <a:xfrm>
                <a:off x="2736" y="283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1" name="Oval 231"/>
              <p:cNvSpPr>
                <a:spLocks noChangeArrowheads="1"/>
              </p:cNvSpPr>
              <p:nvPr/>
            </p:nvSpPr>
            <p:spPr bwMode="auto">
              <a:xfrm>
                <a:off x="2736" y="273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2" name="Oval 232"/>
              <p:cNvSpPr>
                <a:spLocks noChangeArrowheads="1"/>
              </p:cNvSpPr>
              <p:nvPr/>
            </p:nvSpPr>
            <p:spPr bwMode="auto">
              <a:xfrm>
                <a:off x="2736" y="264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3" name="Oval 233"/>
              <p:cNvSpPr>
                <a:spLocks noChangeArrowheads="1"/>
              </p:cNvSpPr>
              <p:nvPr/>
            </p:nvSpPr>
            <p:spPr bwMode="auto">
              <a:xfrm>
                <a:off x="2736" y="254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4" name="Oval 234"/>
              <p:cNvSpPr>
                <a:spLocks noChangeArrowheads="1"/>
              </p:cNvSpPr>
              <p:nvPr/>
            </p:nvSpPr>
            <p:spPr bwMode="auto">
              <a:xfrm>
                <a:off x="2736" y="244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5" name="Oval 235"/>
              <p:cNvSpPr>
                <a:spLocks noChangeArrowheads="1"/>
              </p:cNvSpPr>
              <p:nvPr/>
            </p:nvSpPr>
            <p:spPr bwMode="auto">
              <a:xfrm>
                <a:off x="2736" y="235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72721" name="Group 236"/>
            <p:cNvGrpSpPr>
              <a:grpSpLocks/>
            </p:cNvGrpSpPr>
            <p:nvPr/>
          </p:nvGrpSpPr>
          <p:grpSpPr bwMode="auto">
            <a:xfrm>
              <a:off x="432" y="2352"/>
              <a:ext cx="48" cy="1200"/>
              <a:chOff x="2736" y="2352"/>
              <a:chExt cx="48" cy="1200"/>
            </a:xfrm>
          </p:grpSpPr>
          <p:sp>
            <p:nvSpPr>
              <p:cNvPr id="1101037" name="Oval 237"/>
              <p:cNvSpPr>
                <a:spLocks noChangeArrowheads="1"/>
              </p:cNvSpPr>
              <p:nvPr/>
            </p:nvSpPr>
            <p:spPr bwMode="auto">
              <a:xfrm>
                <a:off x="2736" y="350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8" name="Oval 238"/>
              <p:cNvSpPr>
                <a:spLocks noChangeArrowheads="1"/>
              </p:cNvSpPr>
              <p:nvPr/>
            </p:nvSpPr>
            <p:spPr bwMode="auto">
              <a:xfrm>
                <a:off x="2736" y="340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39" name="Oval 239"/>
              <p:cNvSpPr>
                <a:spLocks noChangeArrowheads="1"/>
              </p:cNvSpPr>
              <p:nvPr/>
            </p:nvSpPr>
            <p:spPr bwMode="auto">
              <a:xfrm>
                <a:off x="2736" y="321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0" name="Oval 240"/>
              <p:cNvSpPr>
                <a:spLocks noChangeArrowheads="1"/>
              </p:cNvSpPr>
              <p:nvPr/>
            </p:nvSpPr>
            <p:spPr bwMode="auto">
              <a:xfrm>
                <a:off x="2736" y="331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1" name="Oval 241"/>
              <p:cNvSpPr>
                <a:spLocks noChangeArrowheads="1"/>
              </p:cNvSpPr>
              <p:nvPr/>
            </p:nvSpPr>
            <p:spPr bwMode="auto">
              <a:xfrm>
                <a:off x="2736" y="312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2" name="Oval 242"/>
              <p:cNvSpPr>
                <a:spLocks noChangeArrowheads="1"/>
              </p:cNvSpPr>
              <p:nvPr/>
            </p:nvSpPr>
            <p:spPr bwMode="auto">
              <a:xfrm>
                <a:off x="2736" y="302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3" name="Oval 243"/>
              <p:cNvSpPr>
                <a:spLocks noChangeArrowheads="1"/>
              </p:cNvSpPr>
              <p:nvPr/>
            </p:nvSpPr>
            <p:spPr bwMode="auto">
              <a:xfrm>
                <a:off x="2736" y="292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4" name="Oval 244"/>
              <p:cNvSpPr>
                <a:spLocks noChangeArrowheads="1"/>
              </p:cNvSpPr>
              <p:nvPr/>
            </p:nvSpPr>
            <p:spPr bwMode="auto">
              <a:xfrm>
                <a:off x="2736" y="283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5" name="Oval 245"/>
              <p:cNvSpPr>
                <a:spLocks noChangeArrowheads="1"/>
              </p:cNvSpPr>
              <p:nvPr/>
            </p:nvSpPr>
            <p:spPr bwMode="auto">
              <a:xfrm>
                <a:off x="2736" y="2736"/>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6" name="Oval 246"/>
              <p:cNvSpPr>
                <a:spLocks noChangeArrowheads="1"/>
              </p:cNvSpPr>
              <p:nvPr/>
            </p:nvSpPr>
            <p:spPr bwMode="auto">
              <a:xfrm>
                <a:off x="2736" y="2640"/>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7" name="Oval 247"/>
              <p:cNvSpPr>
                <a:spLocks noChangeArrowheads="1"/>
              </p:cNvSpPr>
              <p:nvPr/>
            </p:nvSpPr>
            <p:spPr bwMode="auto">
              <a:xfrm>
                <a:off x="2736" y="2544"/>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8" name="Oval 248"/>
              <p:cNvSpPr>
                <a:spLocks noChangeArrowheads="1"/>
              </p:cNvSpPr>
              <p:nvPr/>
            </p:nvSpPr>
            <p:spPr bwMode="auto">
              <a:xfrm>
                <a:off x="2736" y="2448"/>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49" name="Oval 249"/>
              <p:cNvSpPr>
                <a:spLocks noChangeArrowheads="1"/>
              </p:cNvSpPr>
              <p:nvPr/>
            </p:nvSpPr>
            <p:spPr bwMode="auto">
              <a:xfrm>
                <a:off x="2736" y="2352"/>
                <a:ext cx="48"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sp>
        <p:nvSpPr>
          <p:cNvPr id="1101050" name="Rectangle 250"/>
          <p:cNvSpPr>
            <a:spLocks noChangeArrowheads="1"/>
          </p:cNvSpPr>
          <p:nvPr/>
        </p:nvSpPr>
        <p:spPr bwMode="auto">
          <a:xfrm>
            <a:off x="3733800" y="3657600"/>
            <a:ext cx="76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51" name="Rectangle 251"/>
          <p:cNvSpPr>
            <a:spLocks noChangeArrowheads="1"/>
          </p:cNvSpPr>
          <p:nvPr/>
        </p:nvSpPr>
        <p:spPr bwMode="auto">
          <a:xfrm>
            <a:off x="1143000" y="3657600"/>
            <a:ext cx="76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52" name="Rectangle 252"/>
          <p:cNvSpPr>
            <a:spLocks noChangeArrowheads="1"/>
          </p:cNvSpPr>
          <p:nvPr/>
        </p:nvSpPr>
        <p:spPr bwMode="auto">
          <a:xfrm>
            <a:off x="609600" y="3048000"/>
            <a:ext cx="76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53" name="Rectangle 253"/>
          <p:cNvSpPr>
            <a:spLocks noChangeArrowheads="1"/>
          </p:cNvSpPr>
          <p:nvPr/>
        </p:nvSpPr>
        <p:spPr bwMode="auto">
          <a:xfrm>
            <a:off x="5486400" y="2971800"/>
            <a:ext cx="76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54" name="Rectangle 254"/>
          <p:cNvSpPr>
            <a:spLocks noChangeArrowheads="1"/>
          </p:cNvSpPr>
          <p:nvPr/>
        </p:nvSpPr>
        <p:spPr bwMode="auto">
          <a:xfrm>
            <a:off x="7620000" y="2971800"/>
            <a:ext cx="76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1055" name="Rectangle 255"/>
          <p:cNvSpPr>
            <a:spLocks noChangeArrowheads="1"/>
          </p:cNvSpPr>
          <p:nvPr/>
        </p:nvSpPr>
        <p:spPr bwMode="auto">
          <a:xfrm>
            <a:off x="4876800" y="2971800"/>
            <a:ext cx="76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01828" name="Rectangle 4"/>
          <p:cNvSpPr>
            <a:spLocks noGrp="1" noChangeArrowheads="1"/>
          </p:cNvSpPr>
          <p:nvPr>
            <p:ph type="title"/>
          </p:nvPr>
        </p:nvSpPr>
        <p:spPr/>
        <p:txBody>
          <a:bodyPr/>
          <a:lstStyle/>
          <a:p>
            <a:pPr eaLnBrk="1" hangingPunct="1">
              <a:defRPr/>
            </a:pPr>
            <a:r>
              <a:rPr lang="en-US" smtClean="0">
                <a:cs typeface="+mj-cs"/>
              </a:rPr>
              <a:t>Computer-Based Systems</a:t>
            </a:r>
          </a:p>
        </p:txBody>
      </p:sp>
      <p:sp>
        <p:nvSpPr>
          <p:cNvPr id="1101829" name="Rectangle 5"/>
          <p:cNvSpPr>
            <a:spLocks noGrp="1" noChangeArrowheads="1"/>
          </p:cNvSpPr>
          <p:nvPr>
            <p:ph type="body" idx="1"/>
          </p:nvPr>
        </p:nvSpPr>
        <p:spPr/>
        <p:txBody>
          <a:bodyPr/>
          <a:lstStyle/>
          <a:p>
            <a:pPr eaLnBrk="1" hangingPunct="1">
              <a:defRPr/>
            </a:pPr>
            <a:r>
              <a:rPr lang="en-US" smtClean="0">
                <a:cs typeface="+mn-cs"/>
              </a:rPr>
              <a:t>Bagley</a:t>
            </a:r>
            <a:r>
              <a:rPr lang="ja-JP" altLang="en-US" smtClean="0">
                <a:latin typeface="Arial"/>
                <a:cs typeface="+mn-cs"/>
              </a:rPr>
              <a:t>’</a:t>
            </a:r>
            <a:r>
              <a:rPr lang="en-US" smtClean="0">
                <a:cs typeface="+mn-cs"/>
              </a:rPr>
              <a:t>s 1951 MS thesis from MIT suggested that searching 50 million item records, each containing 30 index terms would take approximately </a:t>
            </a:r>
            <a:r>
              <a:rPr lang="en-US" smtClean="0">
                <a:solidFill>
                  <a:srgbClr val="FF3300"/>
                </a:solidFill>
                <a:cs typeface="+mn-cs"/>
              </a:rPr>
              <a:t>41,700 hours</a:t>
            </a:r>
            <a:r>
              <a:rPr lang="en-US" smtClean="0">
                <a:cs typeface="+mn-cs"/>
              </a:rPr>
              <a:t> </a:t>
            </a:r>
          </a:p>
          <a:p>
            <a:pPr lvl="1" eaLnBrk="1" hangingPunct="1">
              <a:defRPr/>
            </a:pPr>
            <a:r>
              <a:rPr lang="en-US" i="1" smtClean="0"/>
              <a:t>Due to the need to move and shift the text in core memory while carrying out the comparisons</a:t>
            </a:r>
          </a:p>
          <a:p>
            <a:pPr eaLnBrk="1" hangingPunct="1">
              <a:defRPr/>
            </a:pPr>
            <a:r>
              <a:rPr lang="en-US" smtClean="0">
                <a:cs typeface="+mn-cs"/>
              </a:rPr>
              <a:t>1957 – </a:t>
            </a:r>
            <a:r>
              <a:rPr lang="en-US" i="1" smtClean="0">
                <a:cs typeface="+mn-cs"/>
              </a:rPr>
              <a:t>Desk Set</a:t>
            </a:r>
            <a:r>
              <a:rPr lang="en-US" smtClean="0">
                <a:cs typeface="+mn-cs"/>
              </a:rPr>
              <a:t> with Katharine Hepburn and Spencer Tracy – EMERAC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70434" name="Rectangle 2"/>
          <p:cNvSpPr>
            <a:spLocks noGrp="1" noChangeArrowheads="1"/>
          </p:cNvSpPr>
          <p:nvPr>
            <p:ph type="title"/>
          </p:nvPr>
        </p:nvSpPr>
        <p:spPr/>
        <p:txBody>
          <a:bodyPr/>
          <a:lstStyle/>
          <a:p>
            <a:pPr eaLnBrk="1" hangingPunct="1">
              <a:defRPr/>
            </a:pPr>
            <a:r>
              <a:rPr lang="en-US" sz="3200" smtClean="0">
                <a:cs typeface="+mj-cs"/>
              </a:rPr>
              <a:t>Development of Bibliographic Databases</a:t>
            </a:r>
          </a:p>
        </p:txBody>
      </p:sp>
      <p:sp>
        <p:nvSpPr>
          <p:cNvPr id="1170435" name="Rectangle 3"/>
          <p:cNvSpPr>
            <a:spLocks noGrp="1" noChangeArrowheads="1"/>
          </p:cNvSpPr>
          <p:nvPr>
            <p:ph type="body" idx="1"/>
          </p:nvPr>
        </p:nvSpPr>
        <p:spPr/>
        <p:txBody>
          <a:bodyPr/>
          <a:lstStyle/>
          <a:p>
            <a:pPr eaLnBrk="1" hangingPunct="1">
              <a:defRPr/>
            </a:pPr>
            <a:r>
              <a:rPr lang="en-US" smtClean="0">
                <a:cs typeface="+mn-cs"/>
              </a:rPr>
              <a:t>Chemical Abstracts Service first produced </a:t>
            </a:r>
            <a:r>
              <a:rPr lang="ja-JP" altLang="en-US" smtClean="0">
                <a:latin typeface="Arial"/>
                <a:cs typeface="+mn-cs"/>
              </a:rPr>
              <a:t>“</a:t>
            </a:r>
            <a:r>
              <a:rPr lang="en-US" smtClean="0">
                <a:cs typeface="+mn-cs"/>
              </a:rPr>
              <a:t>Chemical Titles</a:t>
            </a:r>
            <a:r>
              <a:rPr lang="ja-JP" altLang="en-US" smtClean="0">
                <a:latin typeface="Arial"/>
                <a:cs typeface="+mn-cs"/>
              </a:rPr>
              <a:t>”</a:t>
            </a:r>
            <a:r>
              <a:rPr lang="en-US" smtClean="0">
                <a:cs typeface="+mn-cs"/>
              </a:rPr>
              <a:t> by computer in 1961.</a:t>
            </a:r>
          </a:p>
          <a:p>
            <a:pPr eaLnBrk="1" hangingPunct="1">
              <a:defRPr/>
            </a:pPr>
            <a:r>
              <a:rPr lang="en-US" smtClean="0">
                <a:cs typeface="+mn-cs"/>
              </a:rPr>
              <a:t>Index Medicus from the National Library of Medicine soon followed with the creation of the MEDLARS database in 1961.</a:t>
            </a:r>
          </a:p>
          <a:p>
            <a:pPr eaLnBrk="1" hangingPunct="1">
              <a:defRPr/>
            </a:pPr>
            <a:r>
              <a:rPr lang="en-US" smtClean="0">
                <a:cs typeface="+mn-cs"/>
              </a:rPr>
              <a:t>By 1970 Most </a:t>
            </a:r>
            <a:r>
              <a:rPr lang="en-US" i="1" smtClean="0">
                <a:cs typeface="+mn-cs"/>
              </a:rPr>
              <a:t>secondary publications</a:t>
            </a:r>
            <a:r>
              <a:rPr lang="en-US" smtClean="0">
                <a:cs typeface="+mn-cs"/>
              </a:rPr>
              <a:t> (indexes, abstract journals, etc) were produced by machine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79650" name="Rectangle 2"/>
          <p:cNvSpPr>
            <a:spLocks noGrp="1" noChangeArrowheads="1"/>
          </p:cNvSpPr>
          <p:nvPr>
            <p:ph type="title"/>
          </p:nvPr>
        </p:nvSpPr>
        <p:spPr/>
        <p:txBody>
          <a:bodyPr/>
          <a:lstStyle/>
          <a:p>
            <a:pPr eaLnBrk="1" hangingPunct="1">
              <a:defRPr/>
            </a:pPr>
            <a:r>
              <a:rPr lang="en-US" smtClean="0">
                <a:cs typeface="+mj-cs"/>
              </a:rPr>
              <a:t>Introduction to Course</a:t>
            </a:r>
          </a:p>
        </p:txBody>
      </p:sp>
      <p:sp>
        <p:nvSpPr>
          <p:cNvPr id="1179651" name="Rectangle 3"/>
          <p:cNvSpPr>
            <a:spLocks noGrp="1" noChangeArrowheads="1"/>
          </p:cNvSpPr>
          <p:nvPr>
            <p:ph type="body" idx="1"/>
          </p:nvPr>
        </p:nvSpPr>
        <p:spPr/>
        <p:txBody>
          <a:bodyPr/>
          <a:lstStyle/>
          <a:p>
            <a:pPr eaLnBrk="1" hangingPunct="1">
              <a:lnSpc>
                <a:spcPct val="80000"/>
              </a:lnSpc>
              <a:defRPr/>
            </a:pPr>
            <a:r>
              <a:rPr lang="en-US" sz="2800" dirty="0" smtClean="0">
                <a:cs typeface="+mn-cs"/>
              </a:rPr>
              <a:t>Course Contents</a:t>
            </a:r>
          </a:p>
          <a:p>
            <a:pPr eaLnBrk="1" hangingPunct="1">
              <a:lnSpc>
                <a:spcPct val="80000"/>
              </a:lnSpc>
              <a:defRPr/>
            </a:pPr>
            <a:r>
              <a:rPr lang="en-US" sz="2800" dirty="0" smtClean="0">
                <a:cs typeface="+mn-cs"/>
              </a:rPr>
              <a:t>Assignments</a:t>
            </a:r>
          </a:p>
          <a:p>
            <a:pPr lvl="1" eaLnBrk="1" hangingPunct="1">
              <a:lnSpc>
                <a:spcPct val="80000"/>
              </a:lnSpc>
              <a:defRPr/>
            </a:pPr>
            <a:r>
              <a:rPr lang="en-US" sz="2400" dirty="0" smtClean="0"/>
              <a:t>Readings and Discussion</a:t>
            </a:r>
          </a:p>
          <a:p>
            <a:pPr lvl="1" eaLnBrk="1" hangingPunct="1">
              <a:lnSpc>
                <a:spcPct val="80000"/>
              </a:lnSpc>
              <a:defRPr/>
            </a:pPr>
            <a:r>
              <a:rPr lang="en-US" sz="2400" dirty="0" smtClean="0"/>
              <a:t>Hands-On use of IR systems</a:t>
            </a:r>
          </a:p>
          <a:p>
            <a:pPr lvl="1" eaLnBrk="1" hangingPunct="1">
              <a:lnSpc>
                <a:spcPct val="80000"/>
              </a:lnSpc>
              <a:defRPr/>
            </a:pPr>
            <a:r>
              <a:rPr lang="en-US" sz="2400" dirty="0" smtClean="0"/>
              <a:t>Participation in Mini-TREC IR Evaluation</a:t>
            </a:r>
          </a:p>
          <a:p>
            <a:pPr lvl="1" eaLnBrk="1" hangingPunct="1">
              <a:lnSpc>
                <a:spcPct val="80000"/>
              </a:lnSpc>
              <a:defRPr/>
            </a:pPr>
            <a:r>
              <a:rPr lang="en-US" sz="2400" dirty="0" smtClean="0"/>
              <a:t>Term paper</a:t>
            </a:r>
          </a:p>
          <a:p>
            <a:pPr eaLnBrk="1" hangingPunct="1">
              <a:lnSpc>
                <a:spcPct val="80000"/>
              </a:lnSpc>
              <a:defRPr/>
            </a:pPr>
            <a:r>
              <a:rPr lang="en-US" sz="2800" dirty="0" smtClean="0">
                <a:cs typeface="+mn-cs"/>
              </a:rPr>
              <a:t>Grading</a:t>
            </a:r>
          </a:p>
          <a:p>
            <a:pPr eaLnBrk="1" hangingPunct="1">
              <a:lnSpc>
                <a:spcPct val="80000"/>
              </a:lnSpc>
              <a:defRPr/>
            </a:pPr>
            <a:r>
              <a:rPr lang="en-US" sz="2800" dirty="0" smtClean="0">
                <a:cs typeface="+mn-cs"/>
              </a:rPr>
              <a:t>Readings </a:t>
            </a:r>
          </a:p>
          <a:p>
            <a:pPr eaLnBrk="1" hangingPunct="1">
              <a:lnSpc>
                <a:spcPct val="80000"/>
              </a:lnSpc>
              <a:defRPr/>
            </a:pPr>
            <a:r>
              <a:rPr lang="en-US" sz="2800" dirty="0" smtClean="0">
                <a:cs typeface="+mn-cs"/>
              </a:rPr>
              <a:t>Web Site: </a:t>
            </a:r>
            <a:r>
              <a:rPr lang="en-US" sz="2800" b="1" dirty="0" smtClean="0">
                <a:solidFill>
                  <a:srgbClr val="FF3300"/>
                </a:solidFill>
                <a:cs typeface="+mn-cs"/>
              </a:rPr>
              <a:t>http://</a:t>
            </a:r>
            <a:r>
              <a:rPr lang="en-US" sz="2800" b="1" dirty="0" err="1" smtClean="0">
                <a:solidFill>
                  <a:srgbClr val="FF3300"/>
                </a:solidFill>
                <a:cs typeface="+mn-cs"/>
              </a:rPr>
              <a:t>courses.ischool.berkeley.edu</a:t>
            </a:r>
            <a:r>
              <a:rPr lang="en-US" sz="2800" b="1" dirty="0" smtClean="0">
                <a:solidFill>
                  <a:srgbClr val="FF3300"/>
                </a:solidFill>
                <a:cs typeface="+mn-cs"/>
              </a:rPr>
              <a:t>/i240/</a:t>
            </a:r>
            <a:r>
              <a:rPr lang="en-US" sz="2800" b="1" dirty="0" smtClean="0">
                <a:solidFill>
                  <a:srgbClr val="FF3300"/>
                </a:solidFill>
                <a:cs typeface="+mn-cs"/>
              </a:rPr>
              <a:t>s13/</a:t>
            </a:r>
            <a:endParaRPr lang="en-US" sz="2800" b="1" dirty="0" smtClean="0">
              <a:solidFill>
                <a:srgbClr val="FF330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05928" name="Rectangle 8"/>
          <p:cNvSpPr>
            <a:spLocks noGrp="1" noChangeArrowheads="1"/>
          </p:cNvSpPr>
          <p:nvPr>
            <p:ph type="title"/>
          </p:nvPr>
        </p:nvSpPr>
        <p:spPr/>
        <p:txBody>
          <a:bodyPr/>
          <a:lstStyle/>
          <a:p>
            <a:pPr eaLnBrk="1" hangingPunct="1">
              <a:defRPr/>
            </a:pPr>
            <a:r>
              <a:rPr lang="en-US" smtClean="0">
                <a:cs typeface="+mj-cs"/>
              </a:rPr>
              <a:t>Boolean IR Systems</a:t>
            </a:r>
          </a:p>
        </p:txBody>
      </p:sp>
      <p:sp>
        <p:nvSpPr>
          <p:cNvPr id="1105929" name="Rectangle 9"/>
          <p:cNvSpPr>
            <a:spLocks noGrp="1" noChangeArrowheads="1"/>
          </p:cNvSpPr>
          <p:nvPr>
            <p:ph type="body" idx="1"/>
          </p:nvPr>
        </p:nvSpPr>
        <p:spPr/>
        <p:txBody>
          <a:bodyPr/>
          <a:lstStyle/>
          <a:p>
            <a:pPr eaLnBrk="1" hangingPunct="1">
              <a:lnSpc>
                <a:spcPct val="80000"/>
              </a:lnSpc>
              <a:defRPr/>
            </a:pPr>
            <a:r>
              <a:rPr lang="en-US" sz="2800" smtClean="0">
                <a:cs typeface="+mn-cs"/>
              </a:rPr>
              <a:t>Synthex at SDC, 1960</a:t>
            </a:r>
          </a:p>
          <a:p>
            <a:pPr eaLnBrk="1" hangingPunct="1">
              <a:lnSpc>
                <a:spcPct val="80000"/>
              </a:lnSpc>
              <a:defRPr/>
            </a:pPr>
            <a:r>
              <a:rPr lang="en-US" sz="2800" smtClean="0">
                <a:cs typeface="+mn-cs"/>
              </a:rPr>
              <a:t>Project MAC at MIT, 1963 (interactive)</a:t>
            </a:r>
          </a:p>
          <a:p>
            <a:pPr eaLnBrk="1" hangingPunct="1">
              <a:lnSpc>
                <a:spcPct val="80000"/>
              </a:lnSpc>
              <a:defRPr/>
            </a:pPr>
            <a:r>
              <a:rPr lang="en-US" sz="2800" smtClean="0">
                <a:cs typeface="+mn-cs"/>
              </a:rPr>
              <a:t>BOLD at SDC, 1964 (Harold Borko)</a:t>
            </a:r>
          </a:p>
          <a:p>
            <a:pPr eaLnBrk="1" hangingPunct="1">
              <a:lnSpc>
                <a:spcPct val="80000"/>
              </a:lnSpc>
              <a:defRPr/>
            </a:pPr>
            <a:r>
              <a:rPr lang="en-US" sz="2800" smtClean="0">
                <a:cs typeface="+mn-cs"/>
              </a:rPr>
              <a:t>1964 New York World</a:t>
            </a:r>
            <a:r>
              <a:rPr lang="ja-JP" altLang="en-US" sz="2800" smtClean="0">
                <a:latin typeface="Arial"/>
                <a:cs typeface="+mn-cs"/>
              </a:rPr>
              <a:t>’</a:t>
            </a:r>
            <a:r>
              <a:rPr lang="en-US" sz="2800" smtClean="0">
                <a:cs typeface="+mn-cs"/>
              </a:rPr>
              <a:t>s Fair – Becker and Hayes produced system to answer questions (based on airline reservation equipment)</a:t>
            </a:r>
          </a:p>
          <a:p>
            <a:pPr eaLnBrk="1" hangingPunct="1">
              <a:lnSpc>
                <a:spcPct val="80000"/>
              </a:lnSpc>
              <a:defRPr/>
            </a:pPr>
            <a:r>
              <a:rPr lang="en-US" sz="2800" smtClean="0">
                <a:cs typeface="+mn-cs"/>
              </a:rPr>
              <a:t>SDC began production for a commercial service in 1967 – ORBIT</a:t>
            </a:r>
          </a:p>
          <a:p>
            <a:pPr eaLnBrk="1" hangingPunct="1">
              <a:lnSpc>
                <a:spcPct val="80000"/>
              </a:lnSpc>
              <a:defRPr/>
            </a:pPr>
            <a:r>
              <a:rPr lang="en-US" sz="2800" smtClean="0">
                <a:cs typeface="+mn-cs"/>
              </a:rPr>
              <a:t>NASA-RECON (1966) becomes DIALOG</a:t>
            </a:r>
          </a:p>
          <a:p>
            <a:pPr eaLnBrk="1" hangingPunct="1">
              <a:lnSpc>
                <a:spcPct val="80000"/>
              </a:lnSpc>
              <a:defRPr/>
            </a:pPr>
            <a:r>
              <a:rPr lang="en-US" sz="2800" smtClean="0">
                <a:cs typeface="+mn-cs"/>
              </a:rPr>
              <a:t>1972 Data Central/Mead introduced LEXIS – Full text of legal information</a:t>
            </a:r>
          </a:p>
          <a:p>
            <a:pPr eaLnBrk="1" hangingPunct="1">
              <a:lnSpc>
                <a:spcPct val="80000"/>
              </a:lnSpc>
              <a:defRPr/>
            </a:pPr>
            <a:r>
              <a:rPr lang="en-US" sz="2800" smtClean="0">
                <a:cs typeface="+mn-cs"/>
              </a:rPr>
              <a:t>Online catalogs – late 1970</a:t>
            </a:r>
            <a:r>
              <a:rPr lang="ja-JP" altLang="en-US" sz="2800" smtClean="0">
                <a:latin typeface="Arial"/>
                <a:cs typeface="+mn-cs"/>
              </a:rPr>
              <a:t>’</a:t>
            </a:r>
            <a:r>
              <a:rPr lang="en-US" sz="2800" smtClean="0">
                <a:cs typeface="+mn-cs"/>
              </a:rPr>
              <a:t>s and 1980</a:t>
            </a:r>
            <a:r>
              <a:rPr lang="ja-JP" altLang="en-US" sz="2800" smtClean="0">
                <a:latin typeface="Arial"/>
                <a:cs typeface="+mn-cs"/>
              </a:rPr>
              <a:t>’</a:t>
            </a:r>
            <a:r>
              <a:rPr lang="en-US" sz="2800" smtClean="0">
                <a:cs typeface="+mn-cs"/>
              </a:rPr>
              <a:t>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72482" name="Rectangle 2"/>
          <p:cNvSpPr>
            <a:spLocks noGrp="1" noChangeArrowheads="1"/>
          </p:cNvSpPr>
          <p:nvPr>
            <p:ph type="title"/>
          </p:nvPr>
        </p:nvSpPr>
        <p:spPr/>
        <p:txBody>
          <a:bodyPr/>
          <a:lstStyle/>
          <a:p>
            <a:pPr eaLnBrk="1" hangingPunct="1">
              <a:defRPr/>
            </a:pPr>
            <a:r>
              <a:rPr lang="en-US" smtClean="0">
                <a:cs typeface="+mj-cs"/>
              </a:rPr>
              <a:t>Experimental IR systems</a:t>
            </a:r>
          </a:p>
        </p:txBody>
      </p:sp>
      <p:sp>
        <p:nvSpPr>
          <p:cNvPr id="1172483" name="Rectangle 3"/>
          <p:cNvSpPr>
            <a:spLocks noGrp="1" noChangeArrowheads="1"/>
          </p:cNvSpPr>
          <p:nvPr>
            <p:ph type="body" idx="1"/>
          </p:nvPr>
        </p:nvSpPr>
        <p:spPr/>
        <p:txBody>
          <a:bodyPr/>
          <a:lstStyle/>
          <a:p>
            <a:pPr eaLnBrk="1" hangingPunct="1">
              <a:lnSpc>
                <a:spcPct val="80000"/>
              </a:lnSpc>
              <a:defRPr/>
            </a:pPr>
            <a:r>
              <a:rPr lang="en-US" sz="2800" smtClean="0">
                <a:cs typeface="+mn-cs"/>
              </a:rPr>
              <a:t>Probabilistic indexing – Maron and Kuhns, 1960</a:t>
            </a:r>
          </a:p>
          <a:p>
            <a:pPr eaLnBrk="1" hangingPunct="1">
              <a:lnSpc>
                <a:spcPct val="80000"/>
              </a:lnSpc>
              <a:defRPr/>
            </a:pPr>
            <a:r>
              <a:rPr lang="en-US" sz="2800" smtClean="0">
                <a:cs typeface="+mn-cs"/>
              </a:rPr>
              <a:t>SMART – Gerard Salton at Cornell – Vector space model, 1970</a:t>
            </a:r>
            <a:r>
              <a:rPr lang="ja-JP" altLang="en-US" sz="2800" smtClean="0">
                <a:latin typeface="Arial"/>
                <a:cs typeface="+mn-cs"/>
              </a:rPr>
              <a:t>’</a:t>
            </a:r>
            <a:r>
              <a:rPr lang="en-US" sz="2800" smtClean="0">
                <a:cs typeface="+mn-cs"/>
              </a:rPr>
              <a:t>s</a:t>
            </a:r>
          </a:p>
          <a:p>
            <a:pPr eaLnBrk="1" hangingPunct="1">
              <a:lnSpc>
                <a:spcPct val="80000"/>
              </a:lnSpc>
              <a:defRPr/>
            </a:pPr>
            <a:r>
              <a:rPr lang="en-US" sz="2800" smtClean="0">
                <a:cs typeface="+mn-cs"/>
              </a:rPr>
              <a:t>SIRE at Syracuse</a:t>
            </a:r>
          </a:p>
          <a:p>
            <a:pPr eaLnBrk="1" hangingPunct="1">
              <a:lnSpc>
                <a:spcPct val="80000"/>
              </a:lnSpc>
              <a:defRPr/>
            </a:pPr>
            <a:r>
              <a:rPr lang="en-US" sz="2800" smtClean="0">
                <a:cs typeface="+mn-cs"/>
              </a:rPr>
              <a:t>I3R – Croft</a:t>
            </a:r>
          </a:p>
          <a:p>
            <a:pPr eaLnBrk="1" hangingPunct="1">
              <a:lnSpc>
                <a:spcPct val="80000"/>
              </a:lnSpc>
              <a:defRPr/>
            </a:pPr>
            <a:r>
              <a:rPr lang="en-US" sz="2800" smtClean="0">
                <a:cs typeface="+mn-cs"/>
              </a:rPr>
              <a:t>Cheshire I (1990)</a:t>
            </a:r>
          </a:p>
          <a:p>
            <a:pPr eaLnBrk="1" hangingPunct="1">
              <a:lnSpc>
                <a:spcPct val="80000"/>
              </a:lnSpc>
              <a:defRPr/>
            </a:pPr>
            <a:r>
              <a:rPr lang="en-US" sz="2800" smtClean="0">
                <a:cs typeface="+mn-cs"/>
              </a:rPr>
              <a:t>TREC – 1992</a:t>
            </a:r>
          </a:p>
          <a:p>
            <a:pPr eaLnBrk="1" hangingPunct="1">
              <a:lnSpc>
                <a:spcPct val="80000"/>
              </a:lnSpc>
              <a:defRPr/>
            </a:pPr>
            <a:r>
              <a:rPr lang="en-US" sz="2800" smtClean="0">
                <a:cs typeface="+mn-cs"/>
              </a:rPr>
              <a:t>Inquery</a:t>
            </a:r>
          </a:p>
          <a:p>
            <a:pPr eaLnBrk="1" hangingPunct="1">
              <a:lnSpc>
                <a:spcPct val="80000"/>
              </a:lnSpc>
              <a:defRPr/>
            </a:pPr>
            <a:r>
              <a:rPr lang="en-US" sz="2800" smtClean="0">
                <a:cs typeface="+mn-cs"/>
              </a:rPr>
              <a:t>Cheshire II (1994)</a:t>
            </a:r>
          </a:p>
          <a:p>
            <a:pPr eaLnBrk="1" hangingPunct="1">
              <a:lnSpc>
                <a:spcPct val="80000"/>
              </a:lnSpc>
              <a:defRPr/>
            </a:pPr>
            <a:r>
              <a:rPr lang="en-US" sz="2800" smtClean="0">
                <a:cs typeface="+mn-cs"/>
              </a:rPr>
              <a:t>MG (1995?)</a:t>
            </a:r>
          </a:p>
          <a:p>
            <a:pPr eaLnBrk="1" hangingPunct="1">
              <a:lnSpc>
                <a:spcPct val="80000"/>
              </a:lnSpc>
              <a:defRPr/>
            </a:pPr>
            <a:r>
              <a:rPr lang="en-US" sz="2800" smtClean="0">
                <a:cs typeface="+mn-cs"/>
              </a:rPr>
              <a:t>Lemur (2000?)</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07972" name="Rectangle 4"/>
          <p:cNvSpPr>
            <a:spLocks noGrp="1" noChangeArrowheads="1"/>
          </p:cNvSpPr>
          <p:nvPr>
            <p:ph type="title"/>
          </p:nvPr>
        </p:nvSpPr>
        <p:spPr/>
        <p:txBody>
          <a:bodyPr/>
          <a:lstStyle/>
          <a:p>
            <a:pPr eaLnBrk="1" hangingPunct="1">
              <a:defRPr/>
            </a:pPr>
            <a:r>
              <a:rPr lang="en-US" smtClean="0">
                <a:cs typeface="+mj-cs"/>
              </a:rPr>
              <a:t>The Internet and the WWW</a:t>
            </a:r>
          </a:p>
        </p:txBody>
      </p:sp>
      <p:sp>
        <p:nvSpPr>
          <p:cNvPr id="1107973" name="Rectangle 5"/>
          <p:cNvSpPr>
            <a:spLocks noGrp="1" noChangeArrowheads="1"/>
          </p:cNvSpPr>
          <p:nvPr>
            <p:ph type="body" idx="1"/>
          </p:nvPr>
        </p:nvSpPr>
        <p:spPr/>
        <p:txBody>
          <a:bodyPr/>
          <a:lstStyle/>
          <a:p>
            <a:pPr eaLnBrk="1" hangingPunct="1">
              <a:lnSpc>
                <a:spcPct val="90000"/>
              </a:lnSpc>
              <a:defRPr/>
            </a:pPr>
            <a:r>
              <a:rPr lang="en-US" smtClean="0">
                <a:cs typeface="+mn-cs"/>
              </a:rPr>
              <a:t>Gopher, Archie, Veronica, WAIS</a:t>
            </a:r>
          </a:p>
          <a:p>
            <a:pPr eaLnBrk="1" hangingPunct="1">
              <a:lnSpc>
                <a:spcPct val="90000"/>
              </a:lnSpc>
              <a:defRPr/>
            </a:pPr>
            <a:r>
              <a:rPr lang="en-US" smtClean="0">
                <a:cs typeface="+mn-cs"/>
              </a:rPr>
              <a:t>Tim Berners-Lee, 1991 creates WWW at CERN – originally hypertext only</a:t>
            </a:r>
          </a:p>
          <a:p>
            <a:pPr eaLnBrk="1" hangingPunct="1">
              <a:lnSpc>
                <a:spcPct val="90000"/>
              </a:lnSpc>
              <a:defRPr/>
            </a:pPr>
            <a:r>
              <a:rPr lang="en-US" smtClean="0">
                <a:cs typeface="+mn-cs"/>
              </a:rPr>
              <a:t>Web-crawler</a:t>
            </a:r>
          </a:p>
          <a:p>
            <a:pPr eaLnBrk="1" hangingPunct="1">
              <a:lnSpc>
                <a:spcPct val="90000"/>
              </a:lnSpc>
              <a:defRPr/>
            </a:pPr>
            <a:r>
              <a:rPr lang="en-US" smtClean="0">
                <a:cs typeface="+mn-cs"/>
              </a:rPr>
              <a:t>Lycos</a:t>
            </a:r>
          </a:p>
          <a:p>
            <a:pPr eaLnBrk="1" hangingPunct="1">
              <a:lnSpc>
                <a:spcPct val="90000"/>
              </a:lnSpc>
              <a:defRPr/>
            </a:pPr>
            <a:r>
              <a:rPr lang="en-US" smtClean="0">
                <a:cs typeface="+mn-cs"/>
              </a:rPr>
              <a:t>Alta Vista</a:t>
            </a:r>
          </a:p>
          <a:p>
            <a:pPr eaLnBrk="1" hangingPunct="1">
              <a:lnSpc>
                <a:spcPct val="90000"/>
              </a:lnSpc>
              <a:defRPr/>
            </a:pPr>
            <a:r>
              <a:rPr lang="en-US" smtClean="0">
                <a:cs typeface="+mn-cs"/>
              </a:rPr>
              <a:t>Inktomi</a:t>
            </a:r>
          </a:p>
          <a:p>
            <a:pPr eaLnBrk="1" hangingPunct="1">
              <a:lnSpc>
                <a:spcPct val="90000"/>
              </a:lnSpc>
              <a:defRPr/>
            </a:pPr>
            <a:r>
              <a:rPr lang="en-US" smtClean="0">
                <a:cs typeface="+mn-cs"/>
              </a:rPr>
              <a:t>Google</a:t>
            </a:r>
          </a:p>
          <a:p>
            <a:pPr eaLnBrk="1" hangingPunct="1">
              <a:lnSpc>
                <a:spcPct val="90000"/>
              </a:lnSpc>
              <a:defRPr/>
            </a:pPr>
            <a:r>
              <a:rPr lang="en-US" smtClean="0">
                <a:cs typeface="+mn-cs"/>
              </a:rPr>
              <a:t>(and many others)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IS 240 – Spring 2013 </a:t>
            </a:r>
            <a:endParaRPr lang="en-US"/>
          </a:p>
        </p:txBody>
      </p:sp>
      <p:sp>
        <p:nvSpPr>
          <p:cNvPr id="11028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285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285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2854" name="Rectangle 6"/>
          <p:cNvSpPr>
            <a:spLocks noChangeArrowheads="1"/>
          </p:cNvSpPr>
          <p:nvPr/>
        </p:nvSpPr>
        <p:spPr bwMode="auto">
          <a:xfrm>
            <a:off x="469900" y="469900"/>
            <a:ext cx="82042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000">
              <a:cs typeface="+mn-cs"/>
            </a:endParaRPr>
          </a:p>
        </p:txBody>
      </p:sp>
      <p:sp>
        <p:nvSpPr>
          <p:cNvPr id="1102864" name="Rectangle 16"/>
          <p:cNvSpPr>
            <a:spLocks noGrp="1" noChangeArrowheads="1"/>
          </p:cNvSpPr>
          <p:nvPr>
            <p:ph type="title"/>
          </p:nvPr>
        </p:nvSpPr>
        <p:spPr/>
        <p:txBody>
          <a:bodyPr/>
          <a:lstStyle/>
          <a:p>
            <a:pPr eaLnBrk="1" hangingPunct="1">
              <a:defRPr/>
            </a:pPr>
            <a:r>
              <a:rPr lang="en-US" sz="3200" smtClean="0">
                <a:cs typeface="+mj-cs"/>
              </a:rPr>
              <a:t>Historical Milestones in IR Research</a:t>
            </a:r>
          </a:p>
        </p:txBody>
      </p:sp>
      <p:sp>
        <p:nvSpPr>
          <p:cNvPr id="1102865" name="Rectangle 17"/>
          <p:cNvSpPr>
            <a:spLocks noGrp="1" noChangeArrowheads="1"/>
          </p:cNvSpPr>
          <p:nvPr>
            <p:ph type="body" idx="1"/>
          </p:nvPr>
        </p:nvSpPr>
        <p:spPr/>
        <p:txBody>
          <a:bodyPr/>
          <a:lstStyle/>
          <a:p>
            <a:pPr eaLnBrk="1" hangingPunct="1">
              <a:lnSpc>
                <a:spcPct val="80000"/>
              </a:lnSpc>
              <a:defRPr/>
            </a:pPr>
            <a:r>
              <a:rPr lang="en-US" sz="2800" smtClean="0">
                <a:cs typeface="+mn-cs"/>
              </a:rPr>
              <a:t>1958  Statistical Language Properties (Luhn)</a:t>
            </a:r>
          </a:p>
          <a:p>
            <a:pPr eaLnBrk="1" hangingPunct="1">
              <a:lnSpc>
                <a:spcPct val="80000"/>
              </a:lnSpc>
              <a:defRPr/>
            </a:pPr>
            <a:r>
              <a:rPr lang="en-US" sz="2800" smtClean="0">
                <a:cs typeface="+mn-cs"/>
              </a:rPr>
              <a:t>1960  Probabilistic Indexing (Maron &amp; Kuhns)</a:t>
            </a:r>
          </a:p>
          <a:p>
            <a:pPr eaLnBrk="1" hangingPunct="1">
              <a:lnSpc>
                <a:spcPct val="80000"/>
              </a:lnSpc>
              <a:defRPr/>
            </a:pPr>
            <a:r>
              <a:rPr lang="en-US" sz="2800" smtClean="0">
                <a:cs typeface="+mn-cs"/>
              </a:rPr>
              <a:t>1961  Term association and clustering (Doyle)</a:t>
            </a:r>
          </a:p>
          <a:p>
            <a:pPr eaLnBrk="1" hangingPunct="1">
              <a:lnSpc>
                <a:spcPct val="80000"/>
              </a:lnSpc>
              <a:defRPr/>
            </a:pPr>
            <a:r>
              <a:rPr lang="en-US" sz="2800" smtClean="0">
                <a:cs typeface="+mn-cs"/>
              </a:rPr>
              <a:t>1965  Vector Space Model (Salton)</a:t>
            </a:r>
          </a:p>
          <a:p>
            <a:pPr eaLnBrk="1" hangingPunct="1">
              <a:lnSpc>
                <a:spcPct val="80000"/>
              </a:lnSpc>
              <a:defRPr/>
            </a:pPr>
            <a:r>
              <a:rPr lang="en-US" sz="2800" smtClean="0">
                <a:cs typeface="+mn-cs"/>
              </a:rPr>
              <a:t>1968  Query expansion (Roccio, Salton)</a:t>
            </a:r>
          </a:p>
          <a:p>
            <a:pPr eaLnBrk="1" hangingPunct="1">
              <a:lnSpc>
                <a:spcPct val="80000"/>
              </a:lnSpc>
              <a:defRPr/>
            </a:pPr>
            <a:r>
              <a:rPr lang="en-US" sz="2800" smtClean="0">
                <a:cs typeface="+mn-cs"/>
              </a:rPr>
              <a:t>1972  Statistical Weighting (Sparck-Jones)</a:t>
            </a:r>
          </a:p>
          <a:p>
            <a:pPr eaLnBrk="1" hangingPunct="1">
              <a:lnSpc>
                <a:spcPct val="80000"/>
              </a:lnSpc>
              <a:defRPr/>
            </a:pPr>
            <a:r>
              <a:rPr lang="en-US" sz="2800" smtClean="0">
                <a:cs typeface="+mn-cs"/>
              </a:rPr>
              <a:t>1975  2-Poisson Model (Harter, Bookstein, Swanson)</a:t>
            </a:r>
          </a:p>
          <a:p>
            <a:pPr eaLnBrk="1" hangingPunct="1">
              <a:lnSpc>
                <a:spcPct val="80000"/>
              </a:lnSpc>
              <a:defRPr/>
            </a:pPr>
            <a:r>
              <a:rPr lang="en-US" sz="2800" smtClean="0">
                <a:cs typeface="+mn-cs"/>
              </a:rPr>
              <a:t>1976  Relevance Weighting (Robertson, Sparck-Jones)</a:t>
            </a:r>
          </a:p>
          <a:p>
            <a:pPr eaLnBrk="1" hangingPunct="1">
              <a:lnSpc>
                <a:spcPct val="80000"/>
              </a:lnSpc>
              <a:defRPr/>
            </a:pPr>
            <a:r>
              <a:rPr lang="en-US" sz="2800" smtClean="0">
                <a:cs typeface="+mn-cs"/>
              </a:rPr>
              <a:t>1980  Fuzzy sets (Bookstein)</a:t>
            </a:r>
          </a:p>
          <a:p>
            <a:pPr eaLnBrk="1" hangingPunct="1">
              <a:lnSpc>
                <a:spcPct val="80000"/>
              </a:lnSpc>
              <a:defRPr/>
            </a:pPr>
            <a:r>
              <a:rPr lang="en-US" sz="2800" smtClean="0">
                <a:cs typeface="+mn-cs"/>
              </a:rPr>
              <a:t>1981  Probability without training (Croft)</a:t>
            </a:r>
          </a:p>
        </p:txBody>
      </p:sp>
      <p:sp>
        <p:nvSpPr>
          <p:cNvPr id="1102857" name="Rectangle 9"/>
          <p:cNvSpPr>
            <a:spLocks noChangeArrowheads="1"/>
          </p:cNvSpPr>
          <p:nvPr/>
        </p:nvSpPr>
        <p:spPr bwMode="auto">
          <a:xfrm>
            <a:off x="469900" y="469900"/>
            <a:ext cx="82042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2858" name="Rectangle 10"/>
          <p:cNvSpPr>
            <a:spLocks noChangeArrowheads="1"/>
          </p:cNvSpPr>
          <p:nvPr/>
        </p:nvSpPr>
        <p:spPr bwMode="auto">
          <a:xfrm>
            <a:off x="457200" y="457200"/>
            <a:ext cx="8204200" cy="584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Lst>
        </p:spPr>
        <p:txBody>
          <a:bodyPr wrap="none" anchor="ctr"/>
          <a:lstStyle/>
          <a:p>
            <a:pPr>
              <a:defRPr/>
            </a:pPr>
            <a:endParaRPr lang="en-US" sz="180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IS 240 – Spring 2013 </a:t>
            </a:r>
            <a:endParaRPr lang="en-US"/>
          </a:p>
        </p:txBody>
      </p:sp>
      <p:sp>
        <p:nvSpPr>
          <p:cNvPr id="11038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387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387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3891" name="Rectangle 19"/>
          <p:cNvSpPr>
            <a:spLocks noGrp="1" noChangeArrowheads="1"/>
          </p:cNvSpPr>
          <p:nvPr>
            <p:ph type="title"/>
          </p:nvPr>
        </p:nvSpPr>
        <p:spPr>
          <a:xfrm>
            <a:off x="381000" y="0"/>
            <a:ext cx="7848600" cy="914400"/>
          </a:xfrm>
        </p:spPr>
        <p:txBody>
          <a:bodyPr/>
          <a:lstStyle/>
          <a:p>
            <a:pPr eaLnBrk="1" hangingPunct="1">
              <a:defRPr/>
            </a:pPr>
            <a:r>
              <a:rPr lang="en-US" sz="2800" smtClean="0">
                <a:cs typeface="+mj-cs"/>
              </a:rPr>
              <a:t>Historical Milestones in IR Research (cont.)</a:t>
            </a:r>
          </a:p>
        </p:txBody>
      </p:sp>
      <p:sp>
        <p:nvSpPr>
          <p:cNvPr id="1103892" name="Rectangle 20"/>
          <p:cNvSpPr>
            <a:spLocks noGrp="1" noChangeArrowheads="1"/>
          </p:cNvSpPr>
          <p:nvPr>
            <p:ph type="body" idx="1"/>
          </p:nvPr>
        </p:nvSpPr>
        <p:spPr/>
        <p:txBody>
          <a:bodyPr/>
          <a:lstStyle/>
          <a:p>
            <a:pPr eaLnBrk="1" hangingPunct="1">
              <a:lnSpc>
                <a:spcPct val="70000"/>
              </a:lnSpc>
              <a:defRPr/>
            </a:pPr>
            <a:r>
              <a:rPr lang="en-US" sz="2800" smtClean="0">
                <a:cs typeface="+mn-cs"/>
              </a:rPr>
              <a:t>1983   Linear Regression (Fox)</a:t>
            </a:r>
          </a:p>
          <a:p>
            <a:pPr eaLnBrk="1" hangingPunct="1">
              <a:lnSpc>
                <a:spcPct val="70000"/>
              </a:lnSpc>
              <a:defRPr/>
            </a:pPr>
            <a:r>
              <a:rPr lang="en-US" sz="2800" smtClean="0">
                <a:cs typeface="+mn-cs"/>
              </a:rPr>
              <a:t>1983   Probabilistic Dependence (Salton, Yu)</a:t>
            </a:r>
          </a:p>
          <a:p>
            <a:pPr eaLnBrk="1" hangingPunct="1">
              <a:lnSpc>
                <a:spcPct val="70000"/>
              </a:lnSpc>
              <a:defRPr/>
            </a:pPr>
            <a:r>
              <a:rPr lang="en-US" sz="2800" smtClean="0">
                <a:cs typeface="+mn-cs"/>
              </a:rPr>
              <a:t>1985   Generalized Vector Space Model (Wong, Rhagavan)</a:t>
            </a:r>
          </a:p>
          <a:p>
            <a:pPr eaLnBrk="1" hangingPunct="1">
              <a:lnSpc>
                <a:spcPct val="70000"/>
              </a:lnSpc>
              <a:defRPr/>
            </a:pPr>
            <a:r>
              <a:rPr lang="en-US" sz="2800" smtClean="0">
                <a:cs typeface="+mn-cs"/>
              </a:rPr>
              <a:t>1987   Fuzzy logic and RUBRIC/TOPIC (Tong, et al.)</a:t>
            </a:r>
          </a:p>
          <a:p>
            <a:pPr eaLnBrk="1" hangingPunct="1">
              <a:lnSpc>
                <a:spcPct val="70000"/>
              </a:lnSpc>
              <a:defRPr/>
            </a:pPr>
            <a:r>
              <a:rPr lang="en-US" sz="2800" smtClean="0">
                <a:cs typeface="+mn-cs"/>
              </a:rPr>
              <a:t>1990   Latent Semantic Indexing (Dumais, Deerwester)</a:t>
            </a:r>
          </a:p>
          <a:p>
            <a:pPr eaLnBrk="1" hangingPunct="1">
              <a:lnSpc>
                <a:spcPct val="70000"/>
              </a:lnSpc>
              <a:defRPr/>
            </a:pPr>
            <a:r>
              <a:rPr lang="en-US" sz="2800" smtClean="0">
                <a:cs typeface="+mn-cs"/>
              </a:rPr>
              <a:t>1991   Polynomial &amp; Logistic Regression (Cooper, Gey, Fuhr)</a:t>
            </a:r>
          </a:p>
          <a:p>
            <a:pPr eaLnBrk="1" hangingPunct="1">
              <a:lnSpc>
                <a:spcPct val="70000"/>
              </a:lnSpc>
              <a:defRPr/>
            </a:pPr>
            <a:r>
              <a:rPr lang="en-US" sz="2800" smtClean="0">
                <a:cs typeface="+mn-cs"/>
              </a:rPr>
              <a:t>1992   TREC (Harman)</a:t>
            </a:r>
          </a:p>
          <a:p>
            <a:pPr eaLnBrk="1" hangingPunct="1">
              <a:lnSpc>
                <a:spcPct val="70000"/>
              </a:lnSpc>
              <a:defRPr/>
            </a:pPr>
            <a:r>
              <a:rPr lang="en-US" sz="2800" smtClean="0">
                <a:cs typeface="+mn-cs"/>
              </a:rPr>
              <a:t>1992   Inference networks (Turtle, Croft)</a:t>
            </a:r>
          </a:p>
          <a:p>
            <a:pPr eaLnBrk="1" hangingPunct="1">
              <a:lnSpc>
                <a:spcPct val="70000"/>
              </a:lnSpc>
              <a:defRPr/>
            </a:pPr>
            <a:r>
              <a:rPr lang="en-US" sz="2800" smtClean="0">
                <a:cs typeface="+mn-cs"/>
              </a:rPr>
              <a:t>1994   Neural networks (Kwok)</a:t>
            </a:r>
          </a:p>
          <a:p>
            <a:pPr eaLnBrk="1" hangingPunct="1">
              <a:lnSpc>
                <a:spcPct val="70000"/>
              </a:lnSpc>
              <a:defRPr/>
            </a:pPr>
            <a:r>
              <a:rPr lang="en-US" sz="2800" smtClean="0">
                <a:cs typeface="+mn-cs"/>
              </a:rPr>
              <a:t>1998   Language Models (Ponte, Croft)</a:t>
            </a:r>
          </a:p>
        </p:txBody>
      </p:sp>
      <p:sp>
        <p:nvSpPr>
          <p:cNvPr id="1103879" name="Rectangle 7"/>
          <p:cNvSpPr>
            <a:spLocks noChangeArrowheads="1"/>
          </p:cNvSpPr>
          <p:nvPr/>
        </p:nvSpPr>
        <p:spPr bwMode="auto">
          <a:xfrm>
            <a:off x="469900" y="469900"/>
            <a:ext cx="82042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03880" name="Rectangle 8"/>
          <p:cNvSpPr>
            <a:spLocks noChangeArrowheads="1"/>
          </p:cNvSpPr>
          <p:nvPr/>
        </p:nvSpPr>
        <p:spPr bwMode="auto">
          <a:xfrm>
            <a:off x="457200" y="457200"/>
            <a:ext cx="8204200" cy="584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Lst>
        </p:spPr>
        <p:txBody>
          <a:bodyPr wrap="none" anchor="ctr"/>
          <a:lstStyle/>
          <a:p>
            <a:pPr>
              <a:defRPr/>
            </a:pPr>
            <a:endParaRPr lang="en-US" sz="180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240 – Spring 2013 </a:t>
            </a:r>
            <a:endParaRPr lang="en-US"/>
          </a:p>
        </p:txBody>
      </p:sp>
      <p:sp>
        <p:nvSpPr>
          <p:cNvPr id="1108997" name="Rectangle 5"/>
          <p:cNvSpPr>
            <a:spLocks noGrp="1" noChangeArrowheads="1"/>
          </p:cNvSpPr>
          <p:nvPr>
            <p:ph type="title"/>
          </p:nvPr>
        </p:nvSpPr>
        <p:spPr/>
        <p:txBody>
          <a:bodyPr/>
          <a:lstStyle/>
          <a:p>
            <a:pPr eaLnBrk="1" hangingPunct="1">
              <a:defRPr/>
            </a:pPr>
            <a:r>
              <a:rPr lang="en-US" sz="2800" smtClean="0">
                <a:cs typeface="+mj-cs"/>
              </a:rPr>
              <a:t>Information Retrieval </a:t>
            </a:r>
            <a:r>
              <a:rPr lang="en-US" sz="3600" smtClean="0">
                <a:cs typeface="+mj-cs"/>
              </a:rPr>
              <a:t>–</a:t>
            </a:r>
            <a:r>
              <a:rPr lang="en-US" sz="2800" smtClean="0">
                <a:cs typeface="+mj-cs"/>
              </a:rPr>
              <a:t> Historical View</a:t>
            </a:r>
          </a:p>
        </p:txBody>
      </p:sp>
      <p:sp>
        <p:nvSpPr>
          <p:cNvPr id="1108998" name="Rectangle 6"/>
          <p:cNvSpPr>
            <a:spLocks noGrp="1" noChangeArrowheads="1"/>
          </p:cNvSpPr>
          <p:nvPr>
            <p:ph type="body" sz="half" idx="1"/>
          </p:nvPr>
        </p:nvSpPr>
        <p:spPr>
          <a:xfrm>
            <a:off x="457200" y="1371600"/>
            <a:ext cx="4038600" cy="4953000"/>
          </a:xfrm>
        </p:spPr>
        <p:txBody>
          <a:bodyPr/>
          <a:lstStyle/>
          <a:p>
            <a:pPr eaLnBrk="1" hangingPunct="1">
              <a:lnSpc>
                <a:spcPct val="90000"/>
              </a:lnSpc>
              <a:defRPr/>
            </a:pPr>
            <a:r>
              <a:rPr lang="en-US" sz="2400" smtClean="0">
                <a:cs typeface="+mn-cs"/>
              </a:rPr>
              <a:t>Boolean model, statistics of language  (1950</a:t>
            </a:r>
            <a:r>
              <a:rPr lang="ja-JP" altLang="en-US" sz="2400" smtClean="0">
                <a:latin typeface="Arial"/>
                <a:cs typeface="+mn-cs"/>
              </a:rPr>
              <a:t>’</a:t>
            </a:r>
            <a:r>
              <a:rPr lang="en-US" sz="2400" smtClean="0">
                <a:cs typeface="+mn-cs"/>
              </a:rPr>
              <a:t>s)</a:t>
            </a:r>
          </a:p>
          <a:p>
            <a:pPr eaLnBrk="1" hangingPunct="1">
              <a:lnSpc>
                <a:spcPct val="90000"/>
              </a:lnSpc>
              <a:defRPr/>
            </a:pPr>
            <a:r>
              <a:rPr lang="en-US" sz="2400" smtClean="0">
                <a:cs typeface="+mn-cs"/>
              </a:rPr>
              <a:t>Vector space model, probablistic indexing, relevance feedback (1960</a:t>
            </a:r>
            <a:r>
              <a:rPr lang="ja-JP" altLang="en-US" sz="2400" smtClean="0">
                <a:latin typeface="Arial"/>
                <a:cs typeface="+mn-cs"/>
              </a:rPr>
              <a:t>’</a:t>
            </a:r>
            <a:r>
              <a:rPr lang="en-US" sz="2400" smtClean="0">
                <a:cs typeface="+mn-cs"/>
              </a:rPr>
              <a:t>s)</a:t>
            </a:r>
          </a:p>
          <a:p>
            <a:pPr eaLnBrk="1" hangingPunct="1">
              <a:lnSpc>
                <a:spcPct val="90000"/>
              </a:lnSpc>
              <a:defRPr/>
            </a:pPr>
            <a:r>
              <a:rPr lang="en-US" sz="2400" smtClean="0">
                <a:cs typeface="+mn-cs"/>
              </a:rPr>
              <a:t>Probabilistic querying (1970</a:t>
            </a:r>
            <a:r>
              <a:rPr lang="ja-JP" altLang="en-US" sz="2400" smtClean="0">
                <a:latin typeface="Arial"/>
                <a:cs typeface="+mn-cs"/>
              </a:rPr>
              <a:t>’</a:t>
            </a:r>
            <a:r>
              <a:rPr lang="en-US" sz="2400" smtClean="0">
                <a:cs typeface="+mn-cs"/>
              </a:rPr>
              <a:t>s)</a:t>
            </a:r>
          </a:p>
          <a:p>
            <a:pPr eaLnBrk="1" hangingPunct="1">
              <a:lnSpc>
                <a:spcPct val="90000"/>
              </a:lnSpc>
              <a:defRPr/>
            </a:pPr>
            <a:r>
              <a:rPr lang="en-US" sz="2400" smtClean="0">
                <a:cs typeface="+mn-cs"/>
              </a:rPr>
              <a:t>Fuzzy set/logic, evidential reasoning (1980</a:t>
            </a:r>
            <a:r>
              <a:rPr lang="ja-JP" altLang="en-US" sz="2400" smtClean="0">
                <a:latin typeface="Arial"/>
                <a:cs typeface="+mn-cs"/>
              </a:rPr>
              <a:t>’</a:t>
            </a:r>
            <a:r>
              <a:rPr lang="en-US" sz="2400" smtClean="0">
                <a:cs typeface="+mn-cs"/>
              </a:rPr>
              <a:t>s)</a:t>
            </a:r>
          </a:p>
          <a:p>
            <a:pPr eaLnBrk="1" hangingPunct="1">
              <a:lnSpc>
                <a:spcPct val="90000"/>
              </a:lnSpc>
              <a:defRPr/>
            </a:pPr>
            <a:r>
              <a:rPr lang="en-US" sz="2400" smtClean="0">
                <a:cs typeface="+mn-cs"/>
              </a:rPr>
              <a:t>Regression, neural nets, inference networks, latent semantic indexing, TREC (1990</a:t>
            </a:r>
            <a:r>
              <a:rPr lang="ja-JP" altLang="en-US" sz="2400" smtClean="0">
                <a:latin typeface="Arial"/>
                <a:cs typeface="+mn-cs"/>
              </a:rPr>
              <a:t>’</a:t>
            </a:r>
            <a:r>
              <a:rPr lang="en-US" sz="2400" smtClean="0">
                <a:cs typeface="+mn-cs"/>
              </a:rPr>
              <a:t>s)</a:t>
            </a:r>
          </a:p>
        </p:txBody>
      </p:sp>
      <p:sp>
        <p:nvSpPr>
          <p:cNvPr id="1108999" name="Rectangle 7"/>
          <p:cNvSpPr>
            <a:spLocks noGrp="1" noChangeArrowheads="1"/>
          </p:cNvSpPr>
          <p:nvPr>
            <p:ph type="body" sz="half" idx="2"/>
          </p:nvPr>
        </p:nvSpPr>
        <p:spPr>
          <a:xfrm>
            <a:off x="4648200" y="1371600"/>
            <a:ext cx="4038600" cy="4953000"/>
          </a:xfrm>
        </p:spPr>
        <p:txBody>
          <a:bodyPr/>
          <a:lstStyle/>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endParaRPr lang="en-US" sz="2400" smtClean="0">
              <a:cs typeface="+mn-cs"/>
            </a:endParaRPr>
          </a:p>
          <a:p>
            <a:pPr eaLnBrk="1" hangingPunct="1">
              <a:lnSpc>
                <a:spcPct val="90000"/>
              </a:lnSpc>
              <a:defRPr/>
            </a:pPr>
            <a:r>
              <a:rPr lang="en-US" sz="2400" smtClean="0">
                <a:cs typeface="+mn-cs"/>
              </a:rPr>
              <a:t>DIALOG, Lexus-Nexus, </a:t>
            </a:r>
          </a:p>
          <a:p>
            <a:pPr eaLnBrk="1" hangingPunct="1">
              <a:lnSpc>
                <a:spcPct val="90000"/>
              </a:lnSpc>
              <a:defRPr/>
            </a:pPr>
            <a:r>
              <a:rPr lang="en-US" sz="2400" smtClean="0">
                <a:cs typeface="+mn-cs"/>
              </a:rPr>
              <a:t>STAIRS (Boolean based) </a:t>
            </a:r>
          </a:p>
          <a:p>
            <a:pPr eaLnBrk="1" hangingPunct="1">
              <a:lnSpc>
                <a:spcPct val="90000"/>
              </a:lnSpc>
              <a:defRPr/>
            </a:pPr>
            <a:r>
              <a:rPr lang="en-US" sz="2400" smtClean="0">
                <a:cs typeface="+mn-cs"/>
              </a:rPr>
              <a:t>Information industry (O($B))</a:t>
            </a:r>
          </a:p>
          <a:p>
            <a:pPr eaLnBrk="1" hangingPunct="1">
              <a:lnSpc>
                <a:spcPct val="90000"/>
              </a:lnSpc>
              <a:defRPr/>
            </a:pPr>
            <a:r>
              <a:rPr lang="en-US" sz="2400" smtClean="0">
                <a:cs typeface="+mn-cs"/>
              </a:rPr>
              <a:t>Verity TOPIC (fuzzy logic)</a:t>
            </a:r>
          </a:p>
          <a:p>
            <a:pPr eaLnBrk="1" hangingPunct="1">
              <a:lnSpc>
                <a:spcPct val="90000"/>
              </a:lnSpc>
              <a:defRPr/>
            </a:pPr>
            <a:endParaRPr lang="en-US" sz="2400" smtClean="0">
              <a:cs typeface="+mn-cs"/>
            </a:endParaRPr>
          </a:p>
          <a:p>
            <a:pPr eaLnBrk="1" hangingPunct="1">
              <a:lnSpc>
                <a:spcPct val="90000"/>
              </a:lnSpc>
              <a:defRPr/>
            </a:pPr>
            <a:r>
              <a:rPr lang="en-US" sz="2400" smtClean="0">
                <a:cs typeface="+mn-cs"/>
              </a:rPr>
              <a:t>Internet search engines (O($100B?))  (vector space, probabilistic)</a:t>
            </a:r>
          </a:p>
        </p:txBody>
      </p:sp>
      <p:sp>
        <p:nvSpPr>
          <p:cNvPr id="1109000" name="Text Box 8"/>
          <p:cNvSpPr txBox="1">
            <a:spLocks noChangeArrowheads="1"/>
          </p:cNvSpPr>
          <p:nvPr/>
        </p:nvSpPr>
        <p:spPr bwMode="auto">
          <a:xfrm>
            <a:off x="1338263" y="927100"/>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3300"/>
                </a:solidFill>
                <a:latin typeface="Arial" charset="0"/>
                <a:cs typeface="+mn-cs"/>
              </a:rPr>
              <a:t>Research</a:t>
            </a:r>
          </a:p>
        </p:txBody>
      </p:sp>
      <p:sp>
        <p:nvSpPr>
          <p:cNvPr id="1109001" name="Text Box 9"/>
          <p:cNvSpPr txBox="1">
            <a:spLocks noChangeArrowheads="1"/>
          </p:cNvSpPr>
          <p:nvPr/>
        </p:nvSpPr>
        <p:spPr bwMode="auto">
          <a:xfrm>
            <a:off x="5948363" y="927100"/>
            <a:ext cx="126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3300"/>
                </a:solidFill>
                <a:latin typeface="Arial" charset="0"/>
                <a:cs typeface="+mn-cs"/>
              </a:rPr>
              <a:t>Industry</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7555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75565" name="Rectangle 13"/>
          <p:cNvSpPr>
            <a:spLocks noGrp="1" noChangeArrowheads="1"/>
          </p:cNvSpPr>
          <p:nvPr>
            <p:ph type="title"/>
          </p:nvPr>
        </p:nvSpPr>
        <p:spPr/>
        <p:txBody>
          <a:bodyPr/>
          <a:lstStyle/>
          <a:p>
            <a:pPr eaLnBrk="1" hangingPunct="1">
              <a:defRPr/>
            </a:pPr>
            <a:r>
              <a:rPr lang="en-US" sz="3200" smtClean="0">
                <a:cs typeface="+mj-cs"/>
              </a:rPr>
              <a:t>Research Sources in Information Retrieval</a:t>
            </a:r>
          </a:p>
        </p:txBody>
      </p:sp>
      <p:sp>
        <p:nvSpPr>
          <p:cNvPr id="1175566" name="Rectangle 14"/>
          <p:cNvSpPr>
            <a:spLocks noGrp="1" noChangeArrowheads="1"/>
          </p:cNvSpPr>
          <p:nvPr>
            <p:ph type="body" idx="1"/>
          </p:nvPr>
        </p:nvSpPr>
        <p:spPr/>
        <p:txBody>
          <a:bodyPr/>
          <a:lstStyle/>
          <a:p>
            <a:pPr eaLnBrk="1" hangingPunct="1">
              <a:defRPr/>
            </a:pPr>
            <a:r>
              <a:rPr lang="en-US" sz="2800" smtClean="0">
                <a:cs typeface="+mn-cs"/>
              </a:rPr>
              <a:t>ACM Transactions on Information Systems</a:t>
            </a:r>
          </a:p>
          <a:p>
            <a:pPr eaLnBrk="1" hangingPunct="1">
              <a:defRPr/>
            </a:pPr>
            <a:r>
              <a:rPr lang="en-US" sz="2800" smtClean="0">
                <a:cs typeface="+mn-cs"/>
              </a:rPr>
              <a:t>Am. Society for Information Science Journal</a:t>
            </a:r>
          </a:p>
          <a:p>
            <a:pPr eaLnBrk="1" hangingPunct="1">
              <a:defRPr/>
            </a:pPr>
            <a:r>
              <a:rPr lang="en-US" sz="2800" smtClean="0">
                <a:cs typeface="+mn-cs"/>
              </a:rPr>
              <a:t>Document Analysis and IR Proceedings (Las Vegas)</a:t>
            </a:r>
          </a:p>
          <a:p>
            <a:pPr eaLnBrk="1" hangingPunct="1">
              <a:defRPr/>
            </a:pPr>
            <a:r>
              <a:rPr lang="en-US" sz="2800" smtClean="0">
                <a:cs typeface="+mn-cs"/>
              </a:rPr>
              <a:t>Information Processing and Management (Pergammon)</a:t>
            </a:r>
          </a:p>
          <a:p>
            <a:pPr eaLnBrk="1" hangingPunct="1">
              <a:defRPr/>
            </a:pPr>
            <a:r>
              <a:rPr lang="en-US" sz="2800" smtClean="0">
                <a:cs typeface="+mn-cs"/>
              </a:rPr>
              <a:t>Journal of Documentation</a:t>
            </a:r>
          </a:p>
          <a:p>
            <a:pPr eaLnBrk="1" hangingPunct="1">
              <a:defRPr/>
            </a:pPr>
            <a:r>
              <a:rPr lang="en-US" sz="2800" smtClean="0">
                <a:cs typeface="+mn-cs"/>
              </a:rPr>
              <a:t>SIGIR Conference Proceedings</a:t>
            </a:r>
          </a:p>
          <a:p>
            <a:pPr eaLnBrk="1" hangingPunct="1">
              <a:defRPr/>
            </a:pPr>
            <a:r>
              <a:rPr lang="en-US" sz="2800" smtClean="0">
                <a:cs typeface="+mn-cs"/>
              </a:rPr>
              <a:t>TREC Conference Proceedings</a:t>
            </a:r>
          </a:p>
          <a:p>
            <a:pPr eaLnBrk="1" hangingPunct="1">
              <a:defRPr/>
            </a:pPr>
            <a:r>
              <a:rPr lang="en-US" sz="2800" i="1" smtClean="0">
                <a:solidFill>
                  <a:schemeClr val="accent1"/>
                </a:solidFill>
                <a:cs typeface="+mn-cs"/>
              </a:rPr>
              <a:t>Much of this literature is now available online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7658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76589" name="Rectangle 13"/>
          <p:cNvSpPr>
            <a:spLocks noGrp="1" noChangeArrowheads="1"/>
          </p:cNvSpPr>
          <p:nvPr>
            <p:ph type="title"/>
          </p:nvPr>
        </p:nvSpPr>
        <p:spPr/>
        <p:txBody>
          <a:bodyPr/>
          <a:lstStyle/>
          <a:p>
            <a:pPr eaLnBrk="1" hangingPunct="1">
              <a:defRPr/>
            </a:pPr>
            <a:r>
              <a:rPr lang="en-US" smtClean="0">
                <a:cs typeface="+mj-cs"/>
              </a:rPr>
              <a:t>Research Systems Software</a:t>
            </a:r>
          </a:p>
        </p:txBody>
      </p:sp>
      <p:sp>
        <p:nvSpPr>
          <p:cNvPr id="1176590" name="Rectangle 14"/>
          <p:cNvSpPr>
            <a:spLocks noGrp="1" noChangeArrowheads="1"/>
          </p:cNvSpPr>
          <p:nvPr>
            <p:ph type="body" idx="1"/>
          </p:nvPr>
        </p:nvSpPr>
        <p:spPr/>
        <p:txBody>
          <a:bodyPr/>
          <a:lstStyle/>
          <a:p>
            <a:pPr eaLnBrk="1" hangingPunct="1">
              <a:lnSpc>
                <a:spcPct val="80000"/>
              </a:lnSpc>
              <a:defRPr/>
            </a:pPr>
            <a:r>
              <a:rPr lang="en-US" sz="2800" smtClean="0">
                <a:cs typeface="+mn-cs"/>
              </a:rPr>
              <a:t>INQUERY (Croft)</a:t>
            </a:r>
          </a:p>
          <a:p>
            <a:pPr eaLnBrk="1" hangingPunct="1">
              <a:lnSpc>
                <a:spcPct val="80000"/>
              </a:lnSpc>
              <a:defRPr/>
            </a:pPr>
            <a:r>
              <a:rPr lang="en-US" sz="2800" smtClean="0">
                <a:cs typeface="+mn-cs"/>
              </a:rPr>
              <a:t>OKAPI (Robertson)</a:t>
            </a:r>
          </a:p>
          <a:p>
            <a:pPr eaLnBrk="1" hangingPunct="1">
              <a:lnSpc>
                <a:spcPct val="80000"/>
              </a:lnSpc>
              <a:defRPr/>
            </a:pPr>
            <a:r>
              <a:rPr lang="en-US" sz="2800" smtClean="0">
                <a:cs typeface="+mn-cs"/>
              </a:rPr>
              <a:t>PRISE (Harman)</a:t>
            </a:r>
          </a:p>
          <a:p>
            <a:pPr lvl="1" eaLnBrk="1" hangingPunct="1">
              <a:lnSpc>
                <a:spcPct val="80000"/>
              </a:lnSpc>
              <a:defRPr/>
            </a:pPr>
            <a:r>
              <a:rPr lang="en-US" sz="2400" smtClean="0"/>
              <a:t>http://potomac.ncsl.nist.gov/prise</a:t>
            </a:r>
          </a:p>
          <a:p>
            <a:pPr eaLnBrk="1" hangingPunct="1">
              <a:lnSpc>
                <a:spcPct val="80000"/>
              </a:lnSpc>
              <a:defRPr/>
            </a:pPr>
            <a:r>
              <a:rPr lang="en-US" sz="2800" smtClean="0">
                <a:cs typeface="+mn-cs"/>
              </a:rPr>
              <a:t>SMART (Buckley)</a:t>
            </a:r>
          </a:p>
          <a:p>
            <a:pPr eaLnBrk="1" hangingPunct="1">
              <a:lnSpc>
                <a:spcPct val="80000"/>
              </a:lnSpc>
              <a:defRPr/>
            </a:pPr>
            <a:r>
              <a:rPr lang="en-US" sz="2800" smtClean="0">
                <a:cs typeface="+mn-cs"/>
              </a:rPr>
              <a:t>MG (Witten, Moffat)</a:t>
            </a:r>
          </a:p>
          <a:p>
            <a:pPr eaLnBrk="1" hangingPunct="1">
              <a:lnSpc>
                <a:spcPct val="80000"/>
              </a:lnSpc>
              <a:defRPr/>
            </a:pPr>
            <a:r>
              <a:rPr lang="en-US" sz="2800" smtClean="0">
                <a:cs typeface="+mn-cs"/>
              </a:rPr>
              <a:t>CHESHIRE (Larson)</a:t>
            </a:r>
          </a:p>
          <a:p>
            <a:pPr lvl="1" eaLnBrk="1" hangingPunct="1">
              <a:lnSpc>
                <a:spcPct val="80000"/>
              </a:lnSpc>
              <a:defRPr/>
            </a:pPr>
            <a:r>
              <a:rPr lang="en-US" sz="2400" smtClean="0"/>
              <a:t>http://cheshire.berkeley.edu</a:t>
            </a:r>
          </a:p>
          <a:p>
            <a:pPr eaLnBrk="1" hangingPunct="1">
              <a:lnSpc>
                <a:spcPct val="80000"/>
              </a:lnSpc>
              <a:defRPr/>
            </a:pPr>
            <a:r>
              <a:rPr lang="en-US" sz="2800" smtClean="0">
                <a:cs typeface="+mn-cs"/>
              </a:rPr>
              <a:t>LEMUR toolkit (Callan)</a:t>
            </a:r>
          </a:p>
          <a:p>
            <a:pPr eaLnBrk="1" hangingPunct="1">
              <a:lnSpc>
                <a:spcPct val="80000"/>
              </a:lnSpc>
              <a:defRPr/>
            </a:pPr>
            <a:r>
              <a:rPr lang="en-US" sz="2800" smtClean="0">
                <a:cs typeface="+mn-cs"/>
              </a:rPr>
              <a:t>Lucene (Pedersen)</a:t>
            </a:r>
          </a:p>
          <a:p>
            <a:pPr eaLnBrk="1" hangingPunct="1">
              <a:lnSpc>
                <a:spcPct val="80000"/>
              </a:lnSpc>
              <a:defRPr/>
            </a:pPr>
            <a:r>
              <a:rPr lang="en-US" sz="2800" smtClean="0">
                <a:cs typeface="+mn-cs"/>
              </a:rPr>
              <a:t>Terrier (Ounis)</a:t>
            </a:r>
          </a:p>
          <a:p>
            <a:pPr eaLnBrk="1" hangingPunct="1">
              <a:lnSpc>
                <a:spcPct val="80000"/>
              </a:lnSpc>
              <a:defRPr/>
            </a:pPr>
            <a:r>
              <a:rPr lang="en-US" sz="2800" smtClean="0">
                <a:cs typeface="+mn-cs"/>
              </a:rPr>
              <a:t>Many Others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200130" name="Rectangle 2"/>
          <p:cNvSpPr>
            <a:spLocks noGrp="1" noChangeArrowheads="1"/>
          </p:cNvSpPr>
          <p:nvPr>
            <p:ph type="title"/>
          </p:nvPr>
        </p:nvSpPr>
        <p:spPr/>
        <p:txBody>
          <a:bodyPr/>
          <a:lstStyle/>
          <a:p>
            <a:pPr eaLnBrk="1" hangingPunct="1">
              <a:defRPr/>
            </a:pPr>
            <a:r>
              <a:rPr lang="en-US" smtClean="0">
                <a:cs typeface="+mj-cs"/>
              </a:rPr>
              <a:t>Lecture Overview</a:t>
            </a:r>
          </a:p>
        </p:txBody>
      </p:sp>
      <p:sp>
        <p:nvSpPr>
          <p:cNvPr id="1200131" name="Rectangle 3"/>
          <p:cNvSpPr>
            <a:spLocks noGrp="1" noChangeArrowheads="1"/>
          </p:cNvSpPr>
          <p:nvPr>
            <p:ph type="body" idx="1"/>
          </p:nvPr>
        </p:nvSpPr>
        <p:spPr/>
        <p:txBody>
          <a:bodyPr/>
          <a:lstStyle/>
          <a:p>
            <a:pPr eaLnBrk="1" hangingPunct="1">
              <a:defRPr/>
            </a:pPr>
            <a:r>
              <a:rPr lang="en-US" smtClean="0">
                <a:cs typeface="+mn-cs"/>
              </a:rPr>
              <a:t>Introduction to the Course</a:t>
            </a:r>
          </a:p>
          <a:p>
            <a:pPr eaLnBrk="1" hangingPunct="1">
              <a:defRPr/>
            </a:pPr>
            <a:r>
              <a:rPr lang="en-US" smtClean="0">
                <a:cs typeface="+mn-cs"/>
              </a:rPr>
              <a:t>(re)Introduction to Information Retrieval</a:t>
            </a:r>
          </a:p>
          <a:p>
            <a:pPr eaLnBrk="1" hangingPunct="1">
              <a:defRPr/>
            </a:pPr>
            <a:r>
              <a:rPr lang="en-US" smtClean="0">
                <a:cs typeface="+mn-cs"/>
              </a:rPr>
              <a:t>The Information Seeking Process</a:t>
            </a:r>
          </a:p>
          <a:p>
            <a:pPr eaLnBrk="1" hangingPunct="1">
              <a:defRPr/>
            </a:pPr>
            <a:r>
              <a:rPr lang="en-US" smtClean="0">
                <a:cs typeface="+mn-cs"/>
              </a:rPr>
              <a:t>Information Retrieval History and Developments</a:t>
            </a:r>
          </a:p>
          <a:p>
            <a:pPr eaLnBrk="1" hangingPunct="1">
              <a:defRPr/>
            </a:pPr>
            <a:r>
              <a:rPr lang="en-US" smtClean="0">
                <a:cs typeface="+mn-cs"/>
              </a:rPr>
              <a:t>Discussion</a:t>
            </a:r>
          </a:p>
        </p:txBody>
      </p:sp>
      <p:sp>
        <p:nvSpPr>
          <p:cNvPr id="1200132" name="Text Box 4"/>
          <p:cNvSpPr txBox="1">
            <a:spLocks noChangeArrowheads="1"/>
          </p:cNvSpPr>
          <p:nvPr/>
        </p:nvSpPr>
        <p:spPr bwMode="auto">
          <a:xfrm>
            <a:off x="608013" y="6019800"/>
            <a:ext cx="802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latin typeface="Arial" charset="0"/>
                <a:cs typeface="+mn-cs"/>
              </a:rPr>
              <a:t>Credit for some of the slides in this lecture goes to Marti Hearst and Fred Gey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91938" name="Rectangle 2"/>
          <p:cNvSpPr>
            <a:spLocks noGrp="1" noChangeArrowheads="1"/>
          </p:cNvSpPr>
          <p:nvPr>
            <p:ph type="title"/>
          </p:nvPr>
        </p:nvSpPr>
        <p:spPr/>
        <p:txBody>
          <a:bodyPr/>
          <a:lstStyle/>
          <a:p>
            <a:pPr eaLnBrk="1" hangingPunct="1">
              <a:defRPr/>
            </a:pPr>
            <a:r>
              <a:rPr lang="en-US" smtClean="0">
                <a:cs typeface="+mj-cs"/>
              </a:rPr>
              <a:t>Next Time</a:t>
            </a:r>
          </a:p>
        </p:txBody>
      </p:sp>
      <p:sp>
        <p:nvSpPr>
          <p:cNvPr id="1191939" name="Rectangle 3"/>
          <p:cNvSpPr>
            <a:spLocks noGrp="1" noChangeArrowheads="1"/>
          </p:cNvSpPr>
          <p:nvPr>
            <p:ph type="body" idx="1"/>
          </p:nvPr>
        </p:nvSpPr>
        <p:spPr/>
        <p:txBody>
          <a:bodyPr/>
          <a:lstStyle/>
          <a:p>
            <a:pPr eaLnBrk="1" hangingPunct="1">
              <a:defRPr/>
            </a:pPr>
            <a:r>
              <a:rPr lang="en-US" smtClean="0">
                <a:cs typeface="+mn-cs"/>
              </a:rPr>
              <a:t>Basic Concepts in IR</a:t>
            </a:r>
          </a:p>
          <a:p>
            <a:pPr eaLnBrk="1" hangingPunct="1">
              <a:defRPr/>
            </a:pPr>
            <a:r>
              <a:rPr lang="en-US" smtClean="0">
                <a:cs typeface="+mn-cs"/>
              </a:rPr>
              <a:t>Readings</a:t>
            </a:r>
          </a:p>
          <a:p>
            <a:pPr lvl="1" eaLnBrk="1" hangingPunct="1">
              <a:defRPr/>
            </a:pPr>
            <a:r>
              <a:rPr lang="en-US" smtClean="0"/>
              <a:t>Joyce &amp; Needham </a:t>
            </a:r>
            <a:r>
              <a:rPr lang="ja-JP" altLang="en-US" smtClean="0">
                <a:latin typeface="Arial"/>
              </a:rPr>
              <a:t>“</a:t>
            </a:r>
            <a:r>
              <a:rPr lang="en-US" smtClean="0"/>
              <a:t>The Thesaurus Approach to Information Retrieval</a:t>
            </a:r>
            <a:r>
              <a:rPr lang="ja-JP" altLang="en-US" smtClean="0">
                <a:latin typeface="Arial"/>
              </a:rPr>
              <a:t>”</a:t>
            </a:r>
            <a:r>
              <a:rPr lang="en-US" smtClean="0"/>
              <a:t> (in </a:t>
            </a:r>
            <a:r>
              <a:rPr lang="en-US" i="1" smtClean="0"/>
              <a:t>Readings</a:t>
            </a:r>
            <a:r>
              <a:rPr lang="en-US" smtClean="0"/>
              <a:t>)</a:t>
            </a:r>
          </a:p>
          <a:p>
            <a:pPr lvl="1" eaLnBrk="1" hangingPunct="1">
              <a:defRPr/>
            </a:pPr>
            <a:r>
              <a:rPr lang="en-US" smtClean="0"/>
              <a:t>Luhn </a:t>
            </a:r>
            <a:r>
              <a:rPr lang="ja-JP" altLang="en-US" smtClean="0">
                <a:latin typeface="Arial"/>
              </a:rPr>
              <a:t>“</a:t>
            </a:r>
            <a:r>
              <a:rPr lang="en-US" smtClean="0"/>
              <a:t>The Automatic Derivation of Information Retrieval Encodements from Machine-Readable Texts</a:t>
            </a:r>
            <a:r>
              <a:rPr lang="ja-JP" altLang="en-US" smtClean="0">
                <a:latin typeface="Arial"/>
              </a:rPr>
              <a:t>”</a:t>
            </a:r>
            <a:r>
              <a:rPr lang="en-US" smtClean="0"/>
              <a:t> (in </a:t>
            </a:r>
            <a:r>
              <a:rPr lang="en-US" i="1" smtClean="0"/>
              <a:t>Readings)</a:t>
            </a:r>
            <a:endParaRPr lang="en-US" smtClean="0"/>
          </a:p>
          <a:p>
            <a:pPr lvl="1" eaLnBrk="1" hangingPunct="1">
              <a:defRPr/>
            </a:pPr>
            <a:r>
              <a:rPr lang="en-US" smtClean="0"/>
              <a:t>Doyle </a:t>
            </a:r>
            <a:r>
              <a:rPr lang="ja-JP" altLang="en-US" smtClean="0">
                <a:latin typeface="Arial"/>
              </a:rPr>
              <a:t>“</a:t>
            </a:r>
            <a:r>
              <a:rPr lang="en-US" smtClean="0"/>
              <a:t>Indexing and Abstracting by Association, Pt I</a:t>
            </a:r>
            <a:r>
              <a:rPr lang="ja-JP" altLang="en-US" smtClean="0">
                <a:latin typeface="Arial"/>
              </a:rPr>
              <a:t>”</a:t>
            </a:r>
            <a:r>
              <a:rPr lang="en-US" smtClean="0"/>
              <a:t> (in </a:t>
            </a:r>
            <a:r>
              <a:rPr lang="en-US" i="1" smtClean="0"/>
              <a:t>Readings</a:t>
            </a:r>
            <a:r>
              <a:rPr lang="en-US" smtClean="0"/>
              <a:t>)</a:t>
            </a:r>
          </a:p>
          <a:p>
            <a:pPr lvl="1" eaLnBrk="1" hangingPunct="1">
              <a:defRPr/>
            </a:pPr>
            <a:r>
              <a:rPr lang="en-US" i="1" smtClean="0"/>
              <a:t>H.G. Wells </a:t>
            </a:r>
            <a:r>
              <a:rPr lang="ja-JP" altLang="en-US" i="1" smtClean="0">
                <a:latin typeface="Arial"/>
              </a:rPr>
              <a:t>“</a:t>
            </a:r>
            <a:r>
              <a:rPr lang="en-US" i="1" smtClean="0"/>
              <a:t>World Brain</a:t>
            </a:r>
            <a:r>
              <a:rPr lang="ja-JP" altLang="en-US" i="1" smtClean="0">
                <a:latin typeface="Arial"/>
              </a:rPr>
              <a:t>”</a:t>
            </a:r>
            <a:r>
              <a:rPr lang="en-US" smtClean="0"/>
              <a:t> </a:t>
            </a:r>
            <a:endParaRPr lang="en-US" i="1"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80678" name="Rectangle 6"/>
          <p:cNvSpPr>
            <a:spLocks noGrp="1" noChangeArrowheads="1"/>
          </p:cNvSpPr>
          <p:nvPr>
            <p:ph type="title"/>
          </p:nvPr>
        </p:nvSpPr>
        <p:spPr/>
        <p:txBody>
          <a:bodyPr/>
          <a:lstStyle/>
          <a:p>
            <a:pPr eaLnBrk="1" hangingPunct="1">
              <a:defRPr/>
            </a:pPr>
            <a:r>
              <a:rPr lang="en-US" smtClean="0">
                <a:cs typeface="+mj-cs"/>
              </a:rPr>
              <a:t>Purposes of the Course</a:t>
            </a:r>
          </a:p>
        </p:txBody>
      </p:sp>
      <p:sp>
        <p:nvSpPr>
          <p:cNvPr id="1180679" name="Rectangle 7"/>
          <p:cNvSpPr>
            <a:spLocks noGrp="1" noChangeArrowheads="1"/>
          </p:cNvSpPr>
          <p:nvPr>
            <p:ph type="body" idx="1"/>
          </p:nvPr>
        </p:nvSpPr>
        <p:spPr>
          <a:xfrm>
            <a:off x="457200" y="1066800"/>
            <a:ext cx="8229600" cy="4953000"/>
          </a:xfrm>
        </p:spPr>
        <p:txBody>
          <a:bodyPr/>
          <a:lstStyle/>
          <a:p>
            <a:pPr eaLnBrk="1" hangingPunct="1">
              <a:lnSpc>
                <a:spcPct val="90000"/>
              </a:lnSpc>
              <a:defRPr/>
            </a:pPr>
            <a:r>
              <a:rPr lang="en-US" sz="2400" dirty="0" smtClean="0">
                <a:cs typeface="+mn-cs"/>
              </a:rPr>
              <a:t>To impart a basic theoretical understanding of IR models </a:t>
            </a:r>
          </a:p>
          <a:p>
            <a:pPr lvl="1" eaLnBrk="1" hangingPunct="1">
              <a:lnSpc>
                <a:spcPct val="90000"/>
              </a:lnSpc>
              <a:defRPr/>
            </a:pPr>
            <a:r>
              <a:rPr lang="en-US" sz="2000" dirty="0" smtClean="0"/>
              <a:t>Boolean </a:t>
            </a:r>
          </a:p>
          <a:p>
            <a:pPr lvl="1" eaLnBrk="1" hangingPunct="1">
              <a:lnSpc>
                <a:spcPct val="90000"/>
              </a:lnSpc>
              <a:defRPr/>
            </a:pPr>
            <a:r>
              <a:rPr lang="en-US" sz="2000" dirty="0" smtClean="0"/>
              <a:t>Vector Space</a:t>
            </a:r>
          </a:p>
          <a:p>
            <a:pPr lvl="1" eaLnBrk="1" hangingPunct="1">
              <a:lnSpc>
                <a:spcPct val="90000"/>
              </a:lnSpc>
              <a:defRPr/>
            </a:pPr>
            <a:r>
              <a:rPr lang="en-US" sz="2000" dirty="0" smtClean="0"/>
              <a:t>Probabilistic (including Language Models)</a:t>
            </a:r>
          </a:p>
          <a:p>
            <a:pPr eaLnBrk="1" hangingPunct="1">
              <a:lnSpc>
                <a:spcPct val="90000"/>
              </a:lnSpc>
              <a:defRPr/>
            </a:pPr>
            <a:r>
              <a:rPr lang="en-US" sz="2400" dirty="0" smtClean="0">
                <a:cs typeface="+mn-cs"/>
              </a:rPr>
              <a:t>To examine major application areas of IR including:</a:t>
            </a:r>
          </a:p>
          <a:p>
            <a:pPr lvl="1" eaLnBrk="1" hangingPunct="1">
              <a:lnSpc>
                <a:spcPct val="90000"/>
              </a:lnSpc>
              <a:defRPr/>
            </a:pPr>
            <a:r>
              <a:rPr lang="en-US" sz="2000" dirty="0" smtClean="0"/>
              <a:t>Web Search</a:t>
            </a:r>
          </a:p>
          <a:p>
            <a:pPr lvl="1" eaLnBrk="1" hangingPunct="1">
              <a:lnSpc>
                <a:spcPct val="90000"/>
              </a:lnSpc>
              <a:defRPr/>
            </a:pPr>
            <a:r>
              <a:rPr lang="en-US" sz="2000" dirty="0" smtClean="0"/>
              <a:t>Text categorization and clustering</a:t>
            </a:r>
          </a:p>
          <a:p>
            <a:pPr lvl="1" eaLnBrk="1" hangingPunct="1">
              <a:lnSpc>
                <a:spcPct val="90000"/>
              </a:lnSpc>
              <a:defRPr/>
            </a:pPr>
            <a:r>
              <a:rPr lang="en-US" sz="2000" dirty="0" smtClean="0"/>
              <a:t>Cross language retrieval</a:t>
            </a:r>
          </a:p>
          <a:p>
            <a:pPr lvl="1" eaLnBrk="1" hangingPunct="1">
              <a:lnSpc>
                <a:spcPct val="90000"/>
              </a:lnSpc>
              <a:defRPr/>
            </a:pPr>
            <a:r>
              <a:rPr lang="en-US" sz="2000" dirty="0" smtClean="0"/>
              <a:t>Text summarization</a:t>
            </a:r>
          </a:p>
          <a:p>
            <a:pPr lvl="1" eaLnBrk="1" hangingPunct="1">
              <a:lnSpc>
                <a:spcPct val="90000"/>
              </a:lnSpc>
              <a:defRPr/>
            </a:pPr>
            <a:r>
              <a:rPr lang="en-US" sz="2000" dirty="0" smtClean="0"/>
              <a:t>Geographic and location-based search</a:t>
            </a:r>
          </a:p>
          <a:p>
            <a:pPr lvl="1" eaLnBrk="1" hangingPunct="1">
              <a:lnSpc>
                <a:spcPct val="90000"/>
              </a:lnSpc>
              <a:defRPr/>
            </a:pPr>
            <a:r>
              <a:rPr lang="en-US" sz="2000" dirty="0" smtClean="0"/>
              <a:t>Digital Libraries</a:t>
            </a:r>
          </a:p>
          <a:p>
            <a:pPr eaLnBrk="1" hangingPunct="1">
              <a:lnSpc>
                <a:spcPct val="90000"/>
              </a:lnSpc>
              <a:defRPr/>
            </a:pPr>
            <a:r>
              <a:rPr lang="en-US" sz="2400" dirty="0" smtClean="0">
                <a:cs typeface="+mn-cs"/>
              </a:rPr>
              <a:t>To understand how IR performance is measured:</a:t>
            </a:r>
          </a:p>
          <a:p>
            <a:pPr lvl="1" eaLnBrk="1" hangingPunct="1">
              <a:lnSpc>
                <a:spcPct val="90000"/>
              </a:lnSpc>
              <a:defRPr/>
            </a:pPr>
            <a:r>
              <a:rPr lang="en-US" sz="2000" dirty="0" smtClean="0"/>
              <a:t>Recall/</a:t>
            </a:r>
            <a:r>
              <a:rPr lang="en-US" sz="2000" dirty="0" smtClean="0"/>
              <a:t>Precision and other measures</a:t>
            </a:r>
            <a:endParaRPr lang="en-US" sz="2000" dirty="0" smtClean="0"/>
          </a:p>
          <a:p>
            <a:pPr lvl="1" eaLnBrk="1" hangingPunct="1">
              <a:lnSpc>
                <a:spcPct val="90000"/>
              </a:lnSpc>
              <a:defRPr/>
            </a:pPr>
            <a:r>
              <a:rPr lang="en-US" sz="2000" dirty="0" smtClean="0"/>
              <a:t>Statistical significance</a:t>
            </a:r>
          </a:p>
          <a:p>
            <a:pPr eaLnBrk="1" hangingPunct="1">
              <a:lnSpc>
                <a:spcPct val="90000"/>
              </a:lnSpc>
              <a:defRPr/>
            </a:pPr>
            <a:r>
              <a:rPr lang="en-US" sz="2400" dirty="0" smtClean="0">
                <a:cs typeface="+mn-cs"/>
              </a:rPr>
              <a:t>Gain hands-on experience with IR systems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96034" name="Rectangle 2"/>
          <p:cNvSpPr>
            <a:spLocks noGrp="1" noChangeArrowheads="1"/>
          </p:cNvSpPr>
          <p:nvPr>
            <p:ph type="title"/>
          </p:nvPr>
        </p:nvSpPr>
        <p:spPr/>
        <p:txBody>
          <a:bodyPr/>
          <a:lstStyle/>
          <a:p>
            <a:pPr eaLnBrk="1" hangingPunct="1">
              <a:defRPr/>
            </a:pPr>
            <a:r>
              <a:rPr lang="en-US" smtClean="0">
                <a:cs typeface="+mj-cs"/>
              </a:rPr>
              <a:t>Lecture Overview</a:t>
            </a:r>
          </a:p>
        </p:txBody>
      </p:sp>
      <p:sp>
        <p:nvSpPr>
          <p:cNvPr id="1196035" name="Rectangle 3"/>
          <p:cNvSpPr>
            <a:spLocks noGrp="1" noChangeArrowheads="1"/>
          </p:cNvSpPr>
          <p:nvPr>
            <p:ph type="body" idx="1"/>
          </p:nvPr>
        </p:nvSpPr>
        <p:spPr/>
        <p:txBody>
          <a:bodyPr/>
          <a:lstStyle/>
          <a:p>
            <a:pPr eaLnBrk="1" hangingPunct="1">
              <a:defRPr/>
            </a:pPr>
            <a:r>
              <a:rPr lang="en-US" smtClean="0">
                <a:solidFill>
                  <a:srgbClr val="CCCCCC"/>
                </a:solidFill>
                <a:cs typeface="+mn-cs"/>
              </a:rPr>
              <a:t>Introduction to the Course</a:t>
            </a:r>
          </a:p>
          <a:p>
            <a:pPr eaLnBrk="1" hangingPunct="1">
              <a:defRPr/>
            </a:pPr>
            <a:r>
              <a:rPr lang="en-US" smtClean="0">
                <a:cs typeface="+mn-cs"/>
              </a:rPr>
              <a:t>(re)Introduction to Information Retrieval</a:t>
            </a:r>
          </a:p>
          <a:p>
            <a:pPr eaLnBrk="1" hangingPunct="1">
              <a:defRPr/>
            </a:pPr>
            <a:r>
              <a:rPr lang="en-US" smtClean="0">
                <a:solidFill>
                  <a:srgbClr val="CCCCCC"/>
                </a:solidFill>
                <a:cs typeface="+mn-cs"/>
              </a:rPr>
              <a:t>The Information Seeking Process</a:t>
            </a:r>
          </a:p>
          <a:p>
            <a:pPr eaLnBrk="1" hangingPunct="1">
              <a:defRPr/>
            </a:pPr>
            <a:r>
              <a:rPr lang="en-US" smtClean="0">
                <a:solidFill>
                  <a:srgbClr val="CCCCCC"/>
                </a:solidFill>
                <a:cs typeface="+mn-cs"/>
              </a:rPr>
              <a:t>Information Retrieval History and Developments</a:t>
            </a:r>
          </a:p>
          <a:p>
            <a:pPr eaLnBrk="1" hangingPunct="1">
              <a:defRPr/>
            </a:pPr>
            <a:r>
              <a:rPr lang="en-US" smtClean="0">
                <a:solidFill>
                  <a:srgbClr val="CCCCCC"/>
                </a:solidFill>
                <a:cs typeface="+mn-cs"/>
              </a:rPr>
              <a:t>Discussion</a:t>
            </a:r>
          </a:p>
        </p:txBody>
      </p:sp>
      <p:sp>
        <p:nvSpPr>
          <p:cNvPr id="1196036" name="Text Box 4"/>
          <p:cNvSpPr txBox="1">
            <a:spLocks noChangeArrowheads="1"/>
          </p:cNvSpPr>
          <p:nvPr/>
        </p:nvSpPr>
        <p:spPr bwMode="auto">
          <a:xfrm>
            <a:off x="608013" y="6019800"/>
            <a:ext cx="8023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CCCCCC"/>
                </a:solidFill>
                <a:latin typeface="Arial" charset="0"/>
                <a:cs typeface="+mn-cs"/>
              </a:rPr>
              <a:t>Credit for some of the slides in this lecture goes to Marti Hearst and Fred Gey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 </a:t>
            </a:r>
            <a:endParaRPr lang="en-US"/>
          </a:p>
        </p:txBody>
      </p:sp>
      <p:sp>
        <p:nvSpPr>
          <p:cNvPr id="1181698" name="Rectangle 2"/>
          <p:cNvSpPr>
            <a:spLocks noGrp="1" noChangeArrowheads="1"/>
          </p:cNvSpPr>
          <p:nvPr>
            <p:ph type="title"/>
          </p:nvPr>
        </p:nvSpPr>
        <p:spPr/>
        <p:txBody>
          <a:bodyPr/>
          <a:lstStyle/>
          <a:p>
            <a:pPr eaLnBrk="1" hangingPunct="1">
              <a:defRPr/>
            </a:pPr>
            <a:r>
              <a:rPr lang="en-US" smtClean="0">
                <a:cs typeface="+mj-cs"/>
              </a:rPr>
              <a:t>Introduction</a:t>
            </a:r>
          </a:p>
        </p:txBody>
      </p:sp>
      <p:sp>
        <p:nvSpPr>
          <p:cNvPr id="1181699" name="Rectangle 3"/>
          <p:cNvSpPr>
            <a:spLocks noGrp="1" noChangeArrowheads="1"/>
          </p:cNvSpPr>
          <p:nvPr>
            <p:ph type="body" idx="1"/>
          </p:nvPr>
        </p:nvSpPr>
        <p:spPr/>
        <p:txBody>
          <a:bodyPr/>
          <a:lstStyle/>
          <a:p>
            <a:pPr eaLnBrk="1" hangingPunct="1">
              <a:defRPr/>
            </a:pPr>
            <a:r>
              <a:rPr lang="en-US" smtClean="0">
                <a:cs typeface="+mn-cs"/>
              </a:rPr>
              <a:t>Goal of IR is to retrieve </a:t>
            </a:r>
            <a:r>
              <a:rPr lang="en-US" smtClean="0">
                <a:solidFill>
                  <a:srgbClr val="FF3300"/>
                </a:solidFill>
                <a:cs typeface="+mn-cs"/>
              </a:rPr>
              <a:t>all</a:t>
            </a:r>
            <a:r>
              <a:rPr lang="en-US" smtClean="0">
                <a:cs typeface="+mn-cs"/>
              </a:rPr>
              <a:t> and </a:t>
            </a:r>
            <a:r>
              <a:rPr lang="en-US" smtClean="0">
                <a:solidFill>
                  <a:srgbClr val="FF3300"/>
                </a:solidFill>
                <a:cs typeface="+mn-cs"/>
              </a:rPr>
              <a:t>only</a:t>
            </a:r>
            <a:r>
              <a:rPr lang="en-US" smtClean="0">
                <a:cs typeface="+mn-cs"/>
              </a:rPr>
              <a:t> the </a:t>
            </a:r>
            <a:r>
              <a:rPr lang="ja-JP" altLang="en-US" smtClean="0">
                <a:latin typeface="Arial"/>
                <a:cs typeface="+mn-cs"/>
              </a:rPr>
              <a:t>“</a:t>
            </a:r>
            <a:r>
              <a:rPr lang="en-US" smtClean="0">
                <a:cs typeface="+mn-cs"/>
              </a:rPr>
              <a:t>relevant</a:t>
            </a:r>
            <a:r>
              <a:rPr lang="ja-JP" altLang="en-US" smtClean="0">
                <a:latin typeface="Arial"/>
                <a:cs typeface="+mn-cs"/>
              </a:rPr>
              <a:t>”</a:t>
            </a:r>
            <a:r>
              <a:rPr lang="en-US" smtClean="0">
                <a:cs typeface="+mn-cs"/>
              </a:rPr>
              <a:t> documents in a collection for a particular user with a particular need for information</a:t>
            </a:r>
          </a:p>
          <a:p>
            <a:pPr lvl="1" eaLnBrk="1" hangingPunct="1">
              <a:defRPr/>
            </a:pPr>
            <a:r>
              <a:rPr lang="en-US" smtClean="0">
                <a:solidFill>
                  <a:srgbClr val="FF3300"/>
                </a:solidFill>
              </a:rPr>
              <a:t>Relevance</a:t>
            </a:r>
            <a:r>
              <a:rPr lang="en-US" smtClean="0"/>
              <a:t> is a central concept in IR theory</a:t>
            </a:r>
          </a:p>
          <a:p>
            <a:pPr eaLnBrk="1" hangingPunct="1">
              <a:lnSpc>
                <a:spcPct val="80000"/>
              </a:lnSpc>
              <a:defRPr/>
            </a:pPr>
            <a:r>
              <a:rPr lang="en-US" smtClean="0">
                <a:cs typeface="+mn-cs"/>
              </a:rPr>
              <a:t>How does an IR system work when the </a:t>
            </a:r>
            <a:r>
              <a:rPr lang="ja-JP" altLang="en-US" smtClean="0">
                <a:latin typeface="Arial"/>
                <a:cs typeface="+mn-cs"/>
              </a:rPr>
              <a:t>“</a:t>
            </a:r>
            <a:r>
              <a:rPr lang="en-US" smtClean="0">
                <a:cs typeface="+mn-cs"/>
              </a:rPr>
              <a:t>collection</a:t>
            </a:r>
            <a:r>
              <a:rPr lang="ja-JP" altLang="en-US" smtClean="0">
                <a:latin typeface="Arial"/>
                <a:cs typeface="+mn-cs"/>
              </a:rPr>
              <a:t>”</a:t>
            </a:r>
            <a:r>
              <a:rPr lang="en-US" smtClean="0">
                <a:cs typeface="+mn-cs"/>
              </a:rPr>
              <a:t> is all documents available on the Web?</a:t>
            </a:r>
          </a:p>
          <a:p>
            <a:pPr lvl="1" eaLnBrk="1" hangingPunct="1">
              <a:lnSpc>
                <a:spcPct val="80000"/>
              </a:lnSpc>
              <a:defRPr/>
            </a:pPr>
            <a:r>
              <a:rPr lang="en-US" smtClean="0"/>
              <a:t>Web search engines have been stress-testing the traditional IR models (and inventing new ways of ranking)</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 </a:t>
            </a:r>
            <a:endParaRPr lang="en-US"/>
          </a:p>
        </p:txBody>
      </p:sp>
      <p:sp>
        <p:nvSpPr>
          <p:cNvPr id="1182724" name="Rectangle 4"/>
          <p:cNvSpPr>
            <a:spLocks noGrp="1" noChangeArrowheads="1"/>
          </p:cNvSpPr>
          <p:nvPr>
            <p:ph type="title"/>
          </p:nvPr>
        </p:nvSpPr>
        <p:spPr/>
        <p:txBody>
          <a:bodyPr/>
          <a:lstStyle/>
          <a:p>
            <a:pPr eaLnBrk="1" hangingPunct="1">
              <a:defRPr/>
            </a:pPr>
            <a:r>
              <a:rPr lang="en-US" smtClean="0">
                <a:cs typeface="+mj-cs"/>
              </a:rPr>
              <a:t>Information Retrieval</a:t>
            </a:r>
          </a:p>
        </p:txBody>
      </p:sp>
      <p:sp>
        <p:nvSpPr>
          <p:cNvPr id="1182725" name="Rectangle 5"/>
          <p:cNvSpPr>
            <a:spLocks noGrp="1" noChangeArrowheads="1"/>
          </p:cNvSpPr>
          <p:nvPr>
            <p:ph type="body" idx="1"/>
          </p:nvPr>
        </p:nvSpPr>
        <p:spPr/>
        <p:txBody>
          <a:bodyPr/>
          <a:lstStyle/>
          <a:p>
            <a:pPr eaLnBrk="1" hangingPunct="1">
              <a:lnSpc>
                <a:spcPct val="80000"/>
              </a:lnSpc>
              <a:defRPr/>
            </a:pPr>
            <a:r>
              <a:rPr lang="en-US" sz="2000" smtClean="0">
                <a:cs typeface="+mn-cs"/>
              </a:rPr>
              <a:t>The goal is to search large document collections (millions of documents) to retrieve small subsets relevant to the user</a:t>
            </a:r>
            <a:r>
              <a:rPr lang="ja-JP" altLang="en-US" sz="2000" smtClean="0">
                <a:latin typeface="Arial"/>
                <a:cs typeface="+mn-cs"/>
              </a:rPr>
              <a:t>’</a:t>
            </a:r>
            <a:r>
              <a:rPr lang="en-US" sz="2000" smtClean="0">
                <a:cs typeface="+mn-cs"/>
              </a:rPr>
              <a:t>s information need</a:t>
            </a:r>
          </a:p>
          <a:p>
            <a:pPr eaLnBrk="1" hangingPunct="1">
              <a:lnSpc>
                <a:spcPct val="80000"/>
              </a:lnSpc>
              <a:defRPr/>
            </a:pPr>
            <a:r>
              <a:rPr lang="en-US" sz="2000" smtClean="0">
                <a:cs typeface="+mn-cs"/>
              </a:rPr>
              <a:t> Examples are:</a:t>
            </a:r>
          </a:p>
          <a:p>
            <a:pPr lvl="1" eaLnBrk="1" hangingPunct="1">
              <a:lnSpc>
                <a:spcPct val="80000"/>
              </a:lnSpc>
              <a:defRPr/>
            </a:pPr>
            <a:r>
              <a:rPr lang="en-US" sz="1800" smtClean="0"/>
              <a:t>Internet search engines (Google, Yahoo! web search, etc.)</a:t>
            </a:r>
          </a:p>
          <a:p>
            <a:pPr lvl="1" eaLnBrk="1" hangingPunct="1">
              <a:lnSpc>
                <a:spcPct val="80000"/>
              </a:lnSpc>
              <a:defRPr/>
            </a:pPr>
            <a:r>
              <a:rPr lang="en-US" sz="1800" smtClean="0"/>
              <a:t>Digital library catalogues (MELVYL, GLADYS)</a:t>
            </a:r>
          </a:p>
          <a:p>
            <a:pPr eaLnBrk="1" hangingPunct="1">
              <a:lnSpc>
                <a:spcPct val="80000"/>
              </a:lnSpc>
              <a:defRPr/>
            </a:pPr>
            <a:r>
              <a:rPr lang="en-US" sz="2000" smtClean="0">
                <a:cs typeface="+mn-cs"/>
              </a:rPr>
              <a:t> Some application areas within IR</a:t>
            </a:r>
          </a:p>
          <a:p>
            <a:pPr lvl="1" eaLnBrk="1" hangingPunct="1">
              <a:lnSpc>
                <a:spcPct val="80000"/>
              </a:lnSpc>
              <a:defRPr/>
            </a:pPr>
            <a:r>
              <a:rPr lang="en-US" sz="1800" smtClean="0"/>
              <a:t>Cross language retrieval</a:t>
            </a:r>
          </a:p>
          <a:p>
            <a:pPr lvl="1" eaLnBrk="1" hangingPunct="1">
              <a:lnSpc>
                <a:spcPct val="80000"/>
              </a:lnSpc>
              <a:defRPr/>
            </a:pPr>
            <a:r>
              <a:rPr lang="en-US" sz="1800" smtClean="0"/>
              <a:t>Speech/broadcast retrieval</a:t>
            </a:r>
          </a:p>
          <a:p>
            <a:pPr lvl="1" eaLnBrk="1" hangingPunct="1">
              <a:lnSpc>
                <a:spcPct val="80000"/>
              </a:lnSpc>
              <a:defRPr/>
            </a:pPr>
            <a:r>
              <a:rPr lang="en-US" sz="1800" smtClean="0"/>
              <a:t>Text categorization</a:t>
            </a:r>
          </a:p>
          <a:p>
            <a:pPr lvl="1" eaLnBrk="1" hangingPunct="1">
              <a:lnSpc>
                <a:spcPct val="80000"/>
              </a:lnSpc>
              <a:defRPr/>
            </a:pPr>
            <a:r>
              <a:rPr lang="en-US" sz="1800" smtClean="0"/>
              <a:t>Text summarization</a:t>
            </a:r>
          </a:p>
          <a:p>
            <a:pPr lvl="1" eaLnBrk="1" hangingPunct="1">
              <a:lnSpc>
                <a:spcPct val="80000"/>
              </a:lnSpc>
              <a:defRPr/>
            </a:pPr>
            <a:r>
              <a:rPr lang="en-US" sz="1800" smtClean="0"/>
              <a:t>Structured Document Element retrieval (XML)</a:t>
            </a:r>
          </a:p>
          <a:p>
            <a:pPr lvl="1" eaLnBrk="1" hangingPunct="1">
              <a:lnSpc>
                <a:spcPct val="80000"/>
              </a:lnSpc>
              <a:defRPr/>
            </a:pPr>
            <a:r>
              <a:rPr lang="en-US" sz="1800" smtClean="0"/>
              <a:t>Geographic Information Retrieval (GIR)</a:t>
            </a:r>
          </a:p>
          <a:p>
            <a:pPr eaLnBrk="1" hangingPunct="1">
              <a:lnSpc>
                <a:spcPct val="80000"/>
              </a:lnSpc>
              <a:defRPr/>
            </a:pPr>
            <a:r>
              <a:rPr lang="en-US" sz="2000" smtClean="0">
                <a:cs typeface="+mn-cs"/>
              </a:rPr>
              <a:t>Subject to objective testing and evaluation</a:t>
            </a:r>
          </a:p>
          <a:p>
            <a:pPr lvl="1" eaLnBrk="1" hangingPunct="1">
              <a:lnSpc>
                <a:spcPct val="80000"/>
              </a:lnSpc>
              <a:defRPr/>
            </a:pPr>
            <a:r>
              <a:rPr lang="en-US" sz="1800" smtClean="0"/>
              <a:t>hundreds of queries</a:t>
            </a:r>
          </a:p>
          <a:p>
            <a:pPr lvl="1" eaLnBrk="1" hangingPunct="1">
              <a:lnSpc>
                <a:spcPct val="80000"/>
              </a:lnSpc>
              <a:defRPr/>
            </a:pPr>
            <a:r>
              <a:rPr lang="en-US" sz="1800" smtClean="0"/>
              <a:t>millions of documents (the TREC set and conference)</a:t>
            </a:r>
          </a:p>
        </p:txBody>
      </p:sp>
      <p:sp>
        <p:nvSpPr>
          <p:cNvPr id="1182726" name="Rectangle 6"/>
          <p:cNvSpPr>
            <a:spLocks noChangeArrowheads="1"/>
          </p:cNvSpPr>
          <p:nvPr/>
        </p:nvSpPr>
        <p:spPr bwMode="auto">
          <a:xfrm>
            <a:off x="1876425" y="704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quarter" idx="10"/>
          </p:nvPr>
        </p:nvSpPr>
        <p:spPr/>
        <p:txBody>
          <a:bodyPr/>
          <a:lstStyle/>
          <a:p>
            <a:pPr>
              <a:defRPr/>
            </a:pPr>
            <a:r>
              <a:rPr lang="en-US" smtClean="0"/>
              <a:t>IS 240 – Spring 2013 </a:t>
            </a:r>
            <a:endParaRPr lang="en-US"/>
          </a:p>
        </p:txBody>
      </p:sp>
      <p:sp>
        <p:nvSpPr>
          <p:cNvPr id="1250306" name="Rectangle 2"/>
          <p:cNvSpPr>
            <a:spLocks noGrp="1" noChangeArrowheads="1"/>
          </p:cNvSpPr>
          <p:nvPr>
            <p:ph type="title"/>
          </p:nvPr>
        </p:nvSpPr>
        <p:spPr/>
        <p:txBody>
          <a:bodyPr/>
          <a:lstStyle/>
          <a:p>
            <a:pPr eaLnBrk="1" hangingPunct="1">
              <a:defRPr/>
            </a:pPr>
            <a:r>
              <a:rPr lang="en-US" smtClean="0">
                <a:cs typeface="+mj-cs"/>
              </a:rPr>
              <a:t>Origins - Information Theory</a:t>
            </a:r>
          </a:p>
        </p:txBody>
      </p:sp>
      <p:sp>
        <p:nvSpPr>
          <p:cNvPr id="1250307" name="Rectangle 3"/>
          <p:cNvSpPr>
            <a:spLocks noChangeArrowheads="1"/>
          </p:cNvSpPr>
          <p:nvPr/>
        </p:nvSpPr>
        <p:spPr bwMode="auto">
          <a:xfrm>
            <a:off x="609600" y="1219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80000"/>
              </a:lnSpc>
              <a:spcBef>
                <a:spcPct val="20000"/>
              </a:spcBef>
              <a:buFontTx/>
              <a:buChar char="•"/>
              <a:defRPr/>
            </a:pPr>
            <a:r>
              <a:rPr lang="en-US" sz="3200">
                <a:latin typeface="Arial" charset="0"/>
                <a:cs typeface="+mn-cs"/>
              </a:rPr>
              <a:t>Better called </a:t>
            </a:r>
            <a:r>
              <a:rPr lang="ja-JP" altLang="en-US" sz="3200">
                <a:latin typeface="Arial"/>
                <a:cs typeface="+mn-cs"/>
              </a:rPr>
              <a:t>“</a:t>
            </a:r>
            <a:r>
              <a:rPr lang="en-US" sz="3200">
                <a:latin typeface="Arial" charset="0"/>
                <a:cs typeface="+mn-cs"/>
              </a:rPr>
              <a:t>Technical Communication Theory</a:t>
            </a:r>
            <a:r>
              <a:rPr lang="ja-JP" altLang="en-US" sz="3200">
                <a:latin typeface="Arial"/>
                <a:cs typeface="+mn-cs"/>
              </a:rPr>
              <a:t>”</a:t>
            </a:r>
            <a:endParaRPr lang="en-US" sz="3200">
              <a:latin typeface="Arial" charset="0"/>
              <a:cs typeface="+mn-cs"/>
            </a:endParaRPr>
          </a:p>
          <a:p>
            <a:pPr marL="342900" indent="-342900" algn="l">
              <a:lnSpc>
                <a:spcPct val="80000"/>
              </a:lnSpc>
              <a:spcBef>
                <a:spcPct val="20000"/>
              </a:spcBef>
              <a:buFontTx/>
              <a:buChar char="•"/>
              <a:defRPr/>
            </a:pPr>
            <a:r>
              <a:rPr lang="en-US" sz="3200">
                <a:latin typeface="Arial" charset="0"/>
                <a:cs typeface="+mn-cs"/>
              </a:rPr>
              <a:t>Communication may be over time and space</a:t>
            </a:r>
          </a:p>
          <a:p>
            <a:pPr marL="342900" indent="-342900" algn="l">
              <a:lnSpc>
                <a:spcPct val="80000"/>
              </a:lnSpc>
              <a:spcBef>
                <a:spcPct val="20000"/>
              </a:spcBef>
              <a:buFontTx/>
              <a:buChar char="•"/>
              <a:defRPr/>
            </a:pPr>
            <a:r>
              <a:rPr lang="en-US" sz="3200">
                <a:latin typeface="Arial" charset="0"/>
                <a:cs typeface="+mn-cs"/>
              </a:rPr>
              <a:t>Problems with transmission of meaning</a:t>
            </a:r>
          </a:p>
          <a:p>
            <a:pPr marL="742950" lvl="1" indent="-285750" algn="l">
              <a:lnSpc>
                <a:spcPct val="80000"/>
              </a:lnSpc>
              <a:spcBef>
                <a:spcPct val="20000"/>
              </a:spcBef>
              <a:buFontTx/>
              <a:buChar char="–"/>
              <a:defRPr/>
            </a:pPr>
            <a:r>
              <a:rPr lang="en-US" sz="2800">
                <a:latin typeface="Arial" charset="0"/>
                <a:cs typeface="+mn-cs"/>
              </a:rPr>
              <a:t>Conduit metaphor vs. Toolmakers Paradigm</a:t>
            </a:r>
          </a:p>
        </p:txBody>
      </p:sp>
      <p:grpSp>
        <p:nvGrpSpPr>
          <p:cNvPr id="19460" name="Group 4"/>
          <p:cNvGrpSpPr>
            <a:grpSpLocks/>
          </p:cNvGrpSpPr>
          <p:nvPr/>
        </p:nvGrpSpPr>
        <p:grpSpPr bwMode="auto">
          <a:xfrm>
            <a:off x="304800" y="4114800"/>
            <a:ext cx="8297863" cy="1768475"/>
            <a:chOff x="196" y="2068"/>
            <a:chExt cx="5227" cy="1114"/>
          </a:xfrm>
        </p:grpSpPr>
        <p:sp>
          <p:nvSpPr>
            <p:cNvPr id="1250309" name="Rectangle 5"/>
            <p:cNvSpPr>
              <a:spLocks noChangeArrowheads="1"/>
            </p:cNvSpPr>
            <p:nvPr/>
          </p:nvSpPr>
          <p:spPr bwMode="auto">
            <a:xfrm>
              <a:off x="4612"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Destination</a:t>
              </a:r>
            </a:p>
          </p:txBody>
        </p:sp>
        <p:sp>
          <p:nvSpPr>
            <p:cNvPr id="1250310" name="Rectangle 6"/>
            <p:cNvSpPr>
              <a:spLocks noChangeArrowheads="1"/>
            </p:cNvSpPr>
            <p:nvPr/>
          </p:nvSpPr>
          <p:spPr bwMode="auto">
            <a:xfrm>
              <a:off x="2592" y="2992"/>
              <a:ext cx="419"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400" b="1">
                  <a:latin typeface="Arial" charset="0"/>
                  <a:cs typeface="+mn-cs"/>
                </a:rPr>
                <a:t>Noise</a:t>
              </a:r>
            </a:p>
          </p:txBody>
        </p:sp>
        <p:sp>
          <p:nvSpPr>
            <p:cNvPr id="1250311" name="Rectangle 7"/>
            <p:cNvSpPr>
              <a:spLocks noChangeArrowheads="1"/>
            </p:cNvSpPr>
            <p:nvPr/>
          </p:nvSpPr>
          <p:spPr bwMode="auto">
            <a:xfrm>
              <a:off x="196"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Source</a:t>
              </a:r>
            </a:p>
          </p:txBody>
        </p:sp>
        <p:sp>
          <p:nvSpPr>
            <p:cNvPr id="1250312" name="Rectangle 8"/>
            <p:cNvSpPr>
              <a:spLocks noChangeArrowheads="1"/>
            </p:cNvSpPr>
            <p:nvPr/>
          </p:nvSpPr>
          <p:spPr bwMode="auto">
            <a:xfrm>
              <a:off x="3460"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Decoding</a:t>
              </a:r>
            </a:p>
          </p:txBody>
        </p:sp>
        <p:sp>
          <p:nvSpPr>
            <p:cNvPr id="1250313" name="Rectangle 9"/>
            <p:cNvSpPr>
              <a:spLocks noChangeArrowheads="1"/>
            </p:cNvSpPr>
            <p:nvPr/>
          </p:nvSpPr>
          <p:spPr bwMode="auto">
            <a:xfrm>
              <a:off x="1348" y="2312"/>
              <a:ext cx="808" cy="37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eaLnBrk="0" hangingPunct="0">
                <a:defRPr/>
              </a:pPr>
              <a:r>
                <a:rPr lang="en-US" sz="1400" b="1">
                  <a:latin typeface="Arial" charset="0"/>
                  <a:cs typeface="+mn-cs"/>
                </a:rPr>
                <a:t>Encoding</a:t>
              </a:r>
            </a:p>
          </p:txBody>
        </p:sp>
        <p:sp>
          <p:nvSpPr>
            <p:cNvPr id="1250314" name="Line 10"/>
            <p:cNvSpPr>
              <a:spLocks noChangeShapeType="1"/>
            </p:cNvSpPr>
            <p:nvPr/>
          </p:nvSpPr>
          <p:spPr bwMode="auto">
            <a:xfrm>
              <a:off x="1012" y="25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15" name="Line 11"/>
            <p:cNvSpPr>
              <a:spLocks noChangeShapeType="1"/>
            </p:cNvSpPr>
            <p:nvPr/>
          </p:nvSpPr>
          <p:spPr bwMode="auto">
            <a:xfrm>
              <a:off x="4276" y="2500"/>
              <a:ext cx="328"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16" name="Rectangle 12"/>
            <p:cNvSpPr>
              <a:spLocks noChangeArrowheads="1"/>
            </p:cNvSpPr>
            <p:nvPr/>
          </p:nvSpPr>
          <p:spPr bwMode="auto">
            <a:xfrm>
              <a:off x="200" y="20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50317" name="Line 13"/>
            <p:cNvSpPr>
              <a:spLocks noChangeShapeType="1"/>
            </p:cNvSpPr>
            <p:nvPr/>
          </p:nvSpPr>
          <p:spPr bwMode="auto">
            <a:xfrm>
              <a:off x="728" y="2164"/>
              <a:ext cx="4120" cy="0"/>
            </a:xfrm>
            <a:prstGeom prst="line">
              <a:avLst/>
            </a:prstGeom>
            <a:noFill/>
            <a:ln w="254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18" name="Rectangle 14"/>
            <p:cNvSpPr>
              <a:spLocks noChangeArrowheads="1"/>
            </p:cNvSpPr>
            <p:nvPr/>
          </p:nvSpPr>
          <p:spPr bwMode="auto">
            <a:xfrm>
              <a:off x="4887" y="2068"/>
              <a:ext cx="536" cy="187"/>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200" b="1">
                  <a:latin typeface="Arial" charset="0"/>
                  <a:cs typeface="+mn-cs"/>
                </a:rPr>
                <a:t>Message</a:t>
              </a:r>
            </a:p>
          </p:txBody>
        </p:sp>
        <p:sp>
          <p:nvSpPr>
            <p:cNvPr id="1250319" name="Line 15"/>
            <p:cNvSpPr>
              <a:spLocks noChangeShapeType="1"/>
            </p:cNvSpPr>
            <p:nvPr/>
          </p:nvSpPr>
          <p:spPr bwMode="auto">
            <a:xfrm>
              <a:off x="2164" y="2404"/>
              <a:ext cx="712"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20" name="Line 16"/>
            <p:cNvSpPr>
              <a:spLocks noChangeShapeType="1"/>
            </p:cNvSpPr>
            <p:nvPr/>
          </p:nvSpPr>
          <p:spPr bwMode="auto">
            <a:xfrm>
              <a:off x="2788" y="2548"/>
              <a:ext cx="664"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21" name="Line 17"/>
            <p:cNvSpPr>
              <a:spLocks noChangeShapeType="1"/>
            </p:cNvSpPr>
            <p:nvPr/>
          </p:nvSpPr>
          <p:spPr bwMode="auto">
            <a:xfrm flipH="1">
              <a:off x="2780" y="2408"/>
              <a:ext cx="104" cy="13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22" name="Rectangle 18"/>
            <p:cNvSpPr>
              <a:spLocks noChangeArrowheads="1"/>
            </p:cNvSpPr>
            <p:nvPr/>
          </p:nvSpPr>
          <p:spPr bwMode="auto">
            <a:xfrm>
              <a:off x="2512" y="2582"/>
              <a:ext cx="572" cy="206"/>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1400" b="1">
                  <a:latin typeface="Arial" charset="0"/>
                  <a:cs typeface="+mn-cs"/>
                </a:rPr>
                <a:t>Channel</a:t>
              </a:r>
            </a:p>
          </p:txBody>
        </p:sp>
        <p:sp>
          <p:nvSpPr>
            <p:cNvPr id="1250323" name="Line 19"/>
            <p:cNvSpPr>
              <a:spLocks noChangeShapeType="1"/>
            </p:cNvSpPr>
            <p:nvPr/>
          </p:nvSpPr>
          <p:spPr bwMode="auto">
            <a:xfrm>
              <a:off x="2816" y="2796"/>
              <a:ext cx="0" cy="232"/>
            </a:xfrm>
            <a:prstGeom prst="line">
              <a:avLst/>
            </a:prstGeom>
            <a:noFill/>
            <a:ln w="254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24" name="Line 20"/>
            <p:cNvSpPr>
              <a:spLocks noChangeShapeType="1"/>
            </p:cNvSpPr>
            <p:nvPr/>
          </p:nvSpPr>
          <p:spPr bwMode="auto">
            <a:xfrm flipV="1">
              <a:off x="2932" y="2688"/>
              <a:ext cx="520" cy="296"/>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0325" name="Line 21"/>
            <p:cNvSpPr>
              <a:spLocks noChangeShapeType="1"/>
            </p:cNvSpPr>
            <p:nvPr/>
          </p:nvSpPr>
          <p:spPr bwMode="auto">
            <a:xfrm flipH="1" flipV="1">
              <a:off x="2156" y="2688"/>
              <a:ext cx="536" cy="296"/>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cSld>
  <p:clrMapOvr>
    <a:masterClrMapping/>
  </p:clrMapOvr>
  <p:transition xmlns:p14="http://schemas.microsoft.com/office/powerpoint/2010/main"/>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3049</TotalTime>
  <Words>2791</Words>
  <Application>Microsoft Macintosh PowerPoint</Application>
  <PresentationFormat>On-screen Show (4:3)</PresentationFormat>
  <Paragraphs>568</Paragraphs>
  <Slides>49</Slides>
  <Notes>45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6" baseType="lpstr">
      <vt:lpstr>Times New Roman</vt:lpstr>
      <vt:lpstr>ＭＳ Ｐゴシック</vt:lpstr>
      <vt:lpstr>Arial</vt:lpstr>
      <vt:lpstr>Futura Md BT</vt:lpstr>
      <vt:lpstr>Lecture_template</vt:lpstr>
      <vt:lpstr>Microsoft Word Picture</vt:lpstr>
      <vt:lpstr>Microsoft Clip Gallery</vt:lpstr>
      <vt:lpstr>Lecture 1: Introduction and History</vt:lpstr>
      <vt:lpstr>Lecture Overview</vt:lpstr>
      <vt:lpstr>Lecture Overview</vt:lpstr>
      <vt:lpstr>Introduction to Course</vt:lpstr>
      <vt:lpstr>Purposes of the Course</vt:lpstr>
      <vt:lpstr>Lecture Overview</vt:lpstr>
      <vt:lpstr>Introduction</vt:lpstr>
      <vt:lpstr>Information Retrieval</vt:lpstr>
      <vt:lpstr>Origins - Information Theory</vt:lpstr>
      <vt:lpstr>Human Communication Theory?</vt:lpstr>
      <vt:lpstr>Toolmakers’ Paradigm</vt:lpstr>
      <vt:lpstr>Origins - Information Theory</vt:lpstr>
      <vt:lpstr>Structure of an IR System</vt:lpstr>
      <vt:lpstr>Components of an IR System</vt:lpstr>
      <vt:lpstr>Conceptual View of Routing Retrieval</vt:lpstr>
      <vt:lpstr>Conceptual View of Ad-Hoc Retrieval</vt:lpstr>
      <vt:lpstr>Review: Information Overload</vt:lpstr>
      <vt:lpstr>IR Topics from (old) 202</vt:lpstr>
      <vt:lpstr>Lecture Overview</vt:lpstr>
      <vt:lpstr>The Standard Retrieval Interaction Model</vt:lpstr>
      <vt:lpstr>Standard Model of IR</vt:lpstr>
      <vt:lpstr>Problems with Standard Model</vt:lpstr>
      <vt:lpstr>IR is an Iterative Process</vt:lpstr>
      <vt:lpstr>IR is a Dialog</vt:lpstr>
      <vt:lpstr>Bates’ “Berry-Picking” Model</vt:lpstr>
      <vt:lpstr>Berry-Picking Model</vt:lpstr>
      <vt:lpstr>Berry-Picking Model (cont.)</vt:lpstr>
      <vt:lpstr>Restricted Form of the IR Problem</vt:lpstr>
      <vt:lpstr>Information Retrieval</vt:lpstr>
      <vt:lpstr>Lecture Overview</vt:lpstr>
      <vt:lpstr>IR History Overview</vt:lpstr>
      <vt:lpstr>Origins</vt:lpstr>
      <vt:lpstr>Origins</vt:lpstr>
      <vt:lpstr>Visions of IR Systems</vt:lpstr>
      <vt:lpstr>Card-Based IR Systems</vt:lpstr>
      <vt:lpstr>Card Systems</vt:lpstr>
      <vt:lpstr>Card Systems</vt:lpstr>
      <vt:lpstr>Computer-Based Systems</vt:lpstr>
      <vt:lpstr>Development of Bibliographic Databases</vt:lpstr>
      <vt:lpstr>Boolean IR Systems</vt:lpstr>
      <vt:lpstr>Experimental IR systems</vt:lpstr>
      <vt:lpstr>The Internet and the WWW</vt:lpstr>
      <vt:lpstr>Historical Milestones in IR Research</vt:lpstr>
      <vt:lpstr>Historical Milestones in IR Research (cont.)</vt:lpstr>
      <vt:lpstr>Information Retrieval – Historical View</vt:lpstr>
      <vt:lpstr>Research Sources in Information Retrieval</vt:lpstr>
      <vt:lpstr>Research Systems Software</vt:lpstr>
      <vt:lpstr>Lecture Overview</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271</cp:revision>
  <dcterms:created xsi:type="dcterms:W3CDTF">2002-09-03T03:52:45Z</dcterms:created>
  <dcterms:modified xsi:type="dcterms:W3CDTF">2013-01-23T16:25:14Z</dcterms:modified>
</cp:coreProperties>
</file>