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71" r:id="rId6"/>
    <p:sldId id="260" r:id="rId7"/>
    <p:sldId id="261" r:id="rId8"/>
    <p:sldId id="264" r:id="rId9"/>
    <p:sldId id="265" r:id="rId10"/>
    <p:sldId id="266" r:id="rId11"/>
    <p:sldId id="267" r:id="rId12"/>
    <p:sldId id="270" r:id="rId1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93" d="100"/>
          <a:sy n="93" d="100"/>
        </p:scale>
        <p:origin x="-114" y="-16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0F0CE2C-17D1-7549-80D5-E4ACB5C37712}" type="datetimeFigureOut">
              <a:rPr lang="en-US" smtClean="0"/>
              <a:pPr/>
              <a:t>3/15/2011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4927C3-3F29-A24E-B5D0-76A89B4E91E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0F0CE2C-17D1-7549-80D5-E4ACB5C37712}" type="datetimeFigureOut">
              <a:rPr lang="en-US" smtClean="0"/>
              <a:pPr/>
              <a:t>3/15/2011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4927C3-3F29-A24E-B5D0-76A89B4E91E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0F0CE2C-17D1-7549-80D5-E4ACB5C37712}" type="datetimeFigureOut">
              <a:rPr lang="en-US" smtClean="0"/>
              <a:pPr/>
              <a:t>3/15/2011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4927C3-3F29-A24E-B5D0-76A89B4E91E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0F0CE2C-17D1-7549-80D5-E4ACB5C37712}" type="datetimeFigureOut">
              <a:rPr lang="en-US" smtClean="0"/>
              <a:pPr/>
              <a:t>3/15/2011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4927C3-3F29-A24E-B5D0-76A89B4E91E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0F0CE2C-17D1-7549-80D5-E4ACB5C37712}" type="datetimeFigureOut">
              <a:rPr lang="en-US" smtClean="0"/>
              <a:pPr/>
              <a:t>3/15/2011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4927C3-3F29-A24E-B5D0-76A89B4E91E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0F0CE2C-17D1-7549-80D5-E4ACB5C37712}" type="datetimeFigureOut">
              <a:rPr lang="en-US" smtClean="0"/>
              <a:pPr/>
              <a:t>3/15/2011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4927C3-3F29-A24E-B5D0-76A89B4E91E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0F0CE2C-17D1-7549-80D5-E4ACB5C37712}" type="datetimeFigureOut">
              <a:rPr lang="en-US" smtClean="0"/>
              <a:pPr/>
              <a:t>3/15/2011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A4927C3-3F29-A24E-B5D0-76A89B4E91E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0F0CE2C-17D1-7549-80D5-E4ACB5C37712}" type="datetimeFigureOut">
              <a:rPr lang="en-US" smtClean="0"/>
              <a:pPr/>
              <a:t>3/15/2011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A4927C3-3F29-A24E-B5D0-76A89B4E91E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0F0CE2C-17D1-7549-80D5-E4ACB5C37712}" type="datetimeFigureOut">
              <a:rPr lang="en-US" smtClean="0"/>
              <a:pPr/>
              <a:t>3/15/2011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A4927C3-3F29-A24E-B5D0-76A89B4E91E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0F0CE2C-17D1-7549-80D5-E4ACB5C37712}" type="datetimeFigureOut">
              <a:rPr lang="en-US" smtClean="0"/>
              <a:pPr/>
              <a:t>3/15/2011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4927C3-3F29-A24E-B5D0-76A89B4E91E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0F0CE2C-17D1-7549-80D5-E4ACB5C37712}" type="datetimeFigureOut">
              <a:rPr lang="en-US" smtClean="0"/>
              <a:pPr/>
              <a:t>3/15/2011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4927C3-3F29-A24E-B5D0-76A89B4E91E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0F0CE2C-17D1-7549-80D5-E4ACB5C37712}" type="datetimeFigureOut">
              <a:rPr lang="en-US" smtClean="0"/>
              <a:pPr/>
              <a:t>3/15/2011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A4927C3-3F29-A24E-B5D0-76A89B4E91E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gif"/><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Market Failures, Externalities, Asymmetries &amp; Bandwagon Effects</a:t>
            </a:r>
            <a:endParaRPr lang="en-US" dirty="0"/>
          </a:p>
        </p:txBody>
      </p:sp>
      <p:sp>
        <p:nvSpPr>
          <p:cNvPr id="3" name="Subtitle 2"/>
          <p:cNvSpPr>
            <a:spLocks noGrp="1"/>
          </p:cNvSpPr>
          <p:nvPr>
            <p:ph type="subTitle" idx="1"/>
          </p:nvPr>
        </p:nvSpPr>
        <p:spPr/>
        <p:txBody>
          <a:bodyPr/>
          <a:lstStyle/>
          <a:p>
            <a:r>
              <a:rPr lang="en-US" dirty="0" smtClean="0"/>
              <a:t>Yale Braunstein</a:t>
            </a:r>
          </a:p>
          <a:p>
            <a:r>
              <a:rPr lang="en-US" dirty="0" smtClean="0"/>
              <a:t>March 2011</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Back to Bandwagon Effects – </a:t>
            </a:r>
            <a:br>
              <a:rPr lang="en-US" dirty="0" smtClean="0"/>
            </a:br>
            <a:r>
              <a:rPr lang="en-US" dirty="0" smtClean="0"/>
              <a:t>Beta vs. VHS</a:t>
            </a:r>
            <a:endParaRPr lang="en-US" dirty="0"/>
          </a:p>
        </p:txBody>
      </p:sp>
      <p:sp>
        <p:nvSpPr>
          <p:cNvPr id="3" name="Content Placeholder 2"/>
          <p:cNvSpPr>
            <a:spLocks noGrp="1"/>
          </p:cNvSpPr>
          <p:nvPr>
            <p:ph idx="1"/>
          </p:nvPr>
        </p:nvSpPr>
        <p:spPr/>
        <p:txBody>
          <a:bodyPr>
            <a:normAutofit fontScale="85000" lnSpcReduction="20000"/>
          </a:bodyPr>
          <a:lstStyle/>
          <a:p>
            <a:r>
              <a:rPr lang="en-US" b="1" dirty="0" smtClean="0"/>
              <a:t>Bandwagon effect:  A benefit </a:t>
            </a:r>
            <a:r>
              <a:rPr lang="en-US" b="1" dirty="0"/>
              <a:t>that a person enjoys as others do the same thing that he or she does. In particular, a consumer may enjoy bandwagon effects as others consume the same product or service that he or she does</a:t>
            </a:r>
            <a:r>
              <a:rPr lang="en-US" b="1" dirty="0" smtClean="0"/>
              <a:t>.</a:t>
            </a:r>
          </a:p>
          <a:p>
            <a:r>
              <a:rPr lang="en-US" b="1" dirty="0" smtClean="0"/>
              <a:t>Bandwagon </a:t>
            </a:r>
            <a:r>
              <a:rPr lang="en-US" b="1" dirty="0"/>
              <a:t>effects in high tech industries often have a basis that goes beyond what is in the consumer’s head.</a:t>
            </a:r>
            <a:r>
              <a:rPr lang="en-US" b="1" dirty="0" smtClean="0"/>
              <a:t> </a:t>
            </a:r>
          </a:p>
          <a:p>
            <a:r>
              <a:rPr lang="en-US" b="1" dirty="0" smtClean="0"/>
              <a:t>Complementary </a:t>
            </a:r>
            <a:r>
              <a:rPr lang="en-US" b="1" dirty="0"/>
              <a:t>bandwagon effects</a:t>
            </a:r>
            <a:r>
              <a:rPr lang="en-US" b="1" dirty="0" smtClean="0"/>
              <a:t>: These </a:t>
            </a:r>
            <a:r>
              <a:rPr lang="en-US" b="1" dirty="0"/>
              <a:t>apply to products whose value derives, at least in part, from use of competitively supplied complementary products</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Beta vs. VHS</a:t>
            </a:r>
            <a:endParaRPr lang="en-US" dirty="0"/>
          </a:p>
        </p:txBody>
      </p:sp>
      <p:sp>
        <p:nvSpPr>
          <p:cNvPr id="3" name="Content Placeholder 2"/>
          <p:cNvSpPr>
            <a:spLocks noGrp="1"/>
          </p:cNvSpPr>
          <p:nvPr>
            <p:ph idx="1"/>
          </p:nvPr>
        </p:nvSpPr>
        <p:spPr/>
        <p:txBody>
          <a:bodyPr/>
          <a:lstStyle/>
          <a:p>
            <a:r>
              <a:rPr lang="en-US" dirty="0"/>
              <a:t>“In my opinion, the Sony-developed Beta format is superior to VHS in several ways, including better cassette design, superior tape handling, and overall better video engineering.”-Video expert, Columnist of the journal “Video</a:t>
            </a:r>
            <a:r>
              <a:rPr lang="en-US" dirty="0" smtClean="0"/>
              <a:t>”</a:t>
            </a:r>
          </a:p>
          <a:p>
            <a:r>
              <a:rPr lang="en-US" dirty="0" smtClean="0"/>
              <a:t>But “technical superiority” is not the issue.</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5" name="Picture 1" descr="http://www.totalrewind.org/sidebars/graphics/graph.gif"/>
          <p:cNvPicPr>
            <a:picLocks noChangeAspect="1" noChangeArrowheads="1"/>
          </p:cNvPicPr>
          <p:nvPr/>
        </p:nvPicPr>
        <p:blipFill>
          <a:blip r:embed="rId2" cstate="print"/>
          <a:srcRect/>
          <a:stretch>
            <a:fillRect/>
          </a:stretch>
        </p:blipFill>
        <p:spPr bwMode="auto">
          <a:xfrm>
            <a:off x="3048000" y="4335184"/>
            <a:ext cx="2266950" cy="1722716"/>
          </a:xfrm>
          <a:prstGeom prst="rect">
            <a:avLst/>
          </a:prstGeom>
          <a:noFill/>
        </p:spPr>
      </p:pic>
      <p:pic>
        <p:nvPicPr>
          <p:cNvPr id="1026" name="Picture 2" descr="next page"/>
          <p:cNvPicPr>
            <a:picLocks noChangeAspect="1" noChangeArrowheads="1"/>
          </p:cNvPicPr>
          <p:nvPr/>
        </p:nvPicPr>
        <p:blipFill>
          <a:blip r:embed="rId3" cstate="print"/>
          <a:srcRect/>
          <a:stretch>
            <a:fillRect/>
          </a:stretch>
        </p:blipFill>
        <p:spPr bwMode="auto">
          <a:xfrm>
            <a:off x="0" y="0"/>
            <a:ext cx="361950" cy="285750"/>
          </a:xfrm>
          <a:prstGeom prst="rect">
            <a:avLst/>
          </a:prstGeom>
          <a:noFill/>
        </p:spPr>
      </p:pic>
      <p:sp>
        <p:nvSpPr>
          <p:cNvPr id="1027" name="Rectangle 3"/>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Arial" charset="0"/>
              </a:rPr>
              <a:t/>
            </a:r>
            <a:br>
              <a:rPr kumimoji="0" lang="en-US" sz="1800" b="0" i="0" u="none" strike="noStrike" cap="none" normalizeH="0" baseline="0" smtClean="0">
                <a:ln>
                  <a:noFill/>
                </a:ln>
                <a:solidFill>
                  <a:schemeClr val="tx1"/>
                </a:solidFill>
                <a:effectLst/>
                <a:latin typeface="Arial" charset="0"/>
                <a:cs typeface="Arial" charset="0"/>
              </a:rPr>
            </a:br>
            <a:endParaRPr kumimoji="0" lang="en-US" sz="1800" b="0" i="0" u="none" strike="noStrike" cap="none" normalizeH="0" baseline="0" smtClean="0">
              <a:ln>
                <a:noFill/>
              </a:ln>
              <a:solidFill>
                <a:schemeClr val="tx1"/>
              </a:solidFill>
              <a:effectLst/>
              <a:latin typeface="Arial" charset="0"/>
              <a:cs typeface="Arial" charset="0"/>
            </a:endParaRPr>
          </a:p>
        </p:txBody>
      </p:sp>
      <p:sp>
        <p:nvSpPr>
          <p:cNvPr id="6" name="TextBox 5"/>
          <p:cNvSpPr txBox="1"/>
          <p:nvPr/>
        </p:nvSpPr>
        <p:spPr>
          <a:xfrm>
            <a:off x="1539918" y="1749861"/>
            <a:ext cx="5791200" cy="2585323"/>
          </a:xfrm>
          <a:prstGeom prst="rect">
            <a:avLst/>
          </a:prstGeom>
          <a:noFill/>
        </p:spPr>
        <p:txBody>
          <a:bodyPr wrap="square" rtlCol="0">
            <a:spAutoFit/>
          </a:bodyPr>
          <a:lstStyle/>
          <a:p>
            <a:r>
              <a:rPr lang="en-US" dirty="0" smtClean="0"/>
              <a:t>By 1980, only a year or so into the battle, VHS had captured nearly 70% of the market. Beta could initially claim the rest, but V2000 arrived to complicate the picture. The first generation of V2000 machines were poorly specified and expensive, so despite its undisputed technical merits the format failed to capture the public imagination. </a:t>
            </a:r>
            <a:r>
              <a:rPr lang="en-US" dirty="0" err="1" smtClean="0"/>
              <a:t>Theives</a:t>
            </a:r>
            <a:r>
              <a:rPr lang="en-US" dirty="0" smtClean="0"/>
              <a:t> raiding an electronics warehouse in 1983 cleared out all the VHS and Beta machines, but didn't take a single V2000 deck...</a:t>
            </a:r>
            <a:endParaRPr lang="en-US" dirty="0"/>
          </a:p>
        </p:txBody>
      </p:sp>
      <p:sp>
        <p:nvSpPr>
          <p:cNvPr id="7" name="TextBox 6"/>
          <p:cNvSpPr txBox="1"/>
          <p:nvPr/>
        </p:nvSpPr>
        <p:spPr>
          <a:xfrm>
            <a:off x="1170908" y="575427"/>
            <a:ext cx="6160210" cy="769441"/>
          </a:xfrm>
          <a:prstGeom prst="rect">
            <a:avLst/>
          </a:prstGeom>
          <a:noFill/>
        </p:spPr>
        <p:txBody>
          <a:bodyPr wrap="square" rtlCol="0">
            <a:spAutoFit/>
          </a:bodyPr>
          <a:lstStyle/>
          <a:p>
            <a:pPr algn="ctr"/>
            <a:r>
              <a:rPr lang="en-US" sz="4400" dirty="0" smtClean="0">
                <a:latin typeface="+mj-lt"/>
              </a:rPr>
              <a:t>Beta vs. VHS</a:t>
            </a:r>
            <a:endParaRPr lang="en-US" sz="4400" dirty="0">
              <a:latin typeface="+mj-lt"/>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Quick intro to “Consumers Surplus”</a:t>
            </a:r>
            <a:endParaRPr lang="en-US" dirty="0"/>
          </a:p>
        </p:txBody>
      </p:sp>
      <p:sp>
        <p:nvSpPr>
          <p:cNvPr id="3" name="Content Placeholder 2"/>
          <p:cNvSpPr>
            <a:spLocks noGrp="1"/>
          </p:cNvSpPr>
          <p:nvPr>
            <p:ph idx="1"/>
          </p:nvPr>
        </p:nvSpPr>
        <p:spPr/>
        <p:txBody>
          <a:bodyPr/>
          <a:lstStyle/>
          <a:p>
            <a:r>
              <a:rPr lang="en-US" dirty="0" smtClean="0"/>
              <a:t>Actually, the sum of CS &amp; PS</a:t>
            </a:r>
          </a:p>
          <a:p>
            <a:r>
              <a:rPr lang="en-US" dirty="0" smtClean="0"/>
              <a:t>Consumers gain from price decreases</a:t>
            </a:r>
          </a:p>
          <a:p>
            <a:r>
              <a:rPr lang="en-US" dirty="0" smtClean="0"/>
              <a:t>PS = Profit</a:t>
            </a:r>
          </a:p>
          <a:p>
            <a:r>
              <a:rPr lang="en-US" dirty="0" smtClean="0"/>
              <a:t>Monopoly works by restricting output &amp; raining price, therefore results in “deadweight welfare loss”</a:t>
            </a:r>
          </a:p>
          <a:p>
            <a:pPr lvl="1"/>
            <a:r>
              <a:rPr lang="en-US" dirty="0" smtClean="0"/>
              <a:t>Graphical measure of DWL</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Market Failure</a:t>
            </a:r>
            <a:endParaRPr lang="en-US" dirty="0"/>
          </a:p>
        </p:txBody>
      </p:sp>
      <p:sp>
        <p:nvSpPr>
          <p:cNvPr id="3" name="Content Placeholder 2"/>
          <p:cNvSpPr>
            <a:spLocks noGrp="1"/>
          </p:cNvSpPr>
          <p:nvPr>
            <p:ph idx="1"/>
          </p:nvPr>
        </p:nvSpPr>
        <p:spPr/>
        <p:txBody>
          <a:bodyPr/>
          <a:lstStyle/>
          <a:p>
            <a:r>
              <a:rPr lang="en-US" dirty="0" smtClean="0"/>
              <a:t>Need a formal definition</a:t>
            </a:r>
          </a:p>
          <a:p>
            <a:pPr lvl="1"/>
            <a:r>
              <a:rPr lang="en-US" dirty="0" smtClean="0"/>
              <a:t>More than just “market doesn’t do what we want it to do”</a:t>
            </a:r>
          </a:p>
          <a:p>
            <a:r>
              <a:rPr lang="en-US" dirty="0" smtClean="0"/>
              <a:t>Role of monopolization</a:t>
            </a:r>
          </a:p>
          <a:p>
            <a:r>
              <a:rPr lang="en-US" dirty="0" smtClean="0"/>
              <a:t>Role of information asymmetries</a:t>
            </a:r>
          </a:p>
          <a:p>
            <a:r>
              <a:rPr lang="en-US" dirty="0" smtClean="0"/>
              <a:t>(Price discrimination can actually be beneficial)</a:t>
            </a:r>
          </a:p>
          <a:p>
            <a:pPr lvl="1"/>
            <a:r>
              <a:rPr lang="en-US" dirty="0" smtClean="0"/>
              <a:t>But this is not always the case</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Externalities</a:t>
            </a:r>
            <a:endParaRPr lang="en-US" dirty="0"/>
          </a:p>
        </p:txBody>
      </p:sp>
      <p:sp>
        <p:nvSpPr>
          <p:cNvPr id="3" name="Content Placeholder 2"/>
          <p:cNvSpPr>
            <a:spLocks noGrp="1"/>
          </p:cNvSpPr>
          <p:nvPr>
            <p:ph idx="1"/>
          </p:nvPr>
        </p:nvSpPr>
        <p:spPr/>
        <p:txBody>
          <a:bodyPr/>
          <a:lstStyle/>
          <a:p>
            <a:r>
              <a:rPr lang="en-US" dirty="0" smtClean="0"/>
              <a:t>Can be positive or negative</a:t>
            </a:r>
          </a:p>
          <a:p>
            <a:r>
              <a:rPr lang="en-US" dirty="0" smtClean="0"/>
              <a:t>Can occur from production or consumption</a:t>
            </a:r>
          </a:p>
          <a:p>
            <a:r>
              <a:rPr lang="en-US" dirty="0" smtClean="0"/>
              <a:t>2x2 diagram of examples</a:t>
            </a:r>
          </a:p>
          <a:p>
            <a:endParaRPr lang="en-US" dirty="0"/>
          </a:p>
        </p:txBody>
      </p:sp>
      <p:graphicFrame>
        <p:nvGraphicFramePr>
          <p:cNvPr id="5" name="Table 4"/>
          <p:cNvGraphicFramePr>
            <a:graphicFrameLocks noGrp="1"/>
          </p:cNvGraphicFramePr>
          <p:nvPr/>
        </p:nvGraphicFramePr>
        <p:xfrm>
          <a:off x="1233714" y="3737429"/>
          <a:ext cx="6096000" cy="2388735"/>
        </p:xfrm>
        <a:graphic>
          <a:graphicData uri="http://schemas.openxmlformats.org/drawingml/2006/table">
            <a:tbl>
              <a:tblPr firstRow="1" bandRow="1">
                <a:tableStyleId>{5C22544A-7EE6-4342-B048-85BDC9FD1C3A}</a:tableStyleId>
              </a:tblPr>
              <a:tblGrid>
                <a:gridCol w="2032000"/>
                <a:gridCol w="2032000"/>
                <a:gridCol w="2032000"/>
              </a:tblGrid>
              <a:tr h="796245">
                <a:tc>
                  <a:txBody>
                    <a:bodyPr/>
                    <a:lstStyle/>
                    <a:p>
                      <a:endParaRPr lang="en-US" dirty="0"/>
                    </a:p>
                  </a:txBody>
                  <a:tcPr/>
                </a:tc>
                <a:tc>
                  <a:txBody>
                    <a:bodyPr/>
                    <a:lstStyle/>
                    <a:p>
                      <a:r>
                        <a:rPr lang="en-US" dirty="0" smtClean="0"/>
                        <a:t>Positive</a:t>
                      </a:r>
                      <a:endParaRPr lang="en-US" dirty="0"/>
                    </a:p>
                  </a:txBody>
                  <a:tcPr/>
                </a:tc>
                <a:tc>
                  <a:txBody>
                    <a:bodyPr/>
                    <a:lstStyle/>
                    <a:p>
                      <a:r>
                        <a:rPr lang="en-US" dirty="0" smtClean="0"/>
                        <a:t>Negative</a:t>
                      </a:r>
                      <a:endParaRPr lang="en-US" dirty="0"/>
                    </a:p>
                  </a:txBody>
                  <a:tcPr/>
                </a:tc>
              </a:tr>
              <a:tr h="796245">
                <a:tc>
                  <a:txBody>
                    <a:bodyPr/>
                    <a:lstStyle/>
                    <a:p>
                      <a:r>
                        <a:rPr lang="en-US" dirty="0" smtClean="0"/>
                        <a:t>Production</a:t>
                      </a:r>
                      <a:endParaRPr lang="en-US" dirty="0"/>
                    </a:p>
                  </a:txBody>
                  <a:tcPr/>
                </a:tc>
                <a:tc>
                  <a:txBody>
                    <a:bodyPr/>
                    <a:lstStyle/>
                    <a:p>
                      <a:r>
                        <a:rPr lang="en-US" dirty="0" smtClean="0"/>
                        <a:t>Useful by-products</a:t>
                      </a:r>
                      <a:br>
                        <a:rPr lang="en-US" dirty="0" smtClean="0"/>
                      </a:br>
                      <a:r>
                        <a:rPr lang="en-US" dirty="0" smtClean="0"/>
                        <a:t>(e.g. bees &amp; honey)</a:t>
                      </a:r>
                      <a:endParaRPr lang="en-US" dirty="0"/>
                    </a:p>
                  </a:txBody>
                  <a:tcPr/>
                </a:tc>
                <a:tc>
                  <a:txBody>
                    <a:bodyPr/>
                    <a:lstStyle/>
                    <a:p>
                      <a:r>
                        <a:rPr lang="en-US" dirty="0" smtClean="0"/>
                        <a:t>Effluents</a:t>
                      </a:r>
                      <a:endParaRPr lang="en-US" dirty="0"/>
                    </a:p>
                  </a:txBody>
                  <a:tcPr/>
                </a:tc>
              </a:tr>
              <a:tr h="796245">
                <a:tc>
                  <a:txBody>
                    <a:bodyPr/>
                    <a:lstStyle/>
                    <a:p>
                      <a:r>
                        <a:rPr lang="en-US" dirty="0" smtClean="0"/>
                        <a:t>Consumption</a:t>
                      </a:r>
                      <a:endParaRPr lang="en-US" dirty="0"/>
                    </a:p>
                  </a:txBody>
                  <a:tcPr/>
                </a:tc>
                <a:tc>
                  <a:txBody>
                    <a:bodyPr/>
                    <a:lstStyle/>
                    <a:p>
                      <a:r>
                        <a:rPr lang="en-US" dirty="0" smtClean="0"/>
                        <a:t>CO2 cycle</a:t>
                      </a:r>
                      <a:endParaRPr lang="en-US" dirty="0"/>
                    </a:p>
                  </a:txBody>
                  <a:tcPr/>
                </a:tc>
                <a:tc>
                  <a:txBody>
                    <a:bodyPr/>
                    <a:lstStyle/>
                    <a:p>
                      <a:r>
                        <a:rPr lang="en-US" dirty="0" smtClean="0"/>
                        <a:t>Congestion</a:t>
                      </a:r>
                      <a:endParaRPr lang="en-US" dirty="0"/>
                    </a:p>
                  </a:txBody>
                  <a:tcPr/>
                </a:tc>
              </a:tr>
            </a:tbl>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“Solutions” to externalities</a:t>
            </a:r>
            <a:endParaRPr lang="en-US" dirty="0"/>
          </a:p>
        </p:txBody>
      </p:sp>
      <p:sp>
        <p:nvSpPr>
          <p:cNvPr id="3" name="Content Placeholder 2"/>
          <p:cNvSpPr>
            <a:spLocks noGrp="1"/>
          </p:cNvSpPr>
          <p:nvPr>
            <p:ph idx="1"/>
          </p:nvPr>
        </p:nvSpPr>
        <p:spPr/>
        <p:txBody>
          <a:bodyPr/>
          <a:lstStyle/>
          <a:p>
            <a:r>
              <a:rPr lang="en-US" dirty="0" smtClean="0"/>
              <a:t>Taxes</a:t>
            </a:r>
          </a:p>
          <a:p>
            <a:r>
              <a:rPr lang="en-US" dirty="0" smtClean="0"/>
              <a:t>Subsidies</a:t>
            </a:r>
          </a:p>
          <a:p>
            <a:r>
              <a:rPr lang="en-US" dirty="0" smtClean="0"/>
              <a:t>Regulation</a:t>
            </a:r>
          </a:p>
          <a:p>
            <a:r>
              <a:rPr lang="en-US" dirty="0" smtClean="0"/>
              <a:t>Better definition of property rights</a:t>
            </a:r>
          </a:p>
          <a:p>
            <a:pPr lvl="1"/>
            <a:r>
              <a:rPr lang="en-US" dirty="0" smtClean="0"/>
              <a:t>“Unitization” as an example</a:t>
            </a:r>
          </a:p>
          <a:p>
            <a:pPr lvl="1"/>
            <a:r>
              <a:rPr lang="en-US" dirty="0" smtClean="0"/>
              <a:t>More when we get to </a:t>
            </a:r>
            <a:r>
              <a:rPr lang="en-US" dirty="0" err="1" smtClean="0"/>
              <a:t>Coases</a:t>
            </a:r>
            <a:r>
              <a:rPr lang="en-US" dirty="0" smtClean="0"/>
              <a:t>’ Theorem</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Bandwagon effects - History</a:t>
            </a:r>
            <a:endParaRPr lang="en-US" dirty="0"/>
          </a:p>
        </p:txBody>
      </p:sp>
      <p:sp>
        <p:nvSpPr>
          <p:cNvPr id="3" name="Content Placeholder 2"/>
          <p:cNvSpPr>
            <a:spLocks noGrp="1"/>
          </p:cNvSpPr>
          <p:nvPr>
            <p:ph idx="1"/>
          </p:nvPr>
        </p:nvSpPr>
        <p:spPr/>
        <p:txBody>
          <a:bodyPr>
            <a:normAutofit fontScale="77500" lnSpcReduction="20000"/>
          </a:bodyPr>
          <a:lstStyle/>
          <a:p>
            <a:r>
              <a:rPr lang="en-US" dirty="0"/>
              <a:t>Harvey </a:t>
            </a:r>
            <a:r>
              <a:rPr lang="en-US" dirty="0" err="1"/>
              <a:t>Leibenstein</a:t>
            </a:r>
            <a:r>
              <a:rPr lang="en-US" dirty="0"/>
              <a:t>, </a:t>
            </a:r>
            <a:r>
              <a:rPr lang="en-US" dirty="0" smtClean="0"/>
              <a:t>1950</a:t>
            </a:r>
          </a:p>
          <a:p>
            <a:r>
              <a:rPr lang="en-US" dirty="0" smtClean="0"/>
              <a:t>H</a:t>
            </a:r>
            <a:r>
              <a:rPr lang="en-US" dirty="0"/>
              <a:t>. </a:t>
            </a:r>
            <a:r>
              <a:rPr lang="en-US" dirty="0" err="1"/>
              <a:t>Leibenstein</a:t>
            </a:r>
            <a:r>
              <a:rPr lang="en-US" dirty="0"/>
              <a:t>, “Bandwagon, Snob, and Veblen Effects in the Theory of Consumers’ Demand,” </a:t>
            </a:r>
            <a:r>
              <a:rPr lang="en-US" i="1" dirty="0"/>
              <a:t>The Quarterly Journal of Economics (May 1950), reprinted in W. </a:t>
            </a:r>
            <a:r>
              <a:rPr lang="en-US" i="1" dirty="0" err="1"/>
              <a:t>Breit</a:t>
            </a:r>
            <a:r>
              <a:rPr lang="en-US" i="1" dirty="0"/>
              <a:t> and H.M. </a:t>
            </a:r>
            <a:r>
              <a:rPr lang="en-US" i="1" dirty="0" err="1"/>
              <a:t>Hochman</a:t>
            </a:r>
            <a:r>
              <a:rPr lang="en-US" i="1" dirty="0"/>
              <a:t>, Readings in Microeconomics, Second Edition (New York: Holt, Rinehart and Winston, Inc., 1971), pp. 115- </a:t>
            </a:r>
            <a:r>
              <a:rPr lang="en-US" i="1" dirty="0" smtClean="0"/>
              <a:t>116</a:t>
            </a:r>
          </a:p>
          <a:p>
            <a:r>
              <a:rPr lang="en-US" i="1" dirty="0" smtClean="0"/>
              <a:t>“</a:t>
            </a:r>
            <a:r>
              <a:rPr lang="en-US" i="1" dirty="0"/>
              <a:t>the extent to which the demand for a commodity is increased due to the fact that others are also consuming the same commodity. It represents the desire of people to purchase a commodity in order to get into ‘the swim of things’; in order to conform with the people they wish to be associated with; in order to be fashionable or stylish; or, in order to appear to be ‘one of the boys.’”</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History (2)</a:t>
            </a:r>
            <a:endParaRPr lang="en-US" dirty="0"/>
          </a:p>
        </p:txBody>
      </p:sp>
      <p:sp>
        <p:nvSpPr>
          <p:cNvPr id="3" name="Content Placeholder 2"/>
          <p:cNvSpPr>
            <a:spLocks noGrp="1"/>
          </p:cNvSpPr>
          <p:nvPr>
            <p:ph idx="1"/>
          </p:nvPr>
        </p:nvSpPr>
        <p:spPr/>
        <p:txBody>
          <a:bodyPr>
            <a:normAutofit fontScale="92500" lnSpcReduction="20000"/>
          </a:bodyPr>
          <a:lstStyle/>
          <a:p>
            <a:r>
              <a:rPr lang="en-US" dirty="0"/>
              <a:t>Jeffrey H. </a:t>
            </a:r>
            <a:r>
              <a:rPr lang="en-US" dirty="0" err="1"/>
              <a:t>Rohlfs</a:t>
            </a:r>
            <a:r>
              <a:rPr lang="en-US" dirty="0"/>
              <a:t>, </a:t>
            </a:r>
            <a:r>
              <a:rPr lang="en-US" dirty="0" smtClean="0"/>
              <a:t>1974</a:t>
            </a:r>
          </a:p>
          <a:p>
            <a:r>
              <a:rPr lang="en-US" dirty="0" smtClean="0"/>
              <a:t>J</a:t>
            </a:r>
            <a:r>
              <a:rPr lang="en-US" dirty="0"/>
              <a:t>. </a:t>
            </a:r>
            <a:r>
              <a:rPr lang="en-US" dirty="0" err="1"/>
              <a:t>Rohlfs</a:t>
            </a:r>
            <a:r>
              <a:rPr lang="en-US" dirty="0"/>
              <a:t>, “A Theory of Interdependent Demand for a Communications Service,” </a:t>
            </a:r>
            <a:r>
              <a:rPr lang="en-US" i="1" dirty="0"/>
              <a:t>Bell Journal of Economics and Management Science (Spring 1974), </a:t>
            </a:r>
            <a:r>
              <a:rPr lang="en-US" i="1" dirty="0" err="1"/>
              <a:t>p</a:t>
            </a:r>
            <a:r>
              <a:rPr lang="en-US" i="1" dirty="0"/>
              <a:t>. 16</a:t>
            </a:r>
            <a:r>
              <a:rPr lang="en-US" i="1" dirty="0" smtClean="0"/>
              <a:t>.</a:t>
            </a:r>
          </a:p>
          <a:p>
            <a:r>
              <a:rPr lang="en-US" i="1" dirty="0" smtClean="0"/>
              <a:t>“</a:t>
            </a:r>
            <a:r>
              <a:rPr lang="en-US" i="1" dirty="0"/>
              <a:t>The utility that a subscriber derives from a communications service increases as others join the system. This is a classic case of external economies in consumption and has fundamental importance for the economic analysis of the communications industry.”</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Network Externalities with an example from the 1980s – The Fax</a:t>
            </a:r>
            <a:endParaRPr lang="en-US" dirty="0"/>
          </a:p>
        </p:txBody>
      </p:sp>
      <p:sp>
        <p:nvSpPr>
          <p:cNvPr id="3" name="Content Placeholder 2"/>
          <p:cNvSpPr>
            <a:spLocks noGrp="1"/>
          </p:cNvSpPr>
          <p:nvPr>
            <p:ph idx="1"/>
          </p:nvPr>
        </p:nvSpPr>
        <p:spPr/>
        <p:txBody>
          <a:bodyPr>
            <a:normAutofit fontScale="77500" lnSpcReduction="20000"/>
          </a:bodyPr>
          <a:lstStyle/>
          <a:p>
            <a:r>
              <a:rPr lang="en-US" b="1" dirty="0" smtClean="0"/>
              <a:t>Bandwagon </a:t>
            </a:r>
            <a:r>
              <a:rPr lang="en-US" b="1" dirty="0"/>
              <a:t>effects in high tech industries often have a basis that goes beyond what is in the consumer’s head. In particular</a:t>
            </a:r>
            <a:r>
              <a:rPr lang="en-US" b="1" dirty="0" smtClean="0"/>
              <a:t>:</a:t>
            </a:r>
          </a:p>
          <a:p>
            <a:pPr marL="514350" indent="-514350">
              <a:buAutoNum type="arabicParenR"/>
            </a:pPr>
            <a:r>
              <a:rPr lang="en-US" b="1" dirty="0" smtClean="0"/>
              <a:t>Network </a:t>
            </a:r>
            <a:r>
              <a:rPr lang="en-US" b="1" dirty="0"/>
              <a:t>externalities</a:t>
            </a:r>
            <a:r>
              <a:rPr lang="en-US" b="1" dirty="0" smtClean="0"/>
              <a:t>: The </a:t>
            </a:r>
            <a:r>
              <a:rPr lang="en-US" b="1" dirty="0"/>
              <a:t>benefit from being able to communicate with additional individuals who have also become users of the product or service (these apply to products and services that use telecommunications networks.)</a:t>
            </a:r>
            <a:r>
              <a:rPr lang="en-US" b="1" dirty="0" smtClean="0"/>
              <a:t> </a:t>
            </a:r>
          </a:p>
          <a:p>
            <a:pPr marL="514350" indent="-514350">
              <a:buAutoNum type="arabicParenR"/>
            </a:pPr>
            <a:r>
              <a:rPr lang="en-US" b="1" dirty="0" smtClean="0"/>
              <a:t>(</a:t>
            </a:r>
            <a:r>
              <a:rPr lang="en-US" b="1" dirty="0"/>
              <a:t>Example: the fax machine</a:t>
            </a:r>
            <a:r>
              <a:rPr lang="en-US" b="1" dirty="0" smtClean="0"/>
              <a:t>) External </a:t>
            </a:r>
            <a:r>
              <a:rPr lang="en-US" b="1" dirty="0"/>
              <a:t>demand-side scale economics</a:t>
            </a:r>
            <a:r>
              <a:rPr lang="en-US" b="1" dirty="0" smtClean="0"/>
              <a:t>: Benefits </a:t>
            </a:r>
            <a:r>
              <a:rPr lang="en-US" b="1" dirty="0"/>
              <a:t>that accrue to consumers as the user set expands. They are </a:t>
            </a:r>
            <a:r>
              <a:rPr lang="en-US" b="1" i="1" dirty="0"/>
              <a:t>external to a single user, because the benefits to him or her derive from actions of others.</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Metcalfe’s Law</a:t>
            </a:r>
            <a:endParaRPr lang="en-US" dirty="0"/>
          </a:p>
        </p:txBody>
      </p:sp>
      <p:sp>
        <p:nvSpPr>
          <p:cNvPr id="3" name="Content Placeholder 2"/>
          <p:cNvSpPr>
            <a:spLocks noGrp="1"/>
          </p:cNvSpPr>
          <p:nvPr>
            <p:ph idx="1"/>
          </p:nvPr>
        </p:nvSpPr>
        <p:spPr/>
        <p:txBody>
          <a:bodyPr>
            <a:normAutofit lnSpcReduction="10000"/>
          </a:bodyPr>
          <a:lstStyle/>
          <a:p>
            <a:r>
              <a:rPr lang="en-US" u="sng" dirty="0" smtClean="0"/>
              <a:t>Value</a:t>
            </a:r>
            <a:r>
              <a:rPr lang="en-US" dirty="0" smtClean="0"/>
              <a:t> of network to users increases exponentially with the number of nodes/users</a:t>
            </a:r>
          </a:p>
          <a:p>
            <a:r>
              <a:rPr lang="en-US" dirty="0" smtClean="0"/>
              <a:t>(Don’t believe everything you read in </a:t>
            </a:r>
            <a:r>
              <a:rPr lang="en-US" i="1" dirty="0" smtClean="0"/>
              <a:t>Wikipedia</a:t>
            </a:r>
            <a:r>
              <a:rPr lang="en-US" dirty="0" smtClean="0"/>
              <a:t>.  Not necessarily a “square” law, and it didn’t come from George Gilder.)</a:t>
            </a:r>
          </a:p>
          <a:p>
            <a:r>
              <a:rPr lang="en-US" dirty="0" smtClean="0"/>
              <a:t>(Role of Xerox PARC and 3Com in development of Ethernet.)</a:t>
            </a:r>
          </a:p>
          <a:p>
            <a:r>
              <a:rPr lang="en-US" dirty="0" smtClean="0"/>
              <a:t>More on compatibility standards after the break.</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70</TotalTime>
  <Words>799</Words>
  <Application>Microsoft Office PowerPoint</Application>
  <PresentationFormat>On-screen Show (4:3)</PresentationFormat>
  <Paragraphs>62</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Market Failures, Externalities, Asymmetries &amp; Bandwagon Effects</vt:lpstr>
      <vt:lpstr>Quick intro to “Consumers Surplus”</vt:lpstr>
      <vt:lpstr>Market Failure</vt:lpstr>
      <vt:lpstr>Externalities</vt:lpstr>
      <vt:lpstr>“Solutions” to externalities</vt:lpstr>
      <vt:lpstr>Bandwagon effects - History</vt:lpstr>
      <vt:lpstr>History (2)</vt:lpstr>
      <vt:lpstr>Network Externalities with an example from the 1980s – The Fax</vt:lpstr>
      <vt:lpstr>Metcalfe’s Law</vt:lpstr>
      <vt:lpstr>Back to Bandwagon Effects –  Beta vs. VHS</vt:lpstr>
      <vt:lpstr>Beta vs. VHS</vt:lpstr>
      <vt:lpstr>Slide 12</vt:lpstr>
    </vt:vector>
  </TitlesOfParts>
  <Company>School of Information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Market Failures, Externalities, Asymmetries &amp; Bandwagon Effects</dc:title>
  <dc:creator>Yale Braunstein</dc:creator>
  <cp:lastModifiedBy>bigyale</cp:lastModifiedBy>
  <cp:revision>8</cp:revision>
  <dcterms:created xsi:type="dcterms:W3CDTF">2011-03-14T23:24:55Z</dcterms:created>
  <dcterms:modified xsi:type="dcterms:W3CDTF">2011-03-15T18:03:40Z</dcterms:modified>
</cp:coreProperties>
</file>