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7"/>
  </p:notesMasterIdLst>
  <p:sldIdLst>
    <p:sldId id="337" r:id="rId2"/>
    <p:sldId id="256" r:id="rId3"/>
    <p:sldId id="366" r:id="rId4"/>
    <p:sldId id="344" r:id="rId5"/>
    <p:sldId id="342" r:id="rId6"/>
    <p:sldId id="376" r:id="rId7"/>
    <p:sldId id="341" r:id="rId8"/>
    <p:sldId id="343" r:id="rId9"/>
    <p:sldId id="364" r:id="rId10"/>
    <p:sldId id="379" r:id="rId11"/>
    <p:sldId id="380" r:id="rId12"/>
    <p:sldId id="345" r:id="rId13"/>
    <p:sldId id="375" r:id="rId14"/>
    <p:sldId id="381" r:id="rId15"/>
    <p:sldId id="3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2" autoAdjust="0"/>
    <p:restoredTop sz="76053" autoAdjust="0"/>
  </p:normalViewPr>
  <p:slideViewPr>
    <p:cSldViewPr snapToGrid="0" snapToObjects="1">
      <p:cViewPr>
        <p:scale>
          <a:sx n="85" d="100"/>
          <a:sy n="85" d="100"/>
        </p:scale>
        <p:origin x="-344" y="1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6AB8AE-0D8A-9242-8059-43EEF45D2678}" type="datetimeFigureOut">
              <a:rPr lang="en-US" smtClean="0"/>
              <a:t>4/25/13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78F05-3045-6C44-A997-C75DD2547EB9}" type="slidenum">
              <a:rPr lang="en-US" smtClean="0"/>
              <a:t>‹#›</a:t>
            </a:fld>
            <a:endParaRPr lang="en-US"/>
          </a:p>
        </p:txBody>
      </p:sp>
    </p:spTree>
    <p:extLst>
      <p:ext uri="{BB962C8B-B14F-4D97-AF65-F5344CB8AC3E}">
        <p14:creationId xmlns:p14="http://schemas.microsoft.com/office/powerpoint/2010/main" val="3525242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a:t>
            </a:fld>
            <a:endParaRPr lang="en-US"/>
          </a:p>
        </p:txBody>
      </p:sp>
    </p:spTree>
    <p:extLst>
      <p:ext uri="{BB962C8B-B14F-4D97-AF65-F5344CB8AC3E}">
        <p14:creationId xmlns:p14="http://schemas.microsoft.com/office/powerpoint/2010/main" val="58600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78F05-3045-6C44-A997-C75DD2547EB9}" type="slidenum">
              <a:rPr lang="en-US" smtClean="0"/>
              <a:t>11</a:t>
            </a:fld>
            <a:endParaRPr lang="en-US"/>
          </a:p>
        </p:txBody>
      </p:sp>
    </p:spTree>
    <p:extLst>
      <p:ext uri="{BB962C8B-B14F-4D97-AF65-F5344CB8AC3E}">
        <p14:creationId xmlns:p14="http://schemas.microsoft.com/office/powerpoint/2010/main" val="113067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12</a:t>
            </a:fld>
            <a:endParaRPr lang="en-US"/>
          </a:p>
        </p:txBody>
      </p:sp>
    </p:spTree>
    <p:extLst>
      <p:ext uri="{BB962C8B-B14F-4D97-AF65-F5344CB8AC3E}">
        <p14:creationId xmlns:p14="http://schemas.microsoft.com/office/powerpoint/2010/main" val="223512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13</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Certainly we’ve discussed all throughout the semester ways in which users take up technologies and figure out how to adapt them, </a:t>
            </a:r>
          </a:p>
          <a:p>
            <a:endParaRPr lang="en-US" u="none" baseline="0" dirty="0" smtClean="0"/>
          </a:p>
          <a:p>
            <a:endParaRPr lang="en-US" u="none"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14</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In the end…because this is the last lecture.</a:t>
            </a:r>
          </a:p>
          <a:p>
            <a:r>
              <a:rPr lang="en-US" u="none" baseline="0" dirty="0" smtClean="0"/>
              <a:t>No real shortcuts.</a:t>
            </a:r>
          </a:p>
          <a:p>
            <a:r>
              <a:rPr lang="en-US" u="none" baseline="0" dirty="0" smtClean="0"/>
              <a:t>Talk to people, listen, and understand from their point of view… ‘structured fieldwork methods’</a:t>
            </a:r>
          </a:p>
          <a:p>
            <a:endParaRPr lang="en-US" u="none"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15</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2</a:t>
            </a:fld>
            <a:endParaRPr lang="en-US"/>
          </a:p>
        </p:txBody>
      </p:sp>
    </p:spTree>
    <p:extLst>
      <p:ext uri="{BB962C8B-B14F-4D97-AF65-F5344CB8AC3E}">
        <p14:creationId xmlns:p14="http://schemas.microsoft.com/office/powerpoint/2010/main" val="338718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also “Cyberspace</a:t>
            </a:r>
            <a:r>
              <a:rPr lang="en-US" baseline="0" dirty="0" smtClean="0"/>
              <a:t> as American Culture” (2002) by Phil </a:t>
            </a:r>
            <a:r>
              <a:rPr lang="en-US" baseline="0" dirty="0" err="1" smtClean="0"/>
              <a:t>Agre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3</a:t>
            </a:fld>
            <a:endParaRPr lang="en-US"/>
          </a:p>
        </p:txBody>
      </p:sp>
    </p:spTree>
    <p:extLst>
      <p:ext uri="{BB962C8B-B14F-4D97-AF65-F5344CB8AC3E}">
        <p14:creationId xmlns:p14="http://schemas.microsoft.com/office/powerpoint/2010/main" val="118059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smtClean="0"/>
              <a:t>What is a “particular way of life” composed of?</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smtClean="0"/>
              <a:t>Special events as well as the everyday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smtClean="0"/>
              <a:t>Moving from a sense of culture as being distinguishable by sharp boundaries, best found in communities “isolated” from western influence</a:t>
            </a:r>
          </a:p>
        </p:txBody>
      </p:sp>
      <p:sp>
        <p:nvSpPr>
          <p:cNvPr id="4" name="Slide Number Placeholder 3"/>
          <p:cNvSpPr>
            <a:spLocks noGrp="1"/>
          </p:cNvSpPr>
          <p:nvPr>
            <p:ph type="sldNum" sz="quarter" idx="10"/>
          </p:nvPr>
        </p:nvSpPr>
        <p:spPr/>
        <p:txBody>
          <a:bodyPr/>
          <a:lstStyle/>
          <a:p>
            <a:fld id="{1CA78F05-3045-6C44-A997-C75DD2547EB9}" type="slidenum">
              <a:rPr lang="en-US" smtClean="0"/>
              <a:t>5</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habit</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not just behavior, but the meaning attached to those behaviors, their significance</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shared (not idiosyncratic)</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learned, trained into members (not instinctual)</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whole way of life (not isolated variables, but complex interrelationship)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6</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These are conceptual distinctions…so it is not as if a humans “psychology” or “biology” is hermetically sealed and uninfluenced by socialization, the cultural, etc.</a:t>
            </a:r>
          </a:p>
        </p:txBody>
      </p:sp>
      <p:sp>
        <p:nvSpPr>
          <p:cNvPr id="4" name="Slide Number Placeholder 3"/>
          <p:cNvSpPr>
            <a:spLocks noGrp="1"/>
          </p:cNvSpPr>
          <p:nvPr>
            <p:ph type="sldNum" sz="quarter" idx="10"/>
          </p:nvPr>
        </p:nvSpPr>
        <p:spPr/>
        <p:txBody>
          <a:bodyPr/>
          <a:lstStyle/>
          <a:p>
            <a:fld id="{1CA78F05-3045-6C44-A997-C75DD2547EB9}" type="slidenum">
              <a:rPr lang="en-US" smtClean="0"/>
              <a:t>7</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are studying digital</a:t>
            </a:r>
            <a:r>
              <a:rPr lang="en-US" baseline="0" dirty="0" smtClean="0"/>
              <a:t> technologies or information systems, how is culture relevant to our concerns?</a:t>
            </a:r>
          </a:p>
          <a:p>
            <a:r>
              <a:rPr lang="en-US" baseline="0" dirty="0" smtClean="0"/>
              <a:t>That people from different cultural contexts may not respond in the same way to the same systems, artifacts – we may need to market to them differently, may develop products with different features or options.</a:t>
            </a:r>
          </a:p>
          <a:p>
            <a:endParaRPr lang="en-US" baseline="0" dirty="0" smtClean="0"/>
          </a:p>
          <a:p>
            <a:r>
              <a:rPr lang="en-US" baseline="0" dirty="0" smtClean="0"/>
              <a:t>The cultural prohibition against earning interest on invested money in Islam – leads to Islamic banking.</a:t>
            </a:r>
          </a:p>
          <a:p>
            <a:endParaRPr lang="en-US" baseline="0" dirty="0" smtClean="0"/>
          </a:p>
          <a:p>
            <a:r>
              <a:rPr lang="en-US" baseline="0" dirty="0" smtClean="0"/>
              <a:t>In design and in use. To harness and be more aware of</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8</a:t>
            </a:fld>
            <a:endParaRPr lang="en-US"/>
          </a:p>
        </p:txBody>
      </p:sp>
    </p:spTree>
    <p:extLst>
      <p:ext uri="{BB962C8B-B14F-4D97-AF65-F5344CB8AC3E}">
        <p14:creationId xmlns:p14="http://schemas.microsoft.com/office/powerpoint/2010/main" val="223512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Ethics</a:t>
            </a:r>
          </a:p>
          <a:p>
            <a:r>
              <a:rPr lang="en-US" dirty="0" smtClean="0"/>
              <a:t>Keeping in mind that notions and practices of morality as culturally variant.  Being explicit about questions of values and criteria (beyond the technical) in the design of things.</a:t>
            </a:r>
          </a:p>
          <a:p>
            <a:endParaRPr lang="en-US" u="none" baseline="0" dirty="0" smtClean="0"/>
          </a:p>
          <a:p>
            <a:r>
              <a:rPr lang="en-US" u="none" baseline="0" dirty="0" err="1" smtClean="0"/>
              <a:t>Nissenbaum</a:t>
            </a:r>
            <a:r>
              <a:rPr lang="en-US" u="none" baseline="0" dirty="0" smtClean="0"/>
              <a:t> reading…introducing ethics.  Lack of criteria for evaluating technology on social, political, ethical criteria (only technical…and economic).</a:t>
            </a:r>
          </a:p>
          <a:p>
            <a:r>
              <a:rPr lang="en-US" u="none" baseline="0" dirty="0" smtClean="0"/>
              <a:t>Ties to tech and development or tech and poverty movement</a:t>
            </a:r>
          </a:p>
          <a:p>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second key feature of VID work is its pragmatism. It is not enough to demonstrate that values are expressed through design decisions. Thinking about values should be included among the set of aspirations that guide and constrain the designs of all technology. If we accept that technology can embody values, let those who design and produce systems take values into consideration as they engineer these system components. The VID framework therefore places ethical and political values on the same plane of importance alongside technical and functional specifications and constraints.</a:t>
            </a:r>
          </a:p>
          <a:p>
            <a:endParaRPr lang="en-US" u="none" baseline="0" dirty="0" smtClean="0"/>
          </a:p>
          <a:p>
            <a:endParaRPr lang="en-US" u="none" baseline="0" dirty="0" smtClean="0"/>
          </a:p>
          <a:p>
            <a:r>
              <a:rPr lang="en-US" u="none" baseline="0" dirty="0" smtClean="0"/>
              <a:t>Ethics:</a:t>
            </a:r>
          </a:p>
          <a:p>
            <a:pPr marL="228600" indent="-228600">
              <a:buAutoNum type="arabicParenR"/>
            </a:pPr>
            <a:r>
              <a:rPr lang="en-US" u="none" baseline="0" dirty="0" smtClean="0"/>
              <a:t>Locus of control centralized or decentralized?</a:t>
            </a:r>
          </a:p>
          <a:p>
            <a:pPr marL="228600" indent="-228600">
              <a:buAutoNum type="arabicParenR"/>
            </a:pPr>
            <a:r>
              <a:rPr lang="en-US" u="none" baseline="0" dirty="0" smtClean="0"/>
              <a:t>Workings transparent or opaque?</a:t>
            </a:r>
          </a:p>
          <a:p>
            <a:pPr marL="228600" indent="-228600">
              <a:buAutoNum type="arabicParenR"/>
            </a:pPr>
            <a:r>
              <a:rPr lang="en-US" u="none" baseline="0" dirty="0" smtClean="0"/>
              <a:t>Support balanced terms of information exchange</a:t>
            </a:r>
          </a:p>
          <a:p>
            <a:pPr marL="228600" indent="-228600">
              <a:buAutoNum type="arabicParenR"/>
            </a:pPr>
            <a:r>
              <a:rPr lang="en-US" u="none" baseline="0" dirty="0" smtClean="0"/>
              <a:t>Unfairly discriminate against specific sectors of potential users?</a:t>
            </a:r>
          </a:p>
          <a:p>
            <a:pPr marL="228600" indent="-228600">
              <a:buAutoNum type="arabicParenR"/>
            </a:pPr>
            <a:r>
              <a:rPr lang="en-US" u="none" baseline="0" dirty="0" smtClean="0"/>
              <a:t>Enhance or diminish the possibility of trust?</a:t>
            </a:r>
          </a:p>
        </p:txBody>
      </p:sp>
      <p:sp>
        <p:nvSpPr>
          <p:cNvPr id="4" name="Slide Number Placeholder 3"/>
          <p:cNvSpPr>
            <a:spLocks noGrp="1"/>
          </p:cNvSpPr>
          <p:nvPr>
            <p:ph type="sldNum" sz="quarter" idx="10"/>
          </p:nvPr>
        </p:nvSpPr>
        <p:spPr/>
        <p:txBody>
          <a:bodyPr/>
          <a:lstStyle/>
          <a:p>
            <a:fld id="{1CA78F05-3045-6C44-A997-C75DD2547EB9}" type="slidenum">
              <a:rPr lang="en-US" smtClean="0"/>
              <a:t>9</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Culture not something</a:t>
            </a:r>
            <a:r>
              <a:rPr lang="en-US" b="1" baseline="0" dirty="0" smtClean="0"/>
              <a:t> existing</a:t>
            </a:r>
            <a:r>
              <a:rPr lang="en-US" b="1" dirty="0" smtClean="0"/>
              <a:t> outside of the material</a:t>
            </a:r>
            <a:r>
              <a:rPr lang="en-US" b="1" baseline="0" dirty="0" smtClean="0"/>
              <a:t> world, technology</a:t>
            </a:r>
            <a:r>
              <a:rPr lang="en-US" b="1" dirty="0" smtClean="0"/>
              <a:t>, but expressed in ways of engaging with features</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Culture materializes technology in a particular way through forms of use.</a:t>
            </a:r>
          </a:p>
        </p:txBody>
      </p:sp>
      <p:sp>
        <p:nvSpPr>
          <p:cNvPr id="4" name="Slide Number Placeholder 3"/>
          <p:cNvSpPr>
            <a:spLocks noGrp="1"/>
          </p:cNvSpPr>
          <p:nvPr>
            <p:ph type="sldNum" sz="quarter" idx="10"/>
          </p:nvPr>
        </p:nvSpPr>
        <p:spPr/>
        <p:txBody>
          <a:bodyPr/>
          <a:lstStyle/>
          <a:p>
            <a:fld id="{1CA78F05-3045-6C44-A997-C75DD2547EB9}" type="slidenum">
              <a:rPr lang="en-US" smtClean="0"/>
              <a:t>10</a:t>
            </a:fld>
            <a:endParaRPr lang="en-US"/>
          </a:p>
        </p:txBody>
      </p:sp>
    </p:spTree>
    <p:extLst>
      <p:ext uri="{BB962C8B-B14F-4D97-AF65-F5344CB8AC3E}">
        <p14:creationId xmlns:p14="http://schemas.microsoft.com/office/powerpoint/2010/main" val="145993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April 25,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April 25,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April 25,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April 25,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April 25,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April 25,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April 25, 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April 25, 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April 25, 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April 25,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April 25,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April 25, 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Administrative</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Final Paper Assignment </a:t>
            </a:r>
            <a:r>
              <a:rPr lang="en-US" sz="2800" b="1" dirty="0" smtClean="0"/>
              <a:t>Sheet Posted on Tue:</a:t>
            </a:r>
            <a:endParaRPr lang="en-US" sz="2800" b="1" dirty="0" smtClean="0"/>
          </a:p>
          <a:p>
            <a:pPr marL="0" indent="0">
              <a:buNone/>
            </a:pPr>
            <a:endParaRPr lang="en-US" sz="2800" b="1" dirty="0" smtClean="0"/>
          </a:p>
          <a:p>
            <a:pPr marL="514350" indent="-514350">
              <a:buAutoNum type="arabicParenR"/>
            </a:pPr>
            <a:r>
              <a:rPr lang="en-US" sz="2800" dirty="0" smtClean="0"/>
              <a:t>3300-5000 words (that is the full range no + or – on the word count)</a:t>
            </a:r>
          </a:p>
          <a:p>
            <a:pPr marL="514350" indent="-514350">
              <a:buAutoNum type="arabicParenR"/>
            </a:pPr>
            <a:r>
              <a:rPr lang="en-US" sz="2800" dirty="0" smtClean="0"/>
              <a:t>Word count is without bibliography but including in-line </a:t>
            </a:r>
            <a:r>
              <a:rPr lang="en-US" sz="2800" dirty="0" smtClean="0"/>
              <a:t>citations</a:t>
            </a:r>
          </a:p>
          <a:p>
            <a:pPr marL="514350" indent="-514350">
              <a:buAutoNum type="arabicParenR"/>
            </a:pPr>
            <a:r>
              <a:rPr lang="en-US" sz="2800" dirty="0" smtClean="0"/>
              <a:t>Go ahead and get started with whatever you proposed and outlined for your final paper in part II of assignment 3.</a:t>
            </a:r>
            <a:endParaRPr lang="en-US" sz="2800" dirty="0" smtClean="0"/>
          </a:p>
        </p:txBody>
      </p:sp>
    </p:spTree>
    <p:extLst>
      <p:ext uri="{BB962C8B-B14F-4D97-AF65-F5344CB8AC3E}">
        <p14:creationId xmlns:p14="http://schemas.microsoft.com/office/powerpoint/2010/main" val="13317324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59541"/>
          </a:xfrm>
        </p:spPr>
        <p:txBody>
          <a:bodyPr>
            <a:normAutofit/>
          </a:bodyPr>
          <a:lstStyle/>
          <a:p>
            <a:pPr marL="0" indent="0"/>
            <a:r>
              <a:rPr lang="en-US" dirty="0" smtClean="0"/>
              <a:t>Mobile </a:t>
            </a:r>
            <a:r>
              <a:rPr lang="en-US" dirty="0"/>
              <a:t>Phone </a:t>
            </a:r>
            <a:r>
              <a:rPr lang="en-US" dirty="0" smtClean="0"/>
              <a:t>Use as Cultural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68341924"/>
              </p:ext>
            </p:extLst>
          </p:nvPr>
        </p:nvGraphicFramePr>
        <p:xfrm>
          <a:off x="567764" y="1792940"/>
          <a:ext cx="8119036" cy="4725595"/>
        </p:xfrm>
        <a:graphic>
          <a:graphicData uri="http://schemas.openxmlformats.org/drawingml/2006/table">
            <a:tbl>
              <a:tblPr firstRow="1" bandRow="1">
                <a:tableStyleId>{5C22544A-7EE6-4342-B048-85BDC9FD1C3A}</a:tableStyleId>
              </a:tblPr>
              <a:tblGrid>
                <a:gridCol w="2029759"/>
                <a:gridCol w="2029759"/>
                <a:gridCol w="2029759"/>
                <a:gridCol w="2029759"/>
              </a:tblGrid>
              <a:tr h="702236">
                <a:tc>
                  <a:txBody>
                    <a:bodyPr/>
                    <a:lstStyle/>
                    <a:p>
                      <a:r>
                        <a:rPr lang="en-US" dirty="0" smtClean="0"/>
                        <a:t>Location</a:t>
                      </a:r>
                      <a:endParaRPr lang="en-US" dirty="0"/>
                    </a:p>
                  </a:txBody>
                  <a:tcPr/>
                </a:tc>
                <a:tc>
                  <a:txBody>
                    <a:bodyPr/>
                    <a:lstStyle/>
                    <a:p>
                      <a:r>
                        <a:rPr lang="en-US" dirty="0" smtClean="0"/>
                        <a:t>Practice</a:t>
                      </a:r>
                      <a:endParaRPr lang="en-US" dirty="0"/>
                    </a:p>
                  </a:txBody>
                  <a:tcPr/>
                </a:tc>
                <a:tc>
                  <a:txBody>
                    <a:bodyPr/>
                    <a:lstStyle/>
                    <a:p>
                      <a:r>
                        <a:rPr lang="en-US" dirty="0" smtClean="0"/>
                        <a:t>What is ‘Cultural’</a:t>
                      </a:r>
                      <a:endParaRPr lang="en-US" dirty="0"/>
                    </a:p>
                  </a:txBody>
                  <a:tcPr/>
                </a:tc>
                <a:tc>
                  <a:txBody>
                    <a:bodyPr/>
                    <a:lstStyle/>
                    <a:p>
                      <a:r>
                        <a:rPr lang="en-US" dirty="0" smtClean="0"/>
                        <a:t>Feature Usability</a:t>
                      </a:r>
                      <a:endParaRPr lang="en-US" dirty="0"/>
                    </a:p>
                  </a:txBody>
                  <a:tcPr/>
                </a:tc>
              </a:tr>
              <a:tr h="711330">
                <a:tc>
                  <a:txBody>
                    <a:bodyPr/>
                    <a:lstStyle/>
                    <a:p>
                      <a:r>
                        <a:rPr lang="en-US" dirty="0" smtClean="0"/>
                        <a:t>Jamaica</a:t>
                      </a:r>
                      <a:endParaRPr lang="en-US" dirty="0"/>
                    </a:p>
                  </a:txBody>
                  <a:tcPr/>
                </a:tc>
                <a:tc>
                  <a:txBody>
                    <a:bodyPr/>
                    <a:lstStyle/>
                    <a:p>
                      <a:r>
                        <a:rPr lang="en-US" b="1" dirty="0" smtClean="0"/>
                        <a:t>‘Link-up’</a:t>
                      </a:r>
                      <a:r>
                        <a:rPr lang="en-US" b="1" baseline="0" dirty="0" smtClean="0"/>
                        <a:t> – </a:t>
                      </a:r>
                      <a:r>
                        <a:rPr lang="en-US" b="0" baseline="0" dirty="0" smtClean="0"/>
                        <a:t>very short, frequent phone calls with long list of contacts</a:t>
                      </a:r>
                      <a:endParaRPr lang="en-US" b="1" dirty="0"/>
                    </a:p>
                  </a:txBody>
                  <a:tcPr/>
                </a:tc>
                <a:tc>
                  <a:txBody>
                    <a:bodyPr/>
                    <a:lstStyle/>
                    <a:p>
                      <a:r>
                        <a:rPr lang="en-US" dirty="0" smtClean="0"/>
                        <a:t>Beliefs and practices in</a:t>
                      </a:r>
                      <a:r>
                        <a:rPr lang="en-US" baseline="0" dirty="0" smtClean="0"/>
                        <a:t> relating to</a:t>
                      </a:r>
                      <a:r>
                        <a:rPr lang="en-US" dirty="0" smtClean="0"/>
                        <a:t> kin (and beyond kin) </a:t>
                      </a:r>
                      <a:r>
                        <a:rPr lang="en-US" dirty="0" smtClean="0"/>
                        <a:t>especially pronounced in</a:t>
                      </a:r>
                      <a:r>
                        <a:rPr lang="en-US" baseline="0" dirty="0" smtClean="0"/>
                        <a:t> </a:t>
                      </a:r>
                      <a:r>
                        <a:rPr lang="en-US" dirty="0" smtClean="0"/>
                        <a:t>low-income</a:t>
                      </a:r>
                      <a:r>
                        <a:rPr lang="en-US" baseline="0" dirty="0" smtClean="0"/>
                        <a:t> population</a:t>
                      </a:r>
                      <a:endParaRPr lang="en-US" dirty="0"/>
                    </a:p>
                  </a:txBody>
                  <a:tcPr/>
                </a:tc>
                <a:tc>
                  <a:txBody>
                    <a:bodyPr/>
                    <a:lstStyle/>
                    <a:p>
                      <a:r>
                        <a:rPr lang="en-US" dirty="0" smtClean="0"/>
                        <a:t>Address books</a:t>
                      </a:r>
                      <a:r>
                        <a:rPr lang="en-US" baseline="0" dirty="0" smtClean="0"/>
                        <a:t> not long enough</a:t>
                      </a:r>
                      <a:endParaRPr lang="en-US" dirty="0"/>
                    </a:p>
                  </a:txBody>
                  <a:tcPr/>
                </a:tc>
              </a:tr>
              <a:tr h="711330">
                <a:tc>
                  <a:txBody>
                    <a:bodyPr/>
                    <a:lstStyle/>
                    <a:p>
                      <a:r>
                        <a:rPr lang="en-US" dirty="0" smtClean="0"/>
                        <a:t>Japan</a:t>
                      </a:r>
                      <a:endParaRPr lang="en-US" dirty="0"/>
                    </a:p>
                  </a:txBody>
                  <a:tcPr/>
                </a:tc>
                <a:tc>
                  <a:txBody>
                    <a:bodyPr/>
                    <a:lstStyle/>
                    <a:p>
                      <a:r>
                        <a:rPr lang="en-US" b="1" dirty="0" smtClean="0"/>
                        <a:t>‘</a:t>
                      </a:r>
                      <a:r>
                        <a:rPr lang="en-US" b="1" dirty="0" err="1" smtClean="0"/>
                        <a:t>Kawaii</a:t>
                      </a:r>
                      <a:r>
                        <a:rPr lang="en-US" b="1" dirty="0" smtClean="0"/>
                        <a:t>’ – </a:t>
                      </a:r>
                      <a:r>
                        <a:rPr lang="en-US" b="0" dirty="0" smtClean="0"/>
                        <a:t>customizing</a:t>
                      </a:r>
                      <a:r>
                        <a:rPr lang="en-US" b="0" baseline="0" dirty="0" smtClean="0"/>
                        <a:t> phone with cute figures</a:t>
                      </a:r>
                      <a:endParaRPr lang="en-US" b="1" dirty="0"/>
                    </a:p>
                  </a:txBody>
                  <a:tcPr/>
                </a:tc>
                <a:tc>
                  <a:txBody>
                    <a:bodyPr/>
                    <a:lstStyle/>
                    <a:p>
                      <a:r>
                        <a:rPr lang="en-US" dirty="0" smtClean="0"/>
                        <a:t>Buddhist reverence</a:t>
                      </a:r>
                      <a:r>
                        <a:rPr lang="en-US" baseline="0" dirty="0" smtClean="0"/>
                        <a:t> for animals, gift exchange practices – across ages and genders</a:t>
                      </a:r>
                      <a:endParaRPr lang="en-US" dirty="0"/>
                    </a:p>
                  </a:txBody>
                  <a:tcPr/>
                </a:tc>
                <a:tc>
                  <a:txBody>
                    <a:bodyPr/>
                    <a:lstStyle/>
                    <a:p>
                      <a:r>
                        <a:rPr lang="en-US" dirty="0" smtClean="0"/>
                        <a:t>Providing suitable customization</a:t>
                      </a:r>
                      <a:r>
                        <a:rPr lang="en-US" baseline="0" dirty="0" smtClean="0"/>
                        <a:t> content</a:t>
                      </a:r>
                      <a:endParaRPr lang="en-US" dirty="0"/>
                    </a:p>
                  </a:txBody>
                  <a:tcPr/>
                </a:tc>
              </a:tr>
            </a:tbl>
          </a:graphicData>
        </a:graphic>
      </p:graphicFrame>
    </p:spTree>
    <p:extLst>
      <p:ext uri="{BB962C8B-B14F-4D97-AF65-F5344CB8AC3E}">
        <p14:creationId xmlns:p14="http://schemas.microsoft.com/office/powerpoint/2010/main" val="27446236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8485571"/>
              </p:ext>
            </p:extLst>
          </p:nvPr>
        </p:nvGraphicFramePr>
        <p:xfrm>
          <a:off x="502023" y="1704787"/>
          <a:ext cx="8119036" cy="4663439"/>
        </p:xfrm>
        <a:graphic>
          <a:graphicData uri="http://schemas.openxmlformats.org/drawingml/2006/table">
            <a:tbl>
              <a:tblPr bandRow="1">
                <a:tableStyleId>{5C22544A-7EE6-4342-B048-85BDC9FD1C3A}</a:tableStyleId>
              </a:tblPr>
              <a:tblGrid>
                <a:gridCol w="2029759"/>
                <a:gridCol w="2029759"/>
                <a:gridCol w="2326341"/>
                <a:gridCol w="1733177"/>
              </a:tblGrid>
              <a:tr h="711330">
                <a:tc>
                  <a:txBody>
                    <a:bodyPr/>
                    <a:lstStyle/>
                    <a:p>
                      <a:r>
                        <a:rPr lang="en-US" dirty="0" smtClean="0"/>
                        <a:t>US</a:t>
                      </a:r>
                      <a:endParaRPr lang="en-US" dirty="0"/>
                    </a:p>
                  </a:txBody>
                  <a:tcPr/>
                </a:tc>
                <a:tc>
                  <a:txBody>
                    <a:bodyPr/>
                    <a:lstStyle/>
                    <a:p>
                      <a:r>
                        <a:rPr lang="en-US" b="1" dirty="0" smtClean="0"/>
                        <a:t>Slang/Informal</a:t>
                      </a:r>
                      <a:r>
                        <a:rPr lang="en-US" b="1" baseline="0" dirty="0" smtClean="0"/>
                        <a:t> texting – </a:t>
                      </a:r>
                      <a:r>
                        <a:rPr lang="en-US" b="0" baseline="0" dirty="0" smtClean="0"/>
                        <a:t>short </a:t>
                      </a:r>
                      <a:r>
                        <a:rPr lang="en-US" b="0" baseline="0" dirty="0" err="1" smtClean="0"/>
                        <a:t>msgs</a:t>
                      </a:r>
                      <a:r>
                        <a:rPr lang="en-US" b="0" baseline="0" dirty="0" smtClean="0"/>
                        <a:t> with limited set of same individuals</a:t>
                      </a:r>
                      <a:endParaRPr lang="en-US" b="0" dirty="0"/>
                    </a:p>
                  </a:txBody>
                  <a:tcPr/>
                </a:tc>
                <a:tc>
                  <a:txBody>
                    <a:bodyPr/>
                    <a:lstStyle/>
                    <a:p>
                      <a:r>
                        <a:rPr lang="en-US" baseline="0" dirty="0" smtClean="0"/>
                        <a:t>Friendship as </a:t>
                      </a:r>
                      <a:r>
                        <a:rPr lang="en-US" baseline="0" dirty="0" smtClean="0"/>
                        <a:t>emotional support, identity work, </a:t>
                      </a:r>
                      <a:r>
                        <a:rPr lang="en-US" baseline="0" dirty="0" smtClean="0"/>
                        <a:t>especially among women</a:t>
                      </a:r>
                      <a:endParaRPr lang="en-US" dirty="0"/>
                    </a:p>
                  </a:txBody>
                  <a:tcPr/>
                </a:tc>
                <a:tc>
                  <a:txBody>
                    <a:bodyPr/>
                    <a:lstStyle/>
                    <a:p>
                      <a:r>
                        <a:rPr lang="en-US" dirty="0" smtClean="0"/>
                        <a:t>Accessibility</a:t>
                      </a:r>
                      <a:r>
                        <a:rPr lang="en-US" baseline="0" dirty="0" smtClean="0"/>
                        <a:t> of exclamation point</a:t>
                      </a:r>
                      <a:endParaRPr lang="en-US" dirty="0"/>
                    </a:p>
                  </a:txBody>
                  <a:tcPr/>
                </a:tc>
              </a:tr>
              <a:tr h="711330">
                <a:tc>
                  <a:txBody>
                    <a:bodyPr/>
                    <a:lstStyle/>
                    <a:p>
                      <a:r>
                        <a:rPr lang="en-US" dirty="0" smtClean="0"/>
                        <a:t>China</a:t>
                      </a:r>
                      <a:endParaRPr lang="en-US" dirty="0"/>
                    </a:p>
                  </a:txBody>
                  <a:tcPr/>
                </a:tc>
                <a:tc>
                  <a:txBody>
                    <a:bodyPr/>
                    <a:lstStyle/>
                    <a:p>
                      <a:r>
                        <a:rPr lang="en-US" b="1" dirty="0" smtClean="0"/>
                        <a:t>Highly</a:t>
                      </a:r>
                      <a:r>
                        <a:rPr lang="en-US" b="1" baseline="0" dirty="0" smtClean="0"/>
                        <a:t> formal texting with friends at a distance – </a:t>
                      </a:r>
                      <a:r>
                        <a:rPr lang="en-US" b="0" baseline="0" dirty="0" smtClean="0"/>
                        <a:t>very long </a:t>
                      </a:r>
                      <a:r>
                        <a:rPr lang="en-US" b="0" baseline="0" dirty="0" err="1" smtClean="0"/>
                        <a:t>msgs</a:t>
                      </a:r>
                      <a:r>
                        <a:rPr lang="en-US" b="0" baseline="0" dirty="0" smtClean="0"/>
                        <a:t> sharing life events</a:t>
                      </a:r>
                      <a:endParaRPr lang="en-US" b="1" dirty="0"/>
                    </a:p>
                  </a:txBody>
                  <a:tcPr/>
                </a:tc>
                <a:tc>
                  <a:txBody>
                    <a:bodyPr/>
                    <a:lstStyle/>
                    <a:p>
                      <a:r>
                        <a:rPr lang="en-US" dirty="0" smtClean="0"/>
                        <a:t>Friendship “appears indifferent but is pure like water”</a:t>
                      </a:r>
                      <a:r>
                        <a:rPr lang="en-US" baseline="0" dirty="0" smtClean="0"/>
                        <a:t> </a:t>
                      </a:r>
                      <a:r>
                        <a:rPr lang="en-US" dirty="0" smtClean="0"/>
                        <a:t>– reserved warmth,</a:t>
                      </a:r>
                      <a:r>
                        <a:rPr lang="en-US" baseline="0" dirty="0" smtClean="0"/>
                        <a:t> reasonable distance</a:t>
                      </a:r>
                      <a:endParaRPr lang="en-US" dirty="0"/>
                    </a:p>
                  </a:txBody>
                  <a:tcPr/>
                </a:tc>
                <a:tc>
                  <a:txBody>
                    <a:bodyPr/>
                    <a:lstStyle/>
                    <a:p>
                      <a:r>
                        <a:rPr lang="en-US" dirty="0" smtClean="0"/>
                        <a:t>Constraints</a:t>
                      </a:r>
                      <a:r>
                        <a:rPr lang="en-US" baseline="0" dirty="0" smtClean="0"/>
                        <a:t> on message length</a:t>
                      </a:r>
                      <a:endParaRPr lang="en-US" dirty="0"/>
                    </a:p>
                  </a:txBody>
                  <a:tcPr/>
                </a:tc>
              </a:tr>
              <a:tr h="711330">
                <a:tc>
                  <a:txBody>
                    <a:bodyPr/>
                    <a:lstStyle/>
                    <a:p>
                      <a:r>
                        <a:rPr lang="en-US" dirty="0" smtClean="0"/>
                        <a:t>Ghana/Uganda</a:t>
                      </a:r>
                      <a:endParaRPr lang="en-US" dirty="0"/>
                    </a:p>
                  </a:txBody>
                  <a:tcPr/>
                </a:tc>
                <a:tc>
                  <a:txBody>
                    <a:bodyPr/>
                    <a:lstStyle/>
                    <a:p>
                      <a:r>
                        <a:rPr lang="en-US" b="1" dirty="0" smtClean="0"/>
                        <a:t>Flashing/Beeping -</a:t>
                      </a:r>
                      <a:r>
                        <a:rPr lang="en-US" b="1" baseline="0" dirty="0" smtClean="0"/>
                        <a:t> </a:t>
                      </a:r>
                      <a:r>
                        <a:rPr lang="en-US" b="0" dirty="0" smtClean="0"/>
                        <a:t>ring phone but hang up before answering</a:t>
                      </a:r>
                      <a:endParaRPr lang="en-US" b="1" dirty="0"/>
                    </a:p>
                  </a:txBody>
                  <a:tcPr/>
                </a:tc>
                <a:tc>
                  <a:txBody>
                    <a:bodyPr/>
                    <a:lstStyle/>
                    <a:p>
                      <a:r>
                        <a:rPr lang="en-US" dirty="0" smtClean="0"/>
                        <a:t>Norms of reciprocity, generosity, general conditions</a:t>
                      </a:r>
                      <a:r>
                        <a:rPr lang="en-US" baseline="0" dirty="0" smtClean="0"/>
                        <a:t> of</a:t>
                      </a:r>
                      <a:r>
                        <a:rPr lang="en-US" dirty="0" smtClean="0"/>
                        <a:t> scarcity</a:t>
                      </a:r>
                      <a:endParaRPr lang="en-US" dirty="0"/>
                    </a:p>
                  </a:txBody>
                  <a:tcPr/>
                </a:tc>
                <a:tc>
                  <a:txBody>
                    <a:bodyPr/>
                    <a:lstStyle/>
                    <a:p>
                      <a:r>
                        <a:rPr lang="en-US" dirty="0" smtClean="0"/>
                        <a:t>Free txt </a:t>
                      </a:r>
                      <a:r>
                        <a:rPr lang="en-US" dirty="0" err="1" smtClean="0"/>
                        <a:t>msg</a:t>
                      </a:r>
                      <a:r>
                        <a:rPr lang="en-US" baseline="0" dirty="0" smtClean="0"/>
                        <a:t> templates with standard content “call me”</a:t>
                      </a:r>
                      <a:endParaRPr lang="en-US" dirty="0"/>
                    </a:p>
                  </a:txBody>
                  <a:tcPr/>
                </a:tc>
              </a:tr>
            </a:tbl>
          </a:graphicData>
        </a:graphic>
      </p:graphicFrame>
      <p:sp>
        <p:nvSpPr>
          <p:cNvPr id="6" name="Title 1"/>
          <p:cNvSpPr>
            <a:spLocks noGrp="1"/>
          </p:cNvSpPr>
          <p:nvPr>
            <p:ph type="title"/>
          </p:nvPr>
        </p:nvSpPr>
        <p:spPr>
          <a:xfrm>
            <a:off x="457200" y="533399"/>
            <a:ext cx="8229600" cy="1259541"/>
          </a:xfrm>
        </p:spPr>
        <p:txBody>
          <a:bodyPr>
            <a:normAutofit/>
          </a:bodyPr>
          <a:lstStyle/>
          <a:p>
            <a:pPr marL="0" indent="0"/>
            <a:r>
              <a:rPr lang="en-US" dirty="0" smtClean="0"/>
              <a:t>Mobile </a:t>
            </a:r>
            <a:r>
              <a:rPr lang="en-US" dirty="0"/>
              <a:t>Phone </a:t>
            </a:r>
            <a:r>
              <a:rPr lang="en-US" dirty="0" smtClean="0"/>
              <a:t>Use as Cultural</a:t>
            </a:r>
            <a:endParaRPr lang="en-US" dirty="0"/>
          </a:p>
        </p:txBody>
      </p:sp>
    </p:spTree>
    <p:extLst>
      <p:ext uri="{BB962C8B-B14F-4D97-AF65-F5344CB8AC3E}">
        <p14:creationId xmlns:p14="http://schemas.microsoft.com/office/powerpoint/2010/main" val="9712135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Cross-Cultural Design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22143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59541"/>
          </a:xfrm>
        </p:spPr>
        <p:txBody>
          <a:bodyPr>
            <a:normAutofit/>
          </a:bodyPr>
          <a:lstStyle/>
          <a:p>
            <a:pPr marL="0" indent="0"/>
            <a:r>
              <a:rPr lang="en-US" dirty="0" smtClean="0"/>
              <a:t>Sun (2012)</a:t>
            </a:r>
            <a:endParaRPr lang="en-US" dirty="0"/>
          </a:p>
        </p:txBody>
      </p:sp>
      <p:sp>
        <p:nvSpPr>
          <p:cNvPr id="5" name="Content Placeholder 2"/>
          <p:cNvSpPr txBox="1">
            <a:spLocks/>
          </p:cNvSpPr>
          <p:nvPr/>
        </p:nvSpPr>
        <p:spPr>
          <a:xfrm>
            <a:off x="627530" y="1673415"/>
            <a:ext cx="4138705" cy="443304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b="1" dirty="0" smtClean="0"/>
              <a:t>Internationalization</a:t>
            </a:r>
            <a:r>
              <a:rPr lang="en-US" dirty="0" smtClean="0"/>
              <a:t> – “isolating and extracting all cultural context from a product”</a:t>
            </a:r>
          </a:p>
          <a:p>
            <a:r>
              <a:rPr lang="en-US" b="1" dirty="0" smtClean="0"/>
              <a:t>Localization</a:t>
            </a:r>
            <a:r>
              <a:rPr lang="en-US" dirty="0" smtClean="0"/>
              <a:t> – </a:t>
            </a:r>
            <a:r>
              <a:rPr lang="en-US" dirty="0" err="1" smtClean="0"/>
              <a:t>respecifying</a:t>
            </a:r>
            <a:r>
              <a:rPr lang="en-US" dirty="0" smtClean="0"/>
              <a:t> a product (software) for different markets</a:t>
            </a:r>
          </a:p>
          <a:p>
            <a:pPr lvl="1"/>
            <a:r>
              <a:rPr lang="en-US" dirty="0" smtClean="0"/>
              <a:t>Language </a:t>
            </a:r>
          </a:p>
          <a:p>
            <a:pPr lvl="1"/>
            <a:r>
              <a:rPr lang="en-US" dirty="0" smtClean="0"/>
              <a:t>Currencies</a:t>
            </a:r>
          </a:p>
          <a:p>
            <a:pPr lvl="1"/>
            <a:r>
              <a:rPr lang="en-US" dirty="0" smtClean="0"/>
              <a:t>Icons/symbols</a:t>
            </a:r>
          </a:p>
          <a:p>
            <a:pPr lvl="1"/>
            <a:r>
              <a:rPr lang="en-US" dirty="0" smtClean="0"/>
              <a:t>Colors</a:t>
            </a:r>
          </a:p>
        </p:txBody>
      </p:sp>
      <p:pic>
        <p:nvPicPr>
          <p:cNvPr id="3" name="Picture 2"/>
          <p:cNvPicPr>
            <a:picLocks noChangeAspect="1"/>
          </p:cNvPicPr>
          <p:nvPr/>
        </p:nvPicPr>
        <p:blipFill>
          <a:blip r:embed="rId3"/>
          <a:stretch>
            <a:fillRect/>
          </a:stretch>
        </p:blipFill>
        <p:spPr>
          <a:xfrm>
            <a:off x="5051700" y="911411"/>
            <a:ext cx="3635100" cy="2808941"/>
          </a:xfrm>
          <a:prstGeom prst="rect">
            <a:avLst/>
          </a:prstGeom>
        </p:spPr>
      </p:pic>
      <p:pic>
        <p:nvPicPr>
          <p:cNvPr id="6" name="Picture 5"/>
          <p:cNvPicPr>
            <a:picLocks noChangeAspect="1"/>
          </p:cNvPicPr>
          <p:nvPr/>
        </p:nvPicPr>
        <p:blipFill rotWithShape="1">
          <a:blip r:embed="rId4"/>
          <a:srcRect l="24510" t="31111" r="33496" b="30816"/>
          <a:stretch/>
        </p:blipFill>
        <p:spPr>
          <a:xfrm>
            <a:off x="4858892" y="3869763"/>
            <a:ext cx="3827908" cy="1951190"/>
          </a:xfrm>
          <a:prstGeom prst="rect">
            <a:avLst/>
          </a:prstGeom>
        </p:spPr>
      </p:pic>
    </p:spTree>
    <p:extLst>
      <p:ext uri="{BB962C8B-B14F-4D97-AF65-F5344CB8AC3E}">
        <p14:creationId xmlns:p14="http://schemas.microsoft.com/office/powerpoint/2010/main" val="33189776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59541"/>
          </a:xfrm>
        </p:spPr>
        <p:txBody>
          <a:bodyPr>
            <a:normAutofit/>
          </a:bodyPr>
          <a:lstStyle/>
          <a:p>
            <a:pPr marL="0" indent="0"/>
            <a:r>
              <a:rPr lang="en-US" dirty="0" smtClean="0"/>
              <a:t>Cultural usability?</a:t>
            </a:r>
            <a:endParaRPr lang="en-US" dirty="0"/>
          </a:p>
        </p:txBody>
      </p:sp>
      <p:sp>
        <p:nvSpPr>
          <p:cNvPr id="5" name="Content Placeholder 2"/>
          <p:cNvSpPr txBox="1">
            <a:spLocks/>
          </p:cNvSpPr>
          <p:nvPr/>
        </p:nvSpPr>
        <p:spPr>
          <a:xfrm>
            <a:off x="627531" y="1673415"/>
            <a:ext cx="4751292" cy="4433049"/>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As opposed to usability that ignores sociocultural context surrounding a product, treats usability as an isolated property</a:t>
            </a:r>
          </a:p>
          <a:p>
            <a:r>
              <a:rPr lang="en-US" b="1" dirty="0" smtClean="0"/>
              <a:t>Levels of context: </a:t>
            </a:r>
            <a:br>
              <a:rPr lang="en-US" b="1" dirty="0" smtClean="0"/>
            </a:br>
            <a:r>
              <a:rPr lang="en-US" dirty="0" smtClean="0"/>
              <a:t>(1) immediate, (2) sociocultural – a) subcultural and b) higher level / national</a:t>
            </a:r>
          </a:p>
          <a:p>
            <a:r>
              <a:rPr lang="en-US" dirty="0" smtClean="0"/>
              <a:t>Awareness of </a:t>
            </a:r>
            <a:r>
              <a:rPr lang="en-US" b="1" dirty="0"/>
              <a:t>l</a:t>
            </a:r>
            <a:r>
              <a:rPr lang="en-US" b="1" dirty="0" smtClean="0"/>
              <a:t>ocalization </a:t>
            </a:r>
            <a:r>
              <a:rPr lang="en-US" dirty="0" smtClean="0"/>
              <a:t>as part of a ‘cultural circuit’ – </a:t>
            </a:r>
            <a:r>
              <a:rPr lang="en-US" i="1" dirty="0" smtClean="0"/>
              <a:t>developer localization</a:t>
            </a:r>
            <a:r>
              <a:rPr lang="en-US" dirty="0" smtClean="0"/>
              <a:t>, but also </a:t>
            </a:r>
            <a:r>
              <a:rPr lang="en-US" i="1" dirty="0" smtClean="0"/>
              <a:t>user localization</a:t>
            </a:r>
            <a:endParaRPr lang="en-US" b="1" i="1" dirty="0" smtClean="0"/>
          </a:p>
        </p:txBody>
      </p:sp>
      <p:pic>
        <p:nvPicPr>
          <p:cNvPr id="3" name="Picture 2"/>
          <p:cNvPicPr>
            <a:picLocks noChangeAspect="1"/>
          </p:cNvPicPr>
          <p:nvPr/>
        </p:nvPicPr>
        <p:blipFill rotWithShape="1">
          <a:blip r:embed="rId3"/>
          <a:srcRect l="24673" t="15999" r="27125" b="9310"/>
          <a:stretch/>
        </p:blipFill>
        <p:spPr>
          <a:xfrm>
            <a:off x="5378823" y="1673415"/>
            <a:ext cx="3556000" cy="3097936"/>
          </a:xfrm>
          <a:prstGeom prst="rect">
            <a:avLst/>
          </a:prstGeom>
        </p:spPr>
      </p:pic>
    </p:spTree>
    <p:extLst>
      <p:ext uri="{BB962C8B-B14F-4D97-AF65-F5344CB8AC3E}">
        <p14:creationId xmlns:p14="http://schemas.microsoft.com/office/powerpoint/2010/main" val="40064357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59541"/>
          </a:xfrm>
        </p:spPr>
        <p:txBody>
          <a:bodyPr>
            <a:normAutofit/>
          </a:bodyPr>
          <a:lstStyle/>
          <a:p>
            <a:pPr marL="0" indent="0"/>
            <a:r>
              <a:rPr lang="en-US" dirty="0" smtClean="0"/>
              <a:t>In the End…</a:t>
            </a:r>
            <a:endParaRPr lang="en-US" dirty="0"/>
          </a:p>
        </p:txBody>
      </p:sp>
      <p:sp>
        <p:nvSpPr>
          <p:cNvPr id="5" name="Content Placeholder 2"/>
          <p:cNvSpPr txBox="1">
            <a:spLocks/>
          </p:cNvSpPr>
          <p:nvPr/>
        </p:nvSpPr>
        <p:spPr>
          <a:xfrm>
            <a:off x="463179" y="1673415"/>
            <a:ext cx="3974350" cy="461682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What method to incorporate or account for </a:t>
            </a:r>
            <a:r>
              <a:rPr lang="en-US" dirty="0" smtClean="0">
                <a:solidFill>
                  <a:srgbClr val="292934"/>
                </a:solidFill>
              </a:rPr>
              <a:t>cultural influences in </a:t>
            </a:r>
            <a:r>
              <a:rPr lang="en-US" dirty="0" smtClean="0">
                <a:solidFill>
                  <a:srgbClr val="292934"/>
                </a:solidFill>
              </a:rPr>
              <a:t>design?</a:t>
            </a:r>
          </a:p>
          <a:p>
            <a:r>
              <a:rPr lang="en-US" i="1" dirty="0" smtClean="0"/>
              <a:t>Go Talk to People - </a:t>
            </a:r>
            <a:r>
              <a:rPr lang="en-US" dirty="0" smtClean="0"/>
              <a:t>“structured fieldwork</a:t>
            </a:r>
            <a:br>
              <a:rPr lang="en-US" dirty="0" smtClean="0"/>
            </a:br>
            <a:r>
              <a:rPr lang="en-US" dirty="0" smtClean="0"/>
              <a:t>methods”</a:t>
            </a:r>
          </a:p>
          <a:p>
            <a:r>
              <a:rPr lang="en-US" b="1" dirty="0" smtClean="0"/>
              <a:t>Big data </a:t>
            </a:r>
            <a:r>
              <a:rPr lang="en-US" dirty="0" smtClean="0"/>
              <a:t>is no substitute (action </a:t>
            </a:r>
            <a:r>
              <a:rPr lang="en-US" i="1" dirty="0" smtClean="0"/>
              <a:t>+ meaning</a:t>
            </a:r>
            <a:r>
              <a:rPr lang="en-US" dirty="0" smtClean="0"/>
              <a:t>)</a:t>
            </a:r>
          </a:p>
          <a:p>
            <a:r>
              <a:rPr lang="en-US" dirty="0" smtClean="0"/>
              <a:t>No pre-established set of ‘cultural dimensions’ offers much utility, predictive </a:t>
            </a:r>
            <a:r>
              <a:rPr lang="en-US" dirty="0" smtClean="0"/>
              <a:t>power</a:t>
            </a:r>
          </a:p>
          <a:p>
            <a:r>
              <a:rPr lang="en-US" dirty="0" smtClean="0"/>
              <a:t>No handbook</a:t>
            </a:r>
            <a:endParaRPr lang="en-US" dirty="0" smtClean="0"/>
          </a:p>
        </p:txBody>
      </p:sp>
      <p:pic>
        <p:nvPicPr>
          <p:cNvPr id="4" name="Picture 4" descr="http://www.vanderbilt.edu/AnS/Anthro/Anth206/malinowski2.JPG"/>
          <p:cNvPicPr>
            <a:picLocks noChangeAspect="1" noChangeArrowheads="1"/>
          </p:cNvPicPr>
          <p:nvPr/>
        </p:nvPicPr>
        <p:blipFill>
          <a:blip r:embed="rId3"/>
          <a:srcRect/>
          <a:stretch>
            <a:fillRect/>
          </a:stretch>
        </p:blipFill>
        <p:spPr bwMode="auto">
          <a:xfrm>
            <a:off x="4596029" y="798948"/>
            <a:ext cx="4279030" cy="2636027"/>
          </a:xfrm>
          <a:prstGeom prst="rect">
            <a:avLst/>
          </a:prstGeom>
          <a:noFill/>
          <a:ln>
            <a:solidFill>
              <a:schemeClr val="tx1"/>
            </a:solidFill>
          </a:ln>
        </p:spPr>
      </p:pic>
      <p:pic>
        <p:nvPicPr>
          <p:cNvPr id="3" name="Picture 2"/>
          <p:cNvPicPr>
            <a:picLocks noChangeAspect="1"/>
          </p:cNvPicPr>
          <p:nvPr/>
        </p:nvPicPr>
        <p:blipFill>
          <a:blip r:embed="rId4"/>
          <a:stretch>
            <a:fillRect/>
          </a:stretch>
        </p:blipFill>
        <p:spPr>
          <a:xfrm>
            <a:off x="4728135" y="3614268"/>
            <a:ext cx="3840525" cy="3029325"/>
          </a:xfrm>
          <a:prstGeom prst="rect">
            <a:avLst/>
          </a:prstGeom>
          <a:ln>
            <a:solidFill>
              <a:schemeClr val="tx1"/>
            </a:solidFill>
          </a:ln>
        </p:spPr>
      </p:pic>
      <p:pic>
        <p:nvPicPr>
          <p:cNvPr id="6" name="Picture 5" descr="IMG_2014.JPG"/>
          <p:cNvPicPr>
            <a:picLocks noChangeAspect="1"/>
          </p:cNvPicPr>
          <p:nvPr/>
        </p:nvPicPr>
        <p:blipFill rotWithShape="1">
          <a:blip r:embed="rId5" cstate="print">
            <a:extLst>
              <a:ext uri="{28A0092B-C50C-407E-A947-70E740481C1C}">
                <a14:useLocalDpi xmlns:a14="http://schemas.microsoft.com/office/drawing/2010/main" val="0"/>
              </a:ext>
            </a:extLst>
          </a:blip>
          <a:srcRect t="12936" b="3720"/>
          <a:stretch/>
        </p:blipFill>
        <p:spPr>
          <a:xfrm>
            <a:off x="4596029" y="798948"/>
            <a:ext cx="4279030" cy="2674770"/>
          </a:xfrm>
          <a:prstGeom prst="rect">
            <a:avLst/>
          </a:prstGeom>
        </p:spPr>
      </p:pic>
    </p:spTree>
    <p:extLst>
      <p:ext uri="{BB962C8B-B14F-4D97-AF65-F5344CB8AC3E}">
        <p14:creationId xmlns:p14="http://schemas.microsoft.com/office/powerpoint/2010/main" val="1162642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25</a:t>
            </a:r>
            <a:endParaRPr lang="en-US" dirty="0"/>
          </a:p>
        </p:txBody>
      </p:sp>
      <p:sp>
        <p:nvSpPr>
          <p:cNvPr id="3" name="Subtitle 2"/>
          <p:cNvSpPr>
            <a:spLocks noGrp="1"/>
          </p:cNvSpPr>
          <p:nvPr>
            <p:ph type="subTitle" idx="1"/>
          </p:nvPr>
        </p:nvSpPr>
        <p:spPr>
          <a:xfrm>
            <a:off x="685800" y="3505200"/>
            <a:ext cx="7848600" cy="1752600"/>
          </a:xfrm>
        </p:spPr>
        <p:txBody>
          <a:bodyPr>
            <a:normAutofit/>
          </a:bodyPr>
          <a:lstStyle/>
          <a:p>
            <a:r>
              <a:rPr lang="en-US" dirty="0" smtClean="0"/>
              <a:t>Culture (continued)…</a:t>
            </a:r>
          </a:p>
          <a:p>
            <a:r>
              <a:rPr lang="en-US" dirty="0" smtClean="0"/>
              <a:t>Culture and Mobile Phone Appropriation</a:t>
            </a:r>
          </a:p>
          <a:p>
            <a:r>
              <a:rPr lang="en-US" dirty="0" smtClean="0"/>
              <a:t>Cross-Cultural Technology Design</a:t>
            </a:r>
            <a:endParaRPr lang="en-US" dirty="0"/>
          </a:p>
        </p:txBody>
      </p:sp>
    </p:spTree>
    <p:extLst>
      <p:ext uri="{BB962C8B-B14F-4D97-AF65-F5344CB8AC3E}">
        <p14:creationId xmlns:p14="http://schemas.microsoft.com/office/powerpoint/2010/main" val="2761461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0870" y="791883"/>
            <a:ext cx="3633843" cy="5423646"/>
          </a:xfrm>
          <a:prstGeom prst="rect">
            <a:avLst/>
          </a:prstGeom>
          <a:ln>
            <a:solidFill>
              <a:schemeClr val="tx1"/>
            </a:solidFill>
          </a:ln>
        </p:spPr>
      </p:pic>
      <p:sp>
        <p:nvSpPr>
          <p:cNvPr id="6" name="Content Placeholder 2"/>
          <p:cNvSpPr>
            <a:spLocks noGrp="1"/>
          </p:cNvSpPr>
          <p:nvPr>
            <p:ph idx="1"/>
          </p:nvPr>
        </p:nvSpPr>
        <p:spPr>
          <a:xfrm>
            <a:off x="4422588" y="763496"/>
            <a:ext cx="4264212" cy="4876800"/>
          </a:xfrm>
        </p:spPr>
        <p:txBody>
          <a:bodyPr/>
          <a:lstStyle/>
          <a:p>
            <a:r>
              <a:rPr lang="en-US" dirty="0" smtClean="0"/>
              <a:t>Are online cultures rooted in aspects of American culture?  Or particular American subcultures?</a:t>
            </a:r>
            <a:endParaRPr lang="en-US" dirty="0"/>
          </a:p>
        </p:txBody>
      </p:sp>
    </p:spTree>
    <p:extLst>
      <p:ext uri="{BB962C8B-B14F-4D97-AF65-F5344CB8AC3E}">
        <p14:creationId xmlns:p14="http://schemas.microsoft.com/office/powerpoint/2010/main" val="215381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617" t="15973" r="25364" b="16026"/>
          <a:stretch/>
        </p:blipFill>
        <p:spPr>
          <a:xfrm>
            <a:off x="-1" y="358588"/>
            <a:ext cx="9144001" cy="5295337"/>
          </a:xfrm>
          <a:prstGeom prst="rect">
            <a:avLst/>
          </a:prstGeom>
        </p:spPr>
      </p:pic>
      <p:sp>
        <p:nvSpPr>
          <p:cNvPr id="5" name="Rectangle 4"/>
          <p:cNvSpPr/>
          <p:nvPr/>
        </p:nvSpPr>
        <p:spPr>
          <a:xfrm>
            <a:off x="-14944" y="343647"/>
            <a:ext cx="9158944" cy="5311767"/>
          </a:xfrm>
          <a:prstGeom prst="rect">
            <a:avLst/>
          </a:prstGeom>
          <a:solidFill>
            <a:schemeClr val="bg1">
              <a:alpha val="6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78223"/>
            <a:ext cx="8229600" cy="990600"/>
          </a:xfrm>
        </p:spPr>
        <p:txBody>
          <a:bodyPr/>
          <a:lstStyle/>
          <a:p>
            <a:r>
              <a:rPr lang="en-US" dirty="0" smtClean="0"/>
              <a:t>Outline</a:t>
            </a:r>
            <a:endParaRPr lang="en-US" dirty="0"/>
          </a:p>
        </p:txBody>
      </p:sp>
      <p:sp>
        <p:nvSpPr>
          <p:cNvPr id="3" name="Content Placeholder 2"/>
          <p:cNvSpPr>
            <a:spLocks noGrp="1"/>
          </p:cNvSpPr>
          <p:nvPr>
            <p:ph idx="1"/>
          </p:nvPr>
        </p:nvSpPr>
        <p:spPr>
          <a:xfrm>
            <a:off x="457200" y="1645023"/>
            <a:ext cx="8229600" cy="4876800"/>
          </a:xfrm>
        </p:spPr>
        <p:txBody>
          <a:bodyPr/>
          <a:lstStyle/>
          <a:p>
            <a:r>
              <a:rPr lang="en-US" sz="2800" dirty="0"/>
              <a:t>Review of </a:t>
            </a:r>
            <a:r>
              <a:rPr lang="en-US" sz="2800" dirty="0" smtClean="0"/>
              <a:t>“culture” with an emphasis on its connection to information systems and </a:t>
            </a:r>
            <a:r>
              <a:rPr lang="en-US" sz="2800" dirty="0" smtClean="0"/>
              <a:t>technology (design and use)</a:t>
            </a:r>
            <a:endParaRPr lang="en-US" sz="2800" dirty="0"/>
          </a:p>
          <a:p>
            <a:pPr marL="731520" lvl="1" indent="-457200">
              <a:buFont typeface="+mj-lt"/>
              <a:buAutoNum type="arabicPeriod"/>
            </a:pPr>
            <a:r>
              <a:rPr lang="en-US" sz="2400" dirty="0" smtClean="0"/>
              <a:t>Mobile Phone Use </a:t>
            </a:r>
            <a:r>
              <a:rPr lang="en-US" sz="2400" dirty="0" smtClean="0"/>
              <a:t>as Cultural</a:t>
            </a:r>
            <a:endParaRPr lang="en-US" sz="2400" dirty="0"/>
          </a:p>
          <a:p>
            <a:r>
              <a:rPr lang="en-US" sz="2800" dirty="0"/>
              <a:t>Cross-Cultural </a:t>
            </a:r>
            <a:r>
              <a:rPr lang="en-US" sz="2800" dirty="0" smtClean="0"/>
              <a:t>Design</a:t>
            </a:r>
            <a:endParaRPr lang="en-US" dirty="0" smtClean="0"/>
          </a:p>
          <a:p>
            <a:r>
              <a:rPr lang="en-US" sz="2800" dirty="0" smtClean="0"/>
              <a:t>Cross-Cultural </a:t>
            </a:r>
            <a:r>
              <a:rPr lang="en-US" sz="2800" dirty="0" smtClean="0"/>
              <a:t>Encounters</a:t>
            </a:r>
            <a:endParaRPr lang="en-US" sz="2800" dirty="0" smtClean="0"/>
          </a:p>
          <a:p>
            <a:pPr lvl="2" indent="-457200">
              <a:buFont typeface="+mj-lt"/>
              <a:buAutoNum type="arabicPeriod"/>
            </a:pPr>
            <a:r>
              <a:rPr lang="en-US" sz="2200" dirty="0"/>
              <a:t>Call Center Workers in </a:t>
            </a:r>
            <a:r>
              <a:rPr lang="en-US" sz="2200" dirty="0" smtClean="0"/>
              <a:t>India</a:t>
            </a:r>
            <a:endParaRPr lang="en-US" sz="2600" dirty="0" smtClean="0"/>
          </a:p>
        </p:txBody>
      </p:sp>
    </p:spTree>
    <p:extLst>
      <p:ext uri="{BB962C8B-B14F-4D97-AF65-F5344CB8AC3E}">
        <p14:creationId xmlns:p14="http://schemas.microsoft.com/office/powerpoint/2010/main" val="32490878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What it is</a:t>
            </a:r>
            <a:endParaRPr lang="en-US" dirty="0"/>
          </a:p>
        </p:txBody>
      </p:sp>
      <p:sp>
        <p:nvSpPr>
          <p:cNvPr id="3" name="Content Placeholder 2"/>
          <p:cNvSpPr>
            <a:spLocks noGrp="1"/>
          </p:cNvSpPr>
          <p:nvPr>
            <p:ph idx="1"/>
          </p:nvPr>
        </p:nvSpPr>
        <p:spPr>
          <a:xfrm>
            <a:off x="457200" y="1704786"/>
            <a:ext cx="8229599" cy="4510743"/>
          </a:xfrm>
        </p:spPr>
        <p:txBody>
          <a:bodyPr>
            <a:normAutofit lnSpcReduction="10000"/>
          </a:bodyPr>
          <a:lstStyle/>
          <a:p>
            <a:r>
              <a:rPr lang="en-US" dirty="0" smtClean="0"/>
              <a:t>Ways </a:t>
            </a:r>
            <a:r>
              <a:rPr lang="en-US" dirty="0"/>
              <a:t>of Life (the everyday) … as expressed in practices, habits</a:t>
            </a:r>
          </a:p>
          <a:p>
            <a:r>
              <a:rPr lang="en-US" b="1" dirty="0"/>
              <a:t>Values, Beliefs, Meanings, </a:t>
            </a:r>
            <a:r>
              <a:rPr lang="en-US" b="1" dirty="0" smtClean="0"/>
              <a:t>Attitudes</a:t>
            </a:r>
            <a:endParaRPr lang="en-US" b="1" dirty="0"/>
          </a:p>
          <a:p>
            <a:r>
              <a:rPr lang="en-US" dirty="0" smtClean="0"/>
              <a:t>Shared (rather than unique to the individual)</a:t>
            </a:r>
          </a:p>
          <a:p>
            <a:r>
              <a:rPr lang="en-US" i="1" dirty="0" smtClean="0"/>
              <a:t>Often</a:t>
            </a:r>
            <a:r>
              <a:rPr lang="en-US" dirty="0" smtClean="0"/>
              <a:t> something commonsensical to members, not actively thought about, </a:t>
            </a:r>
            <a:r>
              <a:rPr lang="en-US" dirty="0" smtClean="0"/>
              <a:t>internalized, socialized into from childhood</a:t>
            </a:r>
            <a:endParaRPr lang="en-US" dirty="0" smtClean="0"/>
          </a:p>
          <a:p>
            <a:r>
              <a:rPr lang="en-US" dirty="0" smtClean="0"/>
              <a:t>Dynamic and changing, but grounded in history (</a:t>
            </a:r>
            <a:r>
              <a:rPr lang="en-US" i="1" dirty="0" smtClean="0"/>
              <a:t>not </a:t>
            </a:r>
            <a:r>
              <a:rPr lang="en-US" dirty="0" smtClean="0"/>
              <a:t>exclusively the ‘traditional’)</a:t>
            </a:r>
          </a:p>
          <a:p>
            <a:r>
              <a:rPr lang="en-US" b="1" dirty="0" smtClean="0"/>
              <a:t>Culture is (still) a useful concept for thinking about irreducible difference and diversity between social groups</a:t>
            </a:r>
          </a:p>
        </p:txBody>
      </p:sp>
    </p:spTree>
    <p:extLst>
      <p:ext uri="{BB962C8B-B14F-4D97-AF65-F5344CB8AC3E}">
        <p14:creationId xmlns:p14="http://schemas.microsoft.com/office/powerpoint/2010/main" val="14936535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 2 one-sentence definitions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b="1" dirty="0" smtClean="0"/>
              <a:t>Geertz</a:t>
            </a:r>
            <a:r>
              <a:rPr lang="en-US" dirty="0" smtClean="0"/>
              <a:t> – “an </a:t>
            </a:r>
            <a:r>
              <a:rPr lang="en-US" dirty="0"/>
              <a:t>historically transmitted pattern of meanings embodied in </a:t>
            </a:r>
            <a:r>
              <a:rPr lang="en-US" b="1" dirty="0"/>
              <a:t>symbols</a:t>
            </a:r>
            <a:r>
              <a:rPr lang="en-US" dirty="0"/>
              <a:t>, a system of inherited conceptions expressed in symbolic forms by means of which men communicate, perpetuate, and develop their knowledge about and their attitudes toward life</a:t>
            </a:r>
            <a:r>
              <a:rPr lang="en-US" dirty="0" smtClean="0"/>
              <a:t>”</a:t>
            </a:r>
          </a:p>
          <a:p>
            <a:endParaRPr lang="en-US" dirty="0"/>
          </a:p>
          <a:p>
            <a:r>
              <a:rPr lang="en-US" b="1" dirty="0" err="1" smtClean="0"/>
              <a:t>Tylor</a:t>
            </a:r>
            <a:r>
              <a:rPr lang="en-US" dirty="0" smtClean="0"/>
              <a:t> (1871) – “</a:t>
            </a:r>
            <a:r>
              <a:rPr lang="en-US" dirty="0"/>
              <a:t>that </a:t>
            </a:r>
            <a:r>
              <a:rPr lang="en-US" b="1" dirty="0"/>
              <a:t>complex whole </a:t>
            </a:r>
            <a:r>
              <a:rPr lang="en-US" dirty="0"/>
              <a:t>which includes knowledge, belief, art, law, morals, custom, and any other capabilities and habits acquired by </a:t>
            </a:r>
            <a:r>
              <a:rPr lang="en-US" dirty="0" smtClean="0"/>
              <a:t>man </a:t>
            </a:r>
            <a:r>
              <a:rPr lang="en-US" dirty="0"/>
              <a:t>as a member of </a:t>
            </a:r>
            <a:r>
              <a:rPr lang="en-US" dirty="0" smtClean="0"/>
              <a:t>society.”</a:t>
            </a:r>
          </a:p>
        </p:txBody>
      </p:sp>
    </p:spTree>
    <p:extLst>
      <p:ext uri="{BB962C8B-B14F-4D97-AF65-F5344CB8AC3E}">
        <p14:creationId xmlns:p14="http://schemas.microsoft.com/office/powerpoint/2010/main" val="35897731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What it is </a:t>
            </a:r>
            <a:r>
              <a:rPr lang="en-US" i="1" dirty="0" smtClean="0"/>
              <a:t>not</a:t>
            </a:r>
            <a:endParaRPr lang="en-US" i="1" dirty="0"/>
          </a:p>
        </p:txBody>
      </p:sp>
      <p:sp>
        <p:nvSpPr>
          <p:cNvPr id="3" name="Content Placeholder 2"/>
          <p:cNvSpPr>
            <a:spLocks noGrp="1"/>
          </p:cNvSpPr>
          <p:nvPr>
            <p:ph idx="1"/>
          </p:nvPr>
        </p:nvSpPr>
        <p:spPr>
          <a:xfrm>
            <a:off x="457200" y="1600200"/>
            <a:ext cx="8229600" cy="4876800"/>
          </a:xfrm>
        </p:spPr>
        <p:txBody>
          <a:bodyPr>
            <a:normAutofit/>
          </a:bodyPr>
          <a:lstStyle/>
          <a:p>
            <a:r>
              <a:rPr lang="en-US" b="1" dirty="0" smtClean="0"/>
              <a:t>(</a:t>
            </a:r>
            <a:r>
              <a:rPr lang="en-US" b="1" dirty="0"/>
              <a:t>1) pure behavior </a:t>
            </a:r>
            <a:r>
              <a:rPr lang="en-US" dirty="0"/>
              <a:t>apart from the</a:t>
            </a:r>
            <a:r>
              <a:rPr lang="en-US" b="1" dirty="0"/>
              <a:t> </a:t>
            </a:r>
            <a:r>
              <a:rPr lang="en-US" dirty="0"/>
              <a:t>shared meanings attached to </a:t>
            </a:r>
            <a:r>
              <a:rPr lang="en-US" dirty="0" smtClean="0"/>
              <a:t>it</a:t>
            </a:r>
          </a:p>
          <a:p>
            <a:r>
              <a:rPr lang="en-US" b="1" dirty="0" smtClean="0"/>
              <a:t>(</a:t>
            </a:r>
            <a:r>
              <a:rPr lang="en-US" b="1" dirty="0"/>
              <a:t>2) idiosyncratic </a:t>
            </a:r>
            <a:r>
              <a:rPr lang="en-US" dirty="0"/>
              <a:t>meanings and </a:t>
            </a:r>
            <a:r>
              <a:rPr lang="en-US" dirty="0" smtClean="0"/>
              <a:t>activities of an individual </a:t>
            </a:r>
            <a:r>
              <a:rPr lang="en-US" dirty="0"/>
              <a:t>(that are not shared) </a:t>
            </a:r>
            <a:endParaRPr lang="en-US" dirty="0" smtClean="0"/>
          </a:p>
          <a:p>
            <a:r>
              <a:rPr lang="en-US" b="1" dirty="0" smtClean="0"/>
              <a:t>(</a:t>
            </a:r>
            <a:r>
              <a:rPr lang="en-US" b="1" dirty="0"/>
              <a:t>3) </a:t>
            </a:r>
            <a:r>
              <a:rPr lang="en-US" dirty="0" smtClean="0"/>
              <a:t>what is </a:t>
            </a:r>
            <a:r>
              <a:rPr lang="en-US" b="1" dirty="0" smtClean="0"/>
              <a:t>instinctual </a:t>
            </a:r>
            <a:r>
              <a:rPr lang="en-US" dirty="0"/>
              <a:t>rather than </a:t>
            </a:r>
            <a:r>
              <a:rPr lang="en-US" dirty="0" smtClean="0"/>
              <a:t>learned, biological functioning</a:t>
            </a:r>
          </a:p>
          <a:p>
            <a:r>
              <a:rPr lang="en-US" b="1" dirty="0" smtClean="0"/>
              <a:t>(4) </a:t>
            </a:r>
            <a:r>
              <a:rPr lang="en-US" dirty="0" smtClean="0"/>
              <a:t>any </a:t>
            </a:r>
            <a:r>
              <a:rPr lang="en-US" b="1" dirty="0" smtClean="0"/>
              <a:t>universal traits </a:t>
            </a:r>
            <a:r>
              <a:rPr lang="en-US" dirty="0" smtClean="0"/>
              <a:t>of the human species</a:t>
            </a:r>
            <a:endParaRPr lang="en-US" b="1" dirty="0"/>
          </a:p>
        </p:txBody>
      </p:sp>
    </p:spTree>
    <p:extLst>
      <p:ext uri="{BB962C8B-B14F-4D97-AF65-F5344CB8AC3E}">
        <p14:creationId xmlns:p14="http://schemas.microsoft.com/office/powerpoint/2010/main" val="30069496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 Technology</a:t>
            </a:r>
            <a:endParaRPr lang="en-US" dirty="0"/>
          </a:p>
        </p:txBody>
      </p:sp>
      <p:sp>
        <p:nvSpPr>
          <p:cNvPr id="3" name="Text Placeholder 2"/>
          <p:cNvSpPr>
            <a:spLocks noGrp="1"/>
          </p:cNvSpPr>
          <p:nvPr>
            <p:ph type="body" idx="1"/>
          </p:nvPr>
        </p:nvSpPr>
        <p:spPr/>
        <p:txBody>
          <a:bodyPr/>
          <a:lstStyle/>
          <a:p>
            <a:r>
              <a:rPr lang="en-US" dirty="0" smtClean="0"/>
              <a:t>In Design; In Use</a:t>
            </a:r>
            <a:endParaRPr lang="en-US" dirty="0"/>
          </a:p>
        </p:txBody>
      </p:sp>
    </p:spTree>
    <p:extLst>
      <p:ext uri="{BB962C8B-B14F-4D97-AF65-F5344CB8AC3E}">
        <p14:creationId xmlns:p14="http://schemas.microsoft.com/office/powerpoint/2010/main" val="12177609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in </a:t>
            </a:r>
            <a:r>
              <a:rPr lang="en-US" b="1" dirty="0" smtClean="0"/>
              <a:t>Design</a:t>
            </a:r>
            <a:r>
              <a:rPr lang="en-US" dirty="0" smtClean="0"/>
              <a:t> (</a:t>
            </a:r>
            <a:r>
              <a:rPr lang="en-US" dirty="0" err="1" smtClean="0"/>
              <a:t>Nissenbaum</a:t>
            </a:r>
            <a:r>
              <a:rPr lang="en-US" dirty="0" smtClean="0"/>
              <a:t>)</a:t>
            </a:r>
            <a:endParaRPr lang="en-US" dirty="0"/>
          </a:p>
        </p:txBody>
      </p:sp>
      <p:sp>
        <p:nvSpPr>
          <p:cNvPr id="3" name="Content Placeholder 2"/>
          <p:cNvSpPr>
            <a:spLocks noGrp="1"/>
          </p:cNvSpPr>
          <p:nvPr>
            <p:ph idx="1"/>
          </p:nvPr>
        </p:nvSpPr>
        <p:spPr>
          <a:xfrm>
            <a:off x="457199" y="1600200"/>
            <a:ext cx="5253607" cy="4876800"/>
          </a:xfrm>
        </p:spPr>
        <p:txBody>
          <a:bodyPr>
            <a:normAutofit/>
          </a:bodyPr>
          <a:lstStyle/>
          <a:p>
            <a:pPr marL="0" indent="0">
              <a:buNone/>
            </a:pPr>
            <a:r>
              <a:rPr lang="en-US" dirty="0" smtClean="0"/>
              <a:t>In the design of a particular artifact or system:</a:t>
            </a:r>
          </a:p>
          <a:p>
            <a:pPr marL="457200" indent="-457200">
              <a:buFont typeface="+mj-lt"/>
              <a:buAutoNum type="arabicPeriod"/>
            </a:pPr>
            <a:r>
              <a:rPr lang="en-US" dirty="0" smtClean="0"/>
              <a:t>Locus </a:t>
            </a:r>
            <a:r>
              <a:rPr lang="en-US" dirty="0"/>
              <a:t>of control centralized or decentralized?</a:t>
            </a:r>
          </a:p>
          <a:p>
            <a:pPr marL="457200" indent="-457200">
              <a:buFont typeface="+mj-lt"/>
              <a:buAutoNum type="arabicPeriod"/>
            </a:pPr>
            <a:r>
              <a:rPr lang="en-US" dirty="0" smtClean="0"/>
              <a:t>Workings </a:t>
            </a:r>
            <a:r>
              <a:rPr lang="en-US" dirty="0"/>
              <a:t>transparent or opaque?</a:t>
            </a:r>
          </a:p>
          <a:p>
            <a:pPr marL="457200" indent="-457200">
              <a:buFont typeface="+mj-lt"/>
              <a:buAutoNum type="arabicPeriod"/>
            </a:pPr>
            <a:r>
              <a:rPr lang="en-US" dirty="0" smtClean="0"/>
              <a:t>Support </a:t>
            </a:r>
            <a:r>
              <a:rPr lang="en-US" dirty="0"/>
              <a:t>balanced terms of information </a:t>
            </a:r>
            <a:r>
              <a:rPr lang="en-US" dirty="0" smtClean="0"/>
              <a:t>exchange</a:t>
            </a:r>
            <a:endParaRPr lang="en-US" dirty="0"/>
          </a:p>
          <a:p>
            <a:pPr marL="457200" indent="-457200">
              <a:buFont typeface="+mj-lt"/>
              <a:buAutoNum type="arabicPeriod"/>
            </a:pPr>
            <a:r>
              <a:rPr lang="en-US" dirty="0" smtClean="0"/>
              <a:t>Unfairly discriminate </a:t>
            </a:r>
            <a:r>
              <a:rPr lang="en-US" dirty="0"/>
              <a:t>against specific sectors of potential users?</a:t>
            </a:r>
          </a:p>
          <a:p>
            <a:pPr marL="457200" indent="-457200">
              <a:buFont typeface="+mj-lt"/>
              <a:buAutoNum type="arabicPeriod"/>
            </a:pPr>
            <a:r>
              <a:rPr lang="en-US" dirty="0" smtClean="0"/>
              <a:t>Enhance </a:t>
            </a:r>
            <a:r>
              <a:rPr lang="en-US" dirty="0"/>
              <a:t>or diminish the possibility of trust?</a:t>
            </a:r>
          </a:p>
          <a:p>
            <a:endParaRPr lang="en-US" dirty="0"/>
          </a:p>
        </p:txBody>
      </p:sp>
      <p:pic>
        <p:nvPicPr>
          <p:cNvPr id="5" name="Picture 4"/>
          <p:cNvPicPr>
            <a:picLocks noChangeAspect="1"/>
          </p:cNvPicPr>
          <p:nvPr/>
        </p:nvPicPr>
        <p:blipFill>
          <a:blip r:embed="rId3"/>
          <a:stretch>
            <a:fillRect/>
          </a:stretch>
        </p:blipFill>
        <p:spPr>
          <a:xfrm>
            <a:off x="5730690" y="2498604"/>
            <a:ext cx="3084606" cy="1552689"/>
          </a:xfrm>
          <a:prstGeom prst="rect">
            <a:avLst/>
          </a:prstGeom>
        </p:spPr>
      </p:pic>
    </p:spTree>
    <p:extLst>
      <p:ext uri="{BB962C8B-B14F-4D97-AF65-F5344CB8AC3E}">
        <p14:creationId xmlns:p14="http://schemas.microsoft.com/office/powerpoint/2010/main" val="13380582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6232</TotalTime>
  <Words>1231</Words>
  <Application>Microsoft Macintosh PowerPoint</Application>
  <PresentationFormat>On-screen Show (4:3)</PresentationFormat>
  <Paragraphs>139</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Administrative</vt:lpstr>
      <vt:lpstr>Session 25</vt:lpstr>
      <vt:lpstr>PowerPoint Presentation</vt:lpstr>
      <vt:lpstr>Outline</vt:lpstr>
      <vt:lpstr>Culture: What it is</vt:lpstr>
      <vt:lpstr>Culture – 2 one-sentence definitions</vt:lpstr>
      <vt:lpstr>Culture: What it is not</vt:lpstr>
      <vt:lpstr>Culture + Technology</vt:lpstr>
      <vt:lpstr>Values in Design (Nissenbaum)</vt:lpstr>
      <vt:lpstr>Mobile Phone Use as Cultural</vt:lpstr>
      <vt:lpstr>Mobile Phone Use as Cultural</vt:lpstr>
      <vt:lpstr>Cross-Cultural Design</vt:lpstr>
      <vt:lpstr>Sun (2012)</vt:lpstr>
      <vt:lpstr>Cultural usability?</vt:lpstr>
      <vt:lpstr>In the End…</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17</dc:title>
  <dc:creator>Jenna Burrell</dc:creator>
  <cp:lastModifiedBy>Jenna Burrell</cp:lastModifiedBy>
  <cp:revision>170</cp:revision>
  <dcterms:created xsi:type="dcterms:W3CDTF">2012-03-07T18:50:26Z</dcterms:created>
  <dcterms:modified xsi:type="dcterms:W3CDTF">2013-04-25T22:55:29Z</dcterms:modified>
</cp:coreProperties>
</file>