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0"/>
  </p:notesMasterIdLst>
  <p:sldIdLst>
    <p:sldId id="256" r:id="rId2"/>
    <p:sldId id="426" r:id="rId3"/>
    <p:sldId id="419" r:id="rId4"/>
    <p:sldId id="420" r:id="rId5"/>
    <p:sldId id="421" r:id="rId6"/>
    <p:sldId id="427" r:id="rId7"/>
    <p:sldId id="428" r:id="rId8"/>
    <p:sldId id="429" r:id="rId9"/>
    <p:sldId id="435" r:id="rId10"/>
    <p:sldId id="431" r:id="rId11"/>
    <p:sldId id="434" r:id="rId12"/>
    <p:sldId id="432" r:id="rId13"/>
    <p:sldId id="408" r:id="rId14"/>
    <p:sldId id="430" r:id="rId15"/>
    <p:sldId id="374" r:id="rId16"/>
    <p:sldId id="377" r:id="rId17"/>
    <p:sldId id="376" r:id="rId18"/>
    <p:sldId id="378" r:id="rId19"/>
    <p:sldId id="380" r:id="rId20"/>
    <p:sldId id="381" r:id="rId21"/>
    <p:sldId id="382" r:id="rId22"/>
    <p:sldId id="383" r:id="rId23"/>
    <p:sldId id="384" r:id="rId24"/>
    <p:sldId id="385" r:id="rId25"/>
    <p:sldId id="387" r:id="rId26"/>
    <p:sldId id="388" r:id="rId27"/>
    <p:sldId id="389" r:id="rId28"/>
    <p:sldId id="39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22" autoAdjust="0"/>
    <p:restoredTop sz="93721" autoAdjust="0"/>
  </p:normalViewPr>
  <p:slideViewPr>
    <p:cSldViewPr snapToGrid="0" snapToObjects="1">
      <p:cViewPr>
        <p:scale>
          <a:sx n="85" d="100"/>
          <a:sy n="85" d="100"/>
        </p:scale>
        <p:origin x="-496" y="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AB8AE-0D8A-9242-8059-43EEF45D2678}" type="datetimeFigureOut">
              <a:rPr lang="en-US" smtClean="0"/>
              <a:t>4/22/13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78F05-3045-6C44-A997-C75DD2547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42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78F05-3045-6C44-A997-C75DD2547E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82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6E9825-9549-F543-9308-AC36E1222304}" type="slidenum">
              <a:rPr lang="en-US" sz="1200"/>
              <a:pPr eaLnBrk="1" hangingPunct="1"/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endParaRPr lang="en-US" dirty="0" smtClean="0">
              <a:solidFill>
                <a:srgbClr val="FF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792265-D48A-634E-99B4-114A9B50FD11}" type="slidenum">
              <a:rPr lang="en-US" sz="1200"/>
              <a:pPr eaLnBrk="1" hangingPunct="1"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698136-0695-E546-8C72-E0FF8DC9642A}" type="slidenum">
              <a:rPr lang="en-US" sz="1200"/>
              <a:pPr eaLnBrk="1" hangingPunct="1"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2A9EA5-5234-2B4A-8886-07B9CF8C7A14}" type="slidenum">
              <a:rPr lang="en-US" sz="1200"/>
              <a:pPr eaLnBrk="1" hangingPunct="1"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319C57-93D6-CB44-BAA7-7E0103940DC1}" type="slidenum">
              <a:rPr lang="en-US" sz="1200"/>
              <a:pPr eaLnBrk="1" hangingPunct="1"/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Phone charging in a non-electrified village (Uganda)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919DF0-0D87-E34E-92AD-206067402A8D}" type="slidenum">
              <a:rPr lang="en-US" sz="1200"/>
              <a:pPr eaLnBrk="1" hangingPunct="1"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Phone charging in a non-electrified village – note the car battery (Uganda)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5A1BA4-36AA-1D4B-BBA4-4FD87B28405B}" type="slidenum">
              <a:rPr lang="en-US" sz="1200"/>
              <a:pPr eaLnBrk="1" hangingPunct="1"/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95EA70-4891-364D-83EA-4632EC66B4B8}" type="slidenum">
              <a:rPr lang="en-US" sz="1200"/>
              <a:pPr eaLnBrk="1" hangingPunct="1"/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517563-BB60-B34B-BA6C-BEA3360E34C3}" type="slidenum">
              <a:rPr lang="en-US" sz="1200"/>
              <a:pPr eaLnBrk="1" hangingPunct="1"/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Repair without tools, the body as a tool.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33A401-57F1-4A43-A9E3-31C2A59C8FDA}" type="slidenum">
              <a:rPr lang="en-US" sz="1200"/>
              <a:pPr eaLnBrk="1" hangingPunct="1"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Continuing from the discussion of inequality</a:t>
            </a:r>
            <a:r>
              <a:rPr lang="en-US" baseline="0" dirty="0" smtClean="0"/>
              <a:t> online, the</a:t>
            </a:r>
            <a:r>
              <a:rPr lang="en-US" dirty="0" smtClean="0"/>
              <a:t> “Digital Divide”</a:t>
            </a:r>
          </a:p>
          <a:p>
            <a:pPr marL="0" indent="0">
              <a:buFontTx/>
              <a:buNone/>
            </a:pPr>
            <a:r>
              <a:rPr lang="en-US" dirty="0" smtClean="0"/>
              <a:t>A</a:t>
            </a:r>
            <a:r>
              <a:rPr lang="en-US" baseline="0" dirty="0" smtClean="0"/>
              <a:t> more global outlook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78F05-3045-6C44-A997-C75DD2547E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384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F0F00A-BAFE-3C4C-AAD8-4153EB7C7419}" type="slidenum">
              <a:rPr lang="en-US" sz="1200"/>
              <a:pPr eaLnBrk="1" hangingPunct="1"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07FB8A-3767-CE40-A3E7-5763DCC201DC}" type="slidenum">
              <a:rPr lang="en-US" sz="1200"/>
              <a:pPr eaLnBrk="1" hangingPunct="1"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436D2C-6722-4F43-B3CE-59C594D32678}" type="slidenum">
              <a:rPr lang="en-US" sz="1200"/>
              <a:pPr eaLnBrk="1" hangingPunct="1"/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78F05-3045-6C44-A997-C75DD2547E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47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</a:rPr>
              <a:t>The Google</a:t>
            </a:r>
            <a:r>
              <a:rPr lang="en-US" baseline="0" dirty="0" smtClean="0">
                <a:solidFill>
                  <a:srgbClr val="FF0000"/>
                </a:solidFill>
                <a:ea typeface="+mn-ea"/>
              </a:rPr>
              <a:t> interface for the Akan language</a:t>
            </a:r>
            <a:endParaRPr lang="en-US" dirty="0" smtClean="0">
              <a:solidFill>
                <a:srgbClr val="FF0000"/>
              </a:solidFill>
              <a:ea typeface="+mn-ea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DBCC0C-C0F9-B947-B5B4-8D13EAE99904}" type="slidenum">
              <a:rPr lang="en-US">
                <a:latin typeface="Calibri" charset="0"/>
              </a:rPr>
              <a:pPr eaLnBrk="1" hangingPunct="1"/>
              <a:t>4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</a:rPr>
              <a:t>http://</a:t>
            </a:r>
            <a:r>
              <a:rPr lang="en-US" dirty="0" err="1" smtClean="0">
                <a:solidFill>
                  <a:srgbClr val="FF0000"/>
                </a:solidFill>
                <a:ea typeface="+mn-ea"/>
              </a:rPr>
              <a:t>blogs.berkeley.edu</a:t>
            </a:r>
            <a:r>
              <a:rPr lang="en-US" dirty="0" smtClean="0">
                <a:solidFill>
                  <a:srgbClr val="FF0000"/>
                </a:solidFill>
                <a:ea typeface="+mn-ea"/>
              </a:rPr>
              <a:t>/2012/10/08/is-the-digital-divide-a-defunct-framework/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</a:rPr>
              <a:t>What it’s like to connect</a:t>
            </a:r>
            <a:r>
              <a:rPr lang="en-US" baseline="0" dirty="0" smtClean="0">
                <a:solidFill>
                  <a:srgbClr val="FF0000"/>
                </a:solidFill>
                <a:ea typeface="+mn-ea"/>
              </a:rPr>
              <a:t> from the margins of the global economy?</a:t>
            </a:r>
            <a:endParaRPr lang="en-US" dirty="0" smtClean="0">
              <a:solidFill>
                <a:srgbClr val="FF0000"/>
              </a:solidFill>
              <a:ea typeface="+mn-ea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DBCC0C-C0F9-B947-B5B4-8D13EAE99904}" type="slidenum">
              <a:rPr lang="en-US">
                <a:latin typeface="Calibri" charset="0"/>
              </a:rPr>
              <a:pPr eaLnBrk="1" hangingPunct="1"/>
              <a:t>5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78F05-3045-6C44-A997-C75DD2547E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68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Requestors have unchecked power to reject work -- weighted towards the requestors NOT the </a:t>
            </a:r>
            <a:r>
              <a:rPr lang="en-US" baseline="0" dirty="0" err="1" smtClean="0"/>
              <a:t>Turkers</a:t>
            </a:r>
            <a:r>
              <a:rPr lang="en-US" baseline="0" dirty="0" smtClean="0"/>
              <a:t>.  But in a trial found a huge number of cheated responses (on a Chinese language task).  3174 responses out of 8498 </a:t>
            </a:r>
            <a:r>
              <a:rPr lang="en-US" baseline="0" dirty="0" err="1" smtClean="0"/>
              <a:t>wre</a:t>
            </a:r>
            <a:r>
              <a:rPr lang="en-US" baseline="0" dirty="0" smtClean="0"/>
              <a:t> fraudulent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Anticipating </a:t>
            </a:r>
            <a:r>
              <a:rPr lang="en-US" b="1" baseline="0" dirty="0" smtClean="0"/>
              <a:t>values in design </a:t>
            </a:r>
            <a:r>
              <a:rPr lang="en-US" b="0" baseline="0" dirty="0" smtClean="0"/>
              <a:t>approach … design guidelines around ethical practice (not conventional usability terms)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78F05-3045-6C44-A997-C75DD2547E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38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endParaRPr lang="en-US" dirty="0" smtClean="0">
              <a:solidFill>
                <a:srgbClr val="FF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792265-D48A-634E-99B4-114A9B50FD11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As a way to more closely incorporate the material and the cultural.</a:t>
            </a:r>
          </a:p>
          <a:p>
            <a:pPr eaLnBrk="1" hangingPunct="1">
              <a:spcBef>
                <a:spcPct val="0"/>
              </a:spcBef>
            </a:pPr>
            <a:r>
              <a:rPr lang="en-US"/>
              <a:t>How culture is materially instantiated.  How culture must be “materialized” in some form or another.</a:t>
            </a: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A6EEAE-5E30-3643-895D-9655634511D7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Monday, April 22,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Monday, April 22,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Monday, April 22,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Monday, April 22,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Monday, April 22,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Monday, April 22, 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Monday, April 22, 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Monday, April 22, 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Monday, April 22, 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Monday, April 22, 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Monday, April 22, 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Monday, April 22, 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Session 23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8486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Scarcity and Poverty</a:t>
            </a:r>
          </a:p>
        </p:txBody>
      </p:sp>
    </p:spTree>
    <p:extLst>
      <p:ext uri="{BB962C8B-B14F-4D97-AF65-F5344CB8AC3E}">
        <p14:creationId xmlns:p14="http://schemas.microsoft.com/office/powerpoint/2010/main" val="276146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for Development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(1) Interfaces for (Self-Help) Groups (in India)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553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174565" cy="1319306"/>
          </a:xfrm>
        </p:spPr>
        <p:txBody>
          <a:bodyPr/>
          <a:lstStyle/>
          <a:p>
            <a:r>
              <a:rPr lang="en-US" dirty="0" smtClean="0"/>
              <a:t>Special Design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018548"/>
            <a:ext cx="4473388" cy="4876800"/>
          </a:xfrm>
        </p:spPr>
        <p:txBody>
          <a:bodyPr/>
          <a:lstStyle/>
          <a:p>
            <a:r>
              <a:rPr lang="en-US" b="1" dirty="0" smtClean="0"/>
              <a:t>Limited infrastructure</a:t>
            </a:r>
            <a:r>
              <a:rPr lang="en-US" dirty="0" smtClean="0"/>
              <a:t> (electricity, Internet connectivity)</a:t>
            </a:r>
          </a:p>
          <a:p>
            <a:r>
              <a:rPr lang="en-US" b="1" dirty="0" smtClean="0"/>
              <a:t>Shared access models</a:t>
            </a:r>
            <a:r>
              <a:rPr lang="en-US" dirty="0" smtClean="0"/>
              <a:t> and designing for groups, collectives (rather than individuals)</a:t>
            </a:r>
          </a:p>
          <a:p>
            <a:r>
              <a:rPr lang="en-US" b="1" dirty="0" smtClean="0"/>
              <a:t>Low-literacy populations</a:t>
            </a:r>
          </a:p>
          <a:p>
            <a:r>
              <a:rPr lang="en-US" dirty="0" smtClean="0"/>
              <a:t>How did T. Parikh address and resolve each of these challenges?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36"/>
          <a:stretch/>
        </p:blipFill>
        <p:spPr bwMode="auto">
          <a:xfrm>
            <a:off x="5065060" y="458695"/>
            <a:ext cx="3726329" cy="310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6"/>
          <a:stretch/>
        </p:blipFill>
        <p:spPr bwMode="auto">
          <a:xfrm>
            <a:off x="5169648" y="3689819"/>
            <a:ext cx="3576918" cy="301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769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072" t="26462" r="38072" b="19481"/>
          <a:stretch/>
        </p:blipFill>
        <p:spPr>
          <a:xfrm>
            <a:off x="3482661" y="425825"/>
            <a:ext cx="5452162" cy="33916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1765" t="28215" r="13072" b="63648"/>
          <a:stretch/>
        </p:blipFill>
        <p:spPr>
          <a:xfrm>
            <a:off x="5453529" y="3817471"/>
            <a:ext cx="3481294" cy="632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581" t="15999" r="39216" b="14250"/>
          <a:stretch/>
        </p:blipFill>
        <p:spPr>
          <a:xfrm>
            <a:off x="313765" y="2465294"/>
            <a:ext cx="3985250" cy="3242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0621" t="16871" r="13889" b="70923"/>
          <a:stretch/>
        </p:blipFill>
        <p:spPr>
          <a:xfrm>
            <a:off x="313765" y="5707530"/>
            <a:ext cx="3607221" cy="97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3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Scarcity and repair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94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charset="0"/>
              </a:rPr>
              <a:t>Repair or Replace?</a:t>
            </a:r>
            <a:endParaRPr lang="en-US" dirty="0">
              <a:latin typeface="Century Gothic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789113"/>
            <a:ext cx="7781365" cy="452596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rial" charset="0"/>
              </a:rPr>
              <a:t>What was the last electronic item you replaced?  Was it because it was non-functioning?  Or for other reasons?</a:t>
            </a:r>
          </a:p>
          <a:p>
            <a:r>
              <a:rPr lang="en-US" dirty="0" smtClean="0">
                <a:latin typeface="Arial" charset="0"/>
              </a:rPr>
              <a:t>What did you do with the replaced item?</a:t>
            </a:r>
          </a:p>
          <a:p>
            <a:r>
              <a:rPr lang="en-US" dirty="0" smtClean="0">
                <a:latin typeface="Arial" charset="0"/>
              </a:rPr>
              <a:t>What are your own personal ‘rules of thumb’ for deciding whether to</a:t>
            </a:r>
            <a:r>
              <a:rPr lang="en-US" b="1" dirty="0" smtClean="0">
                <a:latin typeface="Arial" charset="0"/>
              </a:rPr>
              <a:t> repair </a:t>
            </a:r>
            <a:r>
              <a:rPr lang="en-US" dirty="0" smtClean="0">
                <a:latin typeface="Arial" charset="0"/>
              </a:rPr>
              <a:t>or </a:t>
            </a:r>
            <a:r>
              <a:rPr lang="en-US" b="1" dirty="0" smtClean="0">
                <a:latin typeface="Arial" charset="0"/>
              </a:rPr>
              <a:t>replace</a:t>
            </a:r>
            <a:r>
              <a:rPr lang="en-US" dirty="0" smtClean="0">
                <a:latin typeface="Arial" charset="0"/>
              </a:rPr>
              <a:t>?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Obsolescence – </a:t>
            </a:r>
            <a:r>
              <a:rPr lang="en-US" b="1" dirty="0" err="1" smtClean="0">
                <a:latin typeface="Arial" charset="0"/>
              </a:rPr>
              <a:t>ifixit.com</a:t>
            </a:r>
            <a:r>
              <a:rPr lang="en-US" dirty="0" smtClean="0">
                <a:latin typeface="Arial" charset="0"/>
              </a:rPr>
              <a:t> (movement against waste, obsolescence, alienation from our gadgets and their inner-workings)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990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7" descr="C:\Documents and Settings\jadmin\My Documents\berkeley\projects_current\ghana_summer_2010\photos\61_it_works!!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ext Box 7"/>
          <p:cNvSpPr txBox="1">
            <a:spLocks noChangeArrowheads="1"/>
          </p:cNvSpPr>
          <p:nvPr/>
        </p:nvSpPr>
        <p:spPr bwMode="auto">
          <a:xfrm>
            <a:off x="5602288" y="1232276"/>
            <a:ext cx="319722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4400" dirty="0">
                <a:latin typeface="Century Gothic" charset="0"/>
              </a:rPr>
              <a:t>Cultures of Repair &amp; Reuse </a:t>
            </a:r>
            <a:r>
              <a:rPr lang="en-US" sz="4400" dirty="0" smtClean="0">
                <a:latin typeface="Century Gothic" charset="0"/>
              </a:rPr>
              <a:t>(Ghana)</a:t>
            </a:r>
            <a:endParaRPr lang="en-US" sz="4400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865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924800" cy="1143000"/>
          </a:xfrm>
        </p:spPr>
        <p:txBody>
          <a:bodyPr/>
          <a:lstStyle/>
          <a:p>
            <a:r>
              <a:rPr lang="en-US" dirty="0">
                <a:latin typeface="Century Gothic" charset="0"/>
              </a:rPr>
              <a:t>Design for the Full Life Cycle?</a:t>
            </a:r>
          </a:p>
        </p:txBody>
      </p:sp>
      <p:grpSp>
        <p:nvGrpSpPr>
          <p:cNvPr id="19458" name="Group 3"/>
          <p:cNvGrpSpPr>
            <a:grpSpLocks/>
          </p:cNvGrpSpPr>
          <p:nvPr/>
        </p:nvGrpSpPr>
        <p:grpSpPr bwMode="auto">
          <a:xfrm>
            <a:off x="2738438" y="2455863"/>
            <a:ext cx="1760537" cy="2260600"/>
            <a:chOff x="431" y="1118"/>
            <a:chExt cx="1542" cy="1285"/>
          </a:xfrm>
        </p:grpSpPr>
        <p:sp>
          <p:nvSpPr>
            <p:cNvPr id="19469" name="Rectangle 4"/>
            <p:cNvSpPr>
              <a:spLocks noChangeArrowheads="1"/>
            </p:cNvSpPr>
            <p:nvPr/>
          </p:nvSpPr>
          <p:spPr bwMode="auto">
            <a:xfrm>
              <a:off x="431" y="1118"/>
              <a:ext cx="1542" cy="590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r>
                <a:rPr lang="en-US" sz="2400">
                  <a:latin typeface="Times New Roman" charset="0"/>
                </a:rPr>
                <a:t>Use</a:t>
              </a:r>
            </a:p>
          </p:txBody>
        </p:sp>
        <p:sp>
          <p:nvSpPr>
            <p:cNvPr id="19470" name="Rectangle 5"/>
            <p:cNvSpPr>
              <a:spLocks noChangeArrowheads="1"/>
            </p:cNvSpPr>
            <p:nvPr/>
          </p:nvSpPr>
          <p:spPr bwMode="auto">
            <a:xfrm>
              <a:off x="431" y="1438"/>
              <a:ext cx="1542" cy="965"/>
            </a:xfrm>
            <a:prstGeom prst="rect">
              <a:avLst/>
            </a:prstGeom>
            <a:solidFill>
              <a:srgbClr val="D6ECE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>
                <a:buFontTx/>
                <a:buChar char="-"/>
              </a:pPr>
              <a:r>
                <a:rPr lang="en-US">
                  <a:latin typeface="Times New Roman" charset="0"/>
                </a:rPr>
                <a:t> usability and </a:t>
              </a:r>
              <a:br>
                <a:rPr lang="en-US">
                  <a:latin typeface="Times New Roman" charset="0"/>
                </a:rPr>
              </a:br>
              <a:r>
                <a:rPr lang="en-US">
                  <a:latin typeface="Times New Roman" charset="0"/>
                </a:rPr>
                <a:t>skill</a:t>
              </a:r>
            </a:p>
            <a:p>
              <a:pPr>
                <a:buFontTx/>
                <a:buChar char="-"/>
              </a:pPr>
              <a:r>
                <a:rPr lang="en-US">
                  <a:latin typeface="Times New Roman" charset="0"/>
                </a:rPr>
                <a:t> user needs </a:t>
              </a:r>
              <a:br>
                <a:rPr lang="en-US">
                  <a:latin typeface="Times New Roman" charset="0"/>
                </a:rPr>
              </a:br>
              <a:r>
                <a:rPr lang="en-US">
                  <a:latin typeface="Times New Roman" charset="0"/>
                </a:rPr>
                <a:t>and values</a:t>
              </a:r>
            </a:p>
            <a:p>
              <a:pPr>
                <a:buFontTx/>
                <a:buChar char="-"/>
              </a:pPr>
              <a:r>
                <a:rPr lang="en-US">
                  <a:latin typeface="Times New Roman" charset="0"/>
                </a:rPr>
                <a:t> training</a:t>
              </a:r>
            </a:p>
          </p:txBody>
        </p:sp>
      </p:grpSp>
      <p:grpSp>
        <p:nvGrpSpPr>
          <p:cNvPr id="19459" name="Group 6"/>
          <p:cNvGrpSpPr>
            <a:grpSpLocks/>
          </p:cNvGrpSpPr>
          <p:nvPr/>
        </p:nvGrpSpPr>
        <p:grpSpPr bwMode="auto">
          <a:xfrm>
            <a:off x="762000" y="2455863"/>
            <a:ext cx="1974850" cy="2260600"/>
            <a:chOff x="2154" y="1118"/>
            <a:chExt cx="1542" cy="1285"/>
          </a:xfrm>
        </p:grpSpPr>
        <p:sp>
          <p:nvSpPr>
            <p:cNvPr id="19467" name="Rectangle 7"/>
            <p:cNvSpPr>
              <a:spLocks noChangeArrowheads="1"/>
            </p:cNvSpPr>
            <p:nvPr/>
          </p:nvSpPr>
          <p:spPr bwMode="auto">
            <a:xfrm>
              <a:off x="2154" y="1118"/>
              <a:ext cx="1542" cy="770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r>
                <a:rPr lang="en-US" sz="2400">
                  <a:latin typeface="Times New Roman" charset="0"/>
                </a:rPr>
                <a:t>Distribution</a:t>
              </a:r>
            </a:p>
          </p:txBody>
        </p:sp>
        <p:sp>
          <p:nvSpPr>
            <p:cNvPr id="19468" name="Rectangle 8"/>
            <p:cNvSpPr>
              <a:spLocks noChangeArrowheads="1"/>
            </p:cNvSpPr>
            <p:nvPr/>
          </p:nvSpPr>
          <p:spPr bwMode="auto">
            <a:xfrm>
              <a:off x="2154" y="1438"/>
              <a:ext cx="1542" cy="965"/>
            </a:xfrm>
            <a:prstGeom prst="rect">
              <a:avLst/>
            </a:prstGeom>
            <a:solidFill>
              <a:srgbClr val="D6ECE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>
                <a:buFontTx/>
                <a:buChar char="-"/>
              </a:pPr>
              <a:r>
                <a:rPr lang="en-US">
                  <a:latin typeface="Times New Roman" charset="0"/>
                </a:rPr>
                <a:t> cost</a:t>
              </a:r>
            </a:p>
            <a:p>
              <a:pPr>
                <a:buFontTx/>
                <a:buChar char="-"/>
              </a:pPr>
              <a:r>
                <a:rPr lang="en-US">
                  <a:latin typeface="Times New Roman" charset="0"/>
                </a:rPr>
                <a:t> suppliers</a:t>
              </a:r>
            </a:p>
            <a:p>
              <a:pPr>
                <a:buFontTx/>
                <a:buChar char="-"/>
              </a:pPr>
              <a:r>
                <a:rPr lang="en-US">
                  <a:latin typeface="Times New Roman" charset="0"/>
                </a:rPr>
                <a:t> markets</a:t>
              </a:r>
            </a:p>
            <a:p>
              <a:pPr>
                <a:buFontTx/>
                <a:buChar char="-"/>
              </a:pPr>
              <a:r>
                <a:rPr lang="en-US">
                  <a:latin typeface="Times New Roman" charset="0"/>
                </a:rPr>
                <a:t> buyers</a:t>
              </a:r>
            </a:p>
            <a:p>
              <a:pPr>
                <a:buFontTx/>
                <a:buChar char="-"/>
              </a:pPr>
              <a:r>
                <a:rPr lang="en-US">
                  <a:latin typeface="Times New Roman" charset="0"/>
                </a:rPr>
                <a:t> theft</a:t>
              </a:r>
            </a:p>
          </p:txBody>
        </p:sp>
      </p:grpSp>
      <p:grpSp>
        <p:nvGrpSpPr>
          <p:cNvPr id="19460" name="Group 19"/>
          <p:cNvGrpSpPr>
            <a:grpSpLocks/>
          </p:cNvGrpSpPr>
          <p:nvPr/>
        </p:nvGrpSpPr>
        <p:grpSpPr bwMode="auto">
          <a:xfrm>
            <a:off x="4494213" y="2455863"/>
            <a:ext cx="1978025" cy="2260600"/>
            <a:chOff x="2018" y="1412"/>
            <a:chExt cx="1633" cy="1285"/>
          </a:xfrm>
        </p:grpSpPr>
        <p:sp>
          <p:nvSpPr>
            <p:cNvPr id="19465" name="Rectangle 10"/>
            <p:cNvSpPr>
              <a:spLocks noChangeArrowheads="1"/>
            </p:cNvSpPr>
            <p:nvPr/>
          </p:nvSpPr>
          <p:spPr bwMode="auto">
            <a:xfrm>
              <a:off x="2018" y="1412"/>
              <a:ext cx="1633" cy="320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r>
                <a:rPr lang="en-US" sz="2400">
                  <a:latin typeface="Times New Roman" charset="0"/>
                </a:rPr>
                <a:t>Maintenance</a:t>
              </a:r>
            </a:p>
          </p:txBody>
        </p:sp>
        <p:sp>
          <p:nvSpPr>
            <p:cNvPr id="19466" name="Rectangle 11"/>
            <p:cNvSpPr>
              <a:spLocks noChangeArrowheads="1"/>
            </p:cNvSpPr>
            <p:nvPr/>
          </p:nvSpPr>
          <p:spPr bwMode="auto">
            <a:xfrm>
              <a:off x="2019" y="1732"/>
              <a:ext cx="1632" cy="965"/>
            </a:xfrm>
            <a:prstGeom prst="rect">
              <a:avLst/>
            </a:prstGeom>
            <a:solidFill>
              <a:srgbClr val="D6ECE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>
                <a:buFontTx/>
                <a:buChar char="-"/>
              </a:pPr>
              <a:r>
                <a:rPr lang="en-US">
                  <a:latin typeface="Times New Roman" charset="0"/>
                </a:rPr>
                <a:t> spare parts</a:t>
              </a:r>
            </a:p>
            <a:p>
              <a:pPr>
                <a:buFontTx/>
                <a:buChar char="-"/>
              </a:pPr>
              <a:r>
                <a:rPr lang="en-US">
                  <a:latin typeface="Times New Roman" charset="0"/>
                </a:rPr>
                <a:t> planned vs. </a:t>
              </a:r>
              <a:br>
                <a:rPr lang="en-US">
                  <a:latin typeface="Times New Roman" charset="0"/>
                </a:rPr>
              </a:br>
              <a:r>
                <a:rPr lang="en-US">
                  <a:latin typeface="Times New Roman" charset="0"/>
                </a:rPr>
                <a:t>breakdowns</a:t>
              </a:r>
            </a:p>
            <a:p>
              <a:pPr>
                <a:buFontTx/>
                <a:buChar char="-"/>
              </a:pPr>
              <a:r>
                <a:rPr lang="en-US">
                  <a:latin typeface="Times New Roman" charset="0"/>
                </a:rPr>
                <a:t> repair skills</a:t>
              </a:r>
            </a:p>
          </p:txBody>
        </p:sp>
      </p:grpSp>
      <p:grpSp>
        <p:nvGrpSpPr>
          <p:cNvPr id="19461" name="Group 3"/>
          <p:cNvGrpSpPr>
            <a:grpSpLocks/>
          </p:cNvGrpSpPr>
          <p:nvPr/>
        </p:nvGrpSpPr>
        <p:grpSpPr bwMode="auto">
          <a:xfrm>
            <a:off x="6464300" y="2447925"/>
            <a:ext cx="1989138" cy="2270125"/>
            <a:chOff x="431" y="1118"/>
            <a:chExt cx="1542" cy="1290"/>
          </a:xfrm>
        </p:grpSpPr>
        <p:sp>
          <p:nvSpPr>
            <p:cNvPr id="19463" name="Rectangle 4"/>
            <p:cNvSpPr>
              <a:spLocks noChangeArrowheads="1"/>
            </p:cNvSpPr>
            <p:nvPr/>
          </p:nvSpPr>
          <p:spPr bwMode="auto">
            <a:xfrm>
              <a:off x="431" y="1118"/>
              <a:ext cx="1542" cy="590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r>
                <a:rPr lang="en-US" sz="2400">
                  <a:latin typeface="Times New Roman" charset="0"/>
                </a:rPr>
                <a:t>Disposal</a:t>
              </a:r>
            </a:p>
          </p:txBody>
        </p:sp>
        <p:sp>
          <p:nvSpPr>
            <p:cNvPr id="19464" name="Rectangle 5"/>
            <p:cNvSpPr>
              <a:spLocks noChangeArrowheads="1"/>
            </p:cNvSpPr>
            <p:nvPr/>
          </p:nvSpPr>
          <p:spPr bwMode="auto">
            <a:xfrm>
              <a:off x="431" y="1438"/>
              <a:ext cx="1542" cy="970"/>
            </a:xfrm>
            <a:prstGeom prst="rect">
              <a:avLst/>
            </a:prstGeom>
            <a:solidFill>
              <a:srgbClr val="D6ECE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>
                <a:buFontTx/>
                <a:buChar char="-"/>
              </a:pPr>
              <a:r>
                <a:rPr lang="en-US">
                  <a:latin typeface="Times New Roman" charset="0"/>
                </a:rPr>
                <a:t> obsolescence</a:t>
              </a:r>
            </a:p>
            <a:p>
              <a:pPr>
                <a:buFontTx/>
                <a:buChar char="-"/>
              </a:pPr>
              <a:r>
                <a:rPr lang="en-US">
                  <a:latin typeface="Times New Roman" charset="0"/>
                </a:rPr>
                <a:t> waste</a:t>
              </a:r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2209800" y="4589463"/>
            <a:ext cx="4800600" cy="533400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charset="0"/>
              </a:rPr>
              <a:t>Consumer Culture Shaped By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789113"/>
            <a:ext cx="4710113" cy="4525962"/>
          </a:xfrm>
        </p:spPr>
        <p:txBody>
          <a:bodyPr/>
          <a:lstStyle/>
          <a:p>
            <a:r>
              <a:rPr lang="en-US" sz="2400">
                <a:latin typeface="Arial" charset="0"/>
              </a:rPr>
              <a:t>Breakdowns as ordinary, everyday occurrence (from electricity outages to equipment failure)</a:t>
            </a:r>
          </a:p>
          <a:p>
            <a:r>
              <a:rPr lang="en-US" sz="2400">
                <a:latin typeface="Arial" charset="0"/>
              </a:rPr>
              <a:t>Limited consumer protections, no warranties, high risk</a:t>
            </a:r>
          </a:p>
          <a:p>
            <a:r>
              <a:rPr lang="en-US" sz="2400">
                <a:latin typeface="Arial" charset="0"/>
              </a:rPr>
              <a:t>High proportion of durable goods are purchased second-hand</a:t>
            </a:r>
          </a:p>
          <a:p>
            <a:r>
              <a:rPr lang="en-US" sz="2400">
                <a:latin typeface="Arial" charset="0"/>
              </a:rPr>
              <a:t>Shortened life span from environmental wear and tear</a:t>
            </a:r>
          </a:p>
        </p:txBody>
      </p:sp>
      <p:sp>
        <p:nvSpPr>
          <p:cNvPr id="17411" name="Content Placeholder 3"/>
          <p:cNvSpPr>
            <a:spLocks noGrp="1"/>
          </p:cNvSpPr>
          <p:nvPr>
            <p:ph sz="half" idx="2"/>
          </p:nvPr>
        </p:nvSpPr>
        <p:spPr>
          <a:xfrm>
            <a:off x="5573713" y="1789113"/>
            <a:ext cx="3192462" cy="4525962"/>
          </a:xfrm>
        </p:spPr>
        <p:txBody>
          <a:bodyPr/>
          <a:lstStyle/>
          <a:p>
            <a:r>
              <a:rPr lang="en-US" sz="2400" b="1">
                <a:latin typeface="Arial" charset="0"/>
              </a:rPr>
              <a:t>Scarcity</a:t>
            </a:r>
          </a:p>
          <a:p>
            <a:r>
              <a:rPr lang="en-US" sz="2400" b="1">
                <a:latin typeface="Arial" charset="0"/>
              </a:rPr>
              <a:t>Frugality</a:t>
            </a:r>
          </a:p>
          <a:p>
            <a:r>
              <a:rPr lang="en-US" sz="2400" b="1">
                <a:latin typeface="Arial" charset="0"/>
              </a:rPr>
              <a:t>Unreliability</a:t>
            </a:r>
          </a:p>
          <a:p>
            <a:r>
              <a:rPr lang="en-US" sz="2400" b="1">
                <a:latin typeface="Arial" charset="0"/>
              </a:rPr>
              <a:t>Backup/ Redundancy</a:t>
            </a:r>
          </a:p>
          <a:p>
            <a:r>
              <a:rPr lang="en-US" sz="2400" b="1">
                <a:latin typeface="Arial" charset="0"/>
              </a:rPr>
              <a:t>Environmental Exposure</a:t>
            </a:r>
          </a:p>
        </p:txBody>
      </p:sp>
    </p:spTree>
    <p:extLst>
      <p:ext uri="{BB962C8B-B14F-4D97-AF65-F5344CB8AC3E}">
        <p14:creationId xmlns:p14="http://schemas.microsoft.com/office/powerpoint/2010/main" val="167632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7375" y="2960688"/>
            <a:ext cx="7924800" cy="1143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 eaLnBrk="0" hangingPunct="0">
              <a:defRPr/>
            </a:pPr>
            <a:r>
              <a:rPr lang="en-US" sz="3600" kern="0" dirty="0">
                <a:solidFill>
                  <a:srgbClr val="D2533C"/>
                </a:solidFill>
                <a:latin typeface="+mj-lt"/>
                <a:ea typeface="+mj-ea"/>
                <a:cs typeface="+mj-cs"/>
              </a:rPr>
              <a:t>Reuse and the Trade in </a:t>
            </a:r>
            <a:br>
              <a:rPr lang="en-US" sz="3600" kern="0" dirty="0">
                <a:solidFill>
                  <a:srgbClr val="D2533C"/>
                </a:solidFill>
                <a:latin typeface="+mj-lt"/>
                <a:ea typeface="+mj-ea"/>
                <a:cs typeface="+mj-cs"/>
              </a:rPr>
            </a:br>
            <a:r>
              <a:rPr lang="en-US" sz="3600" kern="0" dirty="0">
                <a:solidFill>
                  <a:srgbClr val="D2533C"/>
                </a:solidFill>
                <a:latin typeface="+mj-lt"/>
                <a:ea typeface="+mj-ea"/>
                <a:cs typeface="+mj-cs"/>
              </a:rPr>
              <a:t>Second-Hand Electronic Goods</a:t>
            </a:r>
          </a:p>
        </p:txBody>
      </p:sp>
    </p:spTree>
    <p:extLst>
      <p:ext uri="{BB962C8B-B14F-4D97-AF65-F5344CB8AC3E}">
        <p14:creationId xmlns:p14="http://schemas.microsoft.com/office/powerpoint/2010/main" val="4219557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Documents and Settings\jadmin\My Documents\berkeley\projects_current\ghana_summer_2010\photos\291_secondhand_sell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11"/>
          <p:cNvSpPr>
            <a:spLocks noChangeArrowheads="1"/>
          </p:cNvSpPr>
          <p:nvPr/>
        </p:nvSpPr>
        <p:spPr bwMode="auto">
          <a:xfrm>
            <a:off x="0" y="5965825"/>
            <a:ext cx="9144000" cy="892175"/>
          </a:xfrm>
          <a:prstGeom prst="rect">
            <a:avLst/>
          </a:prstGeom>
          <a:solidFill>
            <a:schemeClr val="bg1">
              <a:alpha val="69019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 b="1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8625" y="6183313"/>
            <a:ext cx="8229600" cy="67468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kern="0" dirty="0">
                <a:latin typeface="+mj-lt"/>
                <a:ea typeface="+mj-ea"/>
                <a:cs typeface="+mj-cs"/>
              </a:rPr>
              <a:t>Attitudes Towards Buying Used</a:t>
            </a:r>
            <a:r>
              <a:rPr lang="en-US" sz="2800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6231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– Scarcity and Poverty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229601" cy="4876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Digital Inequality – A Global View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Ethics </a:t>
            </a:r>
            <a:r>
              <a:rPr lang="en-US" dirty="0"/>
              <a:t>of Online Labor</a:t>
            </a:r>
          </a:p>
          <a:p>
            <a:pPr lvl="2"/>
            <a:r>
              <a:rPr lang="en-US" dirty="0" smtClean="0"/>
              <a:t>Amazon </a:t>
            </a:r>
            <a:r>
              <a:rPr lang="en-US" dirty="0"/>
              <a:t>Mechanical </a:t>
            </a:r>
            <a:r>
              <a:rPr lang="en-US" dirty="0" smtClean="0"/>
              <a:t>Turk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Design for Development</a:t>
            </a:r>
          </a:p>
          <a:p>
            <a:pPr lvl="2"/>
            <a:r>
              <a:rPr lang="en-US" dirty="0" smtClean="0"/>
              <a:t>Interfaces for Self-Help Groups (India)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Repair and Maintenance</a:t>
            </a:r>
          </a:p>
          <a:p>
            <a:pPr lvl="2"/>
            <a:r>
              <a:rPr lang="en-US" dirty="0" smtClean="0"/>
              <a:t>Designing </a:t>
            </a:r>
            <a:r>
              <a:rPr lang="en-US" dirty="0"/>
              <a:t>for the full technology life-cycle</a:t>
            </a:r>
          </a:p>
          <a:p>
            <a:pPr lvl="2"/>
            <a:r>
              <a:rPr lang="en-US" dirty="0" smtClean="0"/>
              <a:t>Show and Tell </a:t>
            </a:r>
            <a:r>
              <a:rPr lang="en-US" dirty="0"/>
              <a:t>from </a:t>
            </a:r>
            <a:r>
              <a:rPr lang="en-US" dirty="0" smtClean="0"/>
              <a:t>Ghana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725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7375" y="2960688"/>
            <a:ext cx="7924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0" hangingPunct="0">
              <a:defRPr/>
            </a:pPr>
            <a:r>
              <a:rPr lang="en-US" sz="3600" kern="0" dirty="0">
                <a:solidFill>
                  <a:srgbClr val="D2533C"/>
                </a:solidFill>
                <a:latin typeface="+mj-lt"/>
                <a:ea typeface="+mj-ea"/>
                <a:cs typeface="+mj-cs"/>
              </a:rPr>
              <a:t>Infrastructure workarounds</a:t>
            </a:r>
          </a:p>
        </p:txBody>
      </p:sp>
    </p:spTree>
    <p:extLst>
      <p:ext uri="{BB962C8B-B14F-4D97-AF65-F5344CB8AC3E}">
        <p14:creationId xmlns:p14="http://schemas.microsoft.com/office/powerpoint/2010/main" val="448918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entury Gothic" charset="0"/>
            </a:endParaRP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29699" name="Picture 2" descr="C:\Documents and Settings\jadmin\My Documents\berkeley\projects_current\uganda1_grameen\fieldnotes\photos\UVS0147 - solar panel for charging phones, a service at the town near village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54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entury Gothic" charset="0"/>
            </a:endParaRP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31747" name="Picture 2" descr="C:\Documents and Settings\jadmin\My Documents\berkeley\projects_current\uganda2_summer08\data\photos\allphotos\104_public_phone_opera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0" b="313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750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 txBox="1">
            <a:spLocks/>
          </p:cNvSpPr>
          <p:nvPr/>
        </p:nvSpPr>
        <p:spPr bwMode="auto">
          <a:xfrm>
            <a:off x="587375" y="2960688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D2533C"/>
                </a:solidFill>
                <a:latin typeface="Century Gothic" charset="0"/>
              </a:rPr>
              <a:t>The </a:t>
            </a:r>
            <a:r>
              <a:rPr lang="ja-JP" altLang="en-US" sz="3600" dirty="0">
                <a:solidFill>
                  <a:srgbClr val="D2533C"/>
                </a:solidFill>
                <a:latin typeface="Century Gothic" charset="0"/>
              </a:rPr>
              <a:t>‘</a:t>
            </a:r>
            <a:r>
              <a:rPr lang="en-US" altLang="ja-JP" sz="3600" dirty="0">
                <a:solidFill>
                  <a:srgbClr val="D2533C"/>
                </a:solidFill>
                <a:latin typeface="Century Gothic" charset="0"/>
              </a:rPr>
              <a:t>Rules</a:t>
            </a:r>
            <a:r>
              <a:rPr lang="ja-JP" altLang="en-US" sz="3600" dirty="0">
                <a:solidFill>
                  <a:srgbClr val="D2533C"/>
                </a:solidFill>
                <a:latin typeface="Century Gothic" charset="0"/>
              </a:rPr>
              <a:t>’</a:t>
            </a:r>
            <a:r>
              <a:rPr lang="en-US" altLang="ja-JP" sz="3600" dirty="0">
                <a:solidFill>
                  <a:srgbClr val="D2533C"/>
                </a:solidFill>
                <a:latin typeface="Century Gothic" charset="0"/>
              </a:rPr>
              <a:t> of Repair</a:t>
            </a:r>
            <a:endParaRPr lang="en-US" sz="3600" dirty="0">
              <a:solidFill>
                <a:srgbClr val="D2533C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817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69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Rectangle 11"/>
          <p:cNvSpPr>
            <a:spLocks noChangeArrowheads="1"/>
          </p:cNvSpPr>
          <p:nvPr/>
        </p:nvSpPr>
        <p:spPr bwMode="auto">
          <a:xfrm>
            <a:off x="0" y="5965825"/>
            <a:ext cx="9144000" cy="892175"/>
          </a:xfrm>
          <a:prstGeom prst="rect">
            <a:avLst/>
          </a:prstGeom>
          <a:solidFill>
            <a:schemeClr val="bg1">
              <a:alpha val="69019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 b="1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8625" y="6183313"/>
            <a:ext cx="8229600" cy="67468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kern="0" dirty="0" smtClean="0">
                <a:solidFill>
                  <a:srgbClr val="292934"/>
                </a:solidFill>
                <a:latin typeface="+mj-lt"/>
                <a:ea typeface="+mj-ea"/>
                <a:cs typeface="+mj-cs"/>
              </a:rPr>
              <a:t>Repairable vs. Disposable</a:t>
            </a:r>
            <a:endParaRPr lang="en-US" sz="2800" kern="0" dirty="0">
              <a:solidFill>
                <a:srgbClr val="292934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14607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Documents and Settings\jadmin\My Documents\berkeley\projects_current\ghana_summer_2010\photos\129_straw_car_repa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11"/>
          <p:cNvSpPr>
            <a:spLocks noChangeArrowheads="1"/>
          </p:cNvSpPr>
          <p:nvPr/>
        </p:nvSpPr>
        <p:spPr bwMode="auto">
          <a:xfrm>
            <a:off x="0" y="5965825"/>
            <a:ext cx="9144000" cy="892175"/>
          </a:xfrm>
          <a:prstGeom prst="rect">
            <a:avLst/>
          </a:prstGeom>
          <a:solidFill>
            <a:schemeClr val="bg1">
              <a:alpha val="69019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 b="1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8625" y="6183313"/>
            <a:ext cx="8229600" cy="67468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kern="0" dirty="0" smtClean="0">
                <a:solidFill>
                  <a:srgbClr val="292934"/>
                </a:solidFill>
                <a:latin typeface="+mj-lt"/>
                <a:ea typeface="+mj-ea"/>
                <a:cs typeface="+mj-cs"/>
              </a:rPr>
              <a:t>Frequency of Repair; Tools</a:t>
            </a:r>
            <a:endParaRPr lang="en-US" sz="2800" kern="0" dirty="0">
              <a:solidFill>
                <a:srgbClr val="292934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2653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 descr="C:\Documents and Settings\jadmin\My Documents\berkeley\projects_current\ghana_summer_2010\photos\61_installing_p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ctangle 11"/>
          <p:cNvSpPr>
            <a:spLocks noChangeArrowheads="1"/>
          </p:cNvSpPr>
          <p:nvPr/>
        </p:nvSpPr>
        <p:spPr bwMode="auto">
          <a:xfrm>
            <a:off x="0" y="5965825"/>
            <a:ext cx="9144000" cy="892175"/>
          </a:xfrm>
          <a:prstGeom prst="rect">
            <a:avLst/>
          </a:prstGeom>
          <a:solidFill>
            <a:schemeClr val="bg1">
              <a:alpha val="69019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 b="1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28625" y="6183313"/>
            <a:ext cx="8229600" cy="67468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kern="0" dirty="0">
                <a:solidFill>
                  <a:srgbClr val="292934"/>
                </a:solidFill>
                <a:latin typeface="+mj-lt"/>
                <a:ea typeface="+mj-ea"/>
                <a:cs typeface="+mj-cs"/>
              </a:rPr>
              <a:t>Replacement Parts</a:t>
            </a:r>
          </a:p>
        </p:txBody>
      </p:sp>
    </p:spTree>
    <p:extLst>
      <p:ext uri="{BB962C8B-B14F-4D97-AF65-F5344CB8AC3E}">
        <p14:creationId xmlns:p14="http://schemas.microsoft.com/office/powerpoint/2010/main" val="173175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7375" y="2960688"/>
            <a:ext cx="7924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0" hangingPunct="0">
              <a:defRPr/>
            </a:pPr>
            <a:r>
              <a:rPr lang="en-US" sz="3600" kern="0" dirty="0">
                <a:solidFill>
                  <a:srgbClr val="D2533C"/>
                </a:solidFill>
                <a:latin typeface="+mj-lt"/>
                <a:ea typeface="+mj-ea"/>
                <a:cs typeface="+mj-cs"/>
              </a:rPr>
              <a:t>Disposal</a:t>
            </a:r>
          </a:p>
        </p:txBody>
      </p:sp>
    </p:spTree>
    <p:extLst>
      <p:ext uri="{BB962C8B-B14F-4D97-AF65-F5344CB8AC3E}">
        <p14:creationId xmlns:p14="http://schemas.microsoft.com/office/powerpoint/2010/main" val="396894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C:\Documents and Settings\jadmin\My Documents\berkeley\projects_current\ghana_summer_2010\photos\537_scrap_y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Rectangle 11"/>
          <p:cNvSpPr>
            <a:spLocks noChangeArrowheads="1"/>
          </p:cNvSpPr>
          <p:nvPr/>
        </p:nvSpPr>
        <p:spPr bwMode="auto">
          <a:xfrm>
            <a:off x="0" y="5965825"/>
            <a:ext cx="9144000" cy="892175"/>
          </a:xfrm>
          <a:prstGeom prst="rect">
            <a:avLst/>
          </a:prstGeom>
          <a:solidFill>
            <a:schemeClr val="bg1">
              <a:alpha val="69019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 b="1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8625" y="6183313"/>
            <a:ext cx="8229600" cy="67468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kern="0" dirty="0">
                <a:solidFill>
                  <a:srgbClr val="292934"/>
                </a:solidFill>
                <a:latin typeface="+mj-lt"/>
                <a:ea typeface="+mj-ea"/>
                <a:cs typeface="+mj-cs"/>
              </a:rPr>
              <a:t>Metal Scrap Dealers</a:t>
            </a:r>
          </a:p>
        </p:txBody>
      </p:sp>
    </p:spTree>
    <p:extLst>
      <p:ext uri="{BB962C8B-B14F-4D97-AF65-F5344CB8AC3E}">
        <p14:creationId xmlns:p14="http://schemas.microsoft.com/office/powerpoint/2010/main" val="3731035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</a:t>
            </a:r>
            <a:r>
              <a:rPr lang="en-US" dirty="0" err="1" smtClean="0"/>
              <a:t>inequalitY</a:t>
            </a:r>
            <a:r>
              <a:rPr lang="en-US" dirty="0" smtClean="0"/>
              <a:t> vs. The Digital Divide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Global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31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4510" t="31111" r="33496" b="30816"/>
          <a:stretch/>
        </p:blipFill>
        <p:spPr>
          <a:xfrm>
            <a:off x="4186540" y="1523999"/>
            <a:ext cx="4455437" cy="2271059"/>
          </a:xfrm>
          <a:prstGeom prst="rect">
            <a:avLst/>
          </a:prstGeom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D2533C"/>
                </a:solidFill>
                <a:latin typeface="Franklin Gothic Book" charset="0"/>
              </a:rPr>
              <a:t>The Global Divide</a:t>
            </a:r>
            <a:endParaRPr lang="en-US" dirty="0">
              <a:solidFill>
                <a:srgbClr val="D2533C"/>
              </a:solidFill>
              <a:latin typeface="Franklin Gothic Book" charset="0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3887694" cy="50800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200" dirty="0" smtClean="0">
                <a:latin typeface="Arial"/>
                <a:cs typeface="Arial"/>
              </a:rPr>
              <a:t>More dramatic </a:t>
            </a:r>
            <a:r>
              <a:rPr lang="en-US" sz="2200" b="1" dirty="0" smtClean="0">
                <a:latin typeface="Arial"/>
                <a:cs typeface="Arial"/>
              </a:rPr>
              <a:t>differences between rural and urban</a:t>
            </a:r>
            <a:endParaRPr lang="en-US" sz="2200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200" dirty="0" smtClean="0">
                <a:latin typeface="Arial"/>
                <a:cs typeface="Arial"/>
              </a:rPr>
              <a:t>Skills and relevance: </a:t>
            </a:r>
            <a:r>
              <a:rPr lang="en-US" sz="2200" b="1" dirty="0" smtClean="0">
                <a:latin typeface="Arial"/>
                <a:cs typeface="Arial"/>
              </a:rPr>
              <a:t>Language issues</a:t>
            </a:r>
            <a:r>
              <a:rPr lang="en-US" sz="2200" dirty="0" smtClean="0">
                <a:latin typeface="Arial"/>
                <a:cs typeface="Arial"/>
              </a:rPr>
              <a:t> a central focus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 smtClean="0">
                <a:latin typeface="Arial"/>
                <a:cs typeface="Arial"/>
              </a:rPr>
              <a:t>Comparison between countries: </a:t>
            </a:r>
            <a:r>
              <a:rPr lang="en-US" sz="2200" b="1" dirty="0">
                <a:latin typeface="Arial"/>
                <a:cs typeface="Arial"/>
              </a:rPr>
              <a:t>p</a:t>
            </a:r>
            <a:r>
              <a:rPr lang="en-US" sz="2200" b="1" dirty="0" smtClean="0">
                <a:latin typeface="Arial"/>
                <a:cs typeface="Arial"/>
              </a:rPr>
              <a:t>olitical economic context</a:t>
            </a:r>
            <a:r>
              <a:rPr lang="en-US" sz="2200" dirty="0" smtClean="0">
                <a:latin typeface="Arial"/>
                <a:cs typeface="Arial"/>
              </a:rPr>
              <a:t>, infrastructure, telecomm policy, </a:t>
            </a:r>
            <a:r>
              <a:rPr lang="en-US" sz="2200" dirty="0" err="1" smtClean="0">
                <a:latin typeface="Arial"/>
                <a:cs typeface="Arial"/>
              </a:rPr>
              <a:t>gov</a:t>
            </a:r>
            <a:r>
              <a:rPr lang="en-US" sz="2200" dirty="0" smtClean="0">
                <a:latin typeface="Arial"/>
                <a:cs typeface="Arial"/>
              </a:rPr>
              <a:t> filtering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 smtClean="0">
                <a:latin typeface="Arial"/>
                <a:cs typeface="Arial"/>
              </a:rPr>
              <a:t>Overall North America represents </a:t>
            </a:r>
            <a:r>
              <a:rPr lang="en-US" sz="2200" b="1" dirty="0" smtClean="0">
                <a:latin typeface="Arial"/>
                <a:cs typeface="Arial"/>
              </a:rPr>
              <a:t>declining share of Internet users globally</a:t>
            </a:r>
          </a:p>
          <a:p>
            <a:pPr eaLnBrk="1" hangingPunct="1">
              <a:lnSpc>
                <a:spcPct val="90000"/>
              </a:lnSpc>
            </a:pPr>
            <a:endParaRPr lang="en-US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86709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637987"/>
            <a:ext cx="82296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D2533C"/>
                </a:solidFill>
                <a:latin typeface="Franklin Gothic Book" charset="0"/>
              </a:rPr>
              <a:t>Digital Inequalities in a Globally Connected Network</a:t>
            </a:r>
            <a:endParaRPr lang="en-US" dirty="0">
              <a:solidFill>
                <a:srgbClr val="D2533C"/>
              </a:solidFill>
              <a:latin typeface="Franklin Gothic Book" charset="0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807882"/>
            <a:ext cx="4395694" cy="4288118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b="1" dirty="0" smtClean="0">
                <a:latin typeface="Perpetua" charset="0"/>
              </a:rPr>
              <a:t>Are we all on the same Internet? </a:t>
            </a:r>
            <a:r>
              <a:rPr lang="en-US" sz="2800" i="1" dirty="0" smtClean="0">
                <a:latin typeface="Perpetua" charset="0"/>
              </a:rPr>
              <a:t>The View from Ghana: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Perpetua" charset="0"/>
              </a:rPr>
              <a:t>E-commerce vs. cash-based economies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Perpetua" charset="0"/>
              </a:rPr>
              <a:t>‘Cloud computing’ and web services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Perpetua" charset="0"/>
              </a:rPr>
              <a:t>Advertising and network bandwidth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Perpetua" charset="0"/>
              </a:rPr>
              <a:t>Online subcultures (increasingly exclusionary)</a:t>
            </a: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Perpetu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294" y="2166469"/>
            <a:ext cx="3840748" cy="36307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31143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Ethics of Online Labor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28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06" y="415366"/>
            <a:ext cx="5499100" cy="294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7027" t="38668" r="58823" b="29363"/>
          <a:stretch/>
        </p:blipFill>
        <p:spPr>
          <a:xfrm>
            <a:off x="3542554" y="3466353"/>
            <a:ext cx="5003800" cy="2633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5412" y="6030864"/>
            <a:ext cx="3316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Google’s 2004 founders 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36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Ethics of Online Labor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11388" cy="4876800"/>
          </a:xfrm>
        </p:spPr>
        <p:txBody>
          <a:bodyPr>
            <a:normAutofit lnSpcReduction="10000"/>
          </a:bodyPr>
          <a:lstStyle/>
          <a:p>
            <a:r>
              <a:rPr lang="en-US" b="1" dirty="0" err="1" smtClean="0"/>
              <a:t>Crowdsourced</a:t>
            </a:r>
            <a:r>
              <a:rPr lang="en-US" b="1" dirty="0" smtClean="0"/>
              <a:t> </a:t>
            </a:r>
            <a:r>
              <a:rPr lang="en-US" b="1" u="sng" dirty="0" smtClean="0"/>
              <a:t>Work Platforms</a:t>
            </a:r>
          </a:p>
          <a:p>
            <a:r>
              <a:rPr lang="en-US" b="1" dirty="0" smtClean="0"/>
              <a:t>Unethical Behavior </a:t>
            </a:r>
            <a:r>
              <a:rPr lang="en-US" dirty="0" smtClean="0"/>
              <a:t>in online employment / contracting situation</a:t>
            </a:r>
          </a:p>
          <a:p>
            <a:r>
              <a:rPr lang="en-US" dirty="0" smtClean="0"/>
              <a:t>Why is interaction on AMT anonymous?</a:t>
            </a:r>
          </a:p>
          <a:p>
            <a:r>
              <a:rPr lang="en-US" dirty="0"/>
              <a:t>How do </a:t>
            </a:r>
            <a:r>
              <a:rPr lang="en-US" dirty="0" err="1"/>
              <a:t>Turkers</a:t>
            </a:r>
            <a:r>
              <a:rPr lang="en-US" dirty="0"/>
              <a:t> seek recourse?</a:t>
            </a:r>
          </a:p>
          <a:p>
            <a:r>
              <a:rPr lang="en-US" dirty="0" smtClean="0"/>
              <a:t>How might Amazon design the Mechanical Turk platform differently?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340" r="19117" b="7856"/>
          <a:stretch/>
        </p:blipFill>
        <p:spPr>
          <a:xfrm>
            <a:off x="4572000" y="2315882"/>
            <a:ext cx="4228352" cy="2639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33660" b="12606"/>
          <a:stretch/>
        </p:blipFill>
        <p:spPr>
          <a:xfrm>
            <a:off x="4349289" y="1742807"/>
            <a:ext cx="4337511" cy="321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4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588" t="15418" r="29412" b="17738"/>
          <a:stretch/>
        </p:blipFill>
        <p:spPr>
          <a:xfrm>
            <a:off x="702234" y="582705"/>
            <a:ext cx="7754471" cy="582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04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7200</TotalTime>
  <Words>677</Words>
  <Application>Microsoft Macintosh PowerPoint</Application>
  <PresentationFormat>On-screen Show (4:3)</PresentationFormat>
  <Paragraphs>119</Paragraphs>
  <Slides>28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Clarity</vt:lpstr>
      <vt:lpstr>Session 23</vt:lpstr>
      <vt:lpstr>Outline – Scarcity and Poverty</vt:lpstr>
      <vt:lpstr>Digital inequalitY vs. The Digital Divide</vt:lpstr>
      <vt:lpstr>The Global Divide</vt:lpstr>
      <vt:lpstr>Digital Inequalities in a Globally Connected Network</vt:lpstr>
      <vt:lpstr>Ethics of Online Labor</vt:lpstr>
      <vt:lpstr>PowerPoint Presentation</vt:lpstr>
      <vt:lpstr>Ethics of Online Labor</vt:lpstr>
      <vt:lpstr>PowerPoint Presentation</vt:lpstr>
      <vt:lpstr>Design for Development</vt:lpstr>
      <vt:lpstr>Special Design Challenges</vt:lpstr>
      <vt:lpstr>PowerPoint Presentation</vt:lpstr>
      <vt:lpstr>Scarcity and repair</vt:lpstr>
      <vt:lpstr>Repair or Replace?</vt:lpstr>
      <vt:lpstr>PowerPoint Presentation</vt:lpstr>
      <vt:lpstr>Design for the Full Life Cycle?</vt:lpstr>
      <vt:lpstr>Consumer Culture Shaped By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UC-Berkeley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17</dc:title>
  <dc:creator>Jenna Burrell</dc:creator>
  <cp:lastModifiedBy>Jenna Burrell</cp:lastModifiedBy>
  <cp:revision>194</cp:revision>
  <dcterms:created xsi:type="dcterms:W3CDTF">2012-03-07T18:50:26Z</dcterms:created>
  <dcterms:modified xsi:type="dcterms:W3CDTF">2013-04-22T17:03:27Z</dcterms:modified>
</cp:coreProperties>
</file>