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341" r:id="rId3"/>
    <p:sldId id="292" r:id="rId4"/>
    <p:sldId id="328" r:id="rId5"/>
    <p:sldId id="363" r:id="rId6"/>
    <p:sldId id="352" r:id="rId7"/>
    <p:sldId id="351" r:id="rId8"/>
    <p:sldId id="364" r:id="rId9"/>
    <p:sldId id="349" r:id="rId10"/>
    <p:sldId id="358" r:id="rId11"/>
    <p:sldId id="362" r:id="rId12"/>
    <p:sldId id="361" r:id="rId13"/>
    <p:sldId id="365" r:id="rId14"/>
    <p:sldId id="348" r:id="rId15"/>
    <p:sldId id="366" r:id="rId16"/>
    <p:sldId id="35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autoAdjust="0"/>
    <p:restoredTop sz="76484" autoAdjust="0"/>
  </p:normalViewPr>
  <p:slideViewPr>
    <p:cSldViewPr snapToGrid="0" snapToObjects="1">
      <p:cViewPr>
        <p:scale>
          <a:sx n="85" d="100"/>
          <a:sy n="85" d="100"/>
        </p:scale>
        <p:origin x="-672"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AB8AE-0D8A-9242-8059-43EEF45D2678}" type="datetimeFigureOut">
              <a:rPr lang="en-US" smtClean="0"/>
              <a:t>4/22/13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78F05-3045-6C44-A997-C75DD2547EB9}" type="slidenum">
              <a:rPr lang="en-US" smtClean="0"/>
              <a:t>‹#›</a:t>
            </a:fld>
            <a:endParaRPr lang="en-US"/>
          </a:p>
        </p:txBody>
      </p:sp>
    </p:spTree>
    <p:extLst>
      <p:ext uri="{BB962C8B-B14F-4D97-AF65-F5344CB8AC3E}">
        <p14:creationId xmlns:p14="http://schemas.microsoft.com/office/powerpoint/2010/main" val="3525242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a:t>
            </a:fld>
            <a:endParaRPr lang="en-US"/>
          </a:p>
        </p:txBody>
      </p:sp>
    </p:spTree>
    <p:extLst>
      <p:ext uri="{BB962C8B-B14F-4D97-AF65-F5344CB8AC3E}">
        <p14:creationId xmlns:p14="http://schemas.microsoft.com/office/powerpoint/2010/main" val="338718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Not enough to be someone who </a:t>
            </a:r>
          </a:p>
        </p:txBody>
      </p:sp>
      <p:sp>
        <p:nvSpPr>
          <p:cNvPr id="4" name="Slide Number Placeholder 3"/>
          <p:cNvSpPr>
            <a:spLocks noGrp="1"/>
          </p:cNvSpPr>
          <p:nvPr>
            <p:ph type="sldNum" sz="quarter" idx="10"/>
          </p:nvPr>
        </p:nvSpPr>
        <p:spPr/>
        <p:txBody>
          <a:bodyPr/>
          <a:lstStyle/>
          <a:p>
            <a:fld id="{1CA78F05-3045-6C44-A997-C75DD2547EB9}" type="slidenum">
              <a:rPr lang="en-US" smtClean="0"/>
              <a:t>10</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12</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13</a:t>
            </a:fld>
            <a:endParaRPr lang="en-US"/>
          </a:p>
        </p:txBody>
      </p:sp>
    </p:spTree>
    <p:extLst>
      <p:ext uri="{BB962C8B-B14F-4D97-AF65-F5344CB8AC3E}">
        <p14:creationId xmlns:p14="http://schemas.microsoft.com/office/powerpoint/2010/main" val="266408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dirty="0" smtClean="0">
                <a:solidFill>
                  <a:srgbClr val="FF0000"/>
                </a:solidFill>
                <a:latin typeface="Calibri" charset="0"/>
              </a:rPr>
              <a:t>Pointing to some shortcomings of the binary. – </a:t>
            </a:r>
            <a:r>
              <a:rPr lang="en-US" sz="1200" b="0" i="0" baseline="0" dirty="0" err="1" smtClean="0">
                <a:solidFill>
                  <a:srgbClr val="FF0000"/>
                </a:solidFill>
                <a:latin typeface="Calibri" charset="0"/>
              </a:rPr>
              <a:t>labelling</a:t>
            </a:r>
            <a:r>
              <a:rPr lang="en-US" sz="1200" b="0" i="0" baseline="0" dirty="0" smtClean="0">
                <a:solidFill>
                  <a:srgbClr val="FF0000"/>
                </a:solidFill>
                <a:latin typeface="Calibri" charset="0"/>
              </a:rPr>
              <a:t> all these different groups “suggest that the idea of a digital divide, defined by the simple idea of people being either online or offline, is a less accurate way of understanding adoption of the Internet than the idea of a spectrum of access.  There is unevenness in people use and non-use of the Internet.”</a:t>
            </a:r>
            <a:endParaRPr lang="en-US" i="0" dirty="0" smtClean="0">
              <a:solidFill>
                <a:srgbClr val="FF0000"/>
              </a:solidFill>
              <a:latin typeface="Calibri" charset="0"/>
            </a:endParaRPr>
          </a:p>
          <a:p>
            <a:r>
              <a:rPr lang="en-US" i="0" baseline="0" dirty="0" smtClean="0"/>
              <a:t>A spectrum – not a range from low to high.</a:t>
            </a:r>
          </a:p>
          <a:p>
            <a:r>
              <a:rPr lang="en-US" i="0" baseline="0" dirty="0" smtClean="0"/>
              <a:t>But clusters – different broad types of user and non-user that can be labeled and named - “to provide policy makers, researchers, governments and non-profit agencies…with more specific information about the differing outlooks on the Internet, social contexts and demographics among subgroups.”</a:t>
            </a:r>
          </a:p>
          <a:p>
            <a:r>
              <a:rPr lang="en-US" i="0" baseline="0" dirty="0" smtClean="0"/>
              <a:t>Useful to see this in color (the reader printed it in black and white).</a:t>
            </a:r>
          </a:p>
          <a:p>
            <a:endParaRPr lang="en-US" i="0" baseline="0" dirty="0" smtClean="0"/>
          </a:p>
          <a:p>
            <a:r>
              <a:rPr lang="en-US" sz="1200" kern="1200" dirty="0" smtClean="0">
                <a:solidFill>
                  <a:schemeClr val="tx1"/>
                </a:solidFill>
                <a:latin typeface="+mn-lt"/>
                <a:ea typeface="+mn-ea"/>
                <a:cs typeface="+mn-cs"/>
              </a:rPr>
              <a:t>A spectrum: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band of colors, as seen in a rainbow, produced by separation of the components of light by their different degrees of refraction according to wavelength.”  Groups with qualitatively different experiences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What I like about this article is that in addition to offering these descriptive categories and the percentages and also some insights into what circumstances sort people into these groups.  What perspectives they bring to the technology.  Challenges some notion of the Internet as immediately and obviously useful to anyone who adopts it, no going back (in fact there is ‘going back’)</a:t>
            </a:r>
          </a:p>
          <a:p>
            <a:endParaRPr lang="en-US" sz="1200" i="0" kern="1200" baseline="0" dirty="0" smtClean="0">
              <a:solidFill>
                <a:schemeClr val="tx1"/>
              </a:solidFill>
              <a:latin typeface="+mn-lt"/>
              <a:ea typeface="+mn-ea"/>
              <a:cs typeface="+mn-cs"/>
            </a:endParaRPr>
          </a:p>
          <a:p>
            <a:pPr marL="228600" indent="-228600">
              <a:buAutoNum type="arabicParenR"/>
            </a:pPr>
            <a:r>
              <a:rPr lang="en-US" sz="1200" i="0" kern="1200" baseline="0" dirty="0" smtClean="0">
                <a:solidFill>
                  <a:schemeClr val="tx1"/>
                </a:solidFill>
                <a:latin typeface="+mn-lt"/>
                <a:ea typeface="+mn-ea"/>
                <a:cs typeface="+mn-cs"/>
              </a:rPr>
              <a:t>Users (of broadband 13% and dial-up 20-30%)  -- now up to 60% (as of 2010)</a:t>
            </a:r>
          </a:p>
          <a:p>
            <a:pPr marL="228600" indent="-228600">
              <a:buAutoNum type="arabicParenR"/>
            </a:pPr>
            <a:r>
              <a:rPr lang="en-US" sz="1200" i="0" kern="1200" baseline="0" dirty="0" smtClean="0">
                <a:solidFill>
                  <a:schemeClr val="tx1"/>
                </a:solidFill>
                <a:latin typeface="+mn-lt"/>
                <a:ea typeface="+mn-ea"/>
                <a:cs typeface="+mn-cs"/>
              </a:rPr>
              <a:t>Intermittent users (16-28%) – those who have gone offline for extended periods – fed up or cut off – don</a:t>
            </a:r>
            <a:r>
              <a:rPr lang="fr-FR" sz="1200" i="0" kern="1200" baseline="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t have time (most common), tech and ISP problems, after that didn’t like or need it, can’t get it (moved away), to hard, fear of crime and children’s safety, spam and porn.  More likely to be newer users.</a:t>
            </a:r>
          </a:p>
          <a:p>
            <a:pPr marL="228600" indent="-228600">
              <a:buAutoNum type="arabicParenR"/>
            </a:pPr>
            <a:r>
              <a:rPr lang="en-US" sz="1200" i="0" kern="1200" baseline="0" dirty="0" smtClean="0">
                <a:solidFill>
                  <a:schemeClr val="tx1"/>
                </a:solidFill>
                <a:latin typeface="+mn-lt"/>
                <a:ea typeface="+mn-ea"/>
                <a:cs typeface="+mn-cs"/>
              </a:rPr>
              <a:t>Net dropouts (10%) – once had access but no longer.  Tend to be younger and low-income.  Can get to Internet (public library) but don’t, aren’t interested.</a:t>
            </a:r>
          </a:p>
          <a:p>
            <a:pPr marL="228600" indent="-228600">
              <a:buAutoNum type="arabicParenR"/>
            </a:pPr>
            <a:r>
              <a:rPr lang="en-US" sz="1200" i="0" kern="1200" baseline="0" dirty="0" smtClean="0">
                <a:solidFill>
                  <a:schemeClr val="tx1"/>
                </a:solidFill>
                <a:latin typeface="+mn-lt"/>
                <a:ea typeface="+mn-ea"/>
                <a:cs typeface="+mn-cs"/>
              </a:rPr>
              <a:t>Net evaders – live with someone who uses the Internet, but they don’t.  Have the same demographic profile of Internet users.  Talked about fears – of addiction, being able to gain skill.  Using Internet as a kind of weakness, pleased to not “need” it.  Access issues – a household member who monopolizes the computer is at play here?</a:t>
            </a:r>
          </a:p>
          <a:p>
            <a:pPr marL="228600" indent="-228600">
              <a:buAutoNum type="arabicParenR"/>
            </a:pPr>
            <a:r>
              <a:rPr lang="en-US" sz="1200" i="0" kern="1200" baseline="0" dirty="0" smtClean="0">
                <a:solidFill>
                  <a:schemeClr val="tx1"/>
                </a:solidFill>
                <a:latin typeface="+mn-lt"/>
                <a:ea typeface="+mn-ea"/>
                <a:cs typeface="+mn-cs"/>
              </a:rPr>
              <a:t>Truly unconnected – haven’t ever gone online.  New few or no people who go online (so no support structure to help them navigate).  Believe they would not benefit and are worried about objectionable content, and fraud.  Consider Internet dangerous.  Or mostly just for entertainment.</a:t>
            </a:r>
          </a:p>
        </p:txBody>
      </p:sp>
      <p:sp>
        <p:nvSpPr>
          <p:cNvPr id="4" name="Slide Number Placeholder 3"/>
          <p:cNvSpPr>
            <a:spLocks noGrp="1"/>
          </p:cNvSpPr>
          <p:nvPr>
            <p:ph type="sldNum" sz="quarter" idx="10"/>
          </p:nvPr>
        </p:nvSpPr>
        <p:spPr/>
        <p:txBody>
          <a:bodyPr/>
          <a:lstStyle/>
          <a:p>
            <a:fld id="{1CA78F05-3045-6C44-A997-C75DD2547EB9}" type="slidenum">
              <a:rPr lang="en-US" smtClean="0"/>
              <a:t>14</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our readings</a:t>
            </a:r>
            <a:r>
              <a:rPr lang="en-US" baseline="0" dirty="0" smtClean="0"/>
              <a:t> relate to these scenarios</a:t>
            </a:r>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16</a:t>
            </a:fld>
            <a:endParaRPr lang="en-US"/>
          </a:p>
        </p:txBody>
      </p:sp>
    </p:spTree>
    <p:extLst>
      <p:ext uri="{BB962C8B-B14F-4D97-AF65-F5344CB8AC3E}">
        <p14:creationId xmlns:p14="http://schemas.microsoft.com/office/powerpoint/2010/main" val="311727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2</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3</a:t>
            </a:fld>
            <a:endParaRPr lang="en-US"/>
          </a:p>
        </p:txBody>
      </p:sp>
    </p:spTree>
    <p:extLst>
      <p:ext uri="{BB962C8B-B14F-4D97-AF65-F5344CB8AC3E}">
        <p14:creationId xmlns:p14="http://schemas.microsoft.com/office/powerpoint/2010/main" val="323454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DBCC0C-C0F9-B947-B5B4-8D13EAE99904}"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DBCC0C-C0F9-B947-B5B4-8D13EAE99904}"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DBCC0C-C0F9-B947-B5B4-8D13EAE99904}"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2010, source:</a:t>
            </a:r>
          </a:p>
          <a:p>
            <a:r>
              <a:rPr lang="en-US" baseline="0" dirty="0" smtClean="0"/>
              <a:t>http://</a:t>
            </a:r>
            <a:r>
              <a:rPr lang="en-US" baseline="0" dirty="0" err="1" smtClean="0"/>
              <a:t>media.nj.com</a:t>
            </a:r>
            <a:r>
              <a:rPr lang="en-US" baseline="0" dirty="0" smtClean="0"/>
              <a:t>/</a:t>
            </a:r>
            <a:r>
              <a:rPr lang="en-US" baseline="0" dirty="0" err="1" smtClean="0"/>
              <a:t>njv_kelly_heyboer</a:t>
            </a:r>
            <a:r>
              <a:rPr lang="en-US" baseline="0" dirty="0" smtClean="0"/>
              <a:t>/other/</a:t>
            </a:r>
            <a:r>
              <a:rPr lang="en-US" baseline="0" dirty="0" err="1" smtClean="0"/>
              <a:t>internetgraphic.pdf</a:t>
            </a:r>
            <a:endParaRPr lang="en-US" baseline="0" dirty="0" smtClean="0"/>
          </a:p>
          <a:p>
            <a:endParaRPr lang="en-US" baseline="0" dirty="0" smtClean="0"/>
          </a:p>
          <a:p>
            <a:r>
              <a:rPr lang="en-US" baseline="0" dirty="0" smtClean="0"/>
              <a:t>Predictably differences based on income (the Internet costs money)</a:t>
            </a:r>
          </a:p>
          <a:p>
            <a:r>
              <a:rPr lang="en-US" baseline="0" dirty="0" smtClean="0"/>
              <a:t>Left out gender from this graph because it was an even split – 74%</a:t>
            </a:r>
          </a:p>
          <a:p>
            <a:r>
              <a:rPr lang="en-US" baseline="0" dirty="0" smtClean="0"/>
              <a:t>Another thing to point out no very substantial urban / rural divide.</a:t>
            </a:r>
          </a:p>
        </p:txBody>
      </p:sp>
      <p:sp>
        <p:nvSpPr>
          <p:cNvPr id="4" name="Slide Number Placeholder 3"/>
          <p:cNvSpPr>
            <a:spLocks noGrp="1"/>
          </p:cNvSpPr>
          <p:nvPr>
            <p:ph type="sldNum" sz="quarter" idx="10"/>
          </p:nvPr>
        </p:nvSpPr>
        <p:spPr/>
        <p:txBody>
          <a:bodyPr/>
          <a:lstStyle/>
          <a:p>
            <a:fld id="{1CA78F05-3045-6C44-A997-C75DD2547EB9}" type="slidenum">
              <a:rPr lang="en-US" smtClean="0"/>
              <a:t>7</a:t>
            </a:fld>
            <a:endParaRPr lang="en-US"/>
          </a:p>
        </p:txBody>
      </p:sp>
    </p:spTree>
    <p:extLst>
      <p:ext uri="{BB962C8B-B14F-4D97-AF65-F5344CB8AC3E}">
        <p14:creationId xmlns:p14="http://schemas.microsoft.com/office/powerpoint/2010/main" val="289496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latin typeface="+mn-lt"/>
              </a:rPr>
              <a:t>What would your readings suggest?</a:t>
            </a:r>
          </a:p>
          <a:p>
            <a:endParaRPr lang="en-US" dirty="0" smtClean="0">
              <a:solidFill>
                <a:srgbClr val="FF0000"/>
              </a:solidFill>
              <a:latin typeface="Calibri" charset="0"/>
            </a:endParaRPr>
          </a:p>
          <a:p>
            <a:endParaRPr lang="en-US" i="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8</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9</a:t>
            </a:fld>
            <a:endParaRPr lang="en-US"/>
          </a:p>
        </p:txBody>
      </p:sp>
    </p:spTree>
    <p:extLst>
      <p:ext uri="{BB962C8B-B14F-4D97-AF65-F5344CB8AC3E}">
        <p14:creationId xmlns:p14="http://schemas.microsoft.com/office/powerpoint/2010/main" val="58600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April 22,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April 22,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April 22,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April 22,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April 22,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April 22,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April 22,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April 22,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April 22,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April 22,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April 22,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April 22, 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Session 22</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solidFill>
                  <a:srgbClr val="292934"/>
                </a:solidFill>
              </a:rPr>
              <a:t>Introduction to Section 4</a:t>
            </a:r>
          </a:p>
          <a:p>
            <a:pPr marL="457200" indent="-457200">
              <a:buAutoNum type="arabicParenBoth"/>
            </a:pPr>
            <a:r>
              <a:rPr lang="en-US" dirty="0" smtClean="0">
                <a:solidFill>
                  <a:srgbClr val="292934"/>
                </a:solidFill>
              </a:rPr>
              <a:t>Digital Inequality – Nationally</a:t>
            </a:r>
          </a:p>
          <a:p>
            <a:pPr marL="457200" indent="-457200">
              <a:buFont typeface="Arial" pitchFamily="34" charset="0"/>
              <a:buAutoNum type="arabicParenBoth"/>
            </a:pPr>
            <a:r>
              <a:rPr lang="en-US" dirty="0">
                <a:solidFill>
                  <a:srgbClr val="292934"/>
                </a:solidFill>
              </a:rPr>
              <a:t>Digital </a:t>
            </a:r>
            <a:r>
              <a:rPr lang="en-US" dirty="0" smtClean="0">
                <a:solidFill>
                  <a:srgbClr val="292934"/>
                </a:solidFill>
              </a:rPr>
              <a:t>Inequality – Globally</a:t>
            </a:r>
            <a:endParaRPr lang="en-US" dirty="0">
              <a:solidFill>
                <a:srgbClr val="292934"/>
              </a:solidFill>
            </a:endParaRPr>
          </a:p>
          <a:p>
            <a:pPr marL="457200" indent="-457200">
              <a:buAutoNum type="arabicParenBoth"/>
            </a:pPr>
            <a:endParaRPr lang="en-US" dirty="0" smtClean="0">
              <a:solidFill>
                <a:srgbClr val="292934"/>
              </a:solidFill>
            </a:endParaRPr>
          </a:p>
        </p:txBody>
      </p:sp>
    </p:spTree>
    <p:extLst>
      <p:ext uri="{BB962C8B-B14F-4D97-AF65-F5344CB8AC3E}">
        <p14:creationId xmlns:p14="http://schemas.microsoft.com/office/powerpoint/2010/main" val="2761461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13" y="578225"/>
            <a:ext cx="8462682" cy="1349188"/>
          </a:xfrm>
        </p:spPr>
        <p:txBody>
          <a:bodyPr>
            <a:normAutofit/>
          </a:bodyPr>
          <a:lstStyle/>
          <a:p>
            <a:r>
              <a:rPr lang="en-US" dirty="0" smtClean="0"/>
              <a:t>Moving Beyond the Digital Divide</a:t>
            </a:r>
            <a:endParaRPr lang="en-US" dirty="0"/>
          </a:p>
        </p:txBody>
      </p:sp>
      <p:sp>
        <p:nvSpPr>
          <p:cNvPr id="3" name="Content Placeholder 2"/>
          <p:cNvSpPr>
            <a:spLocks noGrp="1"/>
          </p:cNvSpPr>
          <p:nvPr>
            <p:ph idx="1"/>
          </p:nvPr>
        </p:nvSpPr>
        <p:spPr>
          <a:xfrm>
            <a:off x="457200" y="1807882"/>
            <a:ext cx="8229600" cy="4474885"/>
          </a:xfrm>
        </p:spPr>
        <p:txBody>
          <a:bodyPr>
            <a:normAutofit/>
          </a:bodyPr>
          <a:lstStyle/>
          <a:p>
            <a:r>
              <a:rPr lang="en-US" sz="2800" dirty="0" smtClean="0">
                <a:solidFill>
                  <a:srgbClr val="292934"/>
                </a:solidFill>
              </a:rPr>
              <a:t>Argument #2: … because it </a:t>
            </a:r>
            <a:r>
              <a:rPr lang="en-US" sz="2800" dirty="0" err="1" smtClean="0">
                <a:solidFill>
                  <a:srgbClr val="292934"/>
                </a:solidFill>
              </a:rPr>
              <a:t>doesn</a:t>
            </a:r>
            <a:r>
              <a:rPr lang="fr-FR" sz="2800" dirty="0" smtClean="0">
                <a:solidFill>
                  <a:srgbClr val="292934"/>
                </a:solidFill>
              </a:rPr>
              <a:t>’</a:t>
            </a:r>
            <a:r>
              <a:rPr lang="en-US" sz="2800" dirty="0" smtClean="0">
                <a:solidFill>
                  <a:srgbClr val="292934"/>
                </a:solidFill>
              </a:rPr>
              <a:t>t address consequential differences within the connected population</a:t>
            </a:r>
            <a:endParaRPr lang="en-US" sz="2800" dirty="0">
              <a:solidFill>
                <a:srgbClr val="292934"/>
              </a:solidFill>
            </a:endParaRPr>
          </a:p>
          <a:p>
            <a:r>
              <a:rPr lang="en-US" sz="2800" dirty="0" err="1" smtClean="0">
                <a:solidFill>
                  <a:srgbClr val="292934"/>
                </a:solidFill>
              </a:rPr>
              <a:t>Hargittai</a:t>
            </a:r>
            <a:r>
              <a:rPr lang="en-US" sz="2800" dirty="0" smtClean="0">
                <a:solidFill>
                  <a:srgbClr val="292934"/>
                </a:solidFill>
              </a:rPr>
              <a:t> – differentiated uses (some use the Internet superficially – TV schedules?)</a:t>
            </a:r>
          </a:p>
          <a:p>
            <a:r>
              <a:rPr lang="en-US" sz="2800" dirty="0" smtClean="0">
                <a:solidFill>
                  <a:srgbClr val="292934"/>
                </a:solidFill>
              </a:rPr>
              <a:t>Robinson – but use orientations stem from quality of access – “</a:t>
            </a:r>
            <a:r>
              <a:rPr lang="en-US" sz="2800" i="1" dirty="0" smtClean="0">
                <a:solidFill>
                  <a:srgbClr val="292934"/>
                </a:solidFill>
              </a:rPr>
              <a:t>a taste for the necessary</a:t>
            </a:r>
            <a:r>
              <a:rPr lang="en-US" sz="2800" dirty="0" smtClean="0">
                <a:solidFill>
                  <a:srgbClr val="292934"/>
                </a:solidFill>
              </a:rPr>
              <a:t>”</a:t>
            </a:r>
          </a:p>
        </p:txBody>
      </p:sp>
    </p:spTree>
    <p:extLst>
      <p:ext uri="{BB962C8B-B14F-4D97-AF65-F5344CB8AC3E}">
        <p14:creationId xmlns:p14="http://schemas.microsoft.com/office/powerpoint/2010/main" val="21591560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823" y="612587"/>
            <a:ext cx="4168589" cy="3126442"/>
          </a:xfrm>
          <a:prstGeom prst="rect">
            <a:avLst/>
          </a:prstGeom>
        </p:spPr>
      </p:pic>
      <p:pic>
        <p:nvPicPr>
          <p:cNvPr id="5" name="Picture 2" descr="cafe_us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6353" y="612587"/>
            <a:ext cx="4153647" cy="3115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98823" y="3929156"/>
            <a:ext cx="4524613" cy="2479488"/>
          </a:xfrm>
          <a:prstGeom prst="rect">
            <a:avLst/>
          </a:prstGeom>
        </p:spPr>
      </p:pic>
      <p:pic>
        <p:nvPicPr>
          <p:cNvPr id="7" name="Picture 6"/>
          <p:cNvPicPr>
            <a:picLocks noChangeAspect="1"/>
          </p:cNvPicPr>
          <p:nvPr/>
        </p:nvPicPr>
        <p:blipFill rotWithShape="1">
          <a:blip r:embed="rId5"/>
          <a:srcRect t="9933" b="11601"/>
          <a:stretch/>
        </p:blipFill>
        <p:spPr>
          <a:xfrm>
            <a:off x="5173356" y="3929156"/>
            <a:ext cx="3313232" cy="2599766"/>
          </a:xfrm>
          <a:prstGeom prst="rect">
            <a:avLst/>
          </a:prstGeom>
        </p:spPr>
      </p:pic>
    </p:spTree>
    <p:extLst>
      <p:ext uri="{BB962C8B-B14F-4D97-AF65-F5344CB8AC3E}">
        <p14:creationId xmlns:p14="http://schemas.microsoft.com/office/powerpoint/2010/main" val="17286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13" y="578225"/>
            <a:ext cx="8462682" cy="1349188"/>
          </a:xfrm>
        </p:spPr>
        <p:txBody>
          <a:bodyPr>
            <a:normAutofit/>
          </a:bodyPr>
          <a:lstStyle/>
          <a:p>
            <a:r>
              <a:rPr lang="en-US" dirty="0" smtClean="0"/>
              <a:t>Moving Beyond the Digital Divide</a:t>
            </a:r>
            <a:endParaRPr lang="en-US" dirty="0"/>
          </a:p>
        </p:txBody>
      </p:sp>
      <p:sp>
        <p:nvSpPr>
          <p:cNvPr id="3" name="Content Placeholder 2"/>
          <p:cNvSpPr>
            <a:spLocks noGrp="1"/>
          </p:cNvSpPr>
          <p:nvPr>
            <p:ph idx="1"/>
          </p:nvPr>
        </p:nvSpPr>
        <p:spPr>
          <a:xfrm>
            <a:off x="457200" y="1807882"/>
            <a:ext cx="8229600" cy="4474885"/>
          </a:xfrm>
        </p:spPr>
        <p:txBody>
          <a:bodyPr>
            <a:normAutofit/>
          </a:bodyPr>
          <a:lstStyle/>
          <a:p>
            <a:r>
              <a:rPr lang="en-US" sz="2800" dirty="0" smtClean="0">
                <a:solidFill>
                  <a:srgbClr val="292934"/>
                </a:solidFill>
              </a:rPr>
              <a:t>Argument #3: … doesn’t differentiate among non-user population and </a:t>
            </a:r>
            <a:r>
              <a:rPr lang="en-US" sz="2800" i="1" dirty="0" smtClean="0">
                <a:solidFill>
                  <a:srgbClr val="292934"/>
                </a:solidFill>
              </a:rPr>
              <a:t>elective</a:t>
            </a:r>
            <a:r>
              <a:rPr lang="en-US" sz="2800" dirty="0" smtClean="0">
                <a:solidFill>
                  <a:srgbClr val="292934"/>
                </a:solidFill>
              </a:rPr>
              <a:t> non-use.</a:t>
            </a:r>
          </a:p>
          <a:p>
            <a:r>
              <a:rPr lang="en-US" sz="2800" dirty="0" smtClean="0">
                <a:solidFill>
                  <a:srgbClr val="292934"/>
                </a:solidFill>
              </a:rPr>
              <a:t>Internet use has plateaued.</a:t>
            </a:r>
          </a:p>
          <a:p>
            <a:r>
              <a:rPr lang="en-US" sz="2800" dirty="0" smtClean="0">
                <a:solidFill>
                  <a:srgbClr val="292934"/>
                </a:solidFill>
              </a:rPr>
              <a:t>See </a:t>
            </a:r>
            <a:r>
              <a:rPr lang="en-US" sz="2800" dirty="0" err="1" smtClean="0">
                <a:solidFill>
                  <a:srgbClr val="292934"/>
                </a:solidFill>
              </a:rPr>
              <a:t>Lenhart</a:t>
            </a:r>
            <a:r>
              <a:rPr lang="en-US" sz="2800" dirty="0" smtClean="0">
                <a:solidFill>
                  <a:srgbClr val="292934"/>
                </a:solidFill>
              </a:rPr>
              <a:t> and </a:t>
            </a:r>
            <a:r>
              <a:rPr lang="en-US" sz="2800" dirty="0" err="1" smtClean="0">
                <a:solidFill>
                  <a:srgbClr val="292934"/>
                </a:solidFill>
              </a:rPr>
              <a:t>Horrigan</a:t>
            </a:r>
            <a:r>
              <a:rPr lang="en-US" sz="2800" dirty="0" smtClean="0">
                <a:solidFill>
                  <a:srgbClr val="292934"/>
                </a:solidFill>
              </a:rPr>
              <a:t> (2003) on “Re-visualizing the digital divide as a digital spectrum”</a:t>
            </a:r>
          </a:p>
          <a:p>
            <a:endParaRPr lang="en-US" sz="2800" dirty="0" smtClean="0">
              <a:solidFill>
                <a:srgbClr val="FF0000"/>
              </a:solidFill>
            </a:endParaRPr>
          </a:p>
        </p:txBody>
      </p:sp>
    </p:spTree>
    <p:extLst>
      <p:ext uri="{BB962C8B-B14F-4D97-AF65-F5344CB8AC3E}">
        <p14:creationId xmlns:p14="http://schemas.microsoft.com/office/powerpoint/2010/main" val="4327186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9207" y="812799"/>
            <a:ext cx="8101854" cy="5059837"/>
          </a:xfrm>
          <a:prstGeom prst="rect">
            <a:avLst/>
          </a:prstGeom>
        </p:spPr>
      </p:pic>
    </p:spTree>
    <p:extLst>
      <p:ext uri="{BB962C8B-B14F-4D97-AF65-F5344CB8AC3E}">
        <p14:creationId xmlns:p14="http://schemas.microsoft.com/office/powerpoint/2010/main" val="3177240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Divide to Spectrum (2003)</a:t>
            </a:r>
            <a:endParaRPr lang="en-US" dirty="0"/>
          </a:p>
        </p:txBody>
      </p:sp>
      <p:pic>
        <p:nvPicPr>
          <p:cNvPr id="4" name="Picture 3"/>
          <p:cNvPicPr>
            <a:picLocks noChangeAspect="1"/>
          </p:cNvPicPr>
          <p:nvPr/>
        </p:nvPicPr>
        <p:blipFill rotWithShape="1">
          <a:blip r:embed="rId3"/>
          <a:srcRect l="18628" t="23846" r="21732" b="31398"/>
          <a:stretch/>
        </p:blipFill>
        <p:spPr>
          <a:xfrm>
            <a:off x="881526" y="2061885"/>
            <a:ext cx="7515411" cy="3170885"/>
          </a:xfrm>
          <a:prstGeom prst="rect">
            <a:avLst/>
          </a:prstGeom>
        </p:spPr>
      </p:pic>
    </p:spTree>
    <p:extLst>
      <p:ext uri="{BB962C8B-B14F-4D97-AF65-F5344CB8AC3E}">
        <p14:creationId xmlns:p14="http://schemas.microsoft.com/office/powerpoint/2010/main" val="22146311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987" t="16847" r="17647" b="14541"/>
          <a:stretch/>
        </p:blipFill>
        <p:spPr>
          <a:xfrm>
            <a:off x="373529" y="1149246"/>
            <a:ext cx="8591177" cy="4517198"/>
          </a:xfrm>
          <a:prstGeom prst="rect">
            <a:avLst/>
          </a:prstGeom>
        </p:spPr>
      </p:pic>
    </p:spTree>
    <p:extLst>
      <p:ext uri="{BB962C8B-B14F-4D97-AF65-F5344CB8AC3E}">
        <p14:creationId xmlns:p14="http://schemas.microsoft.com/office/powerpoint/2010/main" val="410222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a:t>
            </a:r>
            <a:r>
              <a:rPr lang="en-US" dirty="0"/>
              <a:t>Medicare system overhaul </a:t>
            </a:r>
            <a:r>
              <a:rPr lang="en-US" dirty="0" smtClean="0"/>
              <a:t>(</a:t>
            </a:r>
            <a:r>
              <a:rPr lang="en-US" dirty="0" err="1" smtClean="0"/>
              <a:t>gov</a:t>
            </a:r>
            <a:r>
              <a:rPr lang="en-US" dirty="0" smtClean="0"/>
              <a:t> program for people age 65+) </a:t>
            </a:r>
            <a:r>
              <a:rPr lang="en-US" dirty="0"/>
              <a:t>forces </a:t>
            </a:r>
            <a:r>
              <a:rPr lang="en-US" dirty="0" smtClean="0"/>
              <a:t>all recipient to make some important decisions…a website (only) is provided to disseminate information and the new system</a:t>
            </a:r>
          </a:p>
          <a:p>
            <a:pPr marL="457200" indent="-457200">
              <a:buFont typeface="+mj-lt"/>
              <a:buAutoNum type="arabicPeriod"/>
            </a:pPr>
            <a:endParaRPr lang="en-US" dirty="0" smtClean="0"/>
          </a:p>
          <a:p>
            <a:pPr marL="457200" indent="-457200">
              <a:buFont typeface="+mj-lt"/>
              <a:buAutoNum type="arabicPeriod"/>
            </a:pPr>
            <a:r>
              <a:rPr lang="en-US" dirty="0" smtClean="0"/>
              <a:t>In Ghana, the process for scheduling </a:t>
            </a:r>
            <a:r>
              <a:rPr lang="en-US" dirty="0"/>
              <a:t>travel visa </a:t>
            </a:r>
            <a:r>
              <a:rPr lang="en-US" dirty="0" smtClean="0"/>
              <a:t>interviews at the US embassy becomes online-only in 2004.</a:t>
            </a:r>
          </a:p>
          <a:p>
            <a:pPr marL="457200" indent="-457200">
              <a:buFont typeface="+mj-lt"/>
              <a:buAutoNum type="arabicPeriod"/>
            </a:pPr>
            <a:endParaRPr lang="en-US" dirty="0" smtClean="0"/>
          </a:p>
          <a:p>
            <a:pPr marL="457200" indent="-457200">
              <a:buFont typeface="+mj-lt"/>
              <a:buAutoNum type="arabicPeriod"/>
            </a:pPr>
            <a:r>
              <a:rPr lang="en-US" dirty="0" smtClean="0"/>
              <a:t>A petitioner seeks signatures to support a measure to extend online voting as an option for California voters as a way to extend voting access.</a:t>
            </a:r>
            <a:endParaRPr lang="en-US" dirty="0"/>
          </a:p>
        </p:txBody>
      </p:sp>
    </p:spTree>
    <p:extLst>
      <p:ext uri="{BB962C8B-B14F-4D97-AF65-F5344CB8AC3E}">
        <p14:creationId xmlns:p14="http://schemas.microsoft.com/office/powerpoint/2010/main" val="748074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Preview of Section 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8893732"/>
              </p:ext>
            </p:extLst>
          </p:nvPr>
        </p:nvGraphicFramePr>
        <p:xfrm>
          <a:off x="457200" y="1600200"/>
          <a:ext cx="8229600" cy="4602479"/>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2000" dirty="0" smtClean="0"/>
                        <a:t>SECTION</a:t>
                      </a:r>
                      <a:r>
                        <a:rPr lang="en-US" sz="2000" baseline="0" dirty="0" smtClean="0"/>
                        <a:t> 4: Inequality, Scarcity, Poverty, Ethics, Culture</a:t>
                      </a:r>
                      <a:endParaRPr lang="en-US" sz="2000" dirty="0"/>
                    </a:p>
                  </a:txBody>
                  <a:tcPr/>
                </a:tc>
                <a:tc hMerge="1">
                  <a:txBody>
                    <a:bodyPr/>
                    <a:lstStyle/>
                    <a:p>
                      <a:endParaRPr lang="en-US" dirty="0"/>
                    </a:p>
                  </a:txBody>
                  <a:tcPr/>
                </a:tc>
              </a:tr>
              <a:tr h="370840">
                <a:tc>
                  <a:txBody>
                    <a:bodyPr/>
                    <a:lstStyle/>
                    <a:p>
                      <a:r>
                        <a:rPr lang="en-US" b="1" dirty="0" smtClean="0"/>
                        <a:t>Scarcity and Poverty:</a:t>
                      </a:r>
                      <a:r>
                        <a:rPr lang="en-US" b="0" baseline="0" dirty="0" smtClean="0"/>
                        <a:t> not just less of the same, but distinctive practices</a:t>
                      </a:r>
                      <a:endParaRPr lang="en-US" b="1" strike="sngStrike" dirty="0"/>
                    </a:p>
                  </a:txBody>
                  <a:tcPr/>
                </a:tc>
                <a:tc>
                  <a:txBody>
                    <a:bodyPr/>
                    <a:lstStyle/>
                    <a:p>
                      <a:r>
                        <a:rPr lang="en-US" dirty="0" smtClean="0"/>
                        <a:t>The repair</a:t>
                      </a:r>
                      <a:r>
                        <a:rPr lang="en-US" baseline="0" dirty="0" smtClean="0"/>
                        <a:t> and maintenance of computing technologies in Namibia and Ghana.</a:t>
                      </a:r>
                      <a:endParaRPr lang="en-US" dirty="0"/>
                    </a:p>
                  </a:txBody>
                  <a:tcPr/>
                </a:tc>
              </a:tr>
              <a:tr h="370840">
                <a:tc>
                  <a:txBody>
                    <a:bodyPr/>
                    <a:lstStyle/>
                    <a:p>
                      <a:r>
                        <a:rPr lang="en-US" b="1" dirty="0" smtClean="0"/>
                        <a:t>Ethics</a:t>
                      </a:r>
                      <a:endParaRPr lang="en-US" b="1" dirty="0"/>
                    </a:p>
                  </a:txBody>
                  <a:tcPr/>
                </a:tc>
                <a:tc>
                  <a:txBody>
                    <a:bodyPr/>
                    <a:lstStyle/>
                    <a:p>
                      <a:r>
                        <a:rPr lang="en-US" dirty="0" smtClean="0"/>
                        <a:t>Online</a:t>
                      </a:r>
                      <a:r>
                        <a:rPr lang="en-US" baseline="0" dirty="0" smtClean="0"/>
                        <a:t> labor and the ‘</a:t>
                      </a:r>
                      <a:r>
                        <a:rPr lang="en-US" baseline="0" dirty="0" err="1" smtClean="0"/>
                        <a:t>Turkers</a:t>
                      </a:r>
                      <a:r>
                        <a:rPr lang="en-US" baseline="0" dirty="0" smtClean="0"/>
                        <a:t>’ of Amazon Mechanical Turk</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What is culture?  </a:t>
                      </a:r>
                      <a:r>
                        <a:rPr lang="en-US" baseline="0" dirty="0" smtClean="0"/>
                        <a:t>How might technology designs embody and reflect the cultures they are developed within? How forms of use reflect the cultural context of user populations?</a:t>
                      </a:r>
                    </a:p>
                  </a:txBody>
                  <a:tcPr/>
                </a:tc>
                <a:tc>
                  <a:txBody>
                    <a:bodyPr/>
                    <a:lstStyle/>
                    <a:p>
                      <a:r>
                        <a:rPr lang="en-US" dirty="0" err="1" smtClean="0"/>
                        <a:t>Nissenbaum</a:t>
                      </a:r>
                      <a:r>
                        <a:rPr lang="en-US" dirty="0" smtClean="0"/>
                        <a:t> – Values in Design (as an approach)</a:t>
                      </a:r>
                    </a:p>
                    <a:p>
                      <a:endParaRPr lang="en-US" dirty="0" smtClean="0"/>
                    </a:p>
                    <a:p>
                      <a:r>
                        <a:rPr lang="en-US" dirty="0" smtClean="0"/>
                        <a:t>The</a:t>
                      </a:r>
                      <a:r>
                        <a:rPr lang="en-US" baseline="0" dirty="0" smtClean="0"/>
                        <a:t> appropriation of cell phones in Jamaica (</a:t>
                      </a:r>
                      <a:r>
                        <a:rPr lang="en-US" i="1" baseline="0" dirty="0" smtClean="0"/>
                        <a:t>domestication of tech)</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Intercultural communication: </a:t>
                      </a:r>
                      <a:r>
                        <a:rPr lang="en-US" baseline="0" dirty="0" smtClean="0"/>
                        <a:t>encounters through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&amp; cross-cultural design</a:t>
                      </a:r>
                    </a:p>
                  </a:txBody>
                  <a:tcPr/>
                </a:tc>
                <a:tc>
                  <a:txBody>
                    <a:bodyPr/>
                    <a:lstStyle/>
                    <a:p>
                      <a:r>
                        <a:rPr lang="en-US" dirty="0" smtClean="0"/>
                        <a:t>How do Indian call center workers come to understand Americans</a:t>
                      </a:r>
                      <a:r>
                        <a:rPr lang="en-US" baseline="0" dirty="0" smtClean="0"/>
                        <a:t> and American culture through phone conversations?</a:t>
                      </a:r>
                    </a:p>
                  </a:txBody>
                  <a:tcPr/>
                </a:tc>
              </a:tr>
            </a:tbl>
          </a:graphicData>
        </a:graphic>
      </p:graphicFrame>
    </p:spTree>
    <p:extLst>
      <p:ext uri="{BB962C8B-B14F-4D97-AF65-F5344CB8AC3E}">
        <p14:creationId xmlns:p14="http://schemas.microsoft.com/office/powerpoint/2010/main" val="10188452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inequalitY</a:t>
            </a:r>
            <a:r>
              <a:rPr lang="en-US" dirty="0" smtClean="0"/>
              <a:t> vs. The Digital Divide</a:t>
            </a:r>
            <a:endParaRPr lang="en-US" dirty="0"/>
          </a:p>
        </p:txBody>
      </p:sp>
      <p:sp>
        <p:nvSpPr>
          <p:cNvPr id="3" name="Text Placeholder 2"/>
          <p:cNvSpPr>
            <a:spLocks noGrp="1"/>
          </p:cNvSpPr>
          <p:nvPr>
            <p:ph type="body" idx="1"/>
          </p:nvPr>
        </p:nvSpPr>
        <p:spPr/>
        <p:txBody>
          <a:bodyPr/>
          <a:lstStyle/>
          <a:p>
            <a:r>
              <a:rPr lang="en-US" dirty="0" smtClean="0"/>
              <a:t>A National View</a:t>
            </a:r>
            <a:endParaRPr lang="en-US" dirty="0"/>
          </a:p>
        </p:txBody>
      </p:sp>
    </p:spTree>
    <p:extLst>
      <p:ext uri="{BB962C8B-B14F-4D97-AF65-F5344CB8AC3E}">
        <p14:creationId xmlns:p14="http://schemas.microsoft.com/office/powerpoint/2010/main" val="21759559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2259" y="727633"/>
            <a:ext cx="8229600" cy="990600"/>
          </a:xfrm>
        </p:spPr>
        <p:txBody>
          <a:bodyPr>
            <a:normAutofit fontScale="90000"/>
          </a:bodyPr>
          <a:lstStyle/>
          <a:p>
            <a:pPr eaLnBrk="1" hangingPunct="1"/>
            <a:r>
              <a:rPr lang="en-US" dirty="0" smtClean="0">
                <a:solidFill>
                  <a:srgbClr val="D2533C"/>
                </a:solidFill>
                <a:latin typeface="Franklin Gothic Book" charset="0"/>
              </a:rPr>
              <a:t>Inequality and Digital Tech: what is the relationship?</a:t>
            </a:r>
            <a:endParaRPr lang="en-US" dirty="0">
              <a:solidFill>
                <a:srgbClr val="D2533C"/>
              </a:solidFill>
              <a:latin typeface="Franklin Gothic Book" charset="0"/>
            </a:endParaRPr>
          </a:p>
        </p:txBody>
      </p:sp>
      <p:sp>
        <p:nvSpPr>
          <p:cNvPr id="17" name="Content Placeholder 2"/>
          <p:cNvSpPr>
            <a:spLocks noGrp="1"/>
          </p:cNvSpPr>
          <p:nvPr>
            <p:ph sz="quarter" idx="1"/>
          </p:nvPr>
        </p:nvSpPr>
        <p:spPr>
          <a:xfrm>
            <a:off x="609600" y="2012198"/>
            <a:ext cx="4648200" cy="4502149"/>
          </a:xfrm>
        </p:spPr>
        <p:txBody>
          <a:bodyPr>
            <a:normAutofit/>
          </a:bodyPr>
          <a:lstStyle/>
          <a:p>
            <a:pPr eaLnBrk="1" hangingPunct="1">
              <a:lnSpc>
                <a:spcPct val="90000"/>
              </a:lnSpc>
            </a:pPr>
            <a:r>
              <a:rPr lang="en-US" dirty="0" smtClean="0">
                <a:latin typeface="Perpetua" charset="0"/>
              </a:rPr>
              <a:t>The uneven diffusion of digital technologies may “</a:t>
            </a:r>
            <a:r>
              <a:rPr lang="en-US" i="1" dirty="0" smtClean="0">
                <a:latin typeface="Perpetua" charset="0"/>
              </a:rPr>
              <a:t>exacerbate existing inequalities by increasing the opportunities already available to the already privileged while leading to the growing marginalization of the disadvantaged</a:t>
            </a:r>
            <a:r>
              <a:rPr lang="en-US" dirty="0" smtClean="0">
                <a:latin typeface="Perpetua" charset="0"/>
              </a:rPr>
              <a:t>” – </a:t>
            </a:r>
            <a:r>
              <a:rPr lang="en-US" dirty="0" err="1" smtClean="0">
                <a:latin typeface="Perpetua" charset="0"/>
              </a:rPr>
              <a:t>Hargittai</a:t>
            </a:r>
            <a:r>
              <a:rPr lang="en-US" dirty="0" smtClean="0">
                <a:latin typeface="Perpetua" charset="0"/>
              </a:rPr>
              <a:t> (1</a:t>
            </a:r>
            <a:r>
              <a:rPr lang="en-US" baseline="30000" dirty="0" smtClean="0">
                <a:latin typeface="Perpetua" charset="0"/>
              </a:rPr>
              <a:t>st</a:t>
            </a:r>
            <a:r>
              <a:rPr lang="en-US" dirty="0" smtClean="0">
                <a:latin typeface="Perpetua" charset="0"/>
              </a:rPr>
              <a:t> reading)</a:t>
            </a:r>
          </a:p>
          <a:p>
            <a:pPr eaLnBrk="1" hangingPunct="1">
              <a:lnSpc>
                <a:spcPct val="90000"/>
              </a:lnSpc>
            </a:pPr>
            <a:r>
              <a:rPr lang="en-US" dirty="0" smtClean="0">
                <a:latin typeface="Perpetua" charset="0"/>
              </a:rPr>
              <a:t>Often</a:t>
            </a:r>
            <a:r>
              <a:rPr lang="en-US" b="1" dirty="0" smtClean="0">
                <a:latin typeface="Perpetua" charset="0"/>
              </a:rPr>
              <a:t> measured </a:t>
            </a:r>
            <a:r>
              <a:rPr lang="en-US" dirty="0" smtClean="0">
                <a:latin typeface="Perpetua" charset="0"/>
              </a:rPr>
              <a:t>through comparisons broken down by gender, ethnicities, geographic location (rural/urban), class, education level, and/or income.</a:t>
            </a:r>
            <a:endParaRPr lang="en-US" dirty="0">
              <a:latin typeface="Perpetua" charset="0"/>
            </a:endParaRPr>
          </a:p>
        </p:txBody>
      </p:sp>
      <p:pic>
        <p:nvPicPr>
          <p:cNvPr id="17412" name="Picture 2" descr="http://einclusion.hu/wp-content/uploads/2008/05/digital-divide-23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61608"/>
            <a:ext cx="29051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686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2259" y="727633"/>
            <a:ext cx="8229600" cy="990600"/>
          </a:xfrm>
        </p:spPr>
        <p:txBody>
          <a:bodyPr>
            <a:normAutofit/>
          </a:bodyPr>
          <a:lstStyle/>
          <a:p>
            <a:pPr eaLnBrk="1" hangingPunct="1"/>
            <a:r>
              <a:rPr lang="en-US" dirty="0" smtClean="0">
                <a:solidFill>
                  <a:srgbClr val="D2533C"/>
                </a:solidFill>
                <a:latin typeface="Franklin Gothic Book" charset="0"/>
              </a:rPr>
              <a:t>Why does being ‘connected’ matter?</a:t>
            </a:r>
            <a:endParaRPr lang="en-US" dirty="0">
              <a:solidFill>
                <a:srgbClr val="D2533C"/>
              </a:solidFill>
              <a:latin typeface="Franklin Gothic Book" charset="0"/>
            </a:endParaRPr>
          </a:p>
        </p:txBody>
      </p:sp>
      <p:sp>
        <p:nvSpPr>
          <p:cNvPr id="17" name="Content Placeholder 2"/>
          <p:cNvSpPr>
            <a:spLocks noGrp="1"/>
          </p:cNvSpPr>
          <p:nvPr>
            <p:ph sz="quarter" idx="1"/>
          </p:nvPr>
        </p:nvSpPr>
        <p:spPr>
          <a:xfrm>
            <a:off x="609599" y="1822824"/>
            <a:ext cx="8062259" cy="4691523"/>
          </a:xfrm>
        </p:spPr>
        <p:txBody>
          <a:bodyPr>
            <a:normAutofit/>
          </a:bodyPr>
          <a:lstStyle/>
          <a:p>
            <a:pPr eaLnBrk="1" hangingPunct="1">
              <a:lnSpc>
                <a:spcPct val="90000"/>
              </a:lnSpc>
            </a:pPr>
            <a:r>
              <a:rPr lang="en-US" sz="3200" dirty="0" smtClean="0">
                <a:latin typeface="Perpetua" charset="0"/>
              </a:rPr>
              <a:t>In what ways has your own Internet savvy benefitted you in practical ways?</a:t>
            </a:r>
          </a:p>
          <a:p>
            <a:pPr marL="0" indent="0" eaLnBrk="1" hangingPunct="1">
              <a:lnSpc>
                <a:spcPct val="90000"/>
              </a:lnSpc>
              <a:buNone/>
            </a:pPr>
            <a:endParaRPr lang="en-US" dirty="0">
              <a:latin typeface="Perpetua" charset="0"/>
            </a:endParaRPr>
          </a:p>
          <a:p>
            <a:pPr marL="0" indent="0" eaLnBrk="1" hangingPunct="1">
              <a:lnSpc>
                <a:spcPct val="90000"/>
              </a:lnSpc>
              <a:buNone/>
            </a:pPr>
            <a:r>
              <a:rPr lang="en-US" b="1" dirty="0" err="1" smtClean="0">
                <a:latin typeface="Perpetua" charset="0"/>
              </a:rPr>
              <a:t>Hargittai</a:t>
            </a:r>
            <a:r>
              <a:rPr lang="en-US" b="1" dirty="0" smtClean="0">
                <a:latin typeface="Perpetua" charset="0"/>
              </a:rPr>
              <a:t>:</a:t>
            </a:r>
          </a:p>
          <a:p>
            <a:pPr eaLnBrk="1" hangingPunct="1">
              <a:lnSpc>
                <a:spcPct val="90000"/>
              </a:lnSpc>
              <a:buFontTx/>
              <a:buChar char="•"/>
            </a:pPr>
            <a:r>
              <a:rPr lang="en-US" dirty="0" smtClean="0">
                <a:latin typeface="Perpetua" charset="0"/>
              </a:rPr>
              <a:t>Internet skills as part of job requirement, factors into productivity</a:t>
            </a:r>
          </a:p>
          <a:p>
            <a:pPr>
              <a:lnSpc>
                <a:spcPct val="90000"/>
              </a:lnSpc>
              <a:buFontTx/>
              <a:buChar char="•"/>
            </a:pPr>
            <a:r>
              <a:rPr lang="en-US" dirty="0" smtClean="0">
                <a:latin typeface="Perpetua" charset="0"/>
              </a:rPr>
              <a:t>To gain skills - enrichment or to become more employable (Python </a:t>
            </a:r>
            <a:r>
              <a:rPr lang="en-US" dirty="0">
                <a:latin typeface="Perpetua" charset="0"/>
              </a:rPr>
              <a:t>online courses</a:t>
            </a:r>
            <a:r>
              <a:rPr lang="en-US" dirty="0" smtClean="0">
                <a:latin typeface="Perpetua" charset="0"/>
              </a:rPr>
              <a:t>?)</a:t>
            </a:r>
          </a:p>
          <a:p>
            <a:pPr eaLnBrk="1" hangingPunct="1">
              <a:lnSpc>
                <a:spcPct val="90000"/>
              </a:lnSpc>
              <a:buFontTx/>
              <a:buChar char="•"/>
            </a:pPr>
            <a:r>
              <a:rPr lang="en-US" dirty="0" smtClean="0">
                <a:latin typeface="Perpetua" charset="0"/>
              </a:rPr>
              <a:t>Save money</a:t>
            </a:r>
          </a:p>
          <a:p>
            <a:pPr eaLnBrk="1" hangingPunct="1">
              <a:lnSpc>
                <a:spcPct val="90000"/>
              </a:lnSpc>
              <a:buFontTx/>
              <a:buChar char="•"/>
            </a:pPr>
            <a:r>
              <a:rPr lang="en-US" dirty="0" smtClean="0">
                <a:latin typeface="Perpetua" charset="0"/>
              </a:rPr>
              <a:t>Expand social network, social support</a:t>
            </a:r>
          </a:p>
          <a:p>
            <a:pPr eaLnBrk="1" hangingPunct="1">
              <a:lnSpc>
                <a:spcPct val="90000"/>
              </a:lnSpc>
              <a:buFontTx/>
              <a:buChar char="•"/>
            </a:pPr>
            <a:r>
              <a:rPr lang="en-US" dirty="0" smtClean="0">
                <a:latin typeface="Perpetua" charset="0"/>
              </a:rPr>
              <a:t>Political engagement</a:t>
            </a:r>
          </a:p>
          <a:p>
            <a:pPr eaLnBrk="1" hangingPunct="1">
              <a:lnSpc>
                <a:spcPct val="90000"/>
              </a:lnSpc>
              <a:buFontTx/>
              <a:buChar char="•"/>
            </a:pPr>
            <a:endParaRPr lang="en-US" dirty="0" smtClean="0">
              <a:latin typeface="Perpetua" charset="0"/>
            </a:endParaRPr>
          </a:p>
        </p:txBody>
      </p:sp>
    </p:spTree>
    <p:extLst>
      <p:ext uri="{BB962C8B-B14F-4D97-AF65-F5344CB8AC3E}">
        <p14:creationId xmlns:p14="http://schemas.microsoft.com/office/powerpoint/2010/main" val="1905849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dissolve">
                                      <p:cBhvr>
                                        <p:cTn id="7" dur="500"/>
                                        <p:tgtEl>
                                          <p:spTgt spid="1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dissolve">
                                      <p:cBhvr>
                                        <p:cTn id="10" dur="500"/>
                                        <p:tgtEl>
                                          <p:spTgt spid="17">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animEffect transition="in" filter="dissolve">
                                      <p:cBhvr>
                                        <p:cTn id="13" dur="500"/>
                                        <p:tgtEl>
                                          <p:spTgt spid="17">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7">
                                            <p:txEl>
                                              <p:pRg st="5" end="5"/>
                                            </p:txEl>
                                          </p:spTgt>
                                        </p:tgtEl>
                                        <p:attrNameLst>
                                          <p:attrName>style.visibility</p:attrName>
                                        </p:attrNameLst>
                                      </p:cBhvr>
                                      <p:to>
                                        <p:strVal val="visible"/>
                                      </p:to>
                                    </p:set>
                                    <p:animEffect transition="in" filter="dissolve">
                                      <p:cBhvr>
                                        <p:cTn id="16" dur="500"/>
                                        <p:tgtEl>
                                          <p:spTgt spid="17">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animEffect transition="in" filter="dissolve">
                                      <p:cBhvr>
                                        <p:cTn id="19" dur="500"/>
                                        <p:tgtEl>
                                          <p:spTgt spid="17">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7">
                                            <p:txEl>
                                              <p:pRg st="7" end="7"/>
                                            </p:txEl>
                                          </p:spTgt>
                                        </p:tgtEl>
                                        <p:attrNameLst>
                                          <p:attrName>style.visibility</p:attrName>
                                        </p:attrNameLst>
                                      </p:cBhvr>
                                      <p:to>
                                        <p:strVal val="visible"/>
                                      </p:to>
                                    </p:set>
                                    <p:animEffect transition="in" filter="dissolve">
                                      <p:cBhvr>
                                        <p:cTn id="22"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smtClean="0">
                <a:solidFill>
                  <a:srgbClr val="D2533C"/>
                </a:solidFill>
                <a:latin typeface="Franklin Gothic Book" charset="0"/>
              </a:rPr>
              <a:t>The Digital Divide</a:t>
            </a:r>
            <a:endParaRPr lang="en-US" dirty="0">
              <a:solidFill>
                <a:srgbClr val="D2533C"/>
              </a:solidFill>
              <a:latin typeface="Franklin Gothic Book" charset="0"/>
            </a:endParaRPr>
          </a:p>
        </p:txBody>
      </p:sp>
      <p:sp>
        <p:nvSpPr>
          <p:cNvPr id="17" name="Content Placeholder 2"/>
          <p:cNvSpPr>
            <a:spLocks noGrp="1"/>
          </p:cNvSpPr>
          <p:nvPr>
            <p:ph sz="quarter" idx="1"/>
          </p:nvPr>
        </p:nvSpPr>
        <p:spPr>
          <a:xfrm>
            <a:off x="609600" y="1728319"/>
            <a:ext cx="4648200" cy="4502149"/>
          </a:xfrm>
        </p:spPr>
        <p:txBody>
          <a:bodyPr>
            <a:normAutofit/>
          </a:bodyPr>
          <a:lstStyle/>
          <a:p>
            <a:pPr eaLnBrk="1" hangingPunct="1">
              <a:lnSpc>
                <a:spcPct val="90000"/>
              </a:lnSpc>
            </a:pPr>
            <a:r>
              <a:rPr lang="en-US" sz="3200" dirty="0" smtClean="0">
                <a:latin typeface="Perpetua" charset="0"/>
              </a:rPr>
              <a:t>Access (as a binary - ‘haves’ and ‘have </a:t>
            </a:r>
            <a:r>
              <a:rPr lang="en-US" sz="3200" dirty="0" err="1" smtClean="0">
                <a:latin typeface="Perpetua" charset="0"/>
              </a:rPr>
              <a:t>nots’</a:t>
            </a:r>
            <a:r>
              <a:rPr lang="en-US" sz="3200" dirty="0" smtClean="0">
                <a:latin typeface="Perpetua" charset="0"/>
              </a:rPr>
              <a:t>)</a:t>
            </a:r>
          </a:p>
          <a:p>
            <a:pPr eaLnBrk="1" hangingPunct="1">
              <a:lnSpc>
                <a:spcPct val="90000"/>
              </a:lnSpc>
            </a:pPr>
            <a:r>
              <a:rPr lang="en-US" sz="3200" dirty="0" smtClean="0">
                <a:latin typeface="Perpetua" charset="0"/>
              </a:rPr>
              <a:t>Quality of access</a:t>
            </a:r>
          </a:p>
          <a:p>
            <a:pPr eaLnBrk="1" hangingPunct="1">
              <a:lnSpc>
                <a:spcPct val="90000"/>
              </a:lnSpc>
            </a:pPr>
            <a:r>
              <a:rPr lang="en-US" sz="3200" dirty="0" smtClean="0">
                <a:latin typeface="Perpetua" charset="0"/>
              </a:rPr>
              <a:t>Skills</a:t>
            </a:r>
          </a:p>
          <a:p>
            <a:pPr eaLnBrk="1" hangingPunct="1">
              <a:lnSpc>
                <a:spcPct val="90000"/>
              </a:lnSpc>
            </a:pPr>
            <a:r>
              <a:rPr lang="en-US" sz="3200" dirty="0" smtClean="0">
                <a:latin typeface="Perpetua" charset="0"/>
              </a:rPr>
              <a:t>Relevance</a:t>
            </a:r>
          </a:p>
          <a:p>
            <a:pPr eaLnBrk="1" hangingPunct="1">
              <a:lnSpc>
                <a:spcPct val="90000"/>
              </a:lnSpc>
            </a:pPr>
            <a:r>
              <a:rPr lang="en-US" sz="3200" dirty="0" smtClean="0">
                <a:latin typeface="Perpetua" charset="0"/>
              </a:rPr>
              <a:t>Support (for repairs, extending skills)</a:t>
            </a:r>
          </a:p>
          <a:p>
            <a:pPr eaLnBrk="1" hangingPunct="1">
              <a:lnSpc>
                <a:spcPct val="90000"/>
              </a:lnSpc>
            </a:pPr>
            <a:endParaRPr lang="en-US" dirty="0">
              <a:latin typeface="Perpetua" charset="0"/>
            </a:endParaRPr>
          </a:p>
        </p:txBody>
      </p:sp>
      <p:pic>
        <p:nvPicPr>
          <p:cNvPr id="17412" name="Picture 2" descr="http://einclusion.hu/wp-content/uploads/2008/05/digital-divide-23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77729"/>
            <a:ext cx="29051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227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dissolve">
                                      <p:cBhvr>
                                        <p:cTn id="7" dur="500"/>
                                        <p:tgtEl>
                                          <p:spTgt spid="1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dissolve">
                                      <p:cBhvr>
                                        <p:cTn id="10" dur="500"/>
                                        <p:tgtEl>
                                          <p:spTgt spid="1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dissolve">
                                      <p:cBhvr>
                                        <p:cTn id="13" dur="500"/>
                                        <p:tgtEl>
                                          <p:spTgt spid="1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dissolve">
                                      <p:cBhvr>
                                        <p:cTn id="16"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974" t="38450" r="26471" b="20354"/>
          <a:stretch/>
        </p:blipFill>
        <p:spPr>
          <a:xfrm>
            <a:off x="373531" y="2031992"/>
            <a:ext cx="8486590" cy="3538070"/>
          </a:xfrm>
          <a:prstGeom prst="rect">
            <a:avLst/>
          </a:prstGeom>
        </p:spPr>
      </p:pic>
      <p:sp>
        <p:nvSpPr>
          <p:cNvPr id="5" name="Title 1"/>
          <p:cNvSpPr>
            <a:spLocks noGrp="1"/>
          </p:cNvSpPr>
          <p:nvPr>
            <p:ph type="title"/>
          </p:nvPr>
        </p:nvSpPr>
        <p:spPr>
          <a:xfrm>
            <a:off x="457200" y="533400"/>
            <a:ext cx="8229600" cy="990600"/>
          </a:xfrm>
        </p:spPr>
        <p:txBody>
          <a:bodyPr/>
          <a:lstStyle/>
          <a:p>
            <a:r>
              <a:rPr lang="en-US" dirty="0" smtClean="0"/>
              <a:t>The State of the Digital Divide (USA)</a:t>
            </a:r>
            <a:endParaRPr lang="en-US" dirty="0"/>
          </a:p>
        </p:txBody>
      </p:sp>
      <p:sp>
        <p:nvSpPr>
          <p:cNvPr id="6" name="TextBox 5"/>
          <p:cNvSpPr txBox="1"/>
          <p:nvPr/>
        </p:nvSpPr>
        <p:spPr>
          <a:xfrm>
            <a:off x="1383553" y="5593229"/>
            <a:ext cx="5948413" cy="461665"/>
          </a:xfrm>
          <a:prstGeom prst="rect">
            <a:avLst/>
          </a:prstGeom>
          <a:noFill/>
        </p:spPr>
        <p:txBody>
          <a:bodyPr wrap="none" rtlCol="0">
            <a:spAutoFit/>
          </a:bodyPr>
          <a:lstStyle/>
          <a:p>
            <a:r>
              <a:rPr lang="en-US" sz="2400" b="1" dirty="0" smtClean="0"/>
              <a:t>The Domestic Digital Divide (USA) 2010</a:t>
            </a:r>
            <a:endParaRPr lang="en-US" sz="2400" b="1" dirty="0"/>
          </a:p>
        </p:txBody>
      </p:sp>
    </p:spTree>
    <p:extLst>
      <p:ext uri="{BB962C8B-B14F-4D97-AF65-F5344CB8AC3E}">
        <p14:creationId xmlns:p14="http://schemas.microsoft.com/office/powerpoint/2010/main" val="10777776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As of 2010: </a:t>
            </a:r>
          </a:p>
          <a:p>
            <a:pPr marL="0" indent="0">
              <a:buNone/>
            </a:pPr>
            <a:endParaRPr lang="en-US" sz="2800" dirty="0" smtClean="0"/>
          </a:p>
          <a:p>
            <a:pPr marL="0" indent="0">
              <a:buNone/>
            </a:pPr>
            <a:r>
              <a:rPr lang="en-US" sz="2800" dirty="0" smtClean="0"/>
              <a:t>74% of men have Internet access.</a:t>
            </a:r>
          </a:p>
          <a:p>
            <a:endParaRPr lang="en-US" sz="2800" dirty="0"/>
          </a:p>
          <a:p>
            <a:pPr marL="0" indent="0">
              <a:buNone/>
            </a:pPr>
            <a:r>
              <a:rPr lang="en-US" sz="2800" dirty="0" smtClean="0"/>
              <a:t>74% of women have Internet access.</a:t>
            </a:r>
          </a:p>
          <a:p>
            <a:pPr marL="0" indent="0">
              <a:buNone/>
            </a:pPr>
            <a:endParaRPr lang="en-US" sz="2800" dirty="0"/>
          </a:p>
          <a:p>
            <a:pPr marL="0" indent="0">
              <a:buNone/>
            </a:pPr>
            <a:r>
              <a:rPr lang="en-US" sz="2800" dirty="0" smtClean="0"/>
              <a:t>Can we say then that the gap has been closed?</a:t>
            </a:r>
            <a:endParaRPr lang="en-US" sz="2800" b="1" dirty="0" smtClean="0"/>
          </a:p>
        </p:txBody>
      </p:sp>
    </p:spTree>
    <p:extLst>
      <p:ext uri="{BB962C8B-B14F-4D97-AF65-F5344CB8AC3E}">
        <p14:creationId xmlns:p14="http://schemas.microsoft.com/office/powerpoint/2010/main" val="1233398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13" y="578225"/>
            <a:ext cx="8462682" cy="1349188"/>
          </a:xfrm>
        </p:spPr>
        <p:txBody>
          <a:bodyPr>
            <a:normAutofit/>
          </a:bodyPr>
          <a:lstStyle/>
          <a:p>
            <a:r>
              <a:rPr lang="en-US" dirty="0" smtClean="0"/>
              <a:t>Moving Beyond the Digital Divide</a:t>
            </a:r>
            <a:endParaRPr lang="en-US" dirty="0"/>
          </a:p>
        </p:txBody>
      </p:sp>
      <p:sp>
        <p:nvSpPr>
          <p:cNvPr id="3" name="Content Placeholder 2"/>
          <p:cNvSpPr>
            <a:spLocks noGrp="1"/>
          </p:cNvSpPr>
          <p:nvPr>
            <p:ph idx="1"/>
          </p:nvPr>
        </p:nvSpPr>
        <p:spPr>
          <a:xfrm>
            <a:off x="457200" y="1807882"/>
            <a:ext cx="8229600" cy="4474885"/>
          </a:xfrm>
        </p:spPr>
        <p:txBody>
          <a:bodyPr>
            <a:normAutofit/>
          </a:bodyPr>
          <a:lstStyle/>
          <a:p>
            <a:r>
              <a:rPr lang="en-US" sz="2800" dirty="0" smtClean="0">
                <a:solidFill>
                  <a:srgbClr val="292934"/>
                </a:solidFill>
              </a:rPr>
              <a:t>Argument #1: … because it no longer exists?</a:t>
            </a:r>
          </a:p>
          <a:p>
            <a:r>
              <a:rPr lang="en-US" sz="2800" dirty="0" smtClean="0">
                <a:solidFill>
                  <a:srgbClr val="292934"/>
                </a:solidFill>
              </a:rPr>
              <a:t>Evidence: plateauing Internet penetration and a narrowing gap (see Pew Internet &amp; American Life stats)</a:t>
            </a:r>
          </a:p>
          <a:p>
            <a:r>
              <a:rPr lang="en-US" sz="2800" dirty="0" smtClean="0">
                <a:solidFill>
                  <a:srgbClr val="292934"/>
                </a:solidFill>
              </a:rPr>
              <a:t>What is the response</a:t>
            </a:r>
            <a:r>
              <a:rPr lang="en-US" sz="2800" dirty="0" smtClean="0"/>
              <a:t> from Robinson (2</a:t>
            </a:r>
            <a:r>
              <a:rPr lang="en-US" sz="2800" baseline="30000" dirty="0" smtClean="0"/>
              <a:t>nd</a:t>
            </a:r>
            <a:r>
              <a:rPr lang="en-US" sz="2800" dirty="0" smtClean="0"/>
              <a:t> reading) on economically disadvantaged youth in the agricultural belt in CA</a:t>
            </a:r>
            <a:r>
              <a:rPr lang="en-US" sz="2800" dirty="0" smtClean="0">
                <a:solidFill>
                  <a:srgbClr val="292934"/>
                </a:solidFill>
              </a:rPr>
              <a:t>?</a:t>
            </a:r>
          </a:p>
        </p:txBody>
      </p:sp>
    </p:spTree>
    <p:extLst>
      <p:ext uri="{BB962C8B-B14F-4D97-AF65-F5344CB8AC3E}">
        <p14:creationId xmlns:p14="http://schemas.microsoft.com/office/powerpoint/2010/main" val="21467850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4240</TotalTime>
  <Words>1233</Words>
  <Application>Microsoft Macintosh PowerPoint</Application>
  <PresentationFormat>On-screen Show (4:3)</PresentationFormat>
  <Paragraphs>103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Session 22</vt:lpstr>
      <vt:lpstr>Preview of Section 4</vt:lpstr>
      <vt:lpstr>Digital inequalitY vs. The Digital Divide</vt:lpstr>
      <vt:lpstr>Inequality and Digital Tech: what is the relationship?</vt:lpstr>
      <vt:lpstr>Why does being ‘connected’ matter?</vt:lpstr>
      <vt:lpstr>The Digital Divide</vt:lpstr>
      <vt:lpstr>The State of the Digital Divide (USA)</vt:lpstr>
      <vt:lpstr>Gender</vt:lpstr>
      <vt:lpstr>Moving Beyond the Digital Divide</vt:lpstr>
      <vt:lpstr>Moving Beyond the Digital Divide</vt:lpstr>
      <vt:lpstr>PowerPoint Presentation</vt:lpstr>
      <vt:lpstr>Moving Beyond the Digital Divide</vt:lpstr>
      <vt:lpstr>PowerPoint Presentation</vt:lpstr>
      <vt:lpstr>From Divide to Spectrum (2003)</vt:lpstr>
      <vt:lpstr>PowerPoint Presentation</vt:lpstr>
      <vt:lpstr>Consider….</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17</dc:title>
  <dc:creator>Jenna Burrell</dc:creator>
  <cp:lastModifiedBy>Jenna Burrell</cp:lastModifiedBy>
  <cp:revision>136</cp:revision>
  <dcterms:created xsi:type="dcterms:W3CDTF">2012-03-07T18:50:26Z</dcterms:created>
  <dcterms:modified xsi:type="dcterms:W3CDTF">2013-04-22T17:01:17Z</dcterms:modified>
</cp:coreProperties>
</file>