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76" r:id="rId2"/>
    <p:sldId id="298" r:id="rId3"/>
    <p:sldId id="277" r:id="rId4"/>
    <p:sldId id="299" r:id="rId5"/>
    <p:sldId id="256" r:id="rId6"/>
    <p:sldId id="300" r:id="rId7"/>
    <p:sldId id="279" r:id="rId8"/>
    <p:sldId id="280" r:id="rId9"/>
    <p:sldId id="281" r:id="rId10"/>
    <p:sldId id="275" r:id="rId11"/>
    <p:sldId id="274" r:id="rId12"/>
    <p:sldId id="288" r:id="rId13"/>
    <p:sldId id="297" r:id="rId14"/>
    <p:sldId id="283" r:id="rId15"/>
    <p:sldId id="284" r:id="rId16"/>
    <p:sldId id="290" r:id="rId17"/>
    <p:sldId id="261" r:id="rId18"/>
    <p:sldId id="289" r:id="rId19"/>
    <p:sldId id="302" r:id="rId20"/>
    <p:sldId id="303" r:id="rId21"/>
    <p:sldId id="304" r:id="rId22"/>
    <p:sldId id="305" r:id="rId23"/>
    <p:sldId id="30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10" autoAdjust="0"/>
  </p:normalViewPr>
  <p:slideViewPr>
    <p:cSldViewPr snapToGrid="0" snapToObjects="1">
      <p:cViewPr>
        <p:scale>
          <a:sx n="75" d="100"/>
          <a:sy n="75" d="100"/>
        </p:scale>
        <p:origin x="-1544"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3/4/13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people.ischool.berkeley.edu/~parikh/papers/074-081.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Not just within organizations – but between organizations of course we can expect work roles to vary:</a:t>
            </a:r>
          </a:p>
          <a:p>
            <a:pPr marL="171450" indent="-171450">
              <a:buFontTx/>
              <a:buChar char="-"/>
            </a:pPr>
            <a:r>
              <a:rPr lang="en-US" baseline="0" dirty="0" smtClean="0"/>
              <a:t>Air traffic controllers, management and senior controllers delegate work – need to see visually how much a junior controller has on their plate to make sure they are not overloaded (a life or death matter). What possible solution to digitize flight progress strips – make organizational changes (to be more like the US ATC)?</a:t>
            </a:r>
          </a:p>
          <a:p>
            <a:pPr marL="171450" indent="-171450">
              <a:buFontTx/>
              <a:buChar char="-"/>
            </a:pPr>
            <a:r>
              <a:rPr lang="en-US" baseline="0" dirty="0" smtClean="0"/>
              <a:t>Police work – problem of digitizing incomplete reports.  Result is double data entry – paper report then typed.</a:t>
            </a:r>
          </a:p>
          <a:p>
            <a:pPr marL="171450" indent="-171450">
              <a:buFontTx/>
              <a:buChar char="-"/>
            </a:pPr>
            <a:r>
              <a:rPr lang="en-US" baseline="0" dirty="0" smtClean="0"/>
              <a:t>Chocolate manufacturers – only 7% of papers were deemed suitable for scanning into the DMS…the other were personal, part of work in progress (uncompleted)</a:t>
            </a:r>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14</a:t>
            </a:fld>
            <a:endParaRPr lang="en-US"/>
          </a:p>
        </p:txBody>
      </p:sp>
    </p:spTree>
    <p:extLst>
      <p:ext uri="{BB962C8B-B14F-4D97-AF65-F5344CB8AC3E}">
        <p14:creationId xmlns:p14="http://schemas.microsoft.com/office/powerpoint/2010/main" val="61651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ways (as they suggest) that we might start to think about design making use of these insights.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3188073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many of these have come to pass?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16</a:t>
            </a:fld>
            <a:endParaRPr lang="en-US"/>
          </a:p>
        </p:txBody>
      </p:sp>
    </p:spTree>
    <p:extLst>
      <p:ext uri="{BB962C8B-B14F-4D97-AF65-F5344CB8AC3E}">
        <p14:creationId xmlns:p14="http://schemas.microsoft.com/office/powerpoint/2010/main" val="318807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Shreddr</a:t>
            </a:r>
            <a:r>
              <a:rPr lang="en-US" baseline="0" dirty="0" smtClean="0"/>
              <a:t> – streamline computerization of records from paper without destroying the paper, shifting over fully to paper records</a:t>
            </a:r>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392875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QR codes – see </a:t>
            </a:r>
            <a:r>
              <a:rPr lang="en-US" sz="1200" kern="1200" dirty="0" err="1" smtClean="0">
                <a:solidFill>
                  <a:schemeClr val="tx1"/>
                </a:solidFill>
                <a:effectLst/>
                <a:latin typeface="+mn-lt"/>
                <a:ea typeface="+mn-ea"/>
                <a:cs typeface="+mn-cs"/>
              </a:rPr>
              <a:t>Tapan</a:t>
            </a:r>
            <a:r>
              <a:rPr lang="en-US" sz="1200" kern="1200" dirty="0" smtClean="0">
                <a:solidFill>
                  <a:schemeClr val="tx1"/>
                </a:solidFill>
                <a:effectLst/>
                <a:latin typeface="+mn-lt"/>
                <a:ea typeface="+mn-ea"/>
                <a:cs typeface="+mn-cs"/>
              </a:rPr>
              <a:t> S. Parikh, </a:t>
            </a:r>
            <a:r>
              <a:rPr lang="en-US" sz="1200" u="none" strike="noStrike" kern="1200" dirty="0" smtClean="0">
                <a:solidFill>
                  <a:schemeClr val="tx1"/>
                </a:solidFill>
                <a:effectLst/>
                <a:latin typeface="+mn-lt"/>
                <a:ea typeface="+mn-ea"/>
                <a:cs typeface="+mn-cs"/>
                <a:hlinkClick r:id="rId3"/>
              </a:rPr>
              <a:t>Using Mobile Phones for Secure, Distributed Document Processing in the Developing World</a:t>
            </a:r>
            <a:r>
              <a:rPr lang="en-US" sz="1200" kern="1200" dirty="0" smtClean="0">
                <a:solidFill>
                  <a:schemeClr val="tx1"/>
                </a:solidFill>
                <a:effectLst/>
                <a:latin typeface="+mn-lt"/>
                <a:ea typeface="+mn-ea"/>
                <a:cs typeface="+mn-cs"/>
              </a:rPr>
              <a:t>, IEEE Pervasive Computing Magazine, Vol. 4, No. 2, April 2005</a:t>
            </a:r>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18</a:t>
            </a:fld>
            <a:endParaRPr lang="en-US"/>
          </a:p>
        </p:txBody>
      </p:sp>
    </p:spTree>
    <p:extLst>
      <p:ext uri="{BB962C8B-B14F-4D97-AF65-F5344CB8AC3E}">
        <p14:creationId xmlns:p14="http://schemas.microsoft.com/office/powerpoint/2010/main" val="392875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19</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t>What defines a relevant social group is a </a:t>
            </a:r>
            <a:r>
              <a:rPr lang="en-US" sz="2000" b="1" dirty="0" smtClean="0"/>
              <a:t>shared interpretation of a technology </a:t>
            </a:r>
            <a:r>
              <a:rPr lang="en-US" sz="2000" dirty="0" smtClean="0"/>
              <a:t>(not automatically the case that users = one relevant social group and non-users = another relevant social group)</a:t>
            </a:r>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21</a:t>
            </a:fld>
            <a:endParaRPr lang="en-US"/>
          </a:p>
        </p:txBody>
      </p:sp>
    </p:spTree>
    <p:extLst>
      <p:ext uri="{BB962C8B-B14F-4D97-AF65-F5344CB8AC3E}">
        <p14:creationId xmlns:p14="http://schemas.microsoft.com/office/powerpoint/2010/main" val="251014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Thinking about context.  One rule for reading books?</a:t>
            </a:r>
            <a:r>
              <a:rPr lang="en-US" baseline="0" dirty="0" smtClean="0"/>
              <a:t>  Or does it depend on the book, the type of reading demanded of a particular activity.</a:t>
            </a:r>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22734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Within a given job can draw a primary distinction (as they do in the book) between the way we engage with tools and resources in our own individual work vs. while working with co-present others.  In the book seem to mean in-person collaboration – though now we might talk about synchronous collaboration online – Google doc work, WebEx presentations to distributed groups.</a:t>
            </a:r>
          </a:p>
          <a:p>
            <a:endParaRPr lang="en-US" baseline="0" dirty="0" smtClean="0"/>
          </a:p>
          <a:p>
            <a:r>
              <a:rPr lang="en-US" baseline="0" dirty="0" smtClean="0"/>
              <a:t>Cognitive work – lab studies in the chapter on “reading from paper” (though kind of weird – not really a standard experimental design) get even deeper into this.  Spatial arrangements, but also our spatial memory within a book or document about where something is located.  The use of tangible cues – two handed, use of fingers to hold place, observation of movement that expert work of anticipating a next move (page turn).  Doing things concurrently rather than serially.</a:t>
            </a:r>
          </a:p>
          <a:p>
            <a:endParaRPr lang="en-US" baseline="0" dirty="0" smtClean="0"/>
          </a:p>
          <a:p>
            <a:r>
              <a:rPr lang="en-US" baseline="0" dirty="0" err="1" smtClean="0"/>
              <a:t>MotPO</a:t>
            </a:r>
            <a:r>
              <a:rPr lang="en-US" baseline="0" dirty="0" smtClean="0"/>
              <a:t> points to an even heavier reliance on paper in in-person collaborative work … why is that?  Shared visibility…the problematic barrier of two people separated by a laptop screen where only one knows what is going on on the screen – support or distraction, not shared.</a:t>
            </a:r>
          </a:p>
          <a:p>
            <a:endParaRPr lang="en-US" baseline="0" dirty="0" smtClean="0"/>
          </a:p>
          <a:p>
            <a:r>
              <a:rPr lang="en-US" baseline="0" dirty="0" smtClean="0"/>
              <a:t>These images illustrate some design approaches mean to address specifically some of the cognitive challenges – especially around spatial displays.  Table top, tangible user interfaces.  The display from Minority Report (based on Media Lab research)</a:t>
            </a:r>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Rewinding back to one of the earlier chapters.  Wanted to highlight this which I think draws a nice sharp distinction, nicely concrete and specific, readily comparable.</a:t>
            </a:r>
          </a:p>
          <a:p>
            <a:r>
              <a:rPr lang="en-US" baseline="0" dirty="0" smtClean="0"/>
              <a:t>To make the point that different roles engage in different activities, spend their time very differently – one might expect quite different demands from devices as far as affordances.  Not one size fits all – not one complete solution to all office work.</a:t>
            </a:r>
          </a:p>
          <a:p>
            <a:endParaRPr lang="en-US" baseline="0" dirty="0" smtClean="0"/>
          </a:p>
          <a:p>
            <a:r>
              <a:rPr lang="en-US" baseline="0" dirty="0" smtClean="0"/>
              <a:t>Within an organization very different emphasis in the kind of work individuals do…the big difference between what they refer to in the book as “knowledge workers” and administrative workers.  The former doing a great deal of “collaborative authoring” whereas the latter do lots of “typing text.”</a:t>
            </a:r>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377170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3/4/13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3/4/13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3/4/13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3/4/13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a:t>
            </a:r>
            <a:r>
              <a:rPr lang="en-US" i="1" dirty="0" smtClean="0"/>
              <a:t>Preparation</a:t>
            </a:r>
            <a:endParaRPr lang="en-US" i="1" dirty="0"/>
          </a:p>
        </p:txBody>
      </p:sp>
      <p:sp>
        <p:nvSpPr>
          <p:cNvPr id="5" name="Content Placeholder 4"/>
          <p:cNvSpPr>
            <a:spLocks noGrp="1"/>
          </p:cNvSpPr>
          <p:nvPr>
            <p:ph idx="1"/>
          </p:nvPr>
        </p:nvSpPr>
        <p:spPr/>
        <p:txBody>
          <a:bodyPr>
            <a:normAutofit/>
          </a:bodyPr>
          <a:lstStyle/>
          <a:p>
            <a:r>
              <a:rPr lang="en-US" b="1" dirty="0" smtClean="0"/>
              <a:t>Flickr </a:t>
            </a:r>
            <a:r>
              <a:rPr lang="en-US" b="1" dirty="0" smtClean="0"/>
              <a:t>mini-assignment #2 (due </a:t>
            </a:r>
            <a:r>
              <a:rPr lang="en-US" b="1" dirty="0" smtClean="0"/>
              <a:t>Thursday Mar. 6) </a:t>
            </a:r>
            <a:r>
              <a:rPr lang="en-US" dirty="0" smtClean="0"/>
              <a:t>– take a photo of your own (individual or collaborative) work environment and post to the Flickr </a:t>
            </a:r>
            <a:r>
              <a:rPr lang="en-US" dirty="0" smtClean="0"/>
              <a:t>pool</a:t>
            </a:r>
          </a:p>
          <a:p>
            <a:endParaRPr lang="en-US" dirty="0" smtClean="0"/>
          </a:p>
          <a:p>
            <a:r>
              <a:rPr lang="en-US" b="1" dirty="0"/>
              <a:t>Diary Exercise – </a:t>
            </a:r>
            <a:r>
              <a:rPr lang="en-US" dirty="0"/>
              <a:t>log your own paper </a:t>
            </a:r>
            <a:r>
              <a:rPr lang="en-US" dirty="0" err="1"/>
              <a:t>vs</a:t>
            </a:r>
            <a:r>
              <a:rPr lang="en-US" dirty="0"/>
              <a:t> digital tech use</a:t>
            </a:r>
            <a:r>
              <a:rPr lang="en-US" b="1" dirty="0"/>
              <a:t> </a:t>
            </a:r>
            <a:r>
              <a:rPr lang="en-US" dirty="0"/>
              <a:t>(for at least 1-2 days).  </a:t>
            </a:r>
            <a:r>
              <a:rPr lang="en-US" i="1" dirty="0"/>
              <a:t>You will reference your own diary in assignment 2, but it does not need to be turned in.</a:t>
            </a:r>
          </a:p>
          <a:p>
            <a:endParaRPr lang="en-US" dirty="0" smtClean="0"/>
          </a:p>
        </p:txBody>
      </p:sp>
    </p:spTree>
    <p:extLst>
      <p:ext uri="{BB962C8B-B14F-4D97-AF65-F5344CB8AC3E}">
        <p14:creationId xmlns:p14="http://schemas.microsoft.com/office/powerpoint/2010/main" val="16878950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Practices: A Primary Distinction</a:t>
            </a:r>
            <a:endParaRPr lang="en-US" dirty="0"/>
          </a:p>
        </p:txBody>
      </p:sp>
      <p:sp>
        <p:nvSpPr>
          <p:cNvPr id="5" name="Content Placeholder 4"/>
          <p:cNvSpPr>
            <a:spLocks noGrp="1"/>
          </p:cNvSpPr>
          <p:nvPr>
            <p:ph idx="1"/>
          </p:nvPr>
        </p:nvSpPr>
        <p:spPr/>
        <p:txBody>
          <a:bodyPr/>
          <a:lstStyle/>
          <a:p>
            <a:r>
              <a:rPr lang="en-US" b="1" dirty="0" smtClean="0"/>
              <a:t>Cognitive work</a:t>
            </a:r>
          </a:p>
          <a:p>
            <a:pPr lvl="1"/>
            <a:r>
              <a:rPr lang="en-US" dirty="0" smtClean="0"/>
              <a:t>Organizing, comparing through </a:t>
            </a:r>
            <a:br>
              <a:rPr lang="en-US" dirty="0" smtClean="0"/>
            </a:br>
            <a:r>
              <a:rPr lang="en-US" dirty="0" smtClean="0"/>
              <a:t>spatial arrangement </a:t>
            </a:r>
            <a:br>
              <a:rPr lang="en-US" dirty="0" smtClean="0"/>
            </a:br>
            <a:r>
              <a:rPr lang="en-US" dirty="0" smtClean="0"/>
              <a:t>(spreading papers across desk)</a:t>
            </a:r>
          </a:p>
          <a:p>
            <a:pPr lvl="1"/>
            <a:r>
              <a:rPr lang="en-US" dirty="0" smtClean="0"/>
              <a:t>Visibility of “clutter” as a</a:t>
            </a:r>
            <a:br>
              <a:rPr lang="en-US" dirty="0" smtClean="0"/>
            </a:br>
            <a:r>
              <a:rPr lang="en-US" dirty="0" smtClean="0"/>
              <a:t>reminder of ideas</a:t>
            </a:r>
          </a:p>
          <a:p>
            <a:r>
              <a:rPr lang="en-US" b="1" dirty="0" smtClean="0"/>
              <a:t>Collaborative work</a:t>
            </a:r>
          </a:p>
          <a:p>
            <a:pPr lvl="1"/>
            <a:r>
              <a:rPr lang="en-US" dirty="0" smtClean="0"/>
              <a:t>Paper supports “social</a:t>
            </a:r>
            <a:br>
              <a:rPr lang="en-US" dirty="0" smtClean="0"/>
            </a:br>
            <a:r>
              <a:rPr lang="en-US" dirty="0" smtClean="0"/>
              <a:t>mechanisms” – visibility of</a:t>
            </a:r>
            <a:br>
              <a:rPr lang="en-US" dirty="0" smtClean="0"/>
            </a:br>
            <a:r>
              <a:rPr lang="en-US" dirty="0" smtClean="0"/>
              <a:t>engagements with the text</a:t>
            </a:r>
            <a:br>
              <a:rPr lang="en-US" dirty="0" smtClean="0"/>
            </a:br>
            <a:r>
              <a:rPr lang="en-US" dirty="0" smtClean="0"/>
              <a:t>in question</a:t>
            </a:r>
            <a:endParaRPr lang="en-US" dirty="0"/>
          </a:p>
        </p:txBody>
      </p:sp>
      <p:pic>
        <p:nvPicPr>
          <p:cNvPr id="3" name="Picture 2"/>
          <p:cNvPicPr>
            <a:picLocks noChangeAspect="1"/>
          </p:cNvPicPr>
          <p:nvPr/>
        </p:nvPicPr>
        <p:blipFill>
          <a:blip r:embed="rId3"/>
          <a:stretch>
            <a:fillRect/>
          </a:stretch>
        </p:blipFill>
        <p:spPr>
          <a:xfrm>
            <a:off x="4905023" y="1451176"/>
            <a:ext cx="3455543" cy="2591657"/>
          </a:xfrm>
          <a:prstGeom prst="rect">
            <a:avLst/>
          </a:prstGeom>
        </p:spPr>
      </p:pic>
      <p:pic>
        <p:nvPicPr>
          <p:cNvPr id="4" name="Picture 3"/>
          <p:cNvPicPr>
            <a:picLocks noChangeAspect="1"/>
          </p:cNvPicPr>
          <p:nvPr/>
        </p:nvPicPr>
        <p:blipFill>
          <a:blip r:embed="rId4"/>
          <a:stretch>
            <a:fillRect/>
          </a:stretch>
        </p:blipFill>
        <p:spPr>
          <a:xfrm>
            <a:off x="4905024" y="4428414"/>
            <a:ext cx="3455543" cy="2200983"/>
          </a:xfrm>
          <a:prstGeom prst="rect">
            <a:avLst/>
          </a:prstGeom>
        </p:spPr>
      </p:pic>
    </p:spTree>
    <p:extLst>
      <p:ext uri="{BB962C8B-B14F-4D97-AF65-F5344CB8AC3E}">
        <p14:creationId xmlns:p14="http://schemas.microsoft.com/office/powerpoint/2010/main" val="35299478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Differing Work Roles Within Organizations</a:t>
            </a:r>
            <a:endParaRPr lang="en-US" dirty="0"/>
          </a:p>
        </p:txBody>
      </p:sp>
      <p:sp>
        <p:nvSpPr>
          <p:cNvPr id="5" name="Content Placeholder 4"/>
          <p:cNvSpPr>
            <a:spLocks noGrp="1"/>
          </p:cNvSpPr>
          <p:nvPr>
            <p:ph idx="1"/>
          </p:nvPr>
        </p:nvSpPr>
        <p:spPr>
          <a:xfrm>
            <a:off x="863599" y="1752600"/>
            <a:ext cx="3285067" cy="787400"/>
          </a:xfrm>
        </p:spPr>
        <p:txBody>
          <a:bodyPr>
            <a:normAutofit lnSpcReduction="10000"/>
          </a:bodyPr>
          <a:lstStyle/>
          <a:p>
            <a:pPr marL="0" indent="0">
              <a:buNone/>
            </a:pPr>
            <a:r>
              <a:rPr lang="en-US" dirty="0" smtClean="0"/>
              <a:t>Knowledge workers at the IMF</a:t>
            </a:r>
          </a:p>
        </p:txBody>
      </p:sp>
      <p:pic>
        <p:nvPicPr>
          <p:cNvPr id="4" name="Picture 3" descr="motpo.jpg"/>
          <p:cNvPicPr>
            <a:picLocks noChangeAspect="1"/>
          </p:cNvPicPr>
          <p:nvPr/>
        </p:nvPicPr>
        <p:blipFill rotWithShape="1">
          <a:blip r:embed="rId3">
            <a:extLst>
              <a:ext uri="{28A0092B-C50C-407E-A947-70E740481C1C}">
                <a14:useLocalDpi xmlns:a14="http://schemas.microsoft.com/office/drawing/2010/main" val="0"/>
              </a:ext>
            </a:extLst>
          </a:blip>
          <a:srcRect l="11533" t="5835" r="3217"/>
          <a:stretch/>
        </p:blipFill>
        <p:spPr>
          <a:xfrm rot="5400000">
            <a:off x="972471" y="2733539"/>
            <a:ext cx="3140566" cy="3211822"/>
          </a:xfrm>
          <a:prstGeom prst="rect">
            <a:avLst/>
          </a:prstGeom>
          <a:ln>
            <a:solidFill>
              <a:schemeClr val="tx1"/>
            </a:solidFill>
          </a:ln>
        </p:spPr>
      </p:pic>
      <p:pic>
        <p:nvPicPr>
          <p:cNvPr id="3" name="Picture 2" descr="motpo2.jpg"/>
          <p:cNvPicPr>
            <a:picLocks noChangeAspect="1"/>
          </p:cNvPicPr>
          <p:nvPr/>
        </p:nvPicPr>
        <p:blipFill rotWithShape="1">
          <a:blip r:embed="rId4">
            <a:extLst>
              <a:ext uri="{28A0092B-C50C-407E-A947-70E740481C1C}">
                <a14:useLocalDpi xmlns:a14="http://schemas.microsoft.com/office/drawing/2010/main" val="0"/>
              </a:ext>
            </a:extLst>
          </a:blip>
          <a:srcRect l="10171" t="6802" r="4385" b="3615"/>
          <a:stretch/>
        </p:blipFill>
        <p:spPr>
          <a:xfrm rot="5400000">
            <a:off x="4788182" y="2756183"/>
            <a:ext cx="3259099" cy="3285069"/>
          </a:xfrm>
          <a:prstGeom prst="rect">
            <a:avLst/>
          </a:prstGeom>
          <a:ln>
            <a:solidFill>
              <a:schemeClr val="tx1"/>
            </a:solidFill>
          </a:ln>
        </p:spPr>
      </p:pic>
      <p:sp>
        <p:nvSpPr>
          <p:cNvPr id="6" name="Content Placeholder 4"/>
          <p:cNvSpPr txBox="1">
            <a:spLocks/>
          </p:cNvSpPr>
          <p:nvPr/>
        </p:nvSpPr>
        <p:spPr>
          <a:xfrm>
            <a:off x="4775197" y="1752600"/>
            <a:ext cx="3555999" cy="787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smtClean="0"/>
              <a:t>IMF administrators</a:t>
            </a:r>
          </a:p>
        </p:txBody>
      </p:sp>
    </p:spTree>
    <p:extLst>
      <p:ext uri="{BB962C8B-B14F-4D97-AF65-F5344CB8AC3E}">
        <p14:creationId xmlns:p14="http://schemas.microsoft.com/office/powerpoint/2010/main" val="36084602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27667"/>
          </a:xfrm>
        </p:spPr>
        <p:txBody>
          <a:bodyPr>
            <a:normAutofit fontScale="90000"/>
          </a:bodyPr>
          <a:lstStyle/>
          <a:p>
            <a:r>
              <a:rPr lang="en-US" dirty="0" smtClean="0"/>
              <a:t>Work Roles Across Different Kinds of </a:t>
            </a:r>
            <a:r>
              <a:rPr lang="en-US" dirty="0" smtClean="0"/>
              <a:t>Organizations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1371984"/>
              </p:ext>
            </p:extLst>
          </p:nvPr>
        </p:nvGraphicFramePr>
        <p:xfrm>
          <a:off x="457200" y="2156460"/>
          <a:ext cx="8229600" cy="3787140"/>
        </p:xfrm>
        <a:graphic>
          <a:graphicData uri="http://schemas.openxmlformats.org/drawingml/2006/table">
            <a:tbl>
              <a:tblPr bandRow="1">
                <a:tableStyleId>{5C22544A-7EE6-4342-B048-85BDC9FD1C3A}</a:tableStyleId>
              </a:tblPr>
              <a:tblGrid>
                <a:gridCol w="2743200"/>
                <a:gridCol w="2743200"/>
                <a:gridCol w="2743200"/>
              </a:tblGrid>
              <a:tr h="505414">
                <a:tc>
                  <a:txBody>
                    <a:bodyPr/>
                    <a:lstStyle/>
                    <a:p>
                      <a:r>
                        <a:rPr lang="en-US" b="1" dirty="0" smtClean="0"/>
                        <a:t>Work Role</a:t>
                      </a:r>
                      <a:endParaRPr lang="en-US" b="1" dirty="0"/>
                    </a:p>
                  </a:txBody>
                  <a:tcPr/>
                </a:tc>
                <a:tc>
                  <a:txBody>
                    <a:bodyPr/>
                    <a:lstStyle/>
                    <a:p>
                      <a:r>
                        <a:rPr lang="en-US" b="1" dirty="0" smtClean="0"/>
                        <a:t>Proposed</a:t>
                      </a:r>
                      <a:r>
                        <a:rPr lang="en-US" b="1" baseline="0" dirty="0" smtClean="0"/>
                        <a:t> Project</a:t>
                      </a:r>
                      <a:endParaRPr lang="en-US" b="1" dirty="0"/>
                    </a:p>
                  </a:txBody>
                  <a:tcPr/>
                </a:tc>
                <a:tc>
                  <a:txBody>
                    <a:bodyPr/>
                    <a:lstStyle/>
                    <a:p>
                      <a:r>
                        <a:rPr lang="en-US" b="1" baseline="0" dirty="0" smtClean="0"/>
                        <a:t>Role Related Issues</a:t>
                      </a:r>
                      <a:r>
                        <a:rPr lang="en-US" baseline="0" dirty="0" smtClean="0"/>
                        <a:t> </a:t>
                      </a:r>
                      <a:endParaRPr lang="en-US" dirty="0"/>
                    </a:p>
                  </a:txBody>
                  <a:tcPr/>
                </a:tc>
              </a:tr>
              <a:tr h="955439">
                <a:tc>
                  <a:txBody>
                    <a:bodyPr/>
                    <a:lstStyle/>
                    <a:p>
                      <a:r>
                        <a:rPr lang="en-US" sz="2000" b="1" dirty="0" smtClean="0"/>
                        <a:t>Air Traffic Controllers</a:t>
                      </a:r>
                      <a:endParaRPr lang="en-US" sz="2000" b="1" dirty="0"/>
                    </a:p>
                  </a:txBody>
                  <a:tcPr/>
                </a:tc>
                <a:tc>
                  <a:txBody>
                    <a:bodyPr/>
                    <a:lstStyle/>
                    <a:p>
                      <a:r>
                        <a:rPr lang="en-US" sz="2000" dirty="0" smtClean="0"/>
                        <a:t>Digitizing flight</a:t>
                      </a:r>
                      <a:r>
                        <a:rPr lang="en-US" sz="2000" baseline="0" dirty="0" smtClean="0"/>
                        <a:t> progress strips</a:t>
                      </a:r>
                      <a:endParaRPr lang="en-US" sz="2000" dirty="0"/>
                    </a:p>
                  </a:txBody>
                  <a:tcPr/>
                </a:tc>
                <a:tc>
                  <a:txBody>
                    <a:bodyPr/>
                    <a:lstStyle/>
                    <a:p>
                      <a:endParaRPr lang="en-US" dirty="0"/>
                    </a:p>
                  </a:txBody>
                  <a:tcPr/>
                </a:tc>
              </a:tr>
              <a:tr h="955439">
                <a:tc>
                  <a:txBody>
                    <a:bodyPr/>
                    <a:lstStyle/>
                    <a:p>
                      <a:r>
                        <a:rPr lang="en-US" sz="2000" b="1" dirty="0" smtClean="0"/>
                        <a:t>Police Work</a:t>
                      </a:r>
                      <a:endParaRPr lang="en-US" sz="2000" b="1" dirty="0"/>
                    </a:p>
                  </a:txBody>
                  <a:tcPr/>
                </a:tc>
                <a:tc>
                  <a:txBody>
                    <a:bodyPr/>
                    <a:lstStyle/>
                    <a:p>
                      <a:r>
                        <a:rPr lang="en-US" sz="2000" dirty="0" smtClean="0"/>
                        <a:t>Given</a:t>
                      </a:r>
                      <a:r>
                        <a:rPr lang="en-US" sz="2000" baseline="0" dirty="0" smtClean="0"/>
                        <a:t> laptops to enter police reports</a:t>
                      </a:r>
                      <a:endParaRPr lang="en-US" sz="2000" dirty="0"/>
                    </a:p>
                  </a:txBody>
                  <a:tcPr/>
                </a:tc>
                <a:tc>
                  <a:txBody>
                    <a:bodyPr/>
                    <a:lstStyle/>
                    <a:p>
                      <a:endParaRPr lang="en-US"/>
                    </a:p>
                  </a:txBody>
                  <a:tcPr/>
                </a:tc>
              </a:tr>
              <a:tr h="1370848">
                <a:tc>
                  <a:txBody>
                    <a:bodyPr/>
                    <a:lstStyle/>
                    <a:p>
                      <a:r>
                        <a:rPr lang="en-US" sz="2000" b="1" dirty="0" smtClean="0"/>
                        <a:t>Office Workers at a Chocolate</a:t>
                      </a:r>
                      <a:r>
                        <a:rPr lang="en-US" sz="2000" b="1" baseline="0" dirty="0" smtClean="0"/>
                        <a:t> Manufacturer</a:t>
                      </a:r>
                      <a:endParaRPr lang="en-US" sz="2000" b="1" dirty="0"/>
                    </a:p>
                  </a:txBody>
                  <a:tcPr/>
                </a:tc>
                <a:tc>
                  <a:txBody>
                    <a:bodyPr/>
                    <a:lstStyle/>
                    <a:p>
                      <a:r>
                        <a:rPr lang="en-US" sz="2000" dirty="0" smtClean="0"/>
                        <a:t>Document management system for sharing files</a:t>
                      </a:r>
                      <a:endParaRPr lang="en-US" sz="2000"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861125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227667"/>
          </a:xfrm>
        </p:spPr>
        <p:txBody>
          <a:bodyPr>
            <a:normAutofit fontScale="90000"/>
          </a:bodyPr>
          <a:lstStyle/>
          <a:p>
            <a:r>
              <a:rPr lang="en-US" dirty="0" smtClean="0"/>
              <a:t>Work Roles Across Different Kinds of Organizations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912671"/>
              </p:ext>
            </p:extLst>
          </p:nvPr>
        </p:nvGraphicFramePr>
        <p:xfrm>
          <a:off x="457200" y="2156460"/>
          <a:ext cx="8229600" cy="3997959"/>
        </p:xfrm>
        <a:graphic>
          <a:graphicData uri="http://schemas.openxmlformats.org/drawingml/2006/table">
            <a:tbl>
              <a:tblPr bandRow="1">
                <a:tableStyleId>{5C22544A-7EE6-4342-B048-85BDC9FD1C3A}</a:tableStyleId>
              </a:tblPr>
              <a:tblGrid>
                <a:gridCol w="2743200"/>
                <a:gridCol w="2743200"/>
                <a:gridCol w="2743200"/>
              </a:tblGrid>
              <a:tr h="370840">
                <a:tc>
                  <a:txBody>
                    <a:bodyPr/>
                    <a:lstStyle/>
                    <a:p>
                      <a:r>
                        <a:rPr lang="en-US" b="1" dirty="0" smtClean="0"/>
                        <a:t>Work Role</a:t>
                      </a:r>
                      <a:endParaRPr lang="en-US" b="1" dirty="0"/>
                    </a:p>
                  </a:txBody>
                  <a:tcPr/>
                </a:tc>
                <a:tc>
                  <a:txBody>
                    <a:bodyPr/>
                    <a:lstStyle/>
                    <a:p>
                      <a:r>
                        <a:rPr lang="en-US" b="1" dirty="0" smtClean="0"/>
                        <a:t>Proposed</a:t>
                      </a:r>
                      <a:r>
                        <a:rPr lang="en-US" b="1" baseline="0" dirty="0" smtClean="0"/>
                        <a:t> Project</a:t>
                      </a:r>
                      <a:endParaRPr lang="en-US" b="1" dirty="0"/>
                    </a:p>
                  </a:txBody>
                  <a:tcPr/>
                </a:tc>
                <a:tc>
                  <a:txBody>
                    <a:bodyPr/>
                    <a:lstStyle/>
                    <a:p>
                      <a:r>
                        <a:rPr lang="en-US" b="1" baseline="0" dirty="0" smtClean="0"/>
                        <a:t>Role Related Issues</a:t>
                      </a:r>
                      <a:r>
                        <a:rPr lang="en-US" baseline="0" dirty="0" smtClean="0"/>
                        <a:t> </a:t>
                      </a:r>
                      <a:endParaRPr lang="en-US" dirty="0"/>
                    </a:p>
                  </a:txBody>
                  <a:tcPr/>
                </a:tc>
              </a:tr>
              <a:tr h="370840">
                <a:tc>
                  <a:txBody>
                    <a:bodyPr/>
                    <a:lstStyle/>
                    <a:p>
                      <a:r>
                        <a:rPr lang="en-US" sz="2000" b="1" dirty="0" smtClean="0"/>
                        <a:t>Air Traffic Controllers</a:t>
                      </a:r>
                      <a:endParaRPr lang="en-US" sz="2000" b="1" dirty="0"/>
                    </a:p>
                  </a:txBody>
                  <a:tcPr/>
                </a:tc>
                <a:tc>
                  <a:txBody>
                    <a:bodyPr/>
                    <a:lstStyle/>
                    <a:p>
                      <a:r>
                        <a:rPr lang="en-US" sz="2000" dirty="0" smtClean="0"/>
                        <a:t>Digitizing flight</a:t>
                      </a:r>
                      <a:r>
                        <a:rPr lang="en-US" sz="2000" baseline="0" dirty="0" smtClean="0"/>
                        <a:t> progress strips</a:t>
                      </a:r>
                      <a:endParaRPr lang="en-US" sz="2000" dirty="0"/>
                    </a:p>
                  </a:txBody>
                  <a:tcPr/>
                </a:tc>
                <a:tc>
                  <a:txBody>
                    <a:bodyPr/>
                    <a:lstStyle/>
                    <a:p>
                      <a:r>
                        <a:rPr lang="en-US" dirty="0" smtClean="0"/>
                        <a:t>Shared visibility, workload management</a:t>
                      </a:r>
                      <a:endParaRPr lang="en-US" dirty="0"/>
                    </a:p>
                  </a:txBody>
                  <a:tcPr/>
                </a:tc>
              </a:tr>
              <a:tr h="370840">
                <a:tc>
                  <a:txBody>
                    <a:bodyPr/>
                    <a:lstStyle/>
                    <a:p>
                      <a:r>
                        <a:rPr lang="en-US" sz="2000" b="1" dirty="0" smtClean="0"/>
                        <a:t>Police Work</a:t>
                      </a:r>
                      <a:endParaRPr lang="en-US" sz="2000" b="1" dirty="0"/>
                    </a:p>
                  </a:txBody>
                  <a:tcPr/>
                </a:tc>
                <a:tc>
                  <a:txBody>
                    <a:bodyPr/>
                    <a:lstStyle/>
                    <a:p>
                      <a:r>
                        <a:rPr lang="en-US" sz="2000" dirty="0" smtClean="0"/>
                        <a:t>Given</a:t>
                      </a:r>
                      <a:r>
                        <a:rPr lang="en-US" sz="2000" baseline="0" dirty="0" smtClean="0"/>
                        <a:t> laptops to enter police reports</a:t>
                      </a:r>
                      <a:endParaRPr lang="en-US" sz="2000" dirty="0"/>
                    </a:p>
                  </a:txBody>
                  <a:tcPr/>
                </a:tc>
                <a:tc>
                  <a:txBody>
                    <a:bodyPr/>
                    <a:lstStyle/>
                    <a:p>
                      <a:r>
                        <a:rPr lang="en-US" dirty="0" smtClean="0"/>
                        <a:t>social work (interacting with crime victims), evolving nature of</a:t>
                      </a:r>
                      <a:r>
                        <a:rPr lang="en-US" baseline="0" dirty="0" smtClean="0"/>
                        <a:t> police reports</a:t>
                      </a:r>
                      <a:endParaRPr lang="en-US" dirty="0"/>
                    </a:p>
                  </a:txBody>
                  <a:tcPr/>
                </a:tc>
              </a:tr>
              <a:tr h="370840">
                <a:tc>
                  <a:txBody>
                    <a:bodyPr/>
                    <a:lstStyle/>
                    <a:p>
                      <a:r>
                        <a:rPr lang="en-US" sz="2000" b="1" dirty="0" smtClean="0"/>
                        <a:t>Office Workers at a Chocolate</a:t>
                      </a:r>
                      <a:r>
                        <a:rPr lang="en-US" sz="2000" b="1" baseline="0" dirty="0" smtClean="0"/>
                        <a:t> Manufacturer</a:t>
                      </a:r>
                      <a:endParaRPr lang="en-US" sz="2000" b="1" dirty="0"/>
                    </a:p>
                  </a:txBody>
                  <a:tcPr/>
                </a:tc>
                <a:tc>
                  <a:txBody>
                    <a:bodyPr/>
                    <a:lstStyle/>
                    <a:p>
                      <a:r>
                        <a:rPr lang="en-US" sz="2000" dirty="0" smtClean="0"/>
                        <a:t>Document management system for sharing files</a:t>
                      </a:r>
                      <a:endParaRPr lang="en-US" sz="2000" dirty="0"/>
                    </a:p>
                  </a:txBody>
                  <a:tcPr/>
                </a:tc>
                <a:tc>
                  <a:txBody>
                    <a:bodyPr/>
                    <a:lstStyle/>
                    <a:p>
                      <a:r>
                        <a:rPr lang="en-US" dirty="0" smtClean="0"/>
                        <a:t>Intelligibility</a:t>
                      </a:r>
                      <a:r>
                        <a:rPr lang="en-US" baseline="0" dirty="0" smtClean="0"/>
                        <a:t> of shared documents, rituals of paper transfer to delegate responsibility, paper as physical reminder</a:t>
                      </a:r>
                      <a:endParaRPr lang="en-US" dirty="0"/>
                    </a:p>
                  </a:txBody>
                  <a:tcPr/>
                </a:tc>
              </a:tr>
            </a:tbl>
          </a:graphicData>
        </a:graphic>
      </p:graphicFrame>
    </p:spTree>
    <p:extLst>
      <p:ext uri="{BB962C8B-B14F-4D97-AF65-F5344CB8AC3E}">
        <p14:creationId xmlns:p14="http://schemas.microsoft.com/office/powerpoint/2010/main" val="31174049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Approaches</a:t>
            </a:r>
            <a:endParaRPr lang="en-US" dirty="0"/>
          </a:p>
        </p:txBody>
      </p:sp>
      <p:sp>
        <p:nvSpPr>
          <p:cNvPr id="3" name="Text Placeholder 2"/>
          <p:cNvSpPr>
            <a:spLocks noGrp="1"/>
          </p:cNvSpPr>
          <p:nvPr>
            <p:ph type="body" idx="1"/>
          </p:nvPr>
        </p:nvSpPr>
        <p:spPr/>
        <p:txBody>
          <a:bodyPr/>
          <a:lstStyle/>
          <a:p>
            <a:r>
              <a:rPr lang="en-US" dirty="0" err="1" smtClean="0"/>
              <a:t>MotPO</a:t>
            </a:r>
            <a:r>
              <a:rPr lang="en-US" dirty="0" smtClean="0"/>
              <a:t> – Chapter 6</a:t>
            </a:r>
            <a:endParaRPr lang="en-US" dirty="0"/>
          </a:p>
        </p:txBody>
      </p:sp>
    </p:spTree>
    <p:extLst>
      <p:ext uri="{BB962C8B-B14F-4D97-AF65-F5344CB8AC3E}">
        <p14:creationId xmlns:p14="http://schemas.microsoft.com/office/powerpoint/2010/main" val="22001029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a:t>
            </a:r>
            <a:endParaRPr lang="en-US" dirty="0"/>
          </a:p>
        </p:txBody>
      </p:sp>
      <p:sp>
        <p:nvSpPr>
          <p:cNvPr id="3" name="Content Placeholder 2"/>
          <p:cNvSpPr>
            <a:spLocks noGrp="1"/>
          </p:cNvSpPr>
          <p:nvPr>
            <p:ph idx="1"/>
          </p:nvPr>
        </p:nvSpPr>
        <p:spPr/>
        <p:txBody>
          <a:bodyPr/>
          <a:lstStyle/>
          <a:p>
            <a:pPr marL="0" indent="0">
              <a:buNone/>
            </a:pPr>
            <a:r>
              <a:rPr lang="en-US" dirty="0" smtClean="0"/>
              <a:t>Studying how paper (and other tools) are used:</a:t>
            </a:r>
          </a:p>
          <a:p>
            <a:pPr marL="0" indent="0">
              <a:buNone/>
            </a:pPr>
            <a:endParaRPr lang="en-US" dirty="0" smtClean="0"/>
          </a:p>
          <a:p>
            <a:pPr marL="457200" indent="-457200">
              <a:buFont typeface="+mj-lt"/>
              <a:buAutoNum type="arabicPeriod"/>
            </a:pPr>
            <a:r>
              <a:rPr lang="en-US" dirty="0" smtClean="0"/>
              <a:t>To inform design improvements in tools that seek to replace some aspect of paper use</a:t>
            </a:r>
          </a:p>
          <a:p>
            <a:pPr marL="457200" indent="-457200">
              <a:buFont typeface="+mj-lt"/>
              <a:buAutoNum type="arabicPeriod"/>
            </a:pPr>
            <a:endParaRPr lang="en-US" dirty="0" smtClean="0"/>
          </a:p>
          <a:p>
            <a:pPr marL="457200" indent="-457200">
              <a:buFont typeface="+mj-lt"/>
              <a:buAutoNum type="arabicPeriod"/>
            </a:pPr>
            <a:r>
              <a:rPr lang="en-US" dirty="0"/>
              <a:t>“accept the usefulness of paper as one kind of technology and attempt to develop ways of integrating that technology with another, namely, electronic</a:t>
            </a:r>
            <a:r>
              <a:rPr lang="en-US" dirty="0" smtClean="0"/>
              <a:t>”</a:t>
            </a:r>
            <a:r>
              <a:rPr lang="en-US" b="1" dirty="0"/>
              <a:t> </a:t>
            </a:r>
            <a:r>
              <a:rPr lang="en-US" dirty="0" smtClean="0"/>
              <a:t>- pg. 182</a:t>
            </a:r>
            <a:endParaRPr lang="en-US" dirty="0"/>
          </a:p>
        </p:txBody>
      </p:sp>
    </p:spTree>
    <p:extLst>
      <p:ext uri="{BB962C8B-B14F-4D97-AF65-F5344CB8AC3E}">
        <p14:creationId xmlns:p14="http://schemas.microsoft.com/office/powerpoint/2010/main" val="3490858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8864"/>
            <a:ext cx="8229600" cy="990600"/>
          </a:xfrm>
        </p:spPr>
        <p:txBody>
          <a:bodyPr>
            <a:normAutofit fontScale="90000"/>
          </a:bodyPr>
          <a:lstStyle/>
          <a:p>
            <a:r>
              <a:rPr lang="en-US" dirty="0" smtClean="0"/>
              <a:t>Myth of the Paperless Office Design Recommendations</a:t>
            </a:r>
            <a:endParaRPr lang="en-US" dirty="0"/>
          </a:p>
        </p:txBody>
      </p:sp>
      <p:sp>
        <p:nvSpPr>
          <p:cNvPr id="3" name="Content Placeholder 2"/>
          <p:cNvSpPr>
            <a:spLocks noGrp="1"/>
          </p:cNvSpPr>
          <p:nvPr>
            <p:ph idx="1"/>
          </p:nvPr>
        </p:nvSpPr>
        <p:spPr>
          <a:xfrm>
            <a:off x="457201" y="1913467"/>
            <a:ext cx="4775200" cy="4216400"/>
          </a:xfrm>
        </p:spPr>
        <p:txBody>
          <a:bodyPr>
            <a:normAutofit lnSpcReduction="10000"/>
          </a:bodyPr>
          <a:lstStyle/>
          <a:p>
            <a:r>
              <a:rPr lang="en-US" b="1" dirty="0" smtClean="0"/>
              <a:t>Multi-modality </a:t>
            </a:r>
            <a:r>
              <a:rPr lang="en-US" dirty="0" smtClean="0"/>
              <a:t>(adding tactile and audio to visual cues)</a:t>
            </a:r>
          </a:p>
          <a:p>
            <a:r>
              <a:rPr lang="en-US" b="1" dirty="0" smtClean="0"/>
              <a:t>Direct interfaces </a:t>
            </a:r>
            <a:r>
              <a:rPr lang="en-US" dirty="0" smtClean="0"/>
              <a:t>(touch screen rather than mouse and keyboard)</a:t>
            </a:r>
          </a:p>
          <a:p>
            <a:r>
              <a:rPr lang="en-US" b="1" dirty="0" smtClean="0"/>
              <a:t>Two-handed interfaces</a:t>
            </a:r>
          </a:p>
          <a:p>
            <a:r>
              <a:rPr lang="en-US" b="1" dirty="0" smtClean="0"/>
              <a:t>Two screen </a:t>
            </a:r>
            <a:r>
              <a:rPr lang="en-US" dirty="0" smtClean="0"/>
              <a:t>devices</a:t>
            </a:r>
            <a:r>
              <a:rPr lang="en-US" b="1" dirty="0" smtClean="0"/>
              <a:t> </a:t>
            </a:r>
            <a:r>
              <a:rPr lang="en-US" dirty="0" smtClean="0"/>
              <a:t>for displaying two documents at once</a:t>
            </a:r>
          </a:p>
          <a:p>
            <a:r>
              <a:rPr lang="en-US" b="1" dirty="0" smtClean="0"/>
              <a:t>Annotation support</a:t>
            </a:r>
          </a:p>
          <a:p>
            <a:r>
              <a:rPr lang="en-US" b="1" dirty="0" smtClean="0"/>
              <a:t>Document ‘beaming’</a:t>
            </a:r>
            <a:endParaRPr lang="en-US" b="1" dirty="0"/>
          </a:p>
        </p:txBody>
      </p:sp>
      <p:pic>
        <p:nvPicPr>
          <p:cNvPr id="4" name="Picture 3" descr="two_handed_interface.jpg"/>
          <p:cNvPicPr>
            <a:picLocks noChangeAspect="1"/>
          </p:cNvPicPr>
          <p:nvPr/>
        </p:nvPicPr>
        <p:blipFill rotWithShape="1">
          <a:blip r:embed="rId3">
            <a:extLst>
              <a:ext uri="{28A0092B-C50C-407E-A947-70E740481C1C}">
                <a14:useLocalDpi xmlns:a14="http://schemas.microsoft.com/office/drawing/2010/main" val="0"/>
              </a:ext>
            </a:extLst>
          </a:blip>
          <a:srcRect l="8333" t="17036" r="15664" b="4264"/>
          <a:stretch/>
        </p:blipFill>
        <p:spPr>
          <a:xfrm>
            <a:off x="5232401" y="1286930"/>
            <a:ext cx="3335866" cy="3437466"/>
          </a:xfrm>
          <a:prstGeom prst="rect">
            <a:avLst/>
          </a:prstGeom>
        </p:spPr>
      </p:pic>
      <p:sp>
        <p:nvSpPr>
          <p:cNvPr id="5" name="TextBox 4"/>
          <p:cNvSpPr txBox="1"/>
          <p:nvPr/>
        </p:nvSpPr>
        <p:spPr>
          <a:xfrm>
            <a:off x="5232401" y="5147725"/>
            <a:ext cx="3386667" cy="1200329"/>
          </a:xfrm>
          <a:prstGeom prst="rect">
            <a:avLst/>
          </a:prstGeom>
          <a:noFill/>
        </p:spPr>
        <p:txBody>
          <a:bodyPr wrap="square" rtlCol="0">
            <a:spAutoFit/>
          </a:bodyPr>
          <a:lstStyle/>
          <a:p>
            <a:r>
              <a:rPr lang="en-US" dirty="0" smtClean="0"/>
              <a:t>“We don’t think that novels and leisure reading will move into the electronic world anytime soon.” – pg. 163</a:t>
            </a:r>
            <a:endParaRPr lang="en-US" dirty="0"/>
          </a:p>
        </p:txBody>
      </p:sp>
    </p:spTree>
    <p:extLst>
      <p:ext uri="{BB962C8B-B14F-4D97-AF65-F5344CB8AC3E}">
        <p14:creationId xmlns:p14="http://schemas.microsoft.com/office/powerpoint/2010/main" val="3246565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85797"/>
            <a:ext cx="8229600" cy="990600"/>
          </a:xfrm>
        </p:spPr>
        <p:txBody>
          <a:bodyPr>
            <a:normAutofit fontScale="90000"/>
          </a:bodyPr>
          <a:lstStyle/>
          <a:p>
            <a:r>
              <a:rPr lang="en-US" dirty="0" smtClean="0"/>
              <a:t>Design Approach (merging affordances of paper and digital technologies)</a:t>
            </a:r>
            <a:endParaRPr lang="en-US" dirty="0"/>
          </a:p>
        </p:txBody>
      </p:sp>
      <p:pic>
        <p:nvPicPr>
          <p:cNvPr id="10" name="Picture 9"/>
          <p:cNvPicPr>
            <a:picLocks noChangeAspect="1"/>
          </p:cNvPicPr>
          <p:nvPr/>
        </p:nvPicPr>
        <p:blipFill rotWithShape="1">
          <a:blip r:embed="rId3"/>
          <a:srcRect l="11667" t="16049" r="38703" b="12181"/>
          <a:stretch/>
        </p:blipFill>
        <p:spPr>
          <a:xfrm>
            <a:off x="558798" y="2199247"/>
            <a:ext cx="3791278" cy="3083953"/>
          </a:xfrm>
          <a:prstGeom prst="rect">
            <a:avLst/>
          </a:prstGeom>
        </p:spPr>
      </p:pic>
      <p:pic>
        <p:nvPicPr>
          <p:cNvPr id="2" name="Picture 1"/>
          <p:cNvPicPr>
            <a:picLocks noChangeAspect="1"/>
          </p:cNvPicPr>
          <p:nvPr/>
        </p:nvPicPr>
        <p:blipFill rotWithShape="1">
          <a:blip r:embed="rId4"/>
          <a:srcRect l="44630" t="31210" r="15185" b="14114"/>
          <a:stretch/>
        </p:blipFill>
        <p:spPr>
          <a:xfrm>
            <a:off x="4553768" y="2199247"/>
            <a:ext cx="4031432" cy="3083953"/>
          </a:xfrm>
          <a:prstGeom prst="rect">
            <a:avLst/>
          </a:prstGeom>
        </p:spPr>
      </p:pic>
    </p:spTree>
    <p:extLst>
      <p:ext uri="{BB962C8B-B14F-4D97-AF65-F5344CB8AC3E}">
        <p14:creationId xmlns:p14="http://schemas.microsoft.com/office/powerpoint/2010/main" val="42436366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6852" t="22974" r="39259" b="13456"/>
          <a:stretch/>
        </p:blipFill>
        <p:spPr>
          <a:xfrm>
            <a:off x="4577698" y="1981199"/>
            <a:ext cx="4013201" cy="3268133"/>
          </a:xfrm>
          <a:prstGeom prst="rect">
            <a:avLst/>
          </a:prstGeom>
        </p:spPr>
      </p:pic>
      <p:sp>
        <p:nvSpPr>
          <p:cNvPr id="5" name="Title 1"/>
          <p:cNvSpPr>
            <a:spLocks noGrp="1"/>
          </p:cNvSpPr>
          <p:nvPr>
            <p:ph type="title"/>
          </p:nvPr>
        </p:nvSpPr>
        <p:spPr>
          <a:xfrm>
            <a:off x="457200" y="685797"/>
            <a:ext cx="8229600" cy="990600"/>
          </a:xfrm>
        </p:spPr>
        <p:txBody>
          <a:bodyPr>
            <a:normAutofit fontScale="90000"/>
          </a:bodyPr>
          <a:lstStyle/>
          <a:p>
            <a:r>
              <a:rPr lang="en-US" dirty="0" smtClean="0"/>
              <a:t>Design Approach (merging affordances of paper and digital technologies)</a:t>
            </a:r>
            <a:endParaRPr lang="en-US" dirty="0"/>
          </a:p>
        </p:txBody>
      </p:sp>
      <p:pic>
        <p:nvPicPr>
          <p:cNvPr id="2" name="Picture 1"/>
          <p:cNvPicPr>
            <a:picLocks noChangeAspect="1"/>
          </p:cNvPicPr>
          <p:nvPr/>
        </p:nvPicPr>
        <p:blipFill>
          <a:blip r:embed="rId4"/>
          <a:stretch>
            <a:fillRect/>
          </a:stretch>
        </p:blipFill>
        <p:spPr>
          <a:xfrm>
            <a:off x="213783" y="1858433"/>
            <a:ext cx="2857500" cy="2857500"/>
          </a:xfrm>
          <a:prstGeom prst="rect">
            <a:avLst/>
          </a:prstGeom>
        </p:spPr>
      </p:pic>
      <p:pic>
        <p:nvPicPr>
          <p:cNvPr id="4" name="Picture 3"/>
          <p:cNvPicPr>
            <a:picLocks noChangeAspect="1"/>
          </p:cNvPicPr>
          <p:nvPr/>
        </p:nvPicPr>
        <p:blipFill rotWithShape="1">
          <a:blip r:embed="rId5"/>
          <a:srcRect l="13704" t="24292" r="52685" b="32230"/>
          <a:stretch/>
        </p:blipFill>
        <p:spPr>
          <a:xfrm>
            <a:off x="1803399" y="3598333"/>
            <a:ext cx="3073401" cy="2235200"/>
          </a:xfrm>
          <a:prstGeom prst="rect">
            <a:avLst/>
          </a:prstGeom>
          <a:ln>
            <a:solidFill>
              <a:schemeClr val="tx1"/>
            </a:solidFill>
          </a:ln>
        </p:spPr>
      </p:pic>
      <p:sp>
        <p:nvSpPr>
          <p:cNvPr id="6" name="TextBox 5"/>
          <p:cNvSpPr txBox="1"/>
          <p:nvPr/>
        </p:nvSpPr>
        <p:spPr>
          <a:xfrm>
            <a:off x="2006599" y="5912934"/>
            <a:ext cx="2571099" cy="369332"/>
          </a:xfrm>
          <a:prstGeom prst="rect">
            <a:avLst/>
          </a:prstGeom>
          <a:noFill/>
        </p:spPr>
        <p:txBody>
          <a:bodyPr wrap="none" rtlCol="0">
            <a:spAutoFit/>
          </a:bodyPr>
          <a:lstStyle/>
          <a:p>
            <a:r>
              <a:rPr lang="en-US" dirty="0" smtClean="0"/>
              <a:t>[Parikh et al. CHI 2006]</a:t>
            </a:r>
            <a:endParaRPr lang="en-US" dirty="0"/>
          </a:p>
        </p:txBody>
      </p:sp>
    </p:spTree>
    <p:extLst>
      <p:ext uri="{BB962C8B-B14F-4D97-AF65-F5344CB8AC3E}">
        <p14:creationId xmlns:p14="http://schemas.microsoft.com/office/powerpoint/2010/main" val="4180328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23029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Flickr Mini-Assignment #</a:t>
            </a:r>
            <a:r>
              <a:rPr lang="en-US" dirty="0" smtClean="0"/>
              <a:t>2 </a:t>
            </a:r>
            <a:r>
              <a:rPr lang="en-US" sz="3600" dirty="0" smtClean="0"/>
              <a:t>(due Thu Mar 6)</a:t>
            </a:r>
            <a:endParaRPr lang="en-US" dirty="0"/>
          </a:p>
        </p:txBody>
      </p:sp>
      <p:sp>
        <p:nvSpPr>
          <p:cNvPr id="5" name="Content Placeholder 4"/>
          <p:cNvSpPr>
            <a:spLocks noGrp="1"/>
          </p:cNvSpPr>
          <p:nvPr>
            <p:ph idx="1"/>
          </p:nvPr>
        </p:nvSpPr>
        <p:spPr/>
        <p:txBody>
          <a:bodyPr>
            <a:normAutofit lnSpcReduction="10000"/>
          </a:bodyPr>
          <a:lstStyle/>
          <a:p>
            <a:r>
              <a:rPr lang="en-US" b="1" dirty="0" smtClean="0"/>
              <a:t>How Exactly Do We Work? </a:t>
            </a:r>
            <a:r>
              <a:rPr lang="en-US" dirty="0" smtClean="0"/>
              <a:t>Pay some careful attention to your own work practices</a:t>
            </a:r>
            <a:endParaRPr lang="en-US" b="1" dirty="0" smtClean="0"/>
          </a:p>
          <a:p>
            <a:r>
              <a:rPr lang="en-US" dirty="0"/>
              <a:t>Photograph a permanent or temporary workspace you use either alone or with a group.  The image should be captured mid-activity (</a:t>
            </a:r>
            <a:r>
              <a:rPr lang="en-US" i="1" dirty="0"/>
              <a:t>not</a:t>
            </a:r>
            <a:r>
              <a:rPr lang="en-US" dirty="0"/>
              <a:t> when everything is cleaned up and put away</a:t>
            </a:r>
            <a:r>
              <a:rPr lang="en-US" dirty="0" smtClean="0"/>
              <a:t>)</a:t>
            </a:r>
            <a:r>
              <a:rPr lang="en-US" dirty="0"/>
              <a:t>.</a:t>
            </a:r>
            <a:endParaRPr lang="en-US" dirty="0" smtClean="0"/>
          </a:p>
          <a:p>
            <a:r>
              <a:rPr lang="en-US" b="1" dirty="0"/>
              <a:t>In the caption </a:t>
            </a:r>
            <a:r>
              <a:rPr lang="en-US" dirty="0"/>
              <a:t>section describe the activity underway and explain the tools that are being used in this photo and how they are being used</a:t>
            </a:r>
            <a:r>
              <a:rPr lang="en-US" dirty="0" smtClean="0"/>
              <a:t>. </a:t>
            </a:r>
            <a:r>
              <a:rPr lang="en-US" dirty="0"/>
              <a:t>In particular refer to any paper as well as screen-based technologies and any other tools and how they are supporting the activity depicted in the image.</a:t>
            </a:r>
            <a:r>
              <a:rPr lang="en-US" dirty="0"/>
              <a:t> </a:t>
            </a:r>
            <a:endParaRPr lang="en-US" dirty="0" smtClean="0"/>
          </a:p>
          <a:p>
            <a:r>
              <a:rPr lang="en-US" dirty="0" smtClean="0"/>
              <a:t>Further </a:t>
            </a:r>
            <a:r>
              <a:rPr lang="en-US" dirty="0" smtClean="0"/>
              <a:t>details posted on the course website</a:t>
            </a:r>
          </a:p>
        </p:txBody>
      </p:sp>
    </p:spTree>
    <p:extLst>
      <p:ext uri="{BB962C8B-B14F-4D97-AF65-F5344CB8AC3E}">
        <p14:creationId xmlns:p14="http://schemas.microsoft.com/office/powerpoint/2010/main" val="640094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 </a:t>
            </a:r>
            <a:r>
              <a:rPr lang="en-US" dirty="0" smtClean="0"/>
              <a:t>General Feedback</a:t>
            </a:r>
            <a:endParaRPr lang="en-US" dirty="0"/>
          </a:p>
        </p:txBody>
      </p:sp>
      <p:sp>
        <p:nvSpPr>
          <p:cNvPr id="3" name="Content Placeholder 2"/>
          <p:cNvSpPr>
            <a:spLocks noGrp="1"/>
          </p:cNvSpPr>
          <p:nvPr>
            <p:ph idx="1"/>
          </p:nvPr>
        </p:nvSpPr>
        <p:spPr/>
        <p:txBody>
          <a:bodyPr>
            <a:normAutofit lnSpcReduction="10000"/>
          </a:bodyPr>
          <a:lstStyle/>
          <a:p>
            <a:pPr marL="274320" lvl="1" indent="0">
              <a:buNone/>
            </a:pPr>
            <a:r>
              <a:rPr lang="en-US" sz="2400" dirty="0" smtClean="0"/>
              <a:t>Some problems:</a:t>
            </a:r>
          </a:p>
          <a:p>
            <a:pPr lvl="1"/>
            <a:r>
              <a:rPr lang="en-US" sz="2400" dirty="0" smtClean="0"/>
              <a:t>Applying theoretical frameworks wholesale – </a:t>
            </a:r>
            <a:r>
              <a:rPr lang="en-US" sz="2400" b="1" dirty="0" smtClean="0"/>
              <a:t>awkwardly</a:t>
            </a:r>
            <a:r>
              <a:rPr lang="en-US" sz="2400" dirty="0" smtClean="0"/>
              <a:t> </a:t>
            </a:r>
            <a:r>
              <a:rPr lang="en-US" sz="2400" b="1" dirty="0" smtClean="0"/>
              <a:t>forcing a fit;</a:t>
            </a:r>
            <a:r>
              <a:rPr lang="en-US" sz="2400" dirty="0" smtClean="0"/>
              <a:t> suggesting that an author would simply ‘agree’ or ‘disagree’ with a statement (about </a:t>
            </a:r>
            <a:r>
              <a:rPr lang="en-US" sz="2400" dirty="0" err="1" smtClean="0"/>
              <a:t>iPads</a:t>
            </a:r>
            <a:r>
              <a:rPr lang="en-US" sz="2400" dirty="0" smtClean="0"/>
              <a:t> or laptops)</a:t>
            </a:r>
          </a:p>
          <a:p>
            <a:pPr lvl="1"/>
            <a:endParaRPr lang="en-US" sz="2400" dirty="0" smtClean="0"/>
          </a:p>
          <a:p>
            <a:pPr lvl="1"/>
            <a:r>
              <a:rPr lang="en-US" sz="2400" dirty="0" smtClean="0"/>
              <a:t>Distinguishing </a:t>
            </a:r>
            <a:r>
              <a:rPr lang="en-US" sz="2400" b="1" dirty="0" smtClean="0"/>
              <a:t>approach</a:t>
            </a:r>
            <a:r>
              <a:rPr lang="en-US" sz="2400" dirty="0" smtClean="0"/>
              <a:t> (user heuristic)</a:t>
            </a:r>
            <a:r>
              <a:rPr lang="en-US" sz="2400" b="1" dirty="0" smtClean="0"/>
              <a:t> </a:t>
            </a:r>
            <a:r>
              <a:rPr lang="en-US" sz="2400" dirty="0" smtClean="0"/>
              <a:t>from </a:t>
            </a:r>
            <a:r>
              <a:rPr lang="en-US" sz="2400" b="1" dirty="0" smtClean="0"/>
              <a:t>substance </a:t>
            </a:r>
            <a:r>
              <a:rPr lang="en-US" sz="2400" dirty="0" smtClean="0"/>
              <a:t>(history of the telephone to 1940)</a:t>
            </a:r>
          </a:p>
          <a:p>
            <a:pPr lvl="1"/>
            <a:endParaRPr lang="en-US" sz="2400" dirty="0" smtClean="0"/>
          </a:p>
          <a:p>
            <a:pPr lvl="1"/>
            <a:r>
              <a:rPr lang="en-US" sz="2400" dirty="0" smtClean="0"/>
              <a:t>Selectively extracting a single extreme statement that does not reflect </a:t>
            </a:r>
            <a:r>
              <a:rPr lang="en-US" sz="2400" dirty="0" smtClean="0"/>
              <a:t>fully </a:t>
            </a:r>
            <a:r>
              <a:rPr lang="en-US" sz="2400" dirty="0" smtClean="0"/>
              <a:t>the author’s argument…</a:t>
            </a:r>
            <a:r>
              <a:rPr lang="en-US" sz="2400" i="1" dirty="0" smtClean="0"/>
              <a:t>be sure read and understand the sentences you cite in the context of broader arguments</a:t>
            </a:r>
            <a:r>
              <a:rPr lang="en-US" sz="2400" dirty="0" smtClean="0"/>
              <a:t> (i.e. </a:t>
            </a:r>
            <a:r>
              <a:rPr lang="en-US" sz="2400" dirty="0" err="1" smtClean="0"/>
              <a:t>Heilbroner</a:t>
            </a:r>
            <a:r>
              <a:rPr lang="en-US" sz="2400" dirty="0" smtClean="0"/>
              <a:t>)</a:t>
            </a:r>
            <a:endParaRPr lang="en-US" sz="2400" i="1" dirty="0" smtClean="0"/>
          </a:p>
          <a:p>
            <a:pPr lvl="1"/>
            <a:endParaRPr lang="en-US" dirty="0"/>
          </a:p>
        </p:txBody>
      </p:sp>
    </p:spTree>
    <p:extLst>
      <p:ext uri="{BB962C8B-B14F-4D97-AF65-F5344CB8AC3E}">
        <p14:creationId xmlns:p14="http://schemas.microsoft.com/office/powerpoint/2010/main" val="39491786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1 – </a:t>
            </a:r>
            <a:r>
              <a:rPr lang="en-US" dirty="0" smtClean="0"/>
              <a:t>writing issues</a:t>
            </a:r>
            <a:endParaRPr lang="en-US" dirty="0"/>
          </a:p>
        </p:txBody>
      </p:sp>
      <p:sp>
        <p:nvSpPr>
          <p:cNvPr id="3" name="Content Placeholder 2"/>
          <p:cNvSpPr>
            <a:spLocks noGrp="1"/>
          </p:cNvSpPr>
          <p:nvPr>
            <p:ph idx="1"/>
          </p:nvPr>
        </p:nvSpPr>
        <p:spPr/>
        <p:txBody>
          <a:bodyPr>
            <a:normAutofit lnSpcReduction="10000"/>
          </a:bodyPr>
          <a:lstStyle/>
          <a:p>
            <a:pPr marL="182880" lvl="1"/>
            <a:r>
              <a:rPr lang="en-US" sz="2400" dirty="0"/>
              <a:t>For a short word count, cut excessive </a:t>
            </a:r>
            <a:r>
              <a:rPr lang="en-US" sz="2400" dirty="0" smtClean="0"/>
              <a:t>introductions, pointless details</a:t>
            </a:r>
          </a:p>
          <a:p>
            <a:pPr marL="182880" lvl="1"/>
            <a:r>
              <a:rPr lang="en-US" sz="2400" dirty="0"/>
              <a:t>Though you had limited word count, we still expect you to explain/unpack the claims made in your essay responses in enough detail to justify their logic. Theoretical concepts often needed to be explained with more precision and clarity </a:t>
            </a:r>
            <a:endParaRPr lang="en-US" sz="2400" dirty="0" smtClean="0"/>
          </a:p>
          <a:p>
            <a:pPr marL="182880" lvl="1"/>
            <a:r>
              <a:rPr lang="en-US" sz="2400" dirty="0"/>
              <a:t>Look at your paper to see if we suggested that you go to the writing center at Academic Services. Please do so before turning in the next assignment</a:t>
            </a:r>
            <a:r>
              <a:rPr lang="en-US" sz="2400" dirty="0"/>
              <a:t> </a:t>
            </a:r>
            <a:endParaRPr lang="en-US" sz="2400" dirty="0" smtClean="0"/>
          </a:p>
          <a:p>
            <a:pPr marL="182880" lvl="1"/>
            <a:r>
              <a:rPr lang="en-US" sz="2400" dirty="0"/>
              <a:t>Look at examples of exceptionally well-written responses to essay questions (to be provided)</a:t>
            </a:r>
          </a:p>
          <a:p>
            <a:pPr marL="182880" lvl="1"/>
            <a:r>
              <a:rPr lang="en-US" sz="2400" dirty="0"/>
              <a:t>Consult </a:t>
            </a:r>
            <a:r>
              <a:rPr lang="en-US" sz="2400" dirty="0" smtClean="0"/>
              <a:t>a writing guide (to be provided)</a:t>
            </a:r>
            <a:endParaRPr lang="en-US" sz="2200" dirty="0" smtClean="0"/>
          </a:p>
        </p:txBody>
      </p:sp>
    </p:spTree>
    <p:extLst>
      <p:ext uri="{BB962C8B-B14F-4D97-AF65-F5344CB8AC3E}">
        <p14:creationId xmlns:p14="http://schemas.microsoft.com/office/powerpoint/2010/main" val="1146314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 </a:t>
            </a:r>
            <a:r>
              <a:rPr lang="en-US" dirty="0" smtClean="0"/>
              <a:t>Part II</a:t>
            </a:r>
            <a:endParaRPr lang="en-US" dirty="0"/>
          </a:p>
        </p:txBody>
      </p:sp>
      <p:sp>
        <p:nvSpPr>
          <p:cNvPr id="3" name="Content Placeholder 2"/>
          <p:cNvSpPr>
            <a:spLocks noGrp="1"/>
          </p:cNvSpPr>
          <p:nvPr>
            <p:ph idx="1"/>
          </p:nvPr>
        </p:nvSpPr>
        <p:spPr/>
        <p:txBody>
          <a:bodyPr/>
          <a:lstStyle/>
          <a:p>
            <a:r>
              <a:rPr lang="en-US" sz="2800" b="1" dirty="0" smtClean="0"/>
              <a:t>Final Paper Topic</a:t>
            </a:r>
          </a:p>
          <a:p>
            <a:pPr lvl="1"/>
            <a:r>
              <a:rPr lang="en-US" b="1" dirty="0" smtClean="0"/>
              <a:t>Secondary sources only</a:t>
            </a:r>
            <a:r>
              <a:rPr lang="en-US" dirty="0" smtClean="0"/>
              <a:t> </a:t>
            </a:r>
            <a:r>
              <a:rPr lang="en-US" dirty="0" smtClean="0"/>
              <a:t>- should be a topic you can examine without collecting primary data (i.e. relying on existing published accounts) [data collection and analysis requires a whole separate set of skills – see </a:t>
            </a:r>
            <a:r>
              <a:rPr lang="en-US" dirty="0" err="1" smtClean="0"/>
              <a:t>qual</a:t>
            </a:r>
            <a:r>
              <a:rPr lang="en-US" dirty="0" smtClean="0"/>
              <a:t> or quant research courses or needs and usability assessment</a:t>
            </a:r>
            <a:r>
              <a:rPr lang="en-US" dirty="0" smtClean="0"/>
              <a:t>]</a:t>
            </a:r>
          </a:p>
          <a:p>
            <a:pPr lvl="1"/>
            <a:r>
              <a:rPr lang="en-US" b="1" dirty="0" smtClean="0"/>
              <a:t>Scope – </a:t>
            </a:r>
            <a:r>
              <a:rPr lang="en-US" dirty="0" smtClean="0"/>
              <a:t>too broad a topic or one where there is a huge amount of research to wade through</a:t>
            </a:r>
            <a:endParaRPr lang="en-US" dirty="0" smtClean="0"/>
          </a:p>
          <a:p>
            <a:pPr lvl="1"/>
            <a:r>
              <a:rPr lang="en-US" b="1" dirty="0" smtClean="0"/>
              <a:t>Relevance </a:t>
            </a:r>
            <a:r>
              <a:rPr lang="en-US" b="1" dirty="0" smtClean="0"/>
              <a:t>to 203 </a:t>
            </a:r>
            <a:r>
              <a:rPr lang="en-US" dirty="0" smtClean="0"/>
              <a:t>– </a:t>
            </a:r>
            <a:r>
              <a:rPr lang="en-US" dirty="0" smtClean="0"/>
              <a:t>cite specific concepts or theoretical frameworks </a:t>
            </a:r>
            <a:r>
              <a:rPr lang="en-US" dirty="0" smtClean="0"/>
              <a:t>from this </a:t>
            </a:r>
            <a:r>
              <a:rPr lang="en-US" dirty="0" smtClean="0"/>
              <a:t>course</a:t>
            </a:r>
          </a:p>
          <a:p>
            <a:pPr marL="274320" lvl="1" indent="0">
              <a:buNone/>
            </a:pPr>
            <a:endParaRPr lang="en-US" dirty="0"/>
          </a:p>
          <a:p>
            <a:pPr marL="274320" lvl="1" indent="0">
              <a:buNone/>
            </a:pPr>
            <a:r>
              <a:rPr lang="en-US" b="1" dirty="0" smtClean="0"/>
              <a:t>Feedback </a:t>
            </a:r>
            <a:r>
              <a:rPr lang="en-US" b="1" dirty="0" smtClean="0"/>
              <a:t>Notes Will Be Posted on Course Website</a:t>
            </a:r>
          </a:p>
          <a:p>
            <a:pPr marL="274320" lvl="1" indent="0">
              <a:buNone/>
            </a:pPr>
            <a:endParaRPr lang="en-US" dirty="0"/>
          </a:p>
        </p:txBody>
      </p:sp>
    </p:spTree>
    <p:extLst>
      <p:ext uri="{BB962C8B-B14F-4D97-AF65-F5344CB8AC3E}">
        <p14:creationId xmlns:p14="http://schemas.microsoft.com/office/powerpoint/2010/main" val="35804452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 </a:t>
            </a:r>
            <a:r>
              <a:rPr lang="en-US" dirty="0" smtClean="0"/>
              <a:t>Grading</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smtClean="0"/>
              <a:t>Scoring</a:t>
            </a:r>
          </a:p>
          <a:p>
            <a:r>
              <a:rPr lang="en-US" sz="2000" dirty="0" smtClean="0"/>
              <a:t>(1) answering the question fully (2 </a:t>
            </a:r>
            <a:r>
              <a:rPr lang="en-US" sz="2000" dirty="0" err="1" smtClean="0"/>
              <a:t>pts</a:t>
            </a:r>
            <a:r>
              <a:rPr lang="en-US" sz="2000" dirty="0" smtClean="0"/>
              <a:t>)</a:t>
            </a:r>
          </a:p>
          <a:p>
            <a:r>
              <a:rPr lang="en-US" sz="2000" dirty="0" smtClean="0"/>
              <a:t>(2) handling of course concepts (2 </a:t>
            </a:r>
            <a:r>
              <a:rPr lang="en-US" sz="2000" dirty="0" err="1" smtClean="0"/>
              <a:t>pts</a:t>
            </a:r>
            <a:r>
              <a:rPr lang="en-US" sz="2000" dirty="0" smtClean="0"/>
              <a:t>)</a:t>
            </a:r>
          </a:p>
          <a:p>
            <a:r>
              <a:rPr lang="en-US" sz="2000" dirty="0" smtClean="0"/>
              <a:t>(3) logic of your claims and argument (2 </a:t>
            </a:r>
            <a:r>
              <a:rPr lang="en-US" sz="2000" dirty="0" err="1" smtClean="0"/>
              <a:t>pts</a:t>
            </a:r>
            <a:r>
              <a:rPr lang="en-US" sz="2000" dirty="0" smtClean="0"/>
              <a:t>)</a:t>
            </a:r>
          </a:p>
          <a:p>
            <a:r>
              <a:rPr lang="en-US" sz="2000" dirty="0" smtClean="0"/>
              <a:t>(4) extension of course concepts (1 </a:t>
            </a:r>
            <a:r>
              <a:rPr lang="en-US" sz="2000" dirty="0" err="1" smtClean="0"/>
              <a:t>pt</a:t>
            </a:r>
            <a:r>
              <a:rPr lang="en-US" sz="2000" dirty="0" smtClean="0"/>
              <a:t>)</a:t>
            </a:r>
            <a:endParaRPr lang="en-US" sz="1800" dirty="0" smtClean="0"/>
          </a:p>
          <a:p>
            <a:pPr marL="274320" lvl="1" indent="0">
              <a:buNone/>
            </a:pPr>
            <a:endParaRPr lang="en-US" dirty="0" smtClean="0"/>
          </a:p>
          <a:p>
            <a:pPr marL="274320" lvl="1" indent="0">
              <a:buNone/>
            </a:pPr>
            <a:r>
              <a:rPr lang="en-US" b="1" dirty="0" smtClean="0"/>
              <a:t>11.5 – 15+</a:t>
            </a:r>
            <a:r>
              <a:rPr lang="en-US" dirty="0" smtClean="0"/>
              <a:t> is an A-range grade</a:t>
            </a:r>
            <a:endParaRPr lang="en-US" dirty="0"/>
          </a:p>
          <a:p>
            <a:pPr marL="274320" lvl="1" indent="0">
              <a:buNone/>
            </a:pPr>
            <a:r>
              <a:rPr lang="en-US" b="1" dirty="0"/>
              <a:t>8.5 – 11.499999</a:t>
            </a:r>
            <a:r>
              <a:rPr lang="en-US" dirty="0"/>
              <a:t> is a B-range grade</a:t>
            </a:r>
          </a:p>
          <a:p>
            <a:pPr marL="274320" lvl="1" indent="0">
              <a:buNone/>
            </a:pPr>
            <a:r>
              <a:rPr lang="en-US" b="1" dirty="0" smtClean="0"/>
              <a:t>At or below 8.5</a:t>
            </a:r>
            <a:r>
              <a:rPr lang="en-US" dirty="0" smtClean="0"/>
              <a:t> – need improvement on future assignments, please come talk to us for help</a:t>
            </a:r>
          </a:p>
          <a:p>
            <a:pPr marL="274320" lvl="1" indent="0">
              <a:buNone/>
            </a:pPr>
            <a:endParaRPr lang="en-US" dirty="0" smtClean="0"/>
          </a:p>
          <a:p>
            <a:pPr marL="274320" lvl="1" indent="0">
              <a:buNone/>
            </a:pPr>
            <a:r>
              <a:rPr lang="en-US" dirty="0" smtClean="0"/>
              <a:t>GSIs: EO = Elisa </a:t>
            </a:r>
            <a:r>
              <a:rPr lang="en-US" dirty="0" err="1" smtClean="0"/>
              <a:t>Oreglia</a:t>
            </a:r>
            <a:r>
              <a:rPr lang="en-US" dirty="0" smtClean="0"/>
              <a:t>, SG = Stuart Geiger, JS = Jen </a:t>
            </a:r>
            <a:r>
              <a:rPr lang="en-US" dirty="0" err="1" smtClean="0"/>
              <a:t>Schradie</a:t>
            </a:r>
            <a:r>
              <a:rPr lang="en-US" dirty="0" smtClean="0"/>
              <a:t> – contact the GSI who was principally responsible for grading your assignment.  PhD students come talk to me.</a:t>
            </a:r>
            <a:br>
              <a:rPr lang="en-US" dirty="0" smtClean="0"/>
            </a:br>
            <a:endParaRPr lang="en-US" dirty="0"/>
          </a:p>
          <a:p>
            <a:pPr marL="274320" lvl="1" indent="0">
              <a:buNone/>
            </a:pPr>
            <a:r>
              <a:rPr lang="en-US" b="1" dirty="0" smtClean="0"/>
              <a:t>Feedback </a:t>
            </a:r>
            <a:r>
              <a:rPr lang="en-US" b="1" dirty="0" smtClean="0"/>
              <a:t>Notes Will Be Posted on Course Website</a:t>
            </a:r>
          </a:p>
          <a:p>
            <a:pPr marL="274320" lvl="1" indent="0">
              <a:buNone/>
            </a:pPr>
            <a:endParaRPr lang="en-US" dirty="0"/>
          </a:p>
        </p:txBody>
      </p:sp>
    </p:spTree>
    <p:extLst>
      <p:ext uri="{BB962C8B-B14F-4D97-AF65-F5344CB8AC3E}">
        <p14:creationId xmlns:p14="http://schemas.microsoft.com/office/powerpoint/2010/main" val="4171635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297" t="15062" r="17222" b="12840"/>
          <a:stretch/>
        </p:blipFill>
        <p:spPr>
          <a:xfrm>
            <a:off x="524933" y="575732"/>
            <a:ext cx="7975600" cy="4865337"/>
          </a:xfrm>
          <a:prstGeom prst="rect">
            <a:avLst/>
          </a:prstGeom>
        </p:spPr>
      </p:pic>
      <p:sp>
        <p:nvSpPr>
          <p:cNvPr id="6" name="TextBox 5"/>
          <p:cNvSpPr txBox="1"/>
          <p:nvPr/>
        </p:nvSpPr>
        <p:spPr>
          <a:xfrm>
            <a:off x="931333" y="5392634"/>
            <a:ext cx="7332134" cy="1200328"/>
          </a:xfrm>
          <a:prstGeom prst="rect">
            <a:avLst/>
          </a:prstGeom>
          <a:noFill/>
        </p:spPr>
        <p:txBody>
          <a:bodyPr wrap="square" rtlCol="0">
            <a:spAutoFit/>
          </a:bodyPr>
          <a:lstStyle/>
          <a:p>
            <a:r>
              <a:rPr lang="en-US" sz="2400" dirty="0" smtClean="0"/>
              <a:t>Example structure for a diary of work practices</a:t>
            </a:r>
            <a:br>
              <a:rPr lang="en-US" sz="2400" dirty="0" smtClean="0"/>
            </a:br>
            <a:r>
              <a:rPr lang="en-US" sz="2400" dirty="0" smtClean="0"/>
              <a:t>(can be free-form like this or more structured, keep a diary for 1 or 2 working days, not turned in)</a:t>
            </a:r>
            <a:endParaRPr lang="en-US" sz="2400" dirty="0"/>
          </a:p>
        </p:txBody>
      </p:sp>
    </p:spTree>
    <p:extLst>
      <p:ext uri="{BB962C8B-B14F-4D97-AF65-F5344CB8AC3E}">
        <p14:creationId xmlns:p14="http://schemas.microsoft.com/office/powerpoint/2010/main" val="648915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r>
              <a:rPr lang="en-US" dirty="0" smtClean="0"/>
              <a:t>2 (due Thu Mar 14th)</a:t>
            </a:r>
            <a:endParaRPr lang="en-US" dirty="0"/>
          </a:p>
        </p:txBody>
      </p:sp>
      <p:sp>
        <p:nvSpPr>
          <p:cNvPr id="5" name="Content Placeholder 4"/>
          <p:cNvSpPr>
            <a:spLocks noGrp="1"/>
          </p:cNvSpPr>
          <p:nvPr>
            <p:ph idx="1"/>
          </p:nvPr>
        </p:nvSpPr>
        <p:spPr/>
        <p:txBody>
          <a:bodyPr>
            <a:normAutofit/>
          </a:bodyPr>
          <a:lstStyle/>
          <a:p>
            <a:r>
              <a:rPr lang="en-US" b="1" u="sng" dirty="0" smtClean="0"/>
              <a:t>Deadline extended from Tuesday Mar 12th to Thursday Mar 14th!</a:t>
            </a:r>
          </a:p>
          <a:p>
            <a:r>
              <a:rPr lang="en-US" dirty="0" smtClean="0"/>
              <a:t>Will </a:t>
            </a:r>
            <a:r>
              <a:rPr lang="en-US" dirty="0" smtClean="0"/>
              <a:t>be posted </a:t>
            </a:r>
            <a:r>
              <a:rPr lang="en-US" dirty="0" smtClean="0"/>
              <a:t>by the end of the day today </a:t>
            </a:r>
            <a:r>
              <a:rPr lang="en-US" dirty="0" smtClean="0"/>
              <a:t>on the course website. Same general format as assignment 1</a:t>
            </a:r>
            <a:r>
              <a:rPr lang="en-US" dirty="0" smtClean="0"/>
              <a:t>.</a:t>
            </a:r>
          </a:p>
          <a:p>
            <a:r>
              <a:rPr lang="en-US" dirty="0" smtClean="0"/>
              <a:t>Change to +/- 50 words above or below the stated word count limit</a:t>
            </a:r>
            <a:r>
              <a:rPr lang="en-US" dirty="0"/>
              <a:t> </a:t>
            </a:r>
            <a:r>
              <a:rPr lang="en-US" dirty="0" smtClean="0"/>
              <a:t>this time.</a:t>
            </a:r>
          </a:p>
          <a:p>
            <a:r>
              <a:rPr lang="en-US" dirty="0" smtClean="0"/>
              <a:t>Will discuss the assignment further on Thursday</a:t>
            </a:r>
            <a:endParaRPr lang="en-US" dirty="0" smtClean="0"/>
          </a:p>
        </p:txBody>
      </p:sp>
    </p:spTree>
    <p:extLst>
      <p:ext uri="{BB962C8B-B14F-4D97-AF65-F5344CB8AC3E}">
        <p14:creationId xmlns:p14="http://schemas.microsoft.com/office/powerpoint/2010/main" val="16492659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13</a:t>
            </a:r>
            <a:endParaRPr lang="en-US" dirty="0"/>
          </a:p>
        </p:txBody>
      </p:sp>
      <p:sp>
        <p:nvSpPr>
          <p:cNvPr id="3" name="Subtitle 2"/>
          <p:cNvSpPr>
            <a:spLocks noGrp="1"/>
          </p:cNvSpPr>
          <p:nvPr>
            <p:ph type="subTitle" idx="1"/>
          </p:nvPr>
        </p:nvSpPr>
        <p:spPr>
          <a:xfrm>
            <a:off x="685800" y="3505200"/>
            <a:ext cx="7848600" cy="2133600"/>
          </a:xfrm>
        </p:spPr>
        <p:txBody>
          <a:bodyPr>
            <a:normAutofit/>
          </a:bodyPr>
          <a:lstStyle/>
          <a:p>
            <a:pPr marL="457200" indent="-457200">
              <a:buAutoNum type="arabicParenBoth"/>
            </a:pPr>
            <a:r>
              <a:rPr lang="en-US" dirty="0" smtClean="0"/>
              <a:t>Paper in Work Practices (beyond the artifact-centric view)</a:t>
            </a:r>
          </a:p>
          <a:p>
            <a:pPr marL="457200" indent="-457200">
              <a:buAutoNum type="arabicParenBoth"/>
            </a:pPr>
            <a:r>
              <a:rPr lang="en-US" dirty="0" smtClean="0"/>
              <a:t>Considering the diversity </a:t>
            </a:r>
            <a:r>
              <a:rPr lang="en-US" dirty="0" smtClean="0"/>
              <a:t>of work roles within and across organizations</a:t>
            </a:r>
          </a:p>
          <a:p>
            <a:pPr marL="457200" indent="-457200">
              <a:buAutoNum type="arabicParenBoth"/>
            </a:pPr>
            <a:r>
              <a:rPr lang="en-US" dirty="0" smtClean="0"/>
              <a:t>Design Approaches: what to do about paper?</a:t>
            </a:r>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5741" t="16386" r="23333" b="9173"/>
          <a:stretch/>
        </p:blipFill>
        <p:spPr>
          <a:xfrm>
            <a:off x="1168401" y="761999"/>
            <a:ext cx="6942666" cy="5705609"/>
          </a:xfrm>
          <a:prstGeom prst="rect">
            <a:avLst/>
          </a:prstGeom>
          <a:ln>
            <a:solidFill>
              <a:schemeClr val="tx1"/>
            </a:solidFill>
          </a:ln>
        </p:spPr>
      </p:pic>
      <p:sp>
        <p:nvSpPr>
          <p:cNvPr id="7" name="Multiply 6"/>
          <p:cNvSpPr/>
          <p:nvPr/>
        </p:nvSpPr>
        <p:spPr>
          <a:xfrm>
            <a:off x="4639733" y="5960533"/>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ultiply 7"/>
          <p:cNvSpPr/>
          <p:nvPr/>
        </p:nvSpPr>
        <p:spPr>
          <a:xfrm>
            <a:off x="7128933" y="5587999"/>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3725333" y="5080000"/>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6079067" y="1710267"/>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4842933" y="2082801"/>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2878667" y="2489202"/>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6079067" y="3031066"/>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ultiply 13"/>
          <p:cNvSpPr/>
          <p:nvPr/>
        </p:nvSpPr>
        <p:spPr>
          <a:xfrm>
            <a:off x="2878667" y="3454400"/>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ultiply 14"/>
          <p:cNvSpPr/>
          <p:nvPr/>
        </p:nvSpPr>
        <p:spPr>
          <a:xfrm>
            <a:off x="4233333" y="3979333"/>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Multiply 15"/>
          <p:cNvSpPr/>
          <p:nvPr/>
        </p:nvSpPr>
        <p:spPr>
          <a:xfrm>
            <a:off x="2878667" y="4351867"/>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ultiply 16"/>
          <p:cNvSpPr/>
          <p:nvPr/>
        </p:nvSpPr>
        <p:spPr>
          <a:xfrm>
            <a:off x="7128933" y="4707466"/>
            <a:ext cx="406400" cy="37253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2897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Critique of the Concept of “Affordances”</a:t>
            </a:r>
            <a:endParaRPr lang="en-US" dirty="0"/>
          </a:p>
        </p:txBody>
      </p:sp>
      <p:sp>
        <p:nvSpPr>
          <p:cNvPr id="5" name="Content Placeholder 4"/>
          <p:cNvSpPr>
            <a:spLocks noGrp="1"/>
          </p:cNvSpPr>
          <p:nvPr>
            <p:ph idx="1"/>
          </p:nvPr>
        </p:nvSpPr>
        <p:spPr/>
        <p:txBody>
          <a:bodyPr/>
          <a:lstStyle/>
          <a:p>
            <a:r>
              <a:rPr lang="en-US" b="1" dirty="0" smtClean="0"/>
              <a:t>Useful</a:t>
            </a:r>
            <a:r>
              <a:rPr lang="en-US" dirty="0" smtClean="0"/>
              <a:t> to think in this way, to compare, gain clarity on the possibilities of </a:t>
            </a:r>
            <a:r>
              <a:rPr lang="en-US" dirty="0" err="1" smtClean="0"/>
              <a:t>paperlessness</a:t>
            </a:r>
            <a:r>
              <a:rPr lang="en-US" dirty="0" smtClean="0"/>
              <a:t> (i.e. under what circumstances digital devices might supplant paper, what barriers remain to that outcome)</a:t>
            </a:r>
          </a:p>
          <a:p>
            <a:pPr marL="0" indent="0">
              <a:buNone/>
            </a:pPr>
            <a:endParaRPr lang="en-US" dirty="0" smtClean="0"/>
          </a:p>
          <a:p>
            <a:r>
              <a:rPr lang="en-US" b="1" dirty="0" smtClean="0"/>
              <a:t>Limits of this approach:</a:t>
            </a:r>
          </a:p>
          <a:p>
            <a:pPr lvl="1"/>
            <a:r>
              <a:rPr lang="en-US" sz="2400" dirty="0" smtClean="0"/>
              <a:t>…context and specific work practices ignored in favor of thinking about fixed properties of tools/technologies</a:t>
            </a:r>
          </a:p>
          <a:p>
            <a:pPr lvl="1"/>
            <a:r>
              <a:rPr lang="en-US" sz="2400" dirty="0" smtClean="0"/>
              <a:t>comparison suggests a choice must be made, but we work (to this day) through a combination of paper and digital devices</a:t>
            </a:r>
            <a:endParaRPr lang="en-US" dirty="0"/>
          </a:p>
        </p:txBody>
      </p:sp>
    </p:spTree>
    <p:extLst>
      <p:ext uri="{BB962C8B-B14F-4D97-AF65-F5344CB8AC3E}">
        <p14:creationId xmlns:p14="http://schemas.microsoft.com/office/powerpoint/2010/main" val="259419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520"/>
            <a:ext cx="8229600" cy="1380147"/>
          </a:xfrm>
        </p:spPr>
        <p:txBody>
          <a:bodyPr>
            <a:normAutofit/>
          </a:bodyPr>
          <a:lstStyle/>
          <a:p>
            <a:r>
              <a:rPr lang="en-US" dirty="0" smtClean="0"/>
              <a:t>Small Group Task: the state of books</a:t>
            </a:r>
            <a:endParaRPr lang="en-US" dirty="0"/>
          </a:p>
        </p:txBody>
      </p:sp>
      <p:sp>
        <p:nvSpPr>
          <p:cNvPr id="3" name="TextBox 2"/>
          <p:cNvSpPr txBox="1"/>
          <p:nvPr/>
        </p:nvSpPr>
        <p:spPr>
          <a:xfrm>
            <a:off x="457200" y="1772616"/>
            <a:ext cx="8224229" cy="4364271"/>
          </a:xfrm>
          <a:prstGeom prst="rect">
            <a:avLst/>
          </a:prstGeom>
          <a:noFill/>
        </p:spPr>
        <p:txBody>
          <a:bodyPr wrap="square" rtlCol="0">
            <a:spAutoFit/>
          </a:bodyPr>
          <a:lstStyle/>
          <a:p>
            <a:r>
              <a:rPr lang="en-US" sz="2400" b="1" i="1" dirty="0" smtClean="0"/>
              <a:t>Discuss:</a:t>
            </a:r>
          </a:p>
          <a:p>
            <a:endParaRPr lang="en-US" sz="2400" dirty="0" smtClean="0"/>
          </a:p>
          <a:p>
            <a:pPr marL="457200" indent="-457200">
              <a:lnSpc>
                <a:spcPct val="120000"/>
              </a:lnSpc>
              <a:buFont typeface="+mj-lt"/>
              <a:buAutoNum type="arabicPeriod"/>
            </a:pPr>
            <a:r>
              <a:rPr lang="en-US" sz="2400" dirty="0" smtClean="0"/>
              <a:t>Have you </a:t>
            </a:r>
            <a:r>
              <a:rPr lang="en-US" sz="2400" dirty="0"/>
              <a:t>read an entire book on a digital device?</a:t>
            </a:r>
          </a:p>
          <a:p>
            <a:pPr marL="457200" indent="-457200">
              <a:lnSpc>
                <a:spcPct val="120000"/>
              </a:lnSpc>
              <a:buFont typeface="+mj-lt"/>
              <a:buAutoNum type="arabicPeriod"/>
            </a:pPr>
            <a:r>
              <a:rPr lang="en-US" sz="2400" dirty="0" smtClean="0"/>
              <a:t>Are </a:t>
            </a:r>
            <a:r>
              <a:rPr lang="en-US" sz="2400" i="1" dirty="0"/>
              <a:t>most </a:t>
            </a:r>
            <a:r>
              <a:rPr lang="en-US" sz="2400" dirty="0"/>
              <a:t>of the books </a:t>
            </a:r>
            <a:r>
              <a:rPr lang="en-US" sz="2400" dirty="0" smtClean="0"/>
              <a:t>you now read in paper form or on </a:t>
            </a:r>
            <a:r>
              <a:rPr lang="en-US" sz="2400" dirty="0"/>
              <a:t>a digital device?</a:t>
            </a:r>
          </a:p>
          <a:p>
            <a:pPr marL="457200" indent="-457200">
              <a:lnSpc>
                <a:spcPct val="120000"/>
              </a:lnSpc>
              <a:buFont typeface="+mj-lt"/>
              <a:buAutoNum type="arabicPeriod"/>
            </a:pPr>
            <a:r>
              <a:rPr lang="en-US" sz="2400" dirty="0" smtClean="0"/>
              <a:t>What was the first book you read entirely on a digital device and, if </a:t>
            </a:r>
            <a:r>
              <a:rPr lang="en-US" sz="2400" dirty="0"/>
              <a:t>you can recall, what new circumstances made that possible, desirable?</a:t>
            </a:r>
          </a:p>
          <a:p>
            <a:pPr marL="457200" indent="-457200">
              <a:lnSpc>
                <a:spcPct val="120000"/>
              </a:lnSpc>
              <a:buFont typeface="+mj-lt"/>
              <a:buAutoNum type="arabicPeriod"/>
            </a:pPr>
            <a:r>
              <a:rPr lang="en-US" sz="2400" dirty="0" smtClean="0"/>
              <a:t>If you still use both formats, how do you decide which </a:t>
            </a:r>
            <a:r>
              <a:rPr lang="en-US" sz="2400" dirty="0"/>
              <a:t>books </a:t>
            </a:r>
            <a:r>
              <a:rPr lang="en-US" sz="2400" dirty="0" smtClean="0"/>
              <a:t>to </a:t>
            </a:r>
            <a:r>
              <a:rPr lang="en-US" sz="2400" dirty="0"/>
              <a:t>read on a digital device vs. on paper</a:t>
            </a:r>
            <a:r>
              <a:rPr lang="en-US" sz="2400" dirty="0" smtClean="0"/>
              <a:t>?</a:t>
            </a:r>
            <a:endParaRPr lang="en-US" sz="2400" dirty="0"/>
          </a:p>
        </p:txBody>
      </p:sp>
    </p:spTree>
    <p:extLst>
      <p:ext uri="{BB962C8B-B14F-4D97-AF65-F5344CB8AC3E}">
        <p14:creationId xmlns:p14="http://schemas.microsoft.com/office/powerpoint/2010/main" val="8920806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in work practices</a:t>
            </a:r>
            <a:endParaRPr lang="en-US" dirty="0"/>
          </a:p>
        </p:txBody>
      </p:sp>
      <p:sp>
        <p:nvSpPr>
          <p:cNvPr id="3" name="Text Placeholder 2"/>
          <p:cNvSpPr>
            <a:spLocks noGrp="1"/>
          </p:cNvSpPr>
          <p:nvPr>
            <p:ph type="body" idx="1"/>
          </p:nvPr>
        </p:nvSpPr>
        <p:spPr/>
        <p:txBody>
          <a:bodyPr/>
          <a:lstStyle/>
          <a:p>
            <a:r>
              <a:rPr lang="en-US" dirty="0" smtClean="0"/>
              <a:t>Cognition vs. collaboration, diverse work roles</a:t>
            </a:r>
            <a:endParaRPr lang="en-US" dirty="0"/>
          </a:p>
        </p:txBody>
      </p:sp>
    </p:spTree>
    <p:extLst>
      <p:ext uri="{BB962C8B-B14F-4D97-AF65-F5344CB8AC3E}">
        <p14:creationId xmlns:p14="http://schemas.microsoft.com/office/powerpoint/2010/main" val="20539161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11889</TotalTime>
  <Words>1894</Words>
  <Application>Microsoft Macintosh PowerPoint</Application>
  <PresentationFormat>On-screen Show (4:3)</PresentationFormat>
  <Paragraphs>159</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Assignment 2 Preparation</vt:lpstr>
      <vt:lpstr>Flickr Mini-Assignment #2 (due Thu Mar 6)</vt:lpstr>
      <vt:lpstr>PowerPoint Presentation</vt:lpstr>
      <vt:lpstr>Assignment 2 (due Thu Mar 14th)</vt:lpstr>
      <vt:lpstr>Session 13</vt:lpstr>
      <vt:lpstr>PowerPoint Presentation</vt:lpstr>
      <vt:lpstr>Critique of the Concept of “Affordances”</vt:lpstr>
      <vt:lpstr>Small Group Task: the state of books</vt:lpstr>
      <vt:lpstr>Paper in work practices</vt:lpstr>
      <vt:lpstr>Work Practices: A Primary Distinction</vt:lpstr>
      <vt:lpstr>Differing Work Roles Within Organizations</vt:lpstr>
      <vt:lpstr>Work Roles Across Different Kinds of Organizations</vt:lpstr>
      <vt:lpstr>Work Roles Across Different Kinds of Organizations</vt:lpstr>
      <vt:lpstr>Design Approaches</vt:lpstr>
      <vt:lpstr>Two Approaches</vt:lpstr>
      <vt:lpstr>Myth of the Paperless Office Design Recommendations</vt:lpstr>
      <vt:lpstr>Design Approach (merging affordances of paper and digital technologies)</vt:lpstr>
      <vt:lpstr>Design Approach (merging affordances of paper and digital technologies)</vt:lpstr>
      <vt:lpstr>Assignment 1</vt:lpstr>
      <vt:lpstr>Assignment 1 – General Feedback</vt:lpstr>
      <vt:lpstr>Assignment 1 – writing issues</vt:lpstr>
      <vt:lpstr>Assignment 1 – Part II</vt:lpstr>
      <vt:lpstr>Assignment 1 – Grading</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319</cp:revision>
  <dcterms:created xsi:type="dcterms:W3CDTF">2012-01-13T20:16:03Z</dcterms:created>
  <dcterms:modified xsi:type="dcterms:W3CDTF">2013-03-05T19:04:47Z</dcterms:modified>
</cp:coreProperties>
</file>