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319" r:id="rId3"/>
    <p:sldId id="317" r:id="rId4"/>
    <p:sldId id="297" r:id="rId5"/>
    <p:sldId id="314" r:id="rId6"/>
    <p:sldId id="315" r:id="rId7"/>
    <p:sldId id="292" r:id="rId8"/>
    <p:sldId id="316" r:id="rId9"/>
    <p:sldId id="303" r:id="rId10"/>
    <p:sldId id="306" r:id="rId11"/>
    <p:sldId id="307" r:id="rId12"/>
    <p:sldId id="308" r:id="rId13"/>
    <p:sldId id="309" r:id="rId14"/>
    <p:sldId id="301" r:id="rId15"/>
    <p:sldId id="302" r:id="rId16"/>
    <p:sldId id="318" r:id="rId17"/>
    <p:sldId id="304" r:id="rId18"/>
    <p:sldId id="305" r:id="rId19"/>
    <p:sldId id="313" r:id="rId20"/>
    <p:sldId id="3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61" autoAdjust="0"/>
  </p:normalViewPr>
  <p:slideViewPr>
    <p:cSldViewPr snapToGrid="0" snapToObjects="1">
      <p:cViewPr varScale="1">
        <p:scale>
          <a:sx n="39" d="100"/>
          <a:sy n="39" d="100"/>
        </p:scale>
        <p:origin x="-1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369C9-4C86-D04D-A36B-4449AB5243E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0F2EDF5B-126D-D441-A236-E9AA4BE4E688}">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Empirical</a:t>
          </a:r>
          <a:endParaRPr lang="en-US" sz="1800" dirty="0"/>
        </a:p>
      </dgm:t>
    </dgm:pt>
    <dgm:pt modelId="{AA37F860-6DDD-E34E-9493-C73D8E379B17}" type="parTrans" cxnId="{DFCA4BA1-1D27-F94D-BEAD-24DB433A45C8}">
      <dgm:prSet/>
      <dgm:spPr/>
      <dgm:t>
        <a:bodyPr/>
        <a:lstStyle/>
        <a:p>
          <a:endParaRPr lang="en-US"/>
        </a:p>
      </dgm:t>
    </dgm:pt>
    <dgm:pt modelId="{5B525ADC-618F-8844-A2BD-2B334BB67E1C}" type="sibTrans" cxnId="{DFCA4BA1-1D27-F94D-BEAD-24DB433A45C8}">
      <dgm:prSet/>
      <dgm:spPr/>
      <dgm:t>
        <a:bodyPr/>
        <a:lstStyle/>
        <a:p>
          <a:endParaRPr lang="en-US"/>
        </a:p>
      </dgm:t>
    </dgm:pt>
    <dgm:pt modelId="{86880B15-6856-D644-84D5-D74BAA56F749}">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Academic Publications</a:t>
          </a:r>
          <a:endParaRPr lang="en-US" sz="1600" dirty="0"/>
        </a:p>
      </dgm:t>
    </dgm:pt>
    <dgm:pt modelId="{6C605023-7B01-7442-ADED-685D3A46AADC}" type="parTrans" cxnId="{63B89348-E4A8-5145-A4CE-4758ED51875D}">
      <dgm:prSet/>
      <dgm:spPr/>
      <dgm:t>
        <a:bodyPr/>
        <a:lstStyle/>
        <a:p>
          <a:endParaRPr lang="en-US"/>
        </a:p>
      </dgm:t>
    </dgm:pt>
    <dgm:pt modelId="{E123E2BC-D230-E046-A50C-4F0A4A84CFDA}" type="sibTrans" cxnId="{63B89348-E4A8-5145-A4CE-4758ED51875D}">
      <dgm:prSet/>
      <dgm:spPr/>
      <dgm:t>
        <a:bodyPr/>
        <a:lstStyle/>
        <a:p>
          <a:endParaRPr lang="en-US"/>
        </a:p>
      </dgm:t>
    </dgm:pt>
    <dgm:pt modelId="{123D1DA6-144D-0447-83F2-5AA7F9A2B647}">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Statistical analysis</a:t>
          </a:r>
          <a:endParaRPr lang="en-US" sz="1600" dirty="0"/>
        </a:p>
      </dgm:t>
    </dgm:pt>
    <dgm:pt modelId="{1DADB377-EAF6-EE4C-A161-B9457C9D6C6B}" type="parTrans" cxnId="{E4D689B1-F8EB-BE46-ACC5-6ED4A2E04222}">
      <dgm:prSet/>
      <dgm:spPr/>
      <dgm:t>
        <a:bodyPr/>
        <a:lstStyle/>
        <a:p>
          <a:endParaRPr lang="en-US"/>
        </a:p>
      </dgm:t>
    </dgm:pt>
    <dgm:pt modelId="{8151A1DD-BB27-9C45-93AD-46D9DA057236}" type="sibTrans" cxnId="{E4D689B1-F8EB-BE46-ACC5-6ED4A2E04222}">
      <dgm:prSet/>
      <dgm:spPr/>
      <dgm:t>
        <a:bodyPr/>
        <a:lstStyle/>
        <a:p>
          <a:endParaRPr lang="en-US"/>
        </a:p>
      </dgm:t>
    </dgm:pt>
    <dgm:pt modelId="{F90566C4-D816-5045-BF89-C364174A4CB1}">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Qualitative – ethnographic, interviews, case study</a:t>
          </a:r>
          <a:endParaRPr lang="en-US" dirty="0"/>
        </a:p>
      </dgm:t>
    </dgm:pt>
    <dgm:pt modelId="{6317AB38-D598-7F48-8717-0FB79B84F427}" type="parTrans" cxnId="{FDD33707-2F7A-AC4D-8D61-34267382D954}">
      <dgm:prSet/>
      <dgm:spPr/>
      <dgm:t>
        <a:bodyPr/>
        <a:lstStyle/>
        <a:p>
          <a:endParaRPr lang="en-US"/>
        </a:p>
      </dgm:t>
    </dgm:pt>
    <dgm:pt modelId="{F31AE882-4782-814E-A9F0-AD565C612C43}" type="sibTrans" cxnId="{FDD33707-2F7A-AC4D-8D61-34267382D954}">
      <dgm:prSet/>
      <dgm:spPr/>
      <dgm:t>
        <a:bodyPr/>
        <a:lstStyle/>
        <a:p>
          <a:endParaRPr lang="en-US"/>
        </a:p>
      </dgm:t>
    </dgm:pt>
    <dgm:pt modelId="{391CD4B1-73BD-E94E-ABCA-1F60EB3FD68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800" dirty="0" smtClean="0"/>
            <a:t>Non-empirical</a:t>
          </a:r>
          <a:endParaRPr lang="en-US" sz="1800" dirty="0"/>
        </a:p>
      </dgm:t>
    </dgm:pt>
    <dgm:pt modelId="{A205E3B2-9919-734E-9367-0D927E5A48DC}" type="parTrans" cxnId="{96C642E7-C670-C645-BDB7-F8154FB3289C}">
      <dgm:prSet/>
      <dgm:spPr/>
      <dgm:t>
        <a:bodyPr/>
        <a:lstStyle/>
        <a:p>
          <a:endParaRPr lang="en-US"/>
        </a:p>
      </dgm:t>
    </dgm:pt>
    <dgm:pt modelId="{DD76E88D-762C-CB43-9486-2801E5537A11}" type="sibTrans" cxnId="{96C642E7-C670-C645-BDB7-F8154FB3289C}">
      <dgm:prSet/>
      <dgm:spPr/>
      <dgm:t>
        <a:bodyPr/>
        <a:lstStyle/>
        <a:p>
          <a:endParaRPr lang="en-US"/>
        </a:p>
      </dgm:t>
    </dgm:pt>
    <dgm:pt modelId="{1732130B-7183-BF4F-883D-D489A8AE4107}">
      <dgm:prSet>
        <dgm:style>
          <a:lnRef idx="2">
            <a:schemeClr val="accent2"/>
          </a:lnRef>
          <a:fillRef idx="1">
            <a:schemeClr val="lt1"/>
          </a:fillRef>
          <a:effectRef idx="0">
            <a:schemeClr val="accent2"/>
          </a:effectRef>
          <a:fontRef idx="minor">
            <a:schemeClr val="dk1"/>
          </a:fontRef>
        </dgm:style>
      </dgm:prSet>
      <dgm:spPr/>
      <dgm:t>
        <a:bodyPr/>
        <a:lstStyle/>
        <a:p>
          <a:pPr rtl="0"/>
          <a:r>
            <a:rPr lang="en-US" dirty="0" smtClean="0"/>
            <a:t>Summative Evaluation (of a research field, perspective)</a:t>
          </a:r>
          <a:endParaRPr lang="en-US" dirty="0"/>
        </a:p>
      </dgm:t>
    </dgm:pt>
    <dgm:pt modelId="{2223C7EC-2401-724E-897F-4FE65CAF6D1E}" type="parTrans" cxnId="{C2B7F90B-29E9-C246-917E-4630C3060DBD}">
      <dgm:prSet/>
      <dgm:spPr/>
      <dgm:t>
        <a:bodyPr/>
        <a:lstStyle/>
        <a:p>
          <a:endParaRPr lang="en-US"/>
        </a:p>
      </dgm:t>
    </dgm:pt>
    <dgm:pt modelId="{C42A781C-FF40-0F4B-9B8B-7E66A42C0DBD}" type="sibTrans" cxnId="{C2B7F90B-29E9-C246-917E-4630C3060DBD}">
      <dgm:prSet/>
      <dgm:spPr/>
      <dgm:t>
        <a:bodyPr/>
        <a:lstStyle/>
        <a:p>
          <a:endParaRPr lang="en-US"/>
        </a:p>
      </dgm:t>
    </dgm:pt>
    <dgm:pt modelId="{EE49A3F6-A98C-F446-90AB-A9C0E80BC93F}">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Concept / Vision</a:t>
          </a:r>
          <a:endParaRPr lang="en-US" sz="1600" dirty="0"/>
        </a:p>
      </dgm:t>
    </dgm:pt>
    <dgm:pt modelId="{B0BE153C-FEB5-B04F-A15C-B67BF08E0997}" type="parTrans" cxnId="{9D13FC21-A31D-D34B-8897-D2B8A3121A56}">
      <dgm:prSet/>
      <dgm:spPr/>
      <dgm:t>
        <a:bodyPr/>
        <a:lstStyle/>
        <a:p>
          <a:endParaRPr lang="en-US"/>
        </a:p>
      </dgm:t>
    </dgm:pt>
    <dgm:pt modelId="{C7CE8C7D-09F2-7F41-A336-10DB05F0C916}" type="sibTrans" cxnId="{9D13FC21-A31D-D34B-8897-D2B8A3121A56}">
      <dgm:prSet/>
      <dgm:spPr/>
      <dgm:t>
        <a:bodyPr/>
        <a:lstStyle/>
        <a:p>
          <a:endParaRPr lang="en-US"/>
        </a:p>
      </dgm:t>
    </dgm:pt>
    <dgm:pt modelId="{39862FC2-9429-BB45-80A6-317FDB4C7F24}">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Present a Design Solution</a:t>
          </a:r>
          <a:endParaRPr lang="en-US" sz="1600" dirty="0"/>
        </a:p>
      </dgm:t>
    </dgm:pt>
    <dgm:pt modelId="{30FC95D1-CF2A-BB45-AB64-11C82970332B}" type="parTrans" cxnId="{25202755-9E4A-B045-912F-F7E1802DA40C}">
      <dgm:prSet/>
      <dgm:spPr/>
      <dgm:t>
        <a:bodyPr/>
        <a:lstStyle/>
        <a:p>
          <a:endParaRPr lang="en-US"/>
        </a:p>
      </dgm:t>
    </dgm:pt>
    <dgm:pt modelId="{AE12D31C-84D4-BC4E-88EA-C7E0C0B07D97}" type="sibTrans" cxnId="{25202755-9E4A-B045-912F-F7E1802DA40C}">
      <dgm:prSet/>
      <dgm:spPr/>
      <dgm:t>
        <a:bodyPr/>
        <a:lstStyle/>
        <a:p>
          <a:endParaRPr lang="en-US"/>
        </a:p>
      </dgm:t>
    </dgm:pt>
    <dgm:pt modelId="{CE90E44A-2FCF-E44B-A0B1-74D32289F4E1}">
      <dgm:prSet custT="1">
        <dgm:style>
          <a:lnRef idx="2">
            <a:schemeClr val="accent2"/>
          </a:lnRef>
          <a:fillRef idx="1">
            <a:schemeClr val="lt1"/>
          </a:fillRef>
          <a:effectRef idx="0">
            <a:schemeClr val="accent2"/>
          </a:effectRef>
          <a:fontRef idx="minor">
            <a:schemeClr val="dk1"/>
          </a:fontRef>
        </dgm:style>
      </dgm:prSet>
      <dgm:spPr/>
      <dgm:t>
        <a:bodyPr/>
        <a:lstStyle/>
        <a:p>
          <a:pPr rtl="0"/>
          <a:r>
            <a:rPr lang="en-US" sz="1600" dirty="0" smtClean="0"/>
            <a:t>Argumentative </a:t>
          </a:r>
          <a:br>
            <a:rPr lang="en-US" sz="1600" dirty="0" smtClean="0"/>
          </a:br>
          <a:r>
            <a:rPr lang="en-US" sz="1600" dirty="0" smtClean="0"/>
            <a:t>Essay</a:t>
          </a:r>
          <a:endParaRPr lang="en-US" sz="1600" dirty="0"/>
        </a:p>
      </dgm:t>
    </dgm:pt>
    <dgm:pt modelId="{97E8799B-5437-0A4F-896B-A956C2D54035}" type="parTrans" cxnId="{DF6558EC-C631-DA4E-BA26-B9617562673A}">
      <dgm:prSet/>
      <dgm:spPr/>
      <dgm:t>
        <a:bodyPr/>
        <a:lstStyle/>
        <a:p>
          <a:endParaRPr lang="en-US"/>
        </a:p>
      </dgm:t>
    </dgm:pt>
    <dgm:pt modelId="{52163467-C32A-DB49-9CE7-1F860A3DAD39}" type="sibTrans" cxnId="{DF6558EC-C631-DA4E-BA26-B9617562673A}">
      <dgm:prSet/>
      <dgm:spPr/>
      <dgm:t>
        <a:bodyPr/>
        <a:lstStyle/>
        <a:p>
          <a:endParaRPr lang="en-US"/>
        </a:p>
      </dgm:t>
    </dgm:pt>
    <dgm:pt modelId="{17C97981-2B48-2744-8594-7DB76863CF05}" type="pres">
      <dgm:prSet presAssocID="{FB6369C9-4C86-D04D-A36B-4449AB5243E8}" presName="diagram" presStyleCnt="0">
        <dgm:presLayoutVars>
          <dgm:chPref val="1"/>
          <dgm:dir/>
          <dgm:animOne val="branch"/>
          <dgm:animLvl val="lvl"/>
          <dgm:resizeHandles val="exact"/>
        </dgm:presLayoutVars>
      </dgm:prSet>
      <dgm:spPr/>
      <dgm:t>
        <a:bodyPr/>
        <a:lstStyle/>
        <a:p>
          <a:endParaRPr lang="en-US"/>
        </a:p>
      </dgm:t>
    </dgm:pt>
    <dgm:pt modelId="{4FA643B6-E052-9149-BFF6-BE44B0BD588E}" type="pres">
      <dgm:prSet presAssocID="{86880B15-6856-D644-84D5-D74BAA56F749}" presName="root1" presStyleCnt="0"/>
      <dgm:spPr/>
    </dgm:pt>
    <dgm:pt modelId="{4A2EA214-CA5C-4E43-B5D3-82978656DC6F}" type="pres">
      <dgm:prSet presAssocID="{86880B15-6856-D644-84D5-D74BAA56F749}" presName="LevelOneTextNode" presStyleLbl="node0" presStyleIdx="0" presStyleCnt="1">
        <dgm:presLayoutVars>
          <dgm:chPref val="3"/>
        </dgm:presLayoutVars>
      </dgm:prSet>
      <dgm:spPr/>
      <dgm:t>
        <a:bodyPr/>
        <a:lstStyle/>
        <a:p>
          <a:endParaRPr lang="en-US"/>
        </a:p>
      </dgm:t>
    </dgm:pt>
    <dgm:pt modelId="{938CB2B2-483A-A64B-B5EA-E08F7F48D6AE}" type="pres">
      <dgm:prSet presAssocID="{86880B15-6856-D644-84D5-D74BAA56F749}" presName="level2hierChild" presStyleCnt="0"/>
      <dgm:spPr/>
    </dgm:pt>
    <dgm:pt modelId="{9E88BCAF-4230-4945-9F79-76999A7920C4}" type="pres">
      <dgm:prSet presAssocID="{A205E3B2-9919-734E-9367-0D927E5A48DC}" presName="conn2-1" presStyleLbl="parChTrans1D2" presStyleIdx="0" presStyleCnt="2"/>
      <dgm:spPr/>
      <dgm:t>
        <a:bodyPr/>
        <a:lstStyle/>
        <a:p>
          <a:endParaRPr lang="en-US"/>
        </a:p>
      </dgm:t>
    </dgm:pt>
    <dgm:pt modelId="{20FE8D76-B79F-2B4E-9245-50B638305CBF}" type="pres">
      <dgm:prSet presAssocID="{A205E3B2-9919-734E-9367-0D927E5A48DC}" presName="connTx" presStyleLbl="parChTrans1D2" presStyleIdx="0" presStyleCnt="2"/>
      <dgm:spPr/>
      <dgm:t>
        <a:bodyPr/>
        <a:lstStyle/>
        <a:p>
          <a:endParaRPr lang="en-US"/>
        </a:p>
      </dgm:t>
    </dgm:pt>
    <dgm:pt modelId="{ED0DCD96-8454-F249-B19A-0D23A71E0EFC}" type="pres">
      <dgm:prSet presAssocID="{391CD4B1-73BD-E94E-ABCA-1F60EB3FD684}" presName="root2" presStyleCnt="0"/>
      <dgm:spPr/>
    </dgm:pt>
    <dgm:pt modelId="{1F65B6D6-7D4E-B847-8986-9BBF1503F526}" type="pres">
      <dgm:prSet presAssocID="{391CD4B1-73BD-E94E-ABCA-1F60EB3FD684}" presName="LevelTwoTextNode" presStyleLbl="node2" presStyleIdx="0" presStyleCnt="2">
        <dgm:presLayoutVars>
          <dgm:chPref val="3"/>
        </dgm:presLayoutVars>
      </dgm:prSet>
      <dgm:spPr/>
      <dgm:t>
        <a:bodyPr/>
        <a:lstStyle/>
        <a:p>
          <a:endParaRPr lang="en-US"/>
        </a:p>
      </dgm:t>
    </dgm:pt>
    <dgm:pt modelId="{A563030F-C27B-8E4D-9843-4A22FFF91257}" type="pres">
      <dgm:prSet presAssocID="{391CD4B1-73BD-E94E-ABCA-1F60EB3FD684}" presName="level3hierChild" presStyleCnt="0"/>
      <dgm:spPr/>
    </dgm:pt>
    <dgm:pt modelId="{6F72EF4D-552E-514A-ABEB-E133FF3F262F}" type="pres">
      <dgm:prSet presAssocID="{2223C7EC-2401-724E-897F-4FE65CAF6D1E}" presName="conn2-1" presStyleLbl="parChTrans1D3" presStyleIdx="0" presStyleCnt="6"/>
      <dgm:spPr/>
      <dgm:t>
        <a:bodyPr/>
        <a:lstStyle/>
        <a:p>
          <a:endParaRPr lang="en-US"/>
        </a:p>
      </dgm:t>
    </dgm:pt>
    <dgm:pt modelId="{C8D250ED-18EA-9D40-8FEC-BB4AF61A1B0F}" type="pres">
      <dgm:prSet presAssocID="{2223C7EC-2401-724E-897F-4FE65CAF6D1E}" presName="connTx" presStyleLbl="parChTrans1D3" presStyleIdx="0" presStyleCnt="6"/>
      <dgm:spPr/>
      <dgm:t>
        <a:bodyPr/>
        <a:lstStyle/>
        <a:p>
          <a:endParaRPr lang="en-US"/>
        </a:p>
      </dgm:t>
    </dgm:pt>
    <dgm:pt modelId="{81C8E2B2-FD65-2B4D-A110-F623D61BF74D}" type="pres">
      <dgm:prSet presAssocID="{1732130B-7183-BF4F-883D-D489A8AE4107}" presName="root2" presStyleCnt="0"/>
      <dgm:spPr/>
    </dgm:pt>
    <dgm:pt modelId="{CFB78850-EF63-A74C-8E2B-6A49D54FCE57}" type="pres">
      <dgm:prSet presAssocID="{1732130B-7183-BF4F-883D-D489A8AE4107}" presName="LevelTwoTextNode" presStyleLbl="node3" presStyleIdx="0" presStyleCnt="6" custScaleX="96184">
        <dgm:presLayoutVars>
          <dgm:chPref val="3"/>
        </dgm:presLayoutVars>
      </dgm:prSet>
      <dgm:spPr/>
      <dgm:t>
        <a:bodyPr/>
        <a:lstStyle/>
        <a:p>
          <a:endParaRPr lang="en-US"/>
        </a:p>
      </dgm:t>
    </dgm:pt>
    <dgm:pt modelId="{312A6B4B-5F99-A34C-AC5E-DE76A3FAA693}" type="pres">
      <dgm:prSet presAssocID="{1732130B-7183-BF4F-883D-D489A8AE4107}" presName="level3hierChild" presStyleCnt="0"/>
      <dgm:spPr/>
    </dgm:pt>
    <dgm:pt modelId="{1CD0F94C-A29D-5741-8865-513F1429D84E}" type="pres">
      <dgm:prSet presAssocID="{B0BE153C-FEB5-B04F-A15C-B67BF08E0997}" presName="conn2-1" presStyleLbl="parChTrans1D3" presStyleIdx="1" presStyleCnt="6"/>
      <dgm:spPr/>
      <dgm:t>
        <a:bodyPr/>
        <a:lstStyle/>
        <a:p>
          <a:endParaRPr lang="en-US"/>
        </a:p>
      </dgm:t>
    </dgm:pt>
    <dgm:pt modelId="{AF982B85-809F-8C4E-A95C-FB5BF776DF9F}" type="pres">
      <dgm:prSet presAssocID="{B0BE153C-FEB5-B04F-A15C-B67BF08E0997}" presName="connTx" presStyleLbl="parChTrans1D3" presStyleIdx="1" presStyleCnt="6"/>
      <dgm:spPr/>
      <dgm:t>
        <a:bodyPr/>
        <a:lstStyle/>
        <a:p>
          <a:endParaRPr lang="en-US"/>
        </a:p>
      </dgm:t>
    </dgm:pt>
    <dgm:pt modelId="{F37268AA-DF53-7F40-AC89-B2ACDFEC6EAD}" type="pres">
      <dgm:prSet presAssocID="{EE49A3F6-A98C-F446-90AB-A9C0E80BC93F}" presName="root2" presStyleCnt="0"/>
      <dgm:spPr/>
    </dgm:pt>
    <dgm:pt modelId="{05CF45AB-24A1-0545-BA98-A641B50AB4FE}" type="pres">
      <dgm:prSet presAssocID="{EE49A3F6-A98C-F446-90AB-A9C0E80BC93F}" presName="LevelTwoTextNode" presStyleLbl="node3" presStyleIdx="1" presStyleCnt="6">
        <dgm:presLayoutVars>
          <dgm:chPref val="3"/>
        </dgm:presLayoutVars>
      </dgm:prSet>
      <dgm:spPr/>
      <dgm:t>
        <a:bodyPr/>
        <a:lstStyle/>
        <a:p>
          <a:endParaRPr lang="en-US"/>
        </a:p>
      </dgm:t>
    </dgm:pt>
    <dgm:pt modelId="{67E3E9FB-6D9D-D947-B247-661C2F7E5E85}" type="pres">
      <dgm:prSet presAssocID="{EE49A3F6-A98C-F446-90AB-A9C0E80BC93F}" presName="level3hierChild" presStyleCnt="0"/>
      <dgm:spPr/>
    </dgm:pt>
    <dgm:pt modelId="{CD9EC6EE-A7B1-4549-AB22-40EB21ECE3D2}" type="pres">
      <dgm:prSet presAssocID="{30FC95D1-CF2A-BB45-AB64-11C82970332B}" presName="conn2-1" presStyleLbl="parChTrans1D3" presStyleIdx="2" presStyleCnt="6"/>
      <dgm:spPr/>
      <dgm:t>
        <a:bodyPr/>
        <a:lstStyle/>
        <a:p>
          <a:endParaRPr lang="en-US"/>
        </a:p>
      </dgm:t>
    </dgm:pt>
    <dgm:pt modelId="{DA29973C-0E7D-A84A-97CA-A8252F63E3B0}" type="pres">
      <dgm:prSet presAssocID="{30FC95D1-CF2A-BB45-AB64-11C82970332B}" presName="connTx" presStyleLbl="parChTrans1D3" presStyleIdx="2" presStyleCnt="6"/>
      <dgm:spPr/>
      <dgm:t>
        <a:bodyPr/>
        <a:lstStyle/>
        <a:p>
          <a:endParaRPr lang="en-US"/>
        </a:p>
      </dgm:t>
    </dgm:pt>
    <dgm:pt modelId="{DCBA0D4D-6E7F-3D4E-AD53-32F094A20064}" type="pres">
      <dgm:prSet presAssocID="{39862FC2-9429-BB45-80A6-317FDB4C7F24}" presName="root2" presStyleCnt="0"/>
      <dgm:spPr/>
    </dgm:pt>
    <dgm:pt modelId="{AC5D1A92-5BD0-D64D-A3FC-3E1083EED19C}" type="pres">
      <dgm:prSet presAssocID="{39862FC2-9429-BB45-80A6-317FDB4C7F24}" presName="LevelTwoTextNode" presStyleLbl="node3" presStyleIdx="2" presStyleCnt="6">
        <dgm:presLayoutVars>
          <dgm:chPref val="3"/>
        </dgm:presLayoutVars>
      </dgm:prSet>
      <dgm:spPr/>
      <dgm:t>
        <a:bodyPr/>
        <a:lstStyle/>
        <a:p>
          <a:endParaRPr lang="en-US"/>
        </a:p>
      </dgm:t>
    </dgm:pt>
    <dgm:pt modelId="{BA534672-6D6D-1F4F-8EFC-EC1964E55747}" type="pres">
      <dgm:prSet presAssocID="{39862FC2-9429-BB45-80A6-317FDB4C7F24}" presName="level3hierChild" presStyleCnt="0"/>
      <dgm:spPr/>
    </dgm:pt>
    <dgm:pt modelId="{030E9DD4-336F-834E-8196-B681735E370A}" type="pres">
      <dgm:prSet presAssocID="{97E8799B-5437-0A4F-896B-A956C2D54035}" presName="conn2-1" presStyleLbl="parChTrans1D3" presStyleIdx="3" presStyleCnt="6"/>
      <dgm:spPr/>
      <dgm:t>
        <a:bodyPr/>
        <a:lstStyle/>
        <a:p>
          <a:endParaRPr lang="en-US"/>
        </a:p>
      </dgm:t>
    </dgm:pt>
    <dgm:pt modelId="{8A3A3CF3-659A-544A-8DAE-D60661D9A94A}" type="pres">
      <dgm:prSet presAssocID="{97E8799B-5437-0A4F-896B-A956C2D54035}" presName="connTx" presStyleLbl="parChTrans1D3" presStyleIdx="3" presStyleCnt="6"/>
      <dgm:spPr/>
      <dgm:t>
        <a:bodyPr/>
        <a:lstStyle/>
        <a:p>
          <a:endParaRPr lang="en-US"/>
        </a:p>
      </dgm:t>
    </dgm:pt>
    <dgm:pt modelId="{E1F2FC82-0F01-A246-9578-1D5A976F9522}" type="pres">
      <dgm:prSet presAssocID="{CE90E44A-2FCF-E44B-A0B1-74D32289F4E1}" presName="root2" presStyleCnt="0"/>
      <dgm:spPr/>
    </dgm:pt>
    <dgm:pt modelId="{A433FFCB-043C-3C4B-88E4-8D5B1D829743}" type="pres">
      <dgm:prSet presAssocID="{CE90E44A-2FCF-E44B-A0B1-74D32289F4E1}" presName="LevelTwoTextNode" presStyleLbl="node3" presStyleIdx="3" presStyleCnt="6" custLinFactNeighborX="-1822">
        <dgm:presLayoutVars>
          <dgm:chPref val="3"/>
        </dgm:presLayoutVars>
      </dgm:prSet>
      <dgm:spPr/>
      <dgm:t>
        <a:bodyPr/>
        <a:lstStyle/>
        <a:p>
          <a:endParaRPr lang="en-US"/>
        </a:p>
      </dgm:t>
    </dgm:pt>
    <dgm:pt modelId="{CEC5E013-9A1D-8546-97E7-EED398A71B5F}" type="pres">
      <dgm:prSet presAssocID="{CE90E44A-2FCF-E44B-A0B1-74D32289F4E1}" presName="level3hierChild" presStyleCnt="0"/>
      <dgm:spPr/>
    </dgm:pt>
    <dgm:pt modelId="{FB653413-8BB3-AA41-B852-527BC90AC7BF}" type="pres">
      <dgm:prSet presAssocID="{AA37F860-6DDD-E34E-9493-C73D8E379B17}" presName="conn2-1" presStyleLbl="parChTrans1D2" presStyleIdx="1" presStyleCnt="2"/>
      <dgm:spPr/>
      <dgm:t>
        <a:bodyPr/>
        <a:lstStyle/>
        <a:p>
          <a:endParaRPr lang="en-US"/>
        </a:p>
      </dgm:t>
    </dgm:pt>
    <dgm:pt modelId="{C9A85969-71A3-9448-9149-68F4BD56B3D6}" type="pres">
      <dgm:prSet presAssocID="{AA37F860-6DDD-E34E-9493-C73D8E379B17}" presName="connTx" presStyleLbl="parChTrans1D2" presStyleIdx="1" presStyleCnt="2"/>
      <dgm:spPr/>
      <dgm:t>
        <a:bodyPr/>
        <a:lstStyle/>
        <a:p>
          <a:endParaRPr lang="en-US"/>
        </a:p>
      </dgm:t>
    </dgm:pt>
    <dgm:pt modelId="{F30AAE76-0222-AE43-A5FC-244A14A8D676}" type="pres">
      <dgm:prSet presAssocID="{0F2EDF5B-126D-D441-A236-E9AA4BE4E688}" presName="root2" presStyleCnt="0"/>
      <dgm:spPr/>
    </dgm:pt>
    <dgm:pt modelId="{0DEF65AA-158F-3343-9535-0C074AABC307}" type="pres">
      <dgm:prSet presAssocID="{0F2EDF5B-126D-D441-A236-E9AA4BE4E688}" presName="LevelTwoTextNode" presStyleLbl="node2" presStyleIdx="1" presStyleCnt="2">
        <dgm:presLayoutVars>
          <dgm:chPref val="3"/>
        </dgm:presLayoutVars>
      </dgm:prSet>
      <dgm:spPr/>
      <dgm:t>
        <a:bodyPr/>
        <a:lstStyle/>
        <a:p>
          <a:endParaRPr lang="en-US"/>
        </a:p>
      </dgm:t>
    </dgm:pt>
    <dgm:pt modelId="{8091DBED-82F4-5945-BFCC-494EF8D6A48A}" type="pres">
      <dgm:prSet presAssocID="{0F2EDF5B-126D-D441-A236-E9AA4BE4E688}" presName="level3hierChild" presStyleCnt="0"/>
      <dgm:spPr/>
    </dgm:pt>
    <dgm:pt modelId="{E4341439-334E-8048-8D8D-72AFEB7B7D53}" type="pres">
      <dgm:prSet presAssocID="{1DADB377-EAF6-EE4C-A161-B9457C9D6C6B}" presName="conn2-1" presStyleLbl="parChTrans1D3" presStyleIdx="4" presStyleCnt="6"/>
      <dgm:spPr/>
      <dgm:t>
        <a:bodyPr/>
        <a:lstStyle/>
        <a:p>
          <a:endParaRPr lang="en-US"/>
        </a:p>
      </dgm:t>
    </dgm:pt>
    <dgm:pt modelId="{9AB6406E-37E2-D649-A6BC-6CAC96DEDD1B}" type="pres">
      <dgm:prSet presAssocID="{1DADB377-EAF6-EE4C-A161-B9457C9D6C6B}" presName="connTx" presStyleLbl="parChTrans1D3" presStyleIdx="4" presStyleCnt="6"/>
      <dgm:spPr/>
      <dgm:t>
        <a:bodyPr/>
        <a:lstStyle/>
        <a:p>
          <a:endParaRPr lang="en-US"/>
        </a:p>
      </dgm:t>
    </dgm:pt>
    <dgm:pt modelId="{72273F76-8B98-8D47-942B-AE272DDCF647}" type="pres">
      <dgm:prSet presAssocID="{123D1DA6-144D-0447-83F2-5AA7F9A2B647}" presName="root2" presStyleCnt="0"/>
      <dgm:spPr/>
    </dgm:pt>
    <dgm:pt modelId="{8AD07D7A-49A8-4A42-8D13-F8C185A3A8B6}" type="pres">
      <dgm:prSet presAssocID="{123D1DA6-144D-0447-83F2-5AA7F9A2B647}" presName="LevelTwoTextNode" presStyleLbl="node3" presStyleIdx="4" presStyleCnt="6">
        <dgm:presLayoutVars>
          <dgm:chPref val="3"/>
        </dgm:presLayoutVars>
      </dgm:prSet>
      <dgm:spPr/>
      <dgm:t>
        <a:bodyPr/>
        <a:lstStyle/>
        <a:p>
          <a:endParaRPr lang="en-US"/>
        </a:p>
      </dgm:t>
    </dgm:pt>
    <dgm:pt modelId="{B950092B-A607-8F4D-8923-19D2567DB129}" type="pres">
      <dgm:prSet presAssocID="{123D1DA6-144D-0447-83F2-5AA7F9A2B647}" presName="level3hierChild" presStyleCnt="0"/>
      <dgm:spPr/>
    </dgm:pt>
    <dgm:pt modelId="{C53FC813-6023-4447-BDF8-16C81A549BD9}" type="pres">
      <dgm:prSet presAssocID="{6317AB38-D598-7F48-8717-0FB79B84F427}" presName="conn2-1" presStyleLbl="parChTrans1D3" presStyleIdx="5" presStyleCnt="6"/>
      <dgm:spPr/>
      <dgm:t>
        <a:bodyPr/>
        <a:lstStyle/>
        <a:p>
          <a:endParaRPr lang="en-US"/>
        </a:p>
      </dgm:t>
    </dgm:pt>
    <dgm:pt modelId="{7287FA03-1568-8248-82E3-612ED9DCE2D6}" type="pres">
      <dgm:prSet presAssocID="{6317AB38-D598-7F48-8717-0FB79B84F427}" presName="connTx" presStyleLbl="parChTrans1D3" presStyleIdx="5" presStyleCnt="6"/>
      <dgm:spPr/>
      <dgm:t>
        <a:bodyPr/>
        <a:lstStyle/>
        <a:p>
          <a:endParaRPr lang="en-US"/>
        </a:p>
      </dgm:t>
    </dgm:pt>
    <dgm:pt modelId="{DC9A8570-2073-0F49-8B06-107DFA9AFCA2}" type="pres">
      <dgm:prSet presAssocID="{F90566C4-D816-5045-BF89-C364174A4CB1}" presName="root2" presStyleCnt="0"/>
      <dgm:spPr/>
    </dgm:pt>
    <dgm:pt modelId="{8D9E1C6F-F267-8E44-B4C5-4F3D6E29DB4A}" type="pres">
      <dgm:prSet presAssocID="{F90566C4-D816-5045-BF89-C364174A4CB1}" presName="LevelTwoTextNode" presStyleLbl="node3" presStyleIdx="5" presStyleCnt="6">
        <dgm:presLayoutVars>
          <dgm:chPref val="3"/>
        </dgm:presLayoutVars>
      </dgm:prSet>
      <dgm:spPr/>
      <dgm:t>
        <a:bodyPr/>
        <a:lstStyle/>
        <a:p>
          <a:endParaRPr lang="en-US"/>
        </a:p>
      </dgm:t>
    </dgm:pt>
    <dgm:pt modelId="{1927023D-7F24-D24D-846C-7D3ED69E0A49}" type="pres">
      <dgm:prSet presAssocID="{F90566C4-D816-5045-BF89-C364174A4CB1}" presName="level3hierChild" presStyleCnt="0"/>
      <dgm:spPr/>
    </dgm:pt>
  </dgm:ptLst>
  <dgm:cxnLst>
    <dgm:cxn modelId="{9D13FC21-A31D-D34B-8897-D2B8A3121A56}" srcId="{391CD4B1-73BD-E94E-ABCA-1F60EB3FD684}" destId="{EE49A3F6-A98C-F446-90AB-A9C0E80BC93F}" srcOrd="1" destOrd="0" parTransId="{B0BE153C-FEB5-B04F-A15C-B67BF08E0997}" sibTransId="{C7CE8C7D-09F2-7F41-A336-10DB05F0C916}"/>
    <dgm:cxn modelId="{93F27D60-1D29-F243-99ED-57A5732FDBA9}" type="presOf" srcId="{FB6369C9-4C86-D04D-A36B-4449AB5243E8}" destId="{17C97981-2B48-2744-8594-7DB76863CF05}" srcOrd="0" destOrd="0" presId="urn:microsoft.com/office/officeart/2005/8/layout/hierarchy2"/>
    <dgm:cxn modelId="{DD01BAB5-507D-6144-A565-DC3522F6CF52}" type="presOf" srcId="{1DADB377-EAF6-EE4C-A161-B9457C9D6C6B}" destId="{9AB6406E-37E2-D649-A6BC-6CAC96DEDD1B}" srcOrd="1" destOrd="0" presId="urn:microsoft.com/office/officeart/2005/8/layout/hierarchy2"/>
    <dgm:cxn modelId="{F3420295-9A36-834A-BACD-25FAF0FA7BFF}" type="presOf" srcId="{123D1DA6-144D-0447-83F2-5AA7F9A2B647}" destId="{8AD07D7A-49A8-4A42-8D13-F8C185A3A8B6}" srcOrd="0" destOrd="0" presId="urn:microsoft.com/office/officeart/2005/8/layout/hierarchy2"/>
    <dgm:cxn modelId="{B8DE38B1-3E16-CA41-A464-6B6C9C3DD62C}" type="presOf" srcId="{EE49A3F6-A98C-F446-90AB-A9C0E80BC93F}" destId="{05CF45AB-24A1-0545-BA98-A641B50AB4FE}" srcOrd="0" destOrd="0" presId="urn:microsoft.com/office/officeart/2005/8/layout/hierarchy2"/>
    <dgm:cxn modelId="{E4D689B1-F8EB-BE46-ACC5-6ED4A2E04222}" srcId="{0F2EDF5B-126D-D441-A236-E9AA4BE4E688}" destId="{123D1DA6-144D-0447-83F2-5AA7F9A2B647}" srcOrd="0" destOrd="0" parTransId="{1DADB377-EAF6-EE4C-A161-B9457C9D6C6B}" sibTransId="{8151A1DD-BB27-9C45-93AD-46D9DA057236}"/>
    <dgm:cxn modelId="{FDD33707-2F7A-AC4D-8D61-34267382D954}" srcId="{0F2EDF5B-126D-D441-A236-E9AA4BE4E688}" destId="{F90566C4-D816-5045-BF89-C364174A4CB1}" srcOrd="1" destOrd="0" parTransId="{6317AB38-D598-7F48-8717-0FB79B84F427}" sibTransId="{F31AE882-4782-814E-A9F0-AD565C612C43}"/>
    <dgm:cxn modelId="{558AE591-91FB-D84E-868B-BBB8B876BBC4}" type="presOf" srcId="{1732130B-7183-BF4F-883D-D489A8AE4107}" destId="{CFB78850-EF63-A74C-8E2B-6A49D54FCE57}" srcOrd="0" destOrd="0" presId="urn:microsoft.com/office/officeart/2005/8/layout/hierarchy2"/>
    <dgm:cxn modelId="{72324A07-721E-AD4F-ADB3-6F39350C5157}" type="presOf" srcId="{6317AB38-D598-7F48-8717-0FB79B84F427}" destId="{7287FA03-1568-8248-82E3-612ED9DCE2D6}" srcOrd="1" destOrd="0" presId="urn:microsoft.com/office/officeart/2005/8/layout/hierarchy2"/>
    <dgm:cxn modelId="{047B9EC9-6E51-3845-8E9F-3C501AF5FCE4}" type="presOf" srcId="{30FC95D1-CF2A-BB45-AB64-11C82970332B}" destId="{DA29973C-0E7D-A84A-97CA-A8252F63E3B0}" srcOrd="1" destOrd="0" presId="urn:microsoft.com/office/officeart/2005/8/layout/hierarchy2"/>
    <dgm:cxn modelId="{9BA7DCE7-522C-DE45-BD0D-A1170290A076}" type="presOf" srcId="{97E8799B-5437-0A4F-896B-A956C2D54035}" destId="{8A3A3CF3-659A-544A-8DAE-D60661D9A94A}" srcOrd="1" destOrd="0" presId="urn:microsoft.com/office/officeart/2005/8/layout/hierarchy2"/>
    <dgm:cxn modelId="{3B5CFC3C-7BBA-E040-9553-1CC9EA91DDAD}" type="presOf" srcId="{F90566C4-D816-5045-BF89-C364174A4CB1}" destId="{8D9E1C6F-F267-8E44-B4C5-4F3D6E29DB4A}" srcOrd="0" destOrd="0" presId="urn:microsoft.com/office/officeart/2005/8/layout/hierarchy2"/>
    <dgm:cxn modelId="{63B89348-E4A8-5145-A4CE-4758ED51875D}" srcId="{FB6369C9-4C86-D04D-A36B-4449AB5243E8}" destId="{86880B15-6856-D644-84D5-D74BAA56F749}" srcOrd="0" destOrd="0" parTransId="{6C605023-7B01-7442-ADED-685D3A46AADC}" sibTransId="{E123E2BC-D230-E046-A50C-4F0A4A84CFDA}"/>
    <dgm:cxn modelId="{DF6558EC-C631-DA4E-BA26-B9617562673A}" srcId="{391CD4B1-73BD-E94E-ABCA-1F60EB3FD684}" destId="{CE90E44A-2FCF-E44B-A0B1-74D32289F4E1}" srcOrd="3" destOrd="0" parTransId="{97E8799B-5437-0A4F-896B-A956C2D54035}" sibTransId="{52163467-C32A-DB49-9CE7-1F860A3DAD39}"/>
    <dgm:cxn modelId="{C2B7F90B-29E9-C246-917E-4630C3060DBD}" srcId="{391CD4B1-73BD-E94E-ABCA-1F60EB3FD684}" destId="{1732130B-7183-BF4F-883D-D489A8AE4107}" srcOrd="0" destOrd="0" parTransId="{2223C7EC-2401-724E-897F-4FE65CAF6D1E}" sibTransId="{C42A781C-FF40-0F4B-9B8B-7E66A42C0DBD}"/>
    <dgm:cxn modelId="{0A64C2B6-254F-E841-94EE-E1D7C5B56F0C}" type="presOf" srcId="{391CD4B1-73BD-E94E-ABCA-1F60EB3FD684}" destId="{1F65B6D6-7D4E-B847-8986-9BBF1503F526}" srcOrd="0" destOrd="0" presId="urn:microsoft.com/office/officeart/2005/8/layout/hierarchy2"/>
    <dgm:cxn modelId="{23656B75-2E6D-0F4D-BEAC-692EDD10ADD8}" type="presOf" srcId="{6317AB38-D598-7F48-8717-0FB79B84F427}" destId="{C53FC813-6023-4447-BDF8-16C81A549BD9}" srcOrd="0" destOrd="0" presId="urn:microsoft.com/office/officeart/2005/8/layout/hierarchy2"/>
    <dgm:cxn modelId="{ED084BC1-19A7-1B44-B5D6-B096B02E7F09}" type="presOf" srcId="{B0BE153C-FEB5-B04F-A15C-B67BF08E0997}" destId="{1CD0F94C-A29D-5741-8865-513F1429D84E}" srcOrd="0" destOrd="0" presId="urn:microsoft.com/office/officeart/2005/8/layout/hierarchy2"/>
    <dgm:cxn modelId="{01E00D18-15FA-054E-857E-28255914F199}" type="presOf" srcId="{CE90E44A-2FCF-E44B-A0B1-74D32289F4E1}" destId="{A433FFCB-043C-3C4B-88E4-8D5B1D829743}" srcOrd="0" destOrd="0" presId="urn:microsoft.com/office/officeart/2005/8/layout/hierarchy2"/>
    <dgm:cxn modelId="{B7CC395A-A61C-FB47-9851-4CFA2F0D9B00}" type="presOf" srcId="{0F2EDF5B-126D-D441-A236-E9AA4BE4E688}" destId="{0DEF65AA-158F-3343-9535-0C074AABC307}" srcOrd="0" destOrd="0" presId="urn:microsoft.com/office/officeart/2005/8/layout/hierarchy2"/>
    <dgm:cxn modelId="{91B4FA9A-AA5C-A24F-AB95-02B6D1BCFFC0}" type="presOf" srcId="{39862FC2-9429-BB45-80A6-317FDB4C7F24}" destId="{AC5D1A92-5BD0-D64D-A3FC-3E1083EED19C}" srcOrd="0" destOrd="0" presId="urn:microsoft.com/office/officeart/2005/8/layout/hierarchy2"/>
    <dgm:cxn modelId="{A18395F8-859F-FC46-955F-1BFC74754FCD}" type="presOf" srcId="{1DADB377-EAF6-EE4C-A161-B9457C9D6C6B}" destId="{E4341439-334E-8048-8D8D-72AFEB7B7D53}" srcOrd="0" destOrd="0" presId="urn:microsoft.com/office/officeart/2005/8/layout/hierarchy2"/>
    <dgm:cxn modelId="{710A3755-DD10-FF4B-ADA2-F9E59B93B06A}" type="presOf" srcId="{97E8799B-5437-0A4F-896B-A956C2D54035}" destId="{030E9DD4-336F-834E-8196-B681735E370A}" srcOrd="0" destOrd="0" presId="urn:microsoft.com/office/officeart/2005/8/layout/hierarchy2"/>
    <dgm:cxn modelId="{9E378631-C7F4-E54C-9646-5C4102649A16}" type="presOf" srcId="{AA37F860-6DDD-E34E-9493-C73D8E379B17}" destId="{C9A85969-71A3-9448-9149-68F4BD56B3D6}" srcOrd="1" destOrd="0" presId="urn:microsoft.com/office/officeart/2005/8/layout/hierarchy2"/>
    <dgm:cxn modelId="{1B7E088A-B912-454E-8874-B8B11F2D4EA2}" type="presOf" srcId="{30FC95D1-CF2A-BB45-AB64-11C82970332B}" destId="{CD9EC6EE-A7B1-4549-AB22-40EB21ECE3D2}" srcOrd="0" destOrd="0" presId="urn:microsoft.com/office/officeart/2005/8/layout/hierarchy2"/>
    <dgm:cxn modelId="{C0B0BDE1-6AE5-A945-8793-A27CBD21C6AC}" type="presOf" srcId="{AA37F860-6DDD-E34E-9493-C73D8E379B17}" destId="{FB653413-8BB3-AA41-B852-527BC90AC7BF}" srcOrd="0" destOrd="0" presId="urn:microsoft.com/office/officeart/2005/8/layout/hierarchy2"/>
    <dgm:cxn modelId="{86EAD451-13CB-7C4B-890A-DB9B7A68C96D}" type="presOf" srcId="{2223C7EC-2401-724E-897F-4FE65CAF6D1E}" destId="{6F72EF4D-552E-514A-ABEB-E133FF3F262F}" srcOrd="0" destOrd="0" presId="urn:microsoft.com/office/officeart/2005/8/layout/hierarchy2"/>
    <dgm:cxn modelId="{DFCA4BA1-1D27-F94D-BEAD-24DB433A45C8}" srcId="{86880B15-6856-D644-84D5-D74BAA56F749}" destId="{0F2EDF5B-126D-D441-A236-E9AA4BE4E688}" srcOrd="1" destOrd="0" parTransId="{AA37F860-6DDD-E34E-9493-C73D8E379B17}" sibTransId="{5B525ADC-618F-8844-A2BD-2B334BB67E1C}"/>
    <dgm:cxn modelId="{25202755-9E4A-B045-912F-F7E1802DA40C}" srcId="{391CD4B1-73BD-E94E-ABCA-1F60EB3FD684}" destId="{39862FC2-9429-BB45-80A6-317FDB4C7F24}" srcOrd="2" destOrd="0" parTransId="{30FC95D1-CF2A-BB45-AB64-11C82970332B}" sibTransId="{AE12D31C-84D4-BC4E-88EA-C7E0C0B07D97}"/>
    <dgm:cxn modelId="{0A279DEE-8542-A143-ADF8-6FBD83678B94}" type="presOf" srcId="{A205E3B2-9919-734E-9367-0D927E5A48DC}" destId="{20FE8D76-B79F-2B4E-9245-50B638305CBF}" srcOrd="1" destOrd="0" presId="urn:microsoft.com/office/officeart/2005/8/layout/hierarchy2"/>
    <dgm:cxn modelId="{52A51A56-C7B4-4043-8DAF-2862AAAA1E2F}" type="presOf" srcId="{2223C7EC-2401-724E-897F-4FE65CAF6D1E}" destId="{C8D250ED-18EA-9D40-8FEC-BB4AF61A1B0F}" srcOrd="1" destOrd="0" presId="urn:microsoft.com/office/officeart/2005/8/layout/hierarchy2"/>
    <dgm:cxn modelId="{954CEB9E-E08F-6340-98E4-E62ADCFD12A6}" type="presOf" srcId="{86880B15-6856-D644-84D5-D74BAA56F749}" destId="{4A2EA214-CA5C-4E43-B5D3-82978656DC6F}" srcOrd="0" destOrd="0" presId="urn:microsoft.com/office/officeart/2005/8/layout/hierarchy2"/>
    <dgm:cxn modelId="{46EC4168-CF73-0145-91F5-AAF4DE360D22}" type="presOf" srcId="{B0BE153C-FEB5-B04F-A15C-B67BF08E0997}" destId="{AF982B85-809F-8C4E-A95C-FB5BF776DF9F}" srcOrd="1" destOrd="0" presId="urn:microsoft.com/office/officeart/2005/8/layout/hierarchy2"/>
    <dgm:cxn modelId="{96C642E7-C670-C645-BDB7-F8154FB3289C}" srcId="{86880B15-6856-D644-84D5-D74BAA56F749}" destId="{391CD4B1-73BD-E94E-ABCA-1F60EB3FD684}" srcOrd="0" destOrd="0" parTransId="{A205E3B2-9919-734E-9367-0D927E5A48DC}" sibTransId="{DD76E88D-762C-CB43-9486-2801E5537A11}"/>
    <dgm:cxn modelId="{7D2923CE-87E5-6B48-84EF-F24D437F98A8}" type="presOf" srcId="{A205E3B2-9919-734E-9367-0D927E5A48DC}" destId="{9E88BCAF-4230-4945-9F79-76999A7920C4}" srcOrd="0" destOrd="0" presId="urn:microsoft.com/office/officeart/2005/8/layout/hierarchy2"/>
    <dgm:cxn modelId="{7EC58226-6E8F-F04E-A084-06595E46F140}" type="presParOf" srcId="{17C97981-2B48-2744-8594-7DB76863CF05}" destId="{4FA643B6-E052-9149-BFF6-BE44B0BD588E}" srcOrd="0" destOrd="0" presId="urn:microsoft.com/office/officeart/2005/8/layout/hierarchy2"/>
    <dgm:cxn modelId="{7B098342-86F4-C14B-808E-CCFB0A16DE2A}" type="presParOf" srcId="{4FA643B6-E052-9149-BFF6-BE44B0BD588E}" destId="{4A2EA214-CA5C-4E43-B5D3-82978656DC6F}" srcOrd="0" destOrd="0" presId="urn:microsoft.com/office/officeart/2005/8/layout/hierarchy2"/>
    <dgm:cxn modelId="{CCF35FB8-AD07-094F-9547-60FD756B29D6}" type="presParOf" srcId="{4FA643B6-E052-9149-BFF6-BE44B0BD588E}" destId="{938CB2B2-483A-A64B-B5EA-E08F7F48D6AE}" srcOrd="1" destOrd="0" presId="urn:microsoft.com/office/officeart/2005/8/layout/hierarchy2"/>
    <dgm:cxn modelId="{2B64737A-8530-D949-8304-94C89031FEA8}" type="presParOf" srcId="{938CB2B2-483A-A64B-B5EA-E08F7F48D6AE}" destId="{9E88BCAF-4230-4945-9F79-76999A7920C4}" srcOrd="0" destOrd="0" presId="urn:microsoft.com/office/officeart/2005/8/layout/hierarchy2"/>
    <dgm:cxn modelId="{40F08B4A-44DA-C44C-A683-F9E72307B361}" type="presParOf" srcId="{9E88BCAF-4230-4945-9F79-76999A7920C4}" destId="{20FE8D76-B79F-2B4E-9245-50B638305CBF}" srcOrd="0" destOrd="0" presId="urn:microsoft.com/office/officeart/2005/8/layout/hierarchy2"/>
    <dgm:cxn modelId="{8AB3C72C-31FC-FB48-9F3A-B55EA5508445}" type="presParOf" srcId="{938CB2B2-483A-A64B-B5EA-E08F7F48D6AE}" destId="{ED0DCD96-8454-F249-B19A-0D23A71E0EFC}" srcOrd="1" destOrd="0" presId="urn:microsoft.com/office/officeart/2005/8/layout/hierarchy2"/>
    <dgm:cxn modelId="{9DA50E67-C284-3F4E-8CAB-E799A33FBF2B}" type="presParOf" srcId="{ED0DCD96-8454-F249-B19A-0D23A71E0EFC}" destId="{1F65B6D6-7D4E-B847-8986-9BBF1503F526}" srcOrd="0" destOrd="0" presId="urn:microsoft.com/office/officeart/2005/8/layout/hierarchy2"/>
    <dgm:cxn modelId="{E9D10D25-2EB6-7645-8EC3-3EA95233F571}" type="presParOf" srcId="{ED0DCD96-8454-F249-B19A-0D23A71E0EFC}" destId="{A563030F-C27B-8E4D-9843-4A22FFF91257}" srcOrd="1" destOrd="0" presId="urn:microsoft.com/office/officeart/2005/8/layout/hierarchy2"/>
    <dgm:cxn modelId="{9EE7E871-BD40-DB44-80F1-B46A7EA967F9}" type="presParOf" srcId="{A563030F-C27B-8E4D-9843-4A22FFF91257}" destId="{6F72EF4D-552E-514A-ABEB-E133FF3F262F}" srcOrd="0" destOrd="0" presId="urn:microsoft.com/office/officeart/2005/8/layout/hierarchy2"/>
    <dgm:cxn modelId="{E8C56BD3-C4DA-574D-888A-C71EA812740E}" type="presParOf" srcId="{6F72EF4D-552E-514A-ABEB-E133FF3F262F}" destId="{C8D250ED-18EA-9D40-8FEC-BB4AF61A1B0F}" srcOrd="0" destOrd="0" presId="urn:microsoft.com/office/officeart/2005/8/layout/hierarchy2"/>
    <dgm:cxn modelId="{00D6522E-FBC0-8D4E-AFBB-68456988C8C9}" type="presParOf" srcId="{A563030F-C27B-8E4D-9843-4A22FFF91257}" destId="{81C8E2B2-FD65-2B4D-A110-F623D61BF74D}" srcOrd="1" destOrd="0" presId="urn:microsoft.com/office/officeart/2005/8/layout/hierarchy2"/>
    <dgm:cxn modelId="{5DE50962-56A4-C14E-A25D-18280D6F86D4}" type="presParOf" srcId="{81C8E2B2-FD65-2B4D-A110-F623D61BF74D}" destId="{CFB78850-EF63-A74C-8E2B-6A49D54FCE57}" srcOrd="0" destOrd="0" presId="urn:microsoft.com/office/officeart/2005/8/layout/hierarchy2"/>
    <dgm:cxn modelId="{B02B7593-40D7-FE4E-B891-A33309B916C3}" type="presParOf" srcId="{81C8E2B2-FD65-2B4D-A110-F623D61BF74D}" destId="{312A6B4B-5F99-A34C-AC5E-DE76A3FAA693}" srcOrd="1" destOrd="0" presId="urn:microsoft.com/office/officeart/2005/8/layout/hierarchy2"/>
    <dgm:cxn modelId="{3937C789-7B51-834A-8361-E586C23E4A67}" type="presParOf" srcId="{A563030F-C27B-8E4D-9843-4A22FFF91257}" destId="{1CD0F94C-A29D-5741-8865-513F1429D84E}" srcOrd="2" destOrd="0" presId="urn:microsoft.com/office/officeart/2005/8/layout/hierarchy2"/>
    <dgm:cxn modelId="{2C0373BD-1813-0F41-9D13-02339F854B81}" type="presParOf" srcId="{1CD0F94C-A29D-5741-8865-513F1429D84E}" destId="{AF982B85-809F-8C4E-A95C-FB5BF776DF9F}" srcOrd="0" destOrd="0" presId="urn:microsoft.com/office/officeart/2005/8/layout/hierarchy2"/>
    <dgm:cxn modelId="{FB91887E-435B-524D-99CC-19EC1B667BC2}" type="presParOf" srcId="{A563030F-C27B-8E4D-9843-4A22FFF91257}" destId="{F37268AA-DF53-7F40-AC89-B2ACDFEC6EAD}" srcOrd="3" destOrd="0" presId="urn:microsoft.com/office/officeart/2005/8/layout/hierarchy2"/>
    <dgm:cxn modelId="{8A22565A-D3FD-4D49-9BFC-2A069ED0064F}" type="presParOf" srcId="{F37268AA-DF53-7F40-AC89-B2ACDFEC6EAD}" destId="{05CF45AB-24A1-0545-BA98-A641B50AB4FE}" srcOrd="0" destOrd="0" presId="urn:microsoft.com/office/officeart/2005/8/layout/hierarchy2"/>
    <dgm:cxn modelId="{BC778FE0-F052-4340-8B69-25886EB8C61E}" type="presParOf" srcId="{F37268AA-DF53-7F40-AC89-B2ACDFEC6EAD}" destId="{67E3E9FB-6D9D-D947-B247-661C2F7E5E85}" srcOrd="1" destOrd="0" presId="urn:microsoft.com/office/officeart/2005/8/layout/hierarchy2"/>
    <dgm:cxn modelId="{DCB4A939-F20F-E640-BB0B-2DE5389D8BFA}" type="presParOf" srcId="{A563030F-C27B-8E4D-9843-4A22FFF91257}" destId="{CD9EC6EE-A7B1-4549-AB22-40EB21ECE3D2}" srcOrd="4" destOrd="0" presId="urn:microsoft.com/office/officeart/2005/8/layout/hierarchy2"/>
    <dgm:cxn modelId="{FFFD4BC7-D902-0242-930B-A28504595E05}" type="presParOf" srcId="{CD9EC6EE-A7B1-4549-AB22-40EB21ECE3D2}" destId="{DA29973C-0E7D-A84A-97CA-A8252F63E3B0}" srcOrd="0" destOrd="0" presId="urn:microsoft.com/office/officeart/2005/8/layout/hierarchy2"/>
    <dgm:cxn modelId="{02700878-B410-714D-8155-88D4D237B6C3}" type="presParOf" srcId="{A563030F-C27B-8E4D-9843-4A22FFF91257}" destId="{DCBA0D4D-6E7F-3D4E-AD53-32F094A20064}" srcOrd="5" destOrd="0" presId="urn:microsoft.com/office/officeart/2005/8/layout/hierarchy2"/>
    <dgm:cxn modelId="{36E0B4F0-BA54-1F4C-ACD2-EB9EE3376F21}" type="presParOf" srcId="{DCBA0D4D-6E7F-3D4E-AD53-32F094A20064}" destId="{AC5D1A92-5BD0-D64D-A3FC-3E1083EED19C}" srcOrd="0" destOrd="0" presId="urn:microsoft.com/office/officeart/2005/8/layout/hierarchy2"/>
    <dgm:cxn modelId="{5ECC262F-6EF5-E243-B7B1-F98A6DC631EC}" type="presParOf" srcId="{DCBA0D4D-6E7F-3D4E-AD53-32F094A20064}" destId="{BA534672-6D6D-1F4F-8EFC-EC1964E55747}" srcOrd="1" destOrd="0" presId="urn:microsoft.com/office/officeart/2005/8/layout/hierarchy2"/>
    <dgm:cxn modelId="{FA097788-0BD0-834A-AAB0-32AA84A4A35D}" type="presParOf" srcId="{A563030F-C27B-8E4D-9843-4A22FFF91257}" destId="{030E9DD4-336F-834E-8196-B681735E370A}" srcOrd="6" destOrd="0" presId="urn:microsoft.com/office/officeart/2005/8/layout/hierarchy2"/>
    <dgm:cxn modelId="{3BC2AF9C-0B78-4C4E-8DBE-F0EEF3FB8A30}" type="presParOf" srcId="{030E9DD4-336F-834E-8196-B681735E370A}" destId="{8A3A3CF3-659A-544A-8DAE-D60661D9A94A}" srcOrd="0" destOrd="0" presId="urn:microsoft.com/office/officeart/2005/8/layout/hierarchy2"/>
    <dgm:cxn modelId="{0F3EEF0F-1A74-0F43-B1AD-7B6764969564}" type="presParOf" srcId="{A563030F-C27B-8E4D-9843-4A22FFF91257}" destId="{E1F2FC82-0F01-A246-9578-1D5A976F9522}" srcOrd="7" destOrd="0" presId="urn:microsoft.com/office/officeart/2005/8/layout/hierarchy2"/>
    <dgm:cxn modelId="{3802AA22-1CF9-244F-B56D-5D149357C44F}" type="presParOf" srcId="{E1F2FC82-0F01-A246-9578-1D5A976F9522}" destId="{A433FFCB-043C-3C4B-88E4-8D5B1D829743}" srcOrd="0" destOrd="0" presId="urn:microsoft.com/office/officeart/2005/8/layout/hierarchy2"/>
    <dgm:cxn modelId="{CCC39265-6EFE-AA45-9F82-463BA2C30A6F}" type="presParOf" srcId="{E1F2FC82-0F01-A246-9578-1D5A976F9522}" destId="{CEC5E013-9A1D-8546-97E7-EED398A71B5F}" srcOrd="1" destOrd="0" presId="urn:microsoft.com/office/officeart/2005/8/layout/hierarchy2"/>
    <dgm:cxn modelId="{9CF76211-AD04-7644-8AF4-F866749DDA72}" type="presParOf" srcId="{938CB2B2-483A-A64B-B5EA-E08F7F48D6AE}" destId="{FB653413-8BB3-AA41-B852-527BC90AC7BF}" srcOrd="2" destOrd="0" presId="urn:microsoft.com/office/officeart/2005/8/layout/hierarchy2"/>
    <dgm:cxn modelId="{EC724DEB-DD7D-0B45-A0B6-D704C4CE521C}" type="presParOf" srcId="{FB653413-8BB3-AA41-B852-527BC90AC7BF}" destId="{C9A85969-71A3-9448-9149-68F4BD56B3D6}" srcOrd="0" destOrd="0" presId="urn:microsoft.com/office/officeart/2005/8/layout/hierarchy2"/>
    <dgm:cxn modelId="{775D07DA-A45F-0E41-B34A-5F17D31C3639}" type="presParOf" srcId="{938CB2B2-483A-A64B-B5EA-E08F7F48D6AE}" destId="{F30AAE76-0222-AE43-A5FC-244A14A8D676}" srcOrd="3" destOrd="0" presId="urn:microsoft.com/office/officeart/2005/8/layout/hierarchy2"/>
    <dgm:cxn modelId="{BBBC2A0C-4A3E-0144-898F-3DEE17DC91F9}" type="presParOf" srcId="{F30AAE76-0222-AE43-A5FC-244A14A8D676}" destId="{0DEF65AA-158F-3343-9535-0C074AABC307}" srcOrd="0" destOrd="0" presId="urn:microsoft.com/office/officeart/2005/8/layout/hierarchy2"/>
    <dgm:cxn modelId="{19300F47-A68E-6342-93DC-FF549365F4F6}" type="presParOf" srcId="{F30AAE76-0222-AE43-A5FC-244A14A8D676}" destId="{8091DBED-82F4-5945-BFCC-494EF8D6A48A}" srcOrd="1" destOrd="0" presId="urn:microsoft.com/office/officeart/2005/8/layout/hierarchy2"/>
    <dgm:cxn modelId="{C655DB23-D7BF-434D-A165-B5AD571D8AA5}" type="presParOf" srcId="{8091DBED-82F4-5945-BFCC-494EF8D6A48A}" destId="{E4341439-334E-8048-8D8D-72AFEB7B7D53}" srcOrd="0" destOrd="0" presId="urn:microsoft.com/office/officeart/2005/8/layout/hierarchy2"/>
    <dgm:cxn modelId="{EDBC3893-E527-944F-8691-AB3ECE07BD99}" type="presParOf" srcId="{E4341439-334E-8048-8D8D-72AFEB7B7D53}" destId="{9AB6406E-37E2-D649-A6BC-6CAC96DEDD1B}" srcOrd="0" destOrd="0" presId="urn:microsoft.com/office/officeart/2005/8/layout/hierarchy2"/>
    <dgm:cxn modelId="{4B216275-48CA-D044-A33A-80F42F772D86}" type="presParOf" srcId="{8091DBED-82F4-5945-BFCC-494EF8D6A48A}" destId="{72273F76-8B98-8D47-942B-AE272DDCF647}" srcOrd="1" destOrd="0" presId="urn:microsoft.com/office/officeart/2005/8/layout/hierarchy2"/>
    <dgm:cxn modelId="{D75898F1-6162-DD42-9B12-8E620EAD8D9A}" type="presParOf" srcId="{72273F76-8B98-8D47-942B-AE272DDCF647}" destId="{8AD07D7A-49A8-4A42-8D13-F8C185A3A8B6}" srcOrd="0" destOrd="0" presId="urn:microsoft.com/office/officeart/2005/8/layout/hierarchy2"/>
    <dgm:cxn modelId="{5B96D9F0-8C67-0F4A-AF56-C216FF308DA5}" type="presParOf" srcId="{72273F76-8B98-8D47-942B-AE272DDCF647}" destId="{B950092B-A607-8F4D-8923-19D2567DB129}" srcOrd="1" destOrd="0" presId="urn:microsoft.com/office/officeart/2005/8/layout/hierarchy2"/>
    <dgm:cxn modelId="{C5F8B462-3044-3F43-8874-497AB249645A}" type="presParOf" srcId="{8091DBED-82F4-5945-BFCC-494EF8D6A48A}" destId="{C53FC813-6023-4447-BDF8-16C81A549BD9}" srcOrd="2" destOrd="0" presId="urn:microsoft.com/office/officeart/2005/8/layout/hierarchy2"/>
    <dgm:cxn modelId="{239C064F-914B-C640-9F41-7693178F2B18}" type="presParOf" srcId="{C53FC813-6023-4447-BDF8-16C81A549BD9}" destId="{7287FA03-1568-8248-82E3-612ED9DCE2D6}" srcOrd="0" destOrd="0" presId="urn:microsoft.com/office/officeart/2005/8/layout/hierarchy2"/>
    <dgm:cxn modelId="{100A57CC-27BD-9F45-8689-6506B2CB3B2A}" type="presParOf" srcId="{8091DBED-82F4-5945-BFCC-494EF8D6A48A}" destId="{DC9A8570-2073-0F49-8B06-107DFA9AFCA2}" srcOrd="3" destOrd="0" presId="urn:microsoft.com/office/officeart/2005/8/layout/hierarchy2"/>
    <dgm:cxn modelId="{F7E250EA-3D55-7E4A-AE89-F75475CC00B6}" type="presParOf" srcId="{DC9A8570-2073-0F49-8B06-107DFA9AFCA2}" destId="{8D9E1C6F-F267-8E44-B4C5-4F3D6E29DB4A}" srcOrd="0" destOrd="0" presId="urn:microsoft.com/office/officeart/2005/8/layout/hierarchy2"/>
    <dgm:cxn modelId="{D80BD897-6337-254A-9346-013D422D6CC6}" type="presParOf" srcId="{DC9A8570-2073-0F49-8B06-107DFA9AFCA2}" destId="{1927023D-7F24-D24D-846C-7D3ED69E0A4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EA214-CA5C-4E43-B5D3-82978656DC6F}">
      <dsp:nvSpPr>
        <dsp:cNvPr id="0" name=""/>
        <dsp:cNvSpPr/>
      </dsp:nvSpPr>
      <dsp:spPr>
        <a:xfrm>
          <a:off x="1108428"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Academic Publications</a:t>
          </a:r>
          <a:endParaRPr lang="en-US" sz="1600" kern="1200" dirty="0"/>
        </a:p>
      </dsp:txBody>
      <dsp:txXfrm>
        <a:off x="1132729" y="2890482"/>
        <a:ext cx="1610770" cy="781084"/>
      </dsp:txXfrm>
    </dsp:sp>
    <dsp:sp modelId="{9E88BCAF-4230-4945-9F79-76999A7920C4}">
      <dsp:nvSpPr>
        <dsp:cNvPr id="0" name=""/>
        <dsp:cNvSpPr/>
      </dsp:nvSpPr>
      <dsp:spPr>
        <a:xfrm rot="17692822">
          <a:off x="2310858" y="2552105"/>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2525979"/>
        <a:ext cx="78881" cy="78881"/>
      </dsp:txXfrm>
    </dsp:sp>
    <dsp:sp modelId="{1F65B6D6-7D4E-B847-8986-9BBF1503F526}">
      <dsp:nvSpPr>
        <dsp:cNvPr id="0" name=""/>
        <dsp:cNvSpPr/>
      </dsp:nvSpPr>
      <dsp:spPr>
        <a:xfrm>
          <a:off x="3431548" y="1434973"/>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Non-empirical</a:t>
          </a:r>
          <a:endParaRPr lang="en-US" sz="1800" kern="1200" dirty="0"/>
        </a:p>
      </dsp:txBody>
      <dsp:txXfrm>
        <a:off x="3455849" y="1459274"/>
        <a:ext cx="1610770" cy="781084"/>
      </dsp:txXfrm>
    </dsp:sp>
    <dsp:sp modelId="{6F72EF4D-552E-514A-ABEB-E133FF3F262F}">
      <dsp:nvSpPr>
        <dsp:cNvPr id="0" name=""/>
        <dsp:cNvSpPr/>
      </dsp:nvSpPr>
      <dsp:spPr>
        <a:xfrm rot="17692822">
          <a:off x="4633979" y="1120896"/>
          <a:ext cx="1577631" cy="26630"/>
        </a:xfrm>
        <a:custGeom>
          <a:avLst/>
          <a:gdLst/>
          <a:ahLst/>
          <a:cxnLst/>
          <a:rect l="0" t="0" r="0" b="0"/>
          <a:pathLst>
            <a:path>
              <a:moveTo>
                <a:pt x="0" y="13315"/>
              </a:moveTo>
              <a:lnTo>
                <a:pt x="157763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83354" y="1094771"/>
        <a:ext cx="78881" cy="78881"/>
      </dsp:txXfrm>
    </dsp:sp>
    <dsp:sp modelId="{CFB78850-EF63-A74C-8E2B-6A49D54FCE57}">
      <dsp:nvSpPr>
        <dsp:cNvPr id="0" name=""/>
        <dsp:cNvSpPr/>
      </dsp:nvSpPr>
      <dsp:spPr>
        <a:xfrm>
          <a:off x="5754669" y="3765"/>
          <a:ext cx="1596050"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Summative Evaluation (of a research field, perspective)</a:t>
          </a:r>
          <a:endParaRPr lang="en-US" sz="1300" kern="1200" dirty="0"/>
        </a:p>
      </dsp:txBody>
      <dsp:txXfrm>
        <a:off x="5778970" y="28066"/>
        <a:ext cx="1547448" cy="781084"/>
      </dsp:txXfrm>
    </dsp:sp>
    <dsp:sp modelId="{1CD0F94C-A29D-5741-8865-513F1429D84E}">
      <dsp:nvSpPr>
        <dsp:cNvPr id="0" name=""/>
        <dsp:cNvSpPr/>
      </dsp:nvSpPr>
      <dsp:spPr>
        <a:xfrm rot="19457599">
          <a:off x="5014090" y="1597966"/>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1590846"/>
        <a:ext cx="40870" cy="40870"/>
      </dsp:txXfrm>
    </dsp:sp>
    <dsp:sp modelId="{05CF45AB-24A1-0545-BA98-A641B50AB4FE}">
      <dsp:nvSpPr>
        <dsp:cNvPr id="0" name=""/>
        <dsp:cNvSpPr/>
      </dsp:nvSpPr>
      <dsp:spPr>
        <a:xfrm>
          <a:off x="5754669" y="957904"/>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Concept / Vision</a:t>
          </a:r>
          <a:endParaRPr lang="en-US" sz="1600" kern="1200" dirty="0"/>
        </a:p>
      </dsp:txBody>
      <dsp:txXfrm>
        <a:off x="5778970" y="982205"/>
        <a:ext cx="1610770" cy="781084"/>
      </dsp:txXfrm>
    </dsp:sp>
    <dsp:sp modelId="{CD9EC6EE-A7B1-4549-AB22-40EB21ECE3D2}">
      <dsp:nvSpPr>
        <dsp:cNvPr id="0" name=""/>
        <dsp:cNvSpPr/>
      </dsp:nvSpPr>
      <dsp:spPr>
        <a:xfrm rot="2142401">
          <a:off x="5014090" y="2075035"/>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2067916"/>
        <a:ext cx="40870" cy="40870"/>
      </dsp:txXfrm>
    </dsp:sp>
    <dsp:sp modelId="{AC5D1A92-5BD0-D64D-A3FC-3E1083EED19C}">
      <dsp:nvSpPr>
        <dsp:cNvPr id="0" name=""/>
        <dsp:cNvSpPr/>
      </dsp:nvSpPr>
      <dsp:spPr>
        <a:xfrm>
          <a:off x="5754669" y="1912042"/>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Present a Design Solution</a:t>
          </a:r>
          <a:endParaRPr lang="en-US" sz="1600" kern="1200" dirty="0"/>
        </a:p>
      </dsp:txBody>
      <dsp:txXfrm>
        <a:off x="5778970" y="1936343"/>
        <a:ext cx="1610770" cy="781084"/>
      </dsp:txXfrm>
    </dsp:sp>
    <dsp:sp modelId="{030E9DD4-336F-834E-8196-B681735E370A}">
      <dsp:nvSpPr>
        <dsp:cNvPr id="0" name=""/>
        <dsp:cNvSpPr/>
      </dsp:nvSpPr>
      <dsp:spPr>
        <a:xfrm rot="3967424">
          <a:off x="4625102" y="2552105"/>
          <a:ext cx="1565151" cy="26630"/>
        </a:xfrm>
        <a:custGeom>
          <a:avLst/>
          <a:gdLst/>
          <a:ahLst/>
          <a:cxnLst/>
          <a:rect l="0" t="0" r="0" b="0"/>
          <a:pathLst>
            <a:path>
              <a:moveTo>
                <a:pt x="0" y="13315"/>
              </a:moveTo>
              <a:lnTo>
                <a:pt x="1565151"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8549" y="2526291"/>
        <a:ext cx="78257" cy="78257"/>
      </dsp:txXfrm>
    </dsp:sp>
    <dsp:sp modelId="{A433FFCB-043C-3C4B-88E4-8D5B1D829743}">
      <dsp:nvSpPr>
        <dsp:cNvPr id="0" name=""/>
        <dsp:cNvSpPr/>
      </dsp:nvSpPr>
      <dsp:spPr>
        <a:xfrm>
          <a:off x="5724436" y="2866181"/>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Argumentative </a:t>
          </a:r>
          <a:br>
            <a:rPr lang="en-US" sz="1600" kern="1200" dirty="0" smtClean="0"/>
          </a:br>
          <a:r>
            <a:rPr lang="en-US" sz="1600" kern="1200" dirty="0" smtClean="0"/>
            <a:t>Essay</a:t>
          </a:r>
          <a:endParaRPr lang="en-US" sz="1600" kern="1200" dirty="0"/>
        </a:p>
      </dsp:txBody>
      <dsp:txXfrm>
        <a:off x="5748737" y="2890482"/>
        <a:ext cx="1610770" cy="781084"/>
      </dsp:txXfrm>
    </dsp:sp>
    <dsp:sp modelId="{FB653413-8BB3-AA41-B852-527BC90AC7BF}">
      <dsp:nvSpPr>
        <dsp:cNvPr id="0" name=""/>
        <dsp:cNvSpPr/>
      </dsp:nvSpPr>
      <dsp:spPr>
        <a:xfrm rot="3907178">
          <a:off x="2310858" y="3983313"/>
          <a:ext cx="1577631" cy="26630"/>
        </a:xfrm>
        <a:custGeom>
          <a:avLst/>
          <a:gdLst/>
          <a:ahLst/>
          <a:cxnLst/>
          <a:rect l="0" t="0" r="0" b="0"/>
          <a:pathLst>
            <a:path>
              <a:moveTo>
                <a:pt x="0" y="13315"/>
              </a:moveTo>
              <a:lnTo>
                <a:pt x="1577631" y="133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33" y="3957188"/>
        <a:ext cx="78881" cy="78881"/>
      </dsp:txXfrm>
    </dsp:sp>
    <dsp:sp modelId="{0DEF65AA-158F-3343-9535-0C074AABC307}">
      <dsp:nvSpPr>
        <dsp:cNvPr id="0" name=""/>
        <dsp:cNvSpPr/>
      </dsp:nvSpPr>
      <dsp:spPr>
        <a:xfrm>
          <a:off x="3431548" y="429739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Empirical</a:t>
          </a:r>
          <a:endParaRPr lang="en-US" sz="1800" kern="1200" dirty="0"/>
        </a:p>
      </dsp:txBody>
      <dsp:txXfrm>
        <a:off x="3455849" y="4321691"/>
        <a:ext cx="1610770" cy="781084"/>
      </dsp:txXfrm>
    </dsp:sp>
    <dsp:sp modelId="{E4341439-334E-8048-8D8D-72AFEB7B7D53}">
      <dsp:nvSpPr>
        <dsp:cNvPr id="0" name=""/>
        <dsp:cNvSpPr/>
      </dsp:nvSpPr>
      <dsp:spPr>
        <a:xfrm rot="19457599">
          <a:off x="5014090" y="4460383"/>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453263"/>
        <a:ext cx="40870" cy="40870"/>
      </dsp:txXfrm>
    </dsp:sp>
    <dsp:sp modelId="{8AD07D7A-49A8-4A42-8D13-F8C185A3A8B6}">
      <dsp:nvSpPr>
        <dsp:cNvPr id="0" name=""/>
        <dsp:cNvSpPr/>
      </dsp:nvSpPr>
      <dsp:spPr>
        <a:xfrm>
          <a:off x="5754669" y="3820320"/>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Statistical analysis</a:t>
          </a:r>
          <a:endParaRPr lang="en-US" sz="1600" kern="1200" dirty="0"/>
        </a:p>
      </dsp:txBody>
      <dsp:txXfrm>
        <a:off x="5778970" y="3844621"/>
        <a:ext cx="1610770" cy="781084"/>
      </dsp:txXfrm>
    </dsp:sp>
    <dsp:sp modelId="{C53FC813-6023-4447-BDF8-16C81A549BD9}">
      <dsp:nvSpPr>
        <dsp:cNvPr id="0" name=""/>
        <dsp:cNvSpPr/>
      </dsp:nvSpPr>
      <dsp:spPr>
        <a:xfrm rot="2142401">
          <a:off x="5014090" y="4937452"/>
          <a:ext cx="817409" cy="26630"/>
        </a:xfrm>
        <a:custGeom>
          <a:avLst/>
          <a:gdLst/>
          <a:ahLst/>
          <a:cxnLst/>
          <a:rect l="0" t="0" r="0" b="0"/>
          <a:pathLst>
            <a:path>
              <a:moveTo>
                <a:pt x="0" y="13315"/>
              </a:moveTo>
              <a:lnTo>
                <a:pt x="817409" y="1331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02360" y="4930332"/>
        <a:ext cx="40870" cy="40870"/>
      </dsp:txXfrm>
    </dsp:sp>
    <dsp:sp modelId="{8D9E1C6F-F267-8E44-B4C5-4F3D6E29DB4A}">
      <dsp:nvSpPr>
        <dsp:cNvPr id="0" name=""/>
        <dsp:cNvSpPr/>
      </dsp:nvSpPr>
      <dsp:spPr>
        <a:xfrm>
          <a:off x="5754669" y="4774459"/>
          <a:ext cx="1659372" cy="829686"/>
        </a:xfrm>
        <a:prstGeom prst="roundRect">
          <a:avLst>
            <a:gd name="adj" fmla="val 10000"/>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dirty="0" smtClean="0"/>
            <a:t>Qualitative – ethnographic, interviews, case study</a:t>
          </a:r>
          <a:endParaRPr lang="en-US" sz="1300" kern="1200" dirty="0"/>
        </a:p>
      </dsp:txBody>
      <dsp:txXfrm>
        <a:off x="5778970" y="4798760"/>
        <a:ext cx="1610770" cy="7810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1/29/13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Which of these prevent evidence or facts?  </a:t>
            </a:r>
            <a:r>
              <a:rPr lang="en-US" b="0" baseline="0" dirty="0" smtClean="0"/>
              <a:t>Answer BOTH.</a:t>
            </a:r>
          </a:p>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84170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systematic here (</a:t>
            </a:r>
            <a:r>
              <a:rPr lang="en-US" b="1" dirty="0" smtClean="0"/>
              <a:t>methodical)</a:t>
            </a:r>
            <a:r>
              <a:rPr lang="en-US" dirty="0" smtClean="0"/>
              <a:t> –</a:t>
            </a:r>
          </a:p>
          <a:p>
            <a:r>
              <a:rPr lang="en-US" dirty="0" smtClean="0"/>
              <a:t>Documentation of sources (for interested parties to go and check)</a:t>
            </a:r>
          </a:p>
          <a:p>
            <a:r>
              <a:rPr lang="en-US" dirty="0" smtClean="0"/>
              <a:t>Effort to get</a:t>
            </a:r>
            <a:r>
              <a:rPr lang="en-US" baseline="0" dirty="0" smtClean="0"/>
              <a:t> at as many kinds of relevant sources as possible – traveling to archives, </a:t>
            </a:r>
            <a:r>
              <a:rPr lang="en-US" baseline="0" dirty="0" err="1" smtClean="0"/>
              <a:t>etc</a:t>
            </a:r>
            <a:r>
              <a:rPr lang="en-US" baseline="0" dirty="0" smtClean="0"/>
              <a:t> (he didn’t just Google)</a:t>
            </a:r>
          </a:p>
          <a:p>
            <a:r>
              <a:rPr lang="en-US" baseline="0" dirty="0" smtClean="0"/>
              <a:t>Thoroughness of review</a:t>
            </a:r>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What does he do with the evidence?  He’s talking about the </a:t>
            </a:r>
            <a:r>
              <a:rPr lang="en-US" b="1" baseline="0" dirty="0" smtClean="0"/>
              <a:t>weight of the evidence.  </a:t>
            </a:r>
            <a:r>
              <a:rPr lang="en-US" b="0" baseline="0" dirty="0" smtClean="0"/>
              <a:t>Recurring themes and change in themes over time in a body of materials.  Advertisements.  Doing the best you can with what is available.</a:t>
            </a:r>
          </a:p>
          <a:p>
            <a:endParaRPr lang="en-US" b="0" baseline="0" dirty="0" smtClean="0"/>
          </a:p>
          <a:p>
            <a:r>
              <a:rPr lang="en-US" b="0" baseline="0" dirty="0" smtClean="0"/>
              <a:t>Looking at themes, messages constructed in language, meaning. To understand human language and its uses (as a product of culture) is inevitably about interpretation. That doesn’t mean interpretation is totally subjective, ‘arbitrary’ and can’t be critiqued, refuted. There are certainly better or worse interpretations.  How are interpretations checked – he gives us the evidence, the source materials from which he derives the interpretation, then we judge for ourselves by looking at the advertisements or if we are really ambitious revisiting the archives from which these materials were drawn (transparency).</a:t>
            </a:r>
          </a:p>
          <a:p>
            <a:endParaRPr lang="en-US" b="0" baseline="0" dirty="0" smtClean="0"/>
          </a:p>
          <a:p>
            <a:r>
              <a:rPr lang="en-US" b="1" baseline="0" dirty="0" smtClean="0"/>
              <a:t>Peer review is critically important, scrutiny and competition in the discipline.  </a:t>
            </a:r>
            <a:r>
              <a:rPr lang="en-US" b="0" baseline="0" dirty="0" smtClean="0"/>
              <a:t>A system designed to check and critique the work of others and to uphold standards</a:t>
            </a:r>
            <a:r>
              <a:rPr lang="en-US" b="1" baseline="0" dirty="0" smtClean="0"/>
              <a:t>. </a:t>
            </a:r>
            <a:r>
              <a:rPr lang="en-US" b="0" baseline="0" dirty="0" smtClean="0"/>
              <a:t>See the case of Michael </a:t>
            </a:r>
            <a:r>
              <a:rPr lang="en-US" b="0" baseline="0" dirty="0" err="1" smtClean="0"/>
              <a:t>Bellesiles</a:t>
            </a:r>
            <a:r>
              <a:rPr lang="en-US" b="0" baseline="0" dirty="0" smtClean="0"/>
              <a:t>, a historian over controversy in his source materials, etc.</a:t>
            </a:r>
          </a:p>
          <a:p>
            <a:r>
              <a:rPr lang="en-US" b="0" baseline="0" dirty="0" smtClean="0"/>
              <a:t>http://</a:t>
            </a:r>
            <a:r>
              <a:rPr lang="en-US" b="0" baseline="0" dirty="0" err="1" smtClean="0"/>
              <a:t>chronicle.com</a:t>
            </a:r>
            <a:r>
              <a:rPr lang="en-US" b="0" baseline="0" dirty="0" smtClean="0"/>
              <a:t>/article/Michael-</a:t>
            </a:r>
            <a:r>
              <a:rPr lang="en-US" b="0" baseline="0" dirty="0" err="1" smtClean="0"/>
              <a:t>Bellesiles</a:t>
            </a:r>
            <a:r>
              <a:rPr lang="en-US" b="0" baseline="0" dirty="0" smtClean="0"/>
              <a:t>-Takes/123751/</a:t>
            </a:r>
          </a:p>
          <a:p>
            <a:r>
              <a:rPr lang="en-US" b="0" baseline="0" dirty="0" smtClean="0"/>
              <a:t>These sorts of controversies of course also happen with researchers who use a more  positivist, scientific method approach (falsified data).</a:t>
            </a:r>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84170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14</a:t>
            </a:fld>
            <a:endParaRPr lang="en-US"/>
          </a:p>
        </p:txBody>
      </p:sp>
    </p:spTree>
    <p:extLst>
      <p:ext uri="{BB962C8B-B14F-4D97-AF65-F5344CB8AC3E}">
        <p14:creationId xmlns:p14="http://schemas.microsoft.com/office/powerpoint/2010/main" val="340878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340878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fact that subscribers have been free to use the wires as they pleased without incurring additional expense…has led to the transmission of large numbers of communications of the most trivial character”</a:t>
            </a:r>
          </a:p>
          <a:p>
            <a:r>
              <a:rPr lang="en-US" b="0" baseline="0" dirty="0" smtClean="0"/>
              <a:t>….”purely idle gossip” and need to reduce this last unnecessary use”</a:t>
            </a:r>
          </a:p>
          <a:p>
            <a:r>
              <a:rPr lang="en-US" b="0" baseline="0" dirty="0" smtClean="0"/>
              <a:t>“of course, well understood that business conversations cannot be limited as to time, but ‘visiting’ can beneficially be confined to a reasonably short duration of time.”</a:t>
            </a:r>
          </a:p>
          <a:p>
            <a:endParaRPr lang="en-US" b="0" baseline="0" dirty="0" smtClean="0"/>
          </a:p>
          <a:p>
            <a:r>
              <a:rPr lang="en-US" b="0" baseline="0" dirty="0" smtClean="0"/>
              <a:t>The uses demonstrated to telephone company (AT&amp;T) execs by users persistence…(rather than the other way around)</a:t>
            </a:r>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2739310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273931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By analogy to the telegraph</a:t>
            </a:r>
          </a:p>
          <a:p>
            <a:r>
              <a:rPr lang="en-US" b="0" baseline="0" dirty="0" smtClean="0"/>
              <a:t>Understanding by analogy – something to watch out for, I’ve seen it in my own work as well.  A prior model as a basis for the new tech.  Arrive at understanding and a sense of how to proceed efficiently, but also conceptually limiting.</a:t>
            </a:r>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273931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Readings about the agency of users…usability design, UI design not about spoon-feeding, hand-holding through tasks</a:t>
            </a:r>
          </a:p>
          <a:p>
            <a:r>
              <a:rPr lang="en-US" b="0" baseline="0" dirty="0" smtClean="0"/>
              <a:t>The uses of ambiguity, open </a:t>
            </a:r>
            <a:r>
              <a:rPr lang="en-US" b="0" baseline="0" dirty="0" err="1" smtClean="0"/>
              <a:t>endedness</a:t>
            </a:r>
            <a:r>
              <a:rPr lang="en-US" b="0" baseline="0" dirty="0" smtClean="0"/>
              <a:t> in design</a:t>
            </a:r>
          </a:p>
        </p:txBody>
      </p:sp>
      <p:sp>
        <p:nvSpPr>
          <p:cNvPr id="4" name="Slide Number Placeholder 3"/>
          <p:cNvSpPr>
            <a:spLocks noGrp="1"/>
          </p:cNvSpPr>
          <p:nvPr>
            <p:ph type="sldNum" sz="quarter" idx="10"/>
          </p:nvPr>
        </p:nvSpPr>
        <p:spPr/>
        <p:txBody>
          <a:bodyPr/>
          <a:lstStyle/>
          <a:p>
            <a:fld id="{5F80220F-95A0-5542-B700-1E9BC47016CF}" type="slidenum">
              <a:rPr lang="en-US" smtClean="0"/>
              <a:t>19</a:t>
            </a:fld>
            <a:endParaRPr lang="en-US"/>
          </a:p>
        </p:txBody>
      </p:sp>
    </p:spTree>
    <p:extLst>
      <p:ext uri="{BB962C8B-B14F-4D97-AF65-F5344CB8AC3E}">
        <p14:creationId xmlns:p14="http://schemas.microsoft.com/office/powerpoint/2010/main" val="273931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20</a:t>
            </a:fld>
            <a:endParaRPr lang="en-US"/>
          </a:p>
        </p:txBody>
      </p:sp>
    </p:spTree>
    <p:extLst>
      <p:ext uri="{BB962C8B-B14F-4D97-AF65-F5344CB8AC3E}">
        <p14:creationId xmlns:p14="http://schemas.microsoft.com/office/powerpoint/2010/main" val="84170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A2D0676A-AAF5-FA44-BCCF-666D181C2B0D}" type="slidenum">
              <a:rPr lang="en-US">
                <a:latin typeface="Calibri" charset="0"/>
              </a:rPr>
              <a:pPr/>
              <a:t>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Zuckberg’s</a:t>
            </a:r>
            <a:r>
              <a:rPr lang="en-US" baseline="0" dirty="0" smtClean="0"/>
              <a:t> normative stance about how we “should” be vs. the weight of social research that suggests we do not present one face, one identity.  Opportunities to tweak the social networking format.</a:t>
            </a:r>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70200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158184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way of thinking about technology’s consequentiality that is not so rigidly deterministic</a:t>
            </a:r>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81976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389335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What is there to learn from the history, especially that period just after the introduction of a now commonplace technology?</a:t>
            </a: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14068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285719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Let’s tackle</a:t>
            </a:r>
            <a:r>
              <a:rPr lang="en-US" baseline="0" dirty="0" smtClean="0"/>
              <a:t> that first question – is this empirical?</a:t>
            </a:r>
            <a:endParaRPr lang="en-US" dirty="0" smtClean="0"/>
          </a:p>
          <a:p>
            <a:pPr marL="171450" indent="-171450">
              <a:buFontTx/>
              <a:buChar char="-"/>
            </a:pPr>
            <a:r>
              <a:rPr lang="en-US" dirty="0" smtClean="0"/>
              <a:t>Primary source materials – you the</a:t>
            </a:r>
            <a:r>
              <a:rPr lang="en-US" baseline="0" dirty="0" smtClean="0"/>
              <a:t> researcher collected them (or perhaps in data repositories that you are analyzing)</a:t>
            </a:r>
          </a:p>
          <a:p>
            <a:pPr marL="171450" indent="-171450">
              <a:buFontTx/>
              <a:buChar char="-"/>
            </a:pPr>
            <a:r>
              <a:rPr lang="en-US" dirty="0" smtClean="0"/>
              <a:t>The</a:t>
            </a:r>
            <a:r>
              <a:rPr lang="en-US" baseline="0" dirty="0" smtClean="0"/>
              <a:t> difference between an empirical piece and an argumentative essay</a:t>
            </a:r>
          </a:p>
          <a:p>
            <a:pPr marL="171450" indent="-171450">
              <a:buFontTx/>
              <a:buChar char="-"/>
            </a:pPr>
            <a:r>
              <a:rPr lang="en-US" baseline="0" dirty="0" smtClean="0"/>
              <a:t>What distinguishes Fischer and how he makes his argument from Winner and how he makes his argument (one is an empirical work, the other is an argumentative essay)</a:t>
            </a:r>
          </a:p>
          <a:p>
            <a:pPr marL="171450" indent="-171450">
              <a:buFontTx/>
              <a:buChar char="-"/>
            </a:pPr>
            <a:r>
              <a:rPr lang="en-US" baseline="0" dirty="0" smtClean="0"/>
              <a:t>The argumentative essay asks you to agree to a set of first principles and then makes a claim working step by step logically from those principles. An argumentative essay may offer compelling examples, but not ones that are collected in any particularly systematic way. An argumentative essay invites critique principally based on its internal logic. You critique such an essay by showing a mistake in logic, an alternate logic that is equally or more convincing, or by presenting some other compelling examples that counters the claims of the essay. You can also use empirical research to challenge an argumentative essay, but not to say “I collected data and you didn’t” but to show how your empirical findings refute the first principles, counter some element of the internal logic, </a:t>
            </a:r>
            <a:r>
              <a:rPr lang="en-US" baseline="0" dirty="0" err="1" smtClean="0"/>
              <a:t>etc</a:t>
            </a:r>
            <a:r>
              <a:rPr lang="en-US" baseline="0" dirty="0" smtClean="0"/>
              <a:t> of the essay.</a:t>
            </a:r>
          </a:p>
          <a:p>
            <a:pPr marL="0" indent="0">
              <a:buFontTx/>
              <a:buNone/>
            </a:pPr>
            <a:endParaRPr lang="en-US" baseline="0" dirty="0" smtClean="0"/>
          </a:p>
          <a:p>
            <a:pPr marL="171450" indent="-171450">
              <a:buFontTx/>
              <a:buChar char="-"/>
            </a:pPr>
            <a:r>
              <a:rPr lang="en-US" baseline="0" dirty="0" smtClean="0"/>
              <a:t>An empirical piece always entails</a:t>
            </a:r>
            <a:r>
              <a:rPr lang="en-US" b="1" baseline="0" dirty="0" smtClean="0"/>
              <a:t> interpretation </a:t>
            </a:r>
            <a:r>
              <a:rPr lang="en-US" baseline="0" dirty="0" smtClean="0"/>
              <a:t>(</a:t>
            </a:r>
            <a:r>
              <a:rPr lang="en-US" b="0" baseline="0" dirty="0" smtClean="0"/>
              <a:t>data does not interpret itself!</a:t>
            </a:r>
            <a:r>
              <a:rPr lang="en-US" baseline="0" dirty="0" smtClean="0"/>
              <a:t>) and </a:t>
            </a:r>
            <a:r>
              <a:rPr lang="en-US" b="1" baseline="0" dirty="0" smtClean="0"/>
              <a:t>argument</a:t>
            </a:r>
            <a:r>
              <a:rPr lang="en-US" baseline="0" dirty="0" smtClean="0"/>
              <a:t> (the most stringently quantitative work – economic models, </a:t>
            </a:r>
            <a:r>
              <a:rPr lang="en-US" baseline="0" dirty="0" err="1" smtClean="0"/>
              <a:t>etc</a:t>
            </a:r>
            <a:r>
              <a:rPr lang="en-US" baseline="0" dirty="0" smtClean="0"/>
              <a:t> do not escape this). When someone does an experiment or carries out a survey they can show you patterns in the resulting data, something that is statistically significant – but then they use logic and argument and theory to suggest what it means.</a:t>
            </a:r>
          </a:p>
          <a:p>
            <a:pPr marL="171450" indent="-171450">
              <a:buFontTx/>
              <a:buChar char="-"/>
            </a:pPr>
            <a:r>
              <a:rPr lang="en-US" baseline="0" dirty="0" smtClean="0"/>
              <a:t>What does systematic mean?  For mainstream positivist science and for experimental research there are some tricks you can rely on – random sampling, double blind, tests of statistical significance. Different fields (given their different research interests and methods) have different ways of checking any inadvertently biased selection process.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0" baseline="0" dirty="0" smtClean="0"/>
              <a:t>For archival research, for qualitative approaches…there are still all kinds of efforts at systematic selection (though random sampling may not be possible), thoroughness, seeking counterexamples, looking for evidence of alternative explanations.</a:t>
            </a:r>
            <a:endParaRPr lang="en-US" baseline="0" dirty="0" smtClean="0"/>
          </a:p>
          <a:p>
            <a:pPr marL="171450" indent="-171450">
              <a:buFontTx/>
              <a:buChar char="-"/>
            </a:pPr>
            <a:r>
              <a:rPr lang="en-US" b="0" baseline="0" dirty="0" smtClean="0"/>
              <a:t>Part of being systematic - </a:t>
            </a:r>
            <a:r>
              <a:rPr lang="en-US" b="1" baseline="0" dirty="0" smtClean="0"/>
              <a:t>Peer review and competition is one</a:t>
            </a:r>
            <a:r>
              <a:rPr lang="en-US" b="0" baseline="0" dirty="0" smtClean="0"/>
              <a:t>.  A different set of eyes to review the claims critically.</a:t>
            </a:r>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273931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1/29/13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1/29/13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1/29/13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1/29/13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1/29/13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1/29/13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3</a:t>
            </a:r>
            <a:endParaRPr lang="en-US" dirty="0"/>
          </a:p>
        </p:txBody>
      </p:sp>
      <p:sp>
        <p:nvSpPr>
          <p:cNvPr id="3" name="Subtitle 2"/>
          <p:cNvSpPr>
            <a:spLocks noGrp="1"/>
          </p:cNvSpPr>
          <p:nvPr>
            <p:ph type="subTitle" idx="1"/>
          </p:nvPr>
        </p:nvSpPr>
        <p:spPr>
          <a:xfrm>
            <a:off x="685800" y="3505200"/>
            <a:ext cx="7848600" cy="1752600"/>
          </a:xfrm>
        </p:spPr>
        <p:txBody>
          <a:bodyPr/>
          <a:lstStyle/>
          <a:p>
            <a:r>
              <a:rPr lang="en-US" dirty="0" smtClean="0"/>
              <a:t>Technological Determinism (and critiques of), </a:t>
            </a:r>
            <a:r>
              <a:rPr lang="en-US" dirty="0" smtClean="0"/>
              <a:t>Methods and Evidence, The </a:t>
            </a:r>
            <a:r>
              <a:rPr lang="en-US" dirty="0"/>
              <a:t>history of the telephone in </a:t>
            </a:r>
            <a:r>
              <a:rPr lang="en-US" dirty="0" smtClean="0"/>
              <a:t>America</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Work (broad definition)</a:t>
            </a:r>
            <a:endParaRPr lang="en-US" dirty="0"/>
          </a:p>
        </p:txBody>
      </p:sp>
      <p:sp>
        <p:nvSpPr>
          <p:cNvPr id="3" name="Content Placeholder 2"/>
          <p:cNvSpPr>
            <a:spLocks noGrp="1"/>
          </p:cNvSpPr>
          <p:nvPr>
            <p:ph idx="1"/>
          </p:nvPr>
        </p:nvSpPr>
        <p:spPr/>
        <p:txBody>
          <a:bodyPr/>
          <a:lstStyle/>
          <a:p>
            <a:pPr marL="0" indent="0">
              <a:buNone/>
            </a:pPr>
            <a:r>
              <a:rPr lang="en-US" sz="3600" dirty="0" smtClean="0"/>
              <a:t>Makes claims to knowledge drawing from </a:t>
            </a:r>
            <a:r>
              <a:rPr lang="en-US" sz="3600" dirty="0" smtClean="0">
                <a:solidFill>
                  <a:srgbClr val="0000FF"/>
                </a:solidFill>
              </a:rPr>
              <a:t>primary source materials (data)</a:t>
            </a:r>
            <a:r>
              <a:rPr lang="en-US" sz="3600" dirty="0" smtClean="0"/>
              <a:t> that have been </a:t>
            </a:r>
            <a:r>
              <a:rPr lang="en-US" sz="3600" dirty="0" smtClean="0">
                <a:solidFill>
                  <a:srgbClr val="0000FF"/>
                </a:solidFill>
              </a:rPr>
              <a:t>systematically</a:t>
            </a:r>
            <a:r>
              <a:rPr lang="en-US" sz="3600" dirty="0" smtClean="0"/>
              <a:t> collected and evaluated.</a:t>
            </a:r>
          </a:p>
          <a:p>
            <a:pPr marL="0" indent="0">
              <a:buNone/>
            </a:pPr>
            <a:endParaRPr lang="en-US" sz="3600" dirty="0"/>
          </a:p>
          <a:p>
            <a:pPr marL="0" indent="0">
              <a:buNone/>
            </a:pPr>
            <a:r>
              <a:rPr lang="en-US" sz="3600" dirty="0" smtClean="0">
                <a:solidFill>
                  <a:schemeClr val="tx2"/>
                </a:solidFill>
              </a:rPr>
              <a:t>vs. argumentative essay</a:t>
            </a:r>
          </a:p>
        </p:txBody>
      </p:sp>
    </p:spTree>
    <p:extLst>
      <p:ext uri="{BB962C8B-B14F-4D97-AF65-F5344CB8AC3E}">
        <p14:creationId xmlns:p14="http://schemas.microsoft.com/office/powerpoint/2010/main" val="35139920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0147" y="1365250"/>
            <a:ext cx="3702050" cy="4936066"/>
          </a:xfrm>
          <a:prstGeom prst="rect">
            <a:avLst/>
          </a:prstGeom>
        </p:spPr>
      </p:pic>
      <p:pic>
        <p:nvPicPr>
          <p:cNvPr id="4" name="Picture 3" descr="1910ad.jpg"/>
          <p:cNvPicPr>
            <a:picLocks noChangeAspect="1"/>
          </p:cNvPicPr>
          <p:nvPr/>
        </p:nvPicPr>
        <p:blipFill rotWithShape="1">
          <a:blip r:embed="rId4">
            <a:extLst>
              <a:ext uri="{28A0092B-C50C-407E-A947-70E740481C1C}">
                <a14:useLocalDpi xmlns:a14="http://schemas.microsoft.com/office/drawing/2010/main" val="0"/>
              </a:ext>
            </a:extLst>
          </a:blip>
          <a:srcRect t="4500"/>
          <a:stretch/>
        </p:blipFill>
        <p:spPr>
          <a:xfrm>
            <a:off x="4861946" y="1574949"/>
            <a:ext cx="3343706" cy="4726367"/>
          </a:xfrm>
          <a:prstGeom prst="rect">
            <a:avLst/>
          </a:prstGeom>
          <a:ln>
            <a:solidFill>
              <a:schemeClr val="tx1"/>
            </a:solidFill>
          </a:ln>
        </p:spPr>
      </p:pic>
      <p:sp>
        <p:nvSpPr>
          <p:cNvPr id="6" name="Title 1"/>
          <p:cNvSpPr>
            <a:spLocks noGrp="1"/>
          </p:cNvSpPr>
          <p:nvPr>
            <p:ph type="title"/>
          </p:nvPr>
        </p:nvSpPr>
        <p:spPr>
          <a:xfrm>
            <a:off x="457200" y="533400"/>
            <a:ext cx="8229600" cy="990600"/>
          </a:xfrm>
        </p:spPr>
        <p:txBody>
          <a:bodyPr/>
          <a:lstStyle/>
          <a:p>
            <a:r>
              <a:rPr lang="en-US" dirty="0" smtClean="0"/>
              <a:t>Evidence, Facts</a:t>
            </a:r>
            <a:endParaRPr lang="en-US" dirty="0"/>
          </a:p>
        </p:txBody>
      </p:sp>
    </p:spTree>
    <p:extLst>
      <p:ext uri="{BB962C8B-B14F-4D97-AF65-F5344CB8AC3E}">
        <p14:creationId xmlns:p14="http://schemas.microsoft.com/office/powerpoint/2010/main" val="569748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69" y="1929320"/>
            <a:ext cx="7889201" cy="2552599"/>
          </a:xfrm>
        </p:spPr>
        <p:txBody>
          <a:bodyPr>
            <a:normAutofit/>
          </a:bodyPr>
          <a:lstStyle/>
          <a:p>
            <a:r>
              <a:rPr lang="en-US" dirty="0" smtClean="0"/>
              <a:t>Look at the evidence and sources for Fischer (Chap. 3). </a:t>
            </a:r>
            <a:r>
              <a:rPr lang="en-US" dirty="0" smtClean="0"/>
              <a:t>Discuss any questions, concerns.</a:t>
            </a:r>
            <a:endParaRPr lang="en-US" dirty="0"/>
          </a:p>
        </p:txBody>
      </p:sp>
    </p:spTree>
    <p:extLst>
      <p:ext uri="{BB962C8B-B14F-4D97-AF65-F5344CB8AC3E}">
        <p14:creationId xmlns:p14="http://schemas.microsoft.com/office/powerpoint/2010/main" val="2787888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33400"/>
            <a:ext cx="8229600" cy="990600"/>
          </a:xfrm>
        </p:spPr>
        <p:txBody>
          <a:bodyPr/>
          <a:lstStyle/>
          <a:p>
            <a:r>
              <a:rPr lang="en-US" dirty="0" smtClean="0"/>
              <a:t>Interpretation</a:t>
            </a:r>
            <a:endParaRPr lang="en-US" dirty="0"/>
          </a:p>
        </p:txBody>
      </p:sp>
      <p:pic>
        <p:nvPicPr>
          <p:cNvPr id="2" name="Picture 1" descr="1915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34" y="1357432"/>
            <a:ext cx="2941637" cy="4500004"/>
          </a:xfrm>
          <a:prstGeom prst="rect">
            <a:avLst/>
          </a:prstGeom>
        </p:spPr>
      </p:pic>
      <p:pic>
        <p:nvPicPr>
          <p:cNvPr id="3" name="Picture 2" descr="1930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5952174" y="1524000"/>
            <a:ext cx="3046106" cy="4528364"/>
          </a:xfrm>
          <a:prstGeom prst="rect">
            <a:avLst/>
          </a:prstGeom>
          <a:ln>
            <a:solidFill>
              <a:schemeClr val="tx1"/>
            </a:solidFill>
          </a:ln>
        </p:spPr>
      </p:pic>
      <p:pic>
        <p:nvPicPr>
          <p:cNvPr id="7" name="Picture 6" descr="1910ad.jpg"/>
          <p:cNvPicPr>
            <a:picLocks noChangeAspect="1"/>
          </p:cNvPicPr>
          <p:nvPr/>
        </p:nvPicPr>
        <p:blipFill rotWithShape="1">
          <a:blip r:embed="rId5">
            <a:extLst>
              <a:ext uri="{28A0092B-C50C-407E-A947-70E740481C1C}">
                <a14:useLocalDpi xmlns:a14="http://schemas.microsoft.com/office/drawing/2010/main" val="0"/>
              </a:ext>
            </a:extLst>
          </a:blip>
          <a:srcRect t="4500"/>
          <a:stretch/>
        </p:blipFill>
        <p:spPr>
          <a:xfrm>
            <a:off x="83268" y="1524000"/>
            <a:ext cx="2839065" cy="4013051"/>
          </a:xfrm>
          <a:prstGeom prst="rect">
            <a:avLst/>
          </a:prstGeom>
          <a:ln>
            <a:solidFill>
              <a:schemeClr val="tx1"/>
            </a:solidFill>
          </a:ln>
        </p:spPr>
      </p:pic>
      <p:sp>
        <p:nvSpPr>
          <p:cNvPr id="8" name="TextBox 7"/>
          <p:cNvSpPr txBox="1"/>
          <p:nvPr/>
        </p:nvSpPr>
        <p:spPr>
          <a:xfrm>
            <a:off x="457200" y="6204733"/>
            <a:ext cx="916742" cy="369332"/>
          </a:xfrm>
          <a:prstGeom prst="rect">
            <a:avLst/>
          </a:prstGeom>
          <a:noFill/>
        </p:spPr>
        <p:txBody>
          <a:bodyPr wrap="square" rtlCol="0">
            <a:spAutoFit/>
          </a:bodyPr>
          <a:lstStyle/>
          <a:p>
            <a:r>
              <a:rPr lang="en-US" dirty="0" smtClean="0"/>
              <a:t>1910</a:t>
            </a:r>
            <a:endParaRPr lang="en-US" dirty="0"/>
          </a:p>
        </p:txBody>
      </p:sp>
      <p:sp>
        <p:nvSpPr>
          <p:cNvPr id="9" name="TextBox 8"/>
          <p:cNvSpPr txBox="1"/>
          <p:nvPr/>
        </p:nvSpPr>
        <p:spPr>
          <a:xfrm>
            <a:off x="3836282" y="6204733"/>
            <a:ext cx="916742" cy="369332"/>
          </a:xfrm>
          <a:prstGeom prst="rect">
            <a:avLst/>
          </a:prstGeom>
          <a:noFill/>
        </p:spPr>
        <p:txBody>
          <a:bodyPr wrap="square" rtlCol="0">
            <a:spAutoFit/>
          </a:bodyPr>
          <a:lstStyle/>
          <a:p>
            <a:r>
              <a:rPr lang="en-US" dirty="0" smtClean="0"/>
              <a:t>1915</a:t>
            </a:r>
            <a:endParaRPr lang="en-US" dirty="0"/>
          </a:p>
        </p:txBody>
      </p:sp>
      <p:sp>
        <p:nvSpPr>
          <p:cNvPr id="10" name="TextBox 9"/>
          <p:cNvSpPr txBox="1"/>
          <p:nvPr/>
        </p:nvSpPr>
        <p:spPr>
          <a:xfrm>
            <a:off x="6923922" y="6204733"/>
            <a:ext cx="916742" cy="369332"/>
          </a:xfrm>
          <a:prstGeom prst="rect">
            <a:avLst/>
          </a:prstGeom>
          <a:noFill/>
        </p:spPr>
        <p:txBody>
          <a:bodyPr wrap="square" rtlCol="0">
            <a:spAutoFit/>
          </a:bodyPr>
          <a:lstStyle/>
          <a:p>
            <a:r>
              <a:rPr lang="en-US" dirty="0" smtClean="0"/>
              <a:t>1930s</a:t>
            </a:r>
            <a:endParaRPr lang="en-US" dirty="0"/>
          </a:p>
        </p:txBody>
      </p:sp>
      <p:cxnSp>
        <p:nvCxnSpPr>
          <p:cNvPr id="12" name="Straight Arrow Connector 11"/>
          <p:cNvCxnSpPr/>
          <p:nvPr/>
        </p:nvCxnSpPr>
        <p:spPr>
          <a:xfrm>
            <a:off x="1519663" y="6422867"/>
            <a:ext cx="18527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859268" y="6422867"/>
            <a:ext cx="18527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7637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Determinism(s)</a:t>
            </a:r>
            <a:endParaRPr lang="en-US" dirty="0"/>
          </a:p>
        </p:txBody>
      </p:sp>
      <p:sp>
        <p:nvSpPr>
          <p:cNvPr id="3" name="Content Placeholder 2"/>
          <p:cNvSpPr>
            <a:spLocks noGrp="1"/>
          </p:cNvSpPr>
          <p:nvPr>
            <p:ph idx="1"/>
          </p:nvPr>
        </p:nvSpPr>
        <p:spPr>
          <a:xfrm>
            <a:off x="457200" y="1624627"/>
            <a:ext cx="8229600" cy="4876800"/>
          </a:xfrm>
        </p:spPr>
        <p:txBody>
          <a:bodyPr>
            <a:normAutofit/>
          </a:bodyPr>
          <a:lstStyle/>
          <a:p>
            <a:r>
              <a:rPr lang="en-US" sz="2800" b="1" dirty="0" smtClean="0"/>
              <a:t>‘Billiard-ball’ model</a:t>
            </a:r>
            <a:r>
              <a:rPr lang="en-US" sz="2800" dirty="0" smtClean="0"/>
              <a:t> (</a:t>
            </a:r>
            <a:r>
              <a:rPr lang="en-US" sz="2800" dirty="0" err="1" smtClean="0"/>
              <a:t>Ogburn</a:t>
            </a:r>
            <a:r>
              <a:rPr lang="en-US" sz="2800" dirty="0" smtClean="0"/>
              <a:t> 1950s)</a:t>
            </a:r>
          </a:p>
          <a:p>
            <a:r>
              <a:rPr lang="en-US" sz="2800" b="1" dirty="0" smtClean="0"/>
              <a:t>Comparing national trajectories</a:t>
            </a:r>
            <a:r>
              <a:rPr lang="en-US" sz="2800" dirty="0" smtClean="0"/>
              <a:t> – consequences are socially conditioned -- i.e. different trajectories for the trolley in different countries </a:t>
            </a:r>
          </a:p>
          <a:p>
            <a:r>
              <a:rPr lang="en-US" sz="2800" b="1" dirty="0" smtClean="0"/>
              <a:t>‘Impact—imprint’ model </a:t>
            </a:r>
            <a:r>
              <a:rPr lang="en-US" sz="2800" dirty="0" smtClean="0"/>
              <a:t>– an essence or style to technology, technology transfers its qualities to users</a:t>
            </a:r>
          </a:p>
        </p:txBody>
      </p:sp>
    </p:spTree>
    <p:extLst>
      <p:ext uri="{BB962C8B-B14F-4D97-AF65-F5344CB8AC3E}">
        <p14:creationId xmlns:p14="http://schemas.microsoft.com/office/powerpoint/2010/main" val="30876925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Tech Determinism</a:t>
            </a:r>
            <a:endParaRPr lang="en-US" dirty="0"/>
          </a:p>
        </p:txBody>
      </p:sp>
      <p:sp>
        <p:nvSpPr>
          <p:cNvPr id="6" name="Content Placeholder 3"/>
          <p:cNvSpPr>
            <a:spLocks noGrp="1"/>
          </p:cNvSpPr>
          <p:nvPr>
            <p:ph idx="1"/>
          </p:nvPr>
        </p:nvSpPr>
        <p:spPr>
          <a:xfrm>
            <a:off x="457200" y="1600200"/>
            <a:ext cx="8229600" cy="4876800"/>
          </a:xfrm>
        </p:spPr>
        <p:txBody>
          <a:bodyPr>
            <a:normAutofit/>
          </a:bodyPr>
          <a:lstStyle/>
          <a:p>
            <a:r>
              <a:rPr lang="en-US" sz="2800" b="1" dirty="0"/>
              <a:t>Symptomatic approaches </a:t>
            </a:r>
            <a:r>
              <a:rPr lang="en-US" sz="2800" dirty="0" smtClean="0"/>
              <a:t>– tech as expression of culture, </a:t>
            </a:r>
            <a:r>
              <a:rPr lang="en-US" sz="2800" i="1" dirty="0" smtClean="0"/>
              <a:t>Geist </a:t>
            </a:r>
            <a:r>
              <a:rPr lang="en-US" sz="2800" dirty="0" smtClean="0"/>
              <a:t>– spirit of the age (rationalization in the industrial age)</a:t>
            </a:r>
            <a:endParaRPr lang="en-US" sz="2800" b="1" i="1" dirty="0"/>
          </a:p>
          <a:p>
            <a:r>
              <a:rPr lang="en-US" sz="2800" b="1" dirty="0"/>
              <a:t>Social </a:t>
            </a:r>
            <a:r>
              <a:rPr lang="en-US" sz="2800" b="1" dirty="0" smtClean="0"/>
              <a:t>Constructivism – </a:t>
            </a:r>
            <a:r>
              <a:rPr lang="en-US" sz="2800" dirty="0" smtClean="0"/>
              <a:t>struggle, negotiation over development and invention (see </a:t>
            </a:r>
            <a:r>
              <a:rPr lang="en-US" sz="2800" dirty="0" err="1" smtClean="0"/>
              <a:t>Bjiker</a:t>
            </a:r>
            <a:r>
              <a:rPr lang="en-US" sz="2800" dirty="0" smtClean="0"/>
              <a:t> bicycle next week)</a:t>
            </a:r>
            <a:endParaRPr lang="en-US" sz="2800" dirty="0"/>
          </a:p>
          <a:p>
            <a:r>
              <a:rPr lang="en-US" sz="2800" b="1" dirty="0"/>
              <a:t>Fischer’s “User Heuristic</a:t>
            </a:r>
            <a:r>
              <a:rPr lang="en-US" sz="2800" b="1" dirty="0" smtClean="0"/>
              <a:t>” – </a:t>
            </a:r>
            <a:r>
              <a:rPr lang="en-US" sz="2800" dirty="0" smtClean="0"/>
              <a:t>emphasizing user agency in realizing the unfolding consequences of technology</a:t>
            </a:r>
            <a:endParaRPr lang="en-US" sz="2800" dirty="0"/>
          </a:p>
        </p:txBody>
      </p:sp>
    </p:spTree>
    <p:extLst>
      <p:ext uri="{BB962C8B-B14F-4D97-AF65-F5344CB8AC3E}">
        <p14:creationId xmlns:p14="http://schemas.microsoft.com/office/powerpoint/2010/main" val="3201689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 Educating the Public</a:t>
            </a:r>
            <a:endParaRPr lang="en-US" dirty="0"/>
          </a:p>
        </p:txBody>
      </p:sp>
      <p:sp>
        <p:nvSpPr>
          <p:cNvPr id="5" name="Content Placeholder 4"/>
          <p:cNvSpPr>
            <a:spLocks noGrp="1"/>
          </p:cNvSpPr>
          <p:nvPr>
            <p:ph idx="1"/>
          </p:nvPr>
        </p:nvSpPr>
        <p:spPr/>
        <p:txBody>
          <a:bodyPr/>
          <a:lstStyle/>
          <a:p>
            <a:r>
              <a:rPr lang="en-US" sz="2800" dirty="0" smtClean="0"/>
              <a:t>Finding Uses</a:t>
            </a:r>
          </a:p>
          <a:p>
            <a:pPr lvl="1"/>
            <a:r>
              <a:rPr lang="en-US" dirty="0" smtClean="0"/>
              <a:t>Demonstrating that it functions, getting people to pay</a:t>
            </a:r>
          </a:p>
          <a:p>
            <a:pPr lvl="1"/>
            <a:r>
              <a:rPr lang="en-US" dirty="0" smtClean="0"/>
              <a:t>Early uses, long since forgotten</a:t>
            </a:r>
          </a:p>
          <a:p>
            <a:pPr lvl="1"/>
            <a:r>
              <a:rPr lang="en-US" dirty="0" smtClean="0"/>
              <a:t>The emphasis of marketing</a:t>
            </a:r>
            <a:endParaRPr lang="en-US" dirty="0"/>
          </a:p>
          <a:p>
            <a:r>
              <a:rPr lang="en-US" sz="2800" dirty="0" smtClean="0"/>
              <a:t>Managing Uses</a:t>
            </a:r>
          </a:p>
          <a:p>
            <a:pPr lvl="1"/>
            <a:r>
              <a:rPr lang="en-US" i="1" dirty="0" smtClean="0"/>
              <a:t>Etiquette</a:t>
            </a:r>
          </a:p>
          <a:p>
            <a:pPr lvl="1"/>
            <a:r>
              <a:rPr lang="en-US" dirty="0" smtClean="0"/>
              <a:t>Party lines</a:t>
            </a:r>
          </a:p>
          <a:p>
            <a:pPr lvl="1"/>
            <a:r>
              <a:rPr lang="en-US" dirty="0" smtClean="0"/>
              <a:t>Court cases?</a:t>
            </a:r>
          </a:p>
          <a:p>
            <a:r>
              <a:rPr lang="en-US" sz="2800" dirty="0" smtClean="0"/>
              <a:t>Discovering Sociability</a:t>
            </a:r>
            <a:endParaRPr lang="en-US" sz="2800" dirty="0"/>
          </a:p>
          <a:p>
            <a:pPr lvl="1"/>
            <a:r>
              <a:rPr lang="en-US" dirty="0" smtClean="0"/>
              <a:t>A shift in marketing emphasis in the late 1920s</a:t>
            </a:r>
          </a:p>
          <a:p>
            <a:pPr lvl="1"/>
            <a:r>
              <a:rPr lang="en-US" dirty="0" smtClean="0"/>
              <a:t>Industry attitudes toward sociability</a:t>
            </a:r>
            <a:endParaRPr lang="en-US" dirty="0"/>
          </a:p>
        </p:txBody>
      </p:sp>
    </p:spTree>
    <p:extLst>
      <p:ext uri="{BB962C8B-B14F-4D97-AF65-F5344CB8AC3E}">
        <p14:creationId xmlns:p14="http://schemas.microsoft.com/office/powerpoint/2010/main" val="31959166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Claim (of chapter 3)</a:t>
            </a:r>
            <a:endParaRPr lang="en-US" dirty="0"/>
          </a:p>
        </p:txBody>
      </p:sp>
      <p:sp>
        <p:nvSpPr>
          <p:cNvPr id="5" name="Content Placeholder 4"/>
          <p:cNvSpPr>
            <a:spLocks noGrp="1"/>
          </p:cNvSpPr>
          <p:nvPr>
            <p:ph idx="1"/>
          </p:nvPr>
        </p:nvSpPr>
        <p:spPr/>
        <p:txBody>
          <a:bodyPr/>
          <a:lstStyle/>
          <a:p>
            <a:r>
              <a:rPr lang="en-US" sz="2800" dirty="0"/>
              <a:t>“although sophisticated in their method of introducing the telephone, persistent in finding business clients, and eventually skillful at public relations, the marketers of telephone service were slow to employ as a sales tool the use that was to dominate the home telephone’s future, sociable conversation.” </a:t>
            </a:r>
            <a:br>
              <a:rPr lang="en-US" sz="2800" dirty="0"/>
            </a:br>
            <a:r>
              <a:rPr lang="en-US" sz="2800" dirty="0"/>
              <a:t>(Fischer, pg. 85)</a:t>
            </a:r>
          </a:p>
          <a:p>
            <a:endParaRPr lang="en-US" dirty="0"/>
          </a:p>
        </p:txBody>
      </p:sp>
    </p:spTree>
    <p:extLst>
      <p:ext uri="{BB962C8B-B14F-4D97-AF65-F5344CB8AC3E}">
        <p14:creationId xmlns:p14="http://schemas.microsoft.com/office/powerpoint/2010/main" val="1547252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Explanation (the </a:t>
            </a:r>
            <a:r>
              <a:rPr lang="en-US" i="1" dirty="0" smtClean="0"/>
              <a:t>why</a:t>
            </a:r>
            <a:r>
              <a:rPr lang="en-US" dirty="0" smtClean="0"/>
              <a:t>)</a:t>
            </a:r>
            <a:endParaRPr lang="en-US" dirty="0"/>
          </a:p>
        </p:txBody>
      </p:sp>
      <p:sp>
        <p:nvSpPr>
          <p:cNvPr id="5" name="Content Placeholder 4"/>
          <p:cNvSpPr>
            <a:spLocks noGrp="1"/>
          </p:cNvSpPr>
          <p:nvPr>
            <p:ph idx="1"/>
          </p:nvPr>
        </p:nvSpPr>
        <p:spPr/>
        <p:txBody>
          <a:bodyPr/>
          <a:lstStyle/>
          <a:p>
            <a:r>
              <a:rPr lang="en-US" sz="2800" dirty="0"/>
              <a:t>“in promoting a technology, vendors are </a:t>
            </a:r>
            <a:r>
              <a:rPr lang="en-US" sz="2800" b="1" dirty="0"/>
              <a:t>constrained…by an interpretation of its uses that is shaped by its and their histories</a:t>
            </a:r>
            <a:r>
              <a:rPr lang="en-US" sz="2800" dirty="0"/>
              <a:t>, a </a:t>
            </a:r>
            <a:r>
              <a:rPr lang="en-US" sz="2800" dirty="0">
                <a:solidFill>
                  <a:srgbClr val="0000FF"/>
                </a:solidFill>
              </a:rPr>
              <a:t>cultural constraint </a:t>
            </a:r>
            <a:r>
              <a:rPr lang="en-US" sz="2800" dirty="0"/>
              <a:t>that can persist over many years.</a:t>
            </a:r>
            <a:r>
              <a:rPr lang="en-US" sz="2800" dirty="0" smtClean="0"/>
              <a:t>” (</a:t>
            </a:r>
            <a:r>
              <a:rPr lang="en-US" sz="2800" dirty="0"/>
              <a:t>Fischer, p. 85</a:t>
            </a:r>
            <a:r>
              <a:rPr lang="en-US" sz="2800" dirty="0" smtClean="0"/>
              <a:t>)</a:t>
            </a:r>
            <a:endParaRPr lang="en-US" sz="2800" dirty="0"/>
          </a:p>
        </p:txBody>
      </p:sp>
    </p:spTree>
    <p:extLst>
      <p:ext uri="{BB962C8B-B14F-4D97-AF65-F5344CB8AC3E}">
        <p14:creationId xmlns:p14="http://schemas.microsoft.com/office/powerpoint/2010/main" val="29845403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theme of “users in society”</a:t>
            </a:r>
            <a:endParaRPr lang="en-US" dirty="0"/>
          </a:p>
        </p:txBody>
      </p:sp>
      <p:sp>
        <p:nvSpPr>
          <p:cNvPr id="5" name="Content Placeholder 4"/>
          <p:cNvSpPr>
            <a:spLocks noGrp="1"/>
          </p:cNvSpPr>
          <p:nvPr>
            <p:ph idx="1"/>
          </p:nvPr>
        </p:nvSpPr>
        <p:spPr/>
        <p:txBody>
          <a:bodyPr/>
          <a:lstStyle/>
          <a:p>
            <a:pPr marL="0" indent="0">
              <a:buNone/>
            </a:pPr>
            <a:r>
              <a:rPr lang="en-US" sz="2800" b="1" dirty="0" smtClean="0"/>
              <a:t>Turing Complete User</a:t>
            </a:r>
            <a:r>
              <a:rPr lang="en-US" sz="2800" dirty="0" smtClean="0"/>
              <a:t> – </a:t>
            </a:r>
            <a:r>
              <a:rPr lang="en-US" sz="2800" dirty="0" err="1" smtClean="0"/>
              <a:t>Olia</a:t>
            </a:r>
            <a:r>
              <a:rPr lang="en-US" sz="2800" dirty="0" smtClean="0"/>
              <a:t> </a:t>
            </a:r>
            <a:r>
              <a:rPr lang="en-US" sz="2800" dirty="0" err="1" smtClean="0"/>
              <a:t>Lialina</a:t>
            </a:r>
            <a:endParaRPr lang="en-US" sz="2800" dirty="0" smtClean="0"/>
          </a:p>
          <a:p>
            <a:r>
              <a:rPr lang="en-US" sz="2800" dirty="0" smtClean="0"/>
              <a:t>How did the term “user” get such a bad rap?</a:t>
            </a:r>
          </a:p>
          <a:p>
            <a:r>
              <a:rPr lang="en-US" sz="2800" dirty="0" smtClean="0"/>
              <a:t>The danger in denying the term</a:t>
            </a:r>
          </a:p>
          <a:p>
            <a:r>
              <a:rPr lang="en-US" sz="2800" dirty="0" smtClean="0"/>
              <a:t>Turing Complete Users / the General Purpose User: </a:t>
            </a:r>
            <a:r>
              <a:rPr lang="en-US" sz="2800" i="1" dirty="0" smtClean="0"/>
              <a:t>users who have the ability to achieve their goals regardless of the primary purpose of an application or device</a:t>
            </a:r>
          </a:p>
          <a:p>
            <a:endParaRPr lang="en-US" sz="2800" dirty="0" smtClean="0"/>
          </a:p>
          <a:p>
            <a:pPr marL="0" indent="0">
              <a:buNone/>
            </a:pPr>
            <a:r>
              <a:rPr lang="en-US" sz="2800" b="1" dirty="0" smtClean="0"/>
              <a:t>Fischer on the telephone </a:t>
            </a:r>
            <a:r>
              <a:rPr lang="en-US" sz="2800" dirty="0" smtClean="0"/>
              <a:t>-- “</a:t>
            </a:r>
            <a:r>
              <a:rPr lang="en-US" sz="2800" dirty="0"/>
              <a:t>the </a:t>
            </a:r>
            <a:r>
              <a:rPr lang="en-US" sz="2800" i="1" dirty="0"/>
              <a:t>consequences</a:t>
            </a:r>
            <a:r>
              <a:rPr lang="en-US" sz="2800" dirty="0"/>
              <a:t> of the technology are the ends that users </a:t>
            </a:r>
            <a:r>
              <a:rPr lang="en-US" sz="2800" dirty="0" smtClean="0"/>
              <a:t>seek”</a:t>
            </a:r>
            <a:endParaRPr lang="en-US" sz="2800" dirty="0"/>
          </a:p>
        </p:txBody>
      </p:sp>
    </p:spTree>
    <p:extLst>
      <p:ext uri="{BB962C8B-B14F-4D97-AF65-F5344CB8AC3E}">
        <p14:creationId xmlns:p14="http://schemas.microsoft.com/office/powerpoint/2010/main" val="21334155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87027"/>
            <a:ext cx="8229600" cy="990600"/>
          </a:xfrm>
        </p:spPr>
        <p:txBody>
          <a:bodyPr/>
          <a:lstStyle/>
          <a:p>
            <a:pPr algn="ctr"/>
            <a:r>
              <a:rPr lang="en-US" dirty="0" smtClean="0">
                <a:solidFill>
                  <a:schemeClr val="accent4"/>
                </a:solidFill>
              </a:rPr>
              <a:t>Stuart Geiger</a:t>
            </a:r>
            <a:endParaRPr lang="en-US" dirty="0">
              <a:solidFill>
                <a:schemeClr val="accent4"/>
              </a:solidFill>
              <a:latin typeface="Franklin Gothic Book" charset="0"/>
            </a:endParaRPr>
          </a:p>
        </p:txBody>
      </p:sp>
      <p:pic>
        <p:nvPicPr>
          <p:cNvPr id="4" name="Picture 3"/>
          <p:cNvPicPr>
            <a:picLocks noChangeAspect="1"/>
          </p:cNvPicPr>
          <p:nvPr/>
        </p:nvPicPr>
        <p:blipFill>
          <a:blip r:embed="rId3"/>
          <a:stretch>
            <a:fillRect/>
          </a:stretch>
        </p:blipFill>
        <p:spPr>
          <a:xfrm>
            <a:off x="2050892" y="1977627"/>
            <a:ext cx="5114648" cy="3396446"/>
          </a:xfrm>
          <a:prstGeom prst="rect">
            <a:avLst/>
          </a:prstGeom>
        </p:spPr>
      </p:pic>
    </p:spTree>
    <p:extLst>
      <p:ext uri="{BB962C8B-B14F-4D97-AF65-F5344CB8AC3E}">
        <p14:creationId xmlns:p14="http://schemas.microsoft.com/office/powerpoint/2010/main" val="3376410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56418" y="605148"/>
            <a:ext cx="4288684" cy="5718245"/>
          </a:xfrm>
          <a:prstGeom prst="rect">
            <a:avLst/>
          </a:prstGeom>
        </p:spPr>
      </p:pic>
      <p:sp>
        <p:nvSpPr>
          <p:cNvPr id="8" name="Title 1"/>
          <p:cNvSpPr>
            <a:spLocks noGrp="1"/>
          </p:cNvSpPr>
          <p:nvPr>
            <p:ph type="title"/>
          </p:nvPr>
        </p:nvSpPr>
        <p:spPr>
          <a:xfrm>
            <a:off x="4812193" y="1270226"/>
            <a:ext cx="3843070" cy="4886102"/>
          </a:xfrm>
        </p:spPr>
        <p:txBody>
          <a:bodyPr anchor="t">
            <a:normAutofit/>
          </a:bodyPr>
          <a:lstStyle/>
          <a:p>
            <a:r>
              <a:rPr lang="en-US" sz="2800" dirty="0" smtClean="0"/>
              <a:t>What questions for further investigation can you extract from this graph?</a:t>
            </a:r>
            <a:br>
              <a:rPr lang="en-US" sz="2800" dirty="0" smtClean="0"/>
            </a:br>
            <a:r>
              <a:rPr lang="en-US" sz="2800" dirty="0" smtClean="0"/>
              <a:t/>
            </a:r>
            <a:br>
              <a:rPr lang="en-US" sz="2800" dirty="0" smtClean="0"/>
            </a:br>
            <a:r>
              <a:rPr lang="en-US" sz="2800" dirty="0" smtClean="0"/>
              <a:t>Support or call into question a technological determinist view?</a:t>
            </a:r>
            <a:endParaRPr lang="en-US" sz="2800" dirty="0"/>
          </a:p>
        </p:txBody>
      </p:sp>
    </p:spTree>
    <p:extLst>
      <p:ext uri="{BB962C8B-B14F-4D97-AF65-F5344CB8AC3E}">
        <p14:creationId xmlns:p14="http://schemas.microsoft.com/office/powerpoint/2010/main" val="23339067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Workshop</a:t>
            </a:r>
            <a:endParaRPr lang="en-US" dirty="0"/>
          </a:p>
        </p:txBody>
      </p:sp>
      <p:sp>
        <p:nvSpPr>
          <p:cNvPr id="3" name="Content Placeholder 2"/>
          <p:cNvSpPr>
            <a:spLocks noGrp="1"/>
          </p:cNvSpPr>
          <p:nvPr>
            <p:ph idx="1"/>
          </p:nvPr>
        </p:nvSpPr>
        <p:spPr/>
        <p:txBody>
          <a:bodyPr/>
          <a:lstStyle/>
          <a:p>
            <a:pPr marL="0" indent="0">
              <a:buNone/>
            </a:pPr>
            <a:r>
              <a:rPr lang="en-US" sz="2800" b="1" dirty="0" smtClean="0"/>
              <a:t>Wednesday Feb 6, 5pm – room TBD</a:t>
            </a:r>
          </a:p>
          <a:p>
            <a:endParaRPr lang="en-US" dirty="0"/>
          </a:p>
          <a:p>
            <a:r>
              <a:rPr lang="en-US" dirty="0" smtClean="0"/>
              <a:t>Save time, go deeper into the course readings</a:t>
            </a:r>
          </a:p>
          <a:p>
            <a:endParaRPr lang="en-US" dirty="0" smtClean="0"/>
          </a:p>
          <a:p>
            <a:r>
              <a:rPr lang="en-US" dirty="0" smtClean="0"/>
              <a:t>Totally voluntary…for those who find the format of our readings to be unfamiliar, find the </a:t>
            </a:r>
            <a:r>
              <a:rPr lang="en-US" dirty="0" smtClean="0"/>
              <a:t>amount of reading </a:t>
            </a:r>
            <a:r>
              <a:rPr lang="en-US" dirty="0" smtClean="0"/>
              <a:t>to be heavier than you are accustomed </a:t>
            </a:r>
            <a:r>
              <a:rPr lang="en-US" dirty="0" smtClean="0"/>
              <a:t>to, etc.</a:t>
            </a:r>
            <a:endParaRPr lang="en-US" dirty="0" smtClean="0"/>
          </a:p>
        </p:txBody>
      </p:sp>
    </p:spTree>
    <p:extLst>
      <p:ext uri="{BB962C8B-B14F-4D97-AF65-F5344CB8AC3E}">
        <p14:creationId xmlns:p14="http://schemas.microsoft.com/office/powerpoint/2010/main" val="24954266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097929"/>
            <a:ext cx="3931920" cy="2813503"/>
          </a:xfrm>
        </p:spPr>
        <p:txBody>
          <a:bodyPr>
            <a:normAutofit/>
          </a:bodyPr>
          <a:lstStyle/>
          <a:p>
            <a:pPr marL="0" indent="0">
              <a:buNone/>
            </a:pPr>
            <a:r>
              <a:rPr lang="en-US" dirty="0"/>
              <a:t>“Having two identities for yourself is an example of a lack of integrity” – Mark </a:t>
            </a:r>
            <a:r>
              <a:rPr lang="en-US" dirty="0" err="1" smtClean="0"/>
              <a:t>Zuckerberg</a:t>
            </a:r>
            <a:endParaRPr lang="en-US" dirty="0"/>
          </a:p>
        </p:txBody>
      </p:sp>
      <p:sp>
        <p:nvSpPr>
          <p:cNvPr id="6" name="Content Placeholder 5"/>
          <p:cNvSpPr>
            <a:spLocks noGrp="1"/>
          </p:cNvSpPr>
          <p:nvPr>
            <p:ph sz="quarter" idx="4"/>
          </p:nvPr>
        </p:nvSpPr>
        <p:spPr>
          <a:xfrm>
            <a:off x="4754880" y="2868632"/>
            <a:ext cx="3931920" cy="3951288"/>
          </a:xfrm>
        </p:spPr>
        <p:txBody>
          <a:bodyPr>
            <a:normAutofit fontScale="85000" lnSpcReduction="20000"/>
          </a:bodyPr>
          <a:lstStyle/>
          <a:p>
            <a:pPr marL="0" indent="0">
              <a:buNone/>
            </a:pPr>
            <a:r>
              <a:rPr lang="en-US" dirty="0" smtClean="0"/>
              <a:t>“</a:t>
            </a:r>
            <a:r>
              <a:rPr lang="en-US" dirty="0"/>
              <a:t>people have very nuanced behavior concerning how and with whom they wish to share information.  People are concerned about whether to release this piece of information to that person at this time, and they have very complex understanding of people’s views of themselves, the current situation, and the effects of disclosure.”</a:t>
            </a:r>
          </a:p>
          <a:p>
            <a:pPr marL="0" indent="0">
              <a:buNone/>
            </a:pPr>
            <a:r>
              <a:rPr lang="en-US" dirty="0"/>
              <a:t> – Mark Ackerman (citing </a:t>
            </a:r>
            <a:r>
              <a:rPr lang="en-US" dirty="0" smtClean="0"/>
              <a:t>Sociologist Erving </a:t>
            </a:r>
            <a:r>
              <a:rPr lang="en-US" dirty="0" err="1"/>
              <a:t>Goffman</a:t>
            </a:r>
            <a:r>
              <a:rPr lang="en-US" dirty="0"/>
              <a:t>)</a:t>
            </a:r>
          </a:p>
          <a:p>
            <a:endParaRPr lang="en-US" dirty="0"/>
          </a:p>
        </p:txBody>
      </p:sp>
      <p:pic>
        <p:nvPicPr>
          <p:cNvPr id="9" name="Picture 8"/>
          <p:cNvPicPr>
            <a:picLocks noChangeAspect="1"/>
          </p:cNvPicPr>
          <p:nvPr/>
        </p:nvPicPr>
        <p:blipFill>
          <a:blip r:embed="rId3"/>
          <a:stretch>
            <a:fillRect/>
          </a:stretch>
        </p:blipFill>
        <p:spPr>
          <a:xfrm>
            <a:off x="2990405" y="4437741"/>
            <a:ext cx="1326890" cy="1442317"/>
          </a:xfrm>
          <a:prstGeom prst="rect">
            <a:avLst/>
          </a:prstGeom>
        </p:spPr>
      </p:pic>
      <p:sp>
        <p:nvSpPr>
          <p:cNvPr id="10" name="Title 1"/>
          <p:cNvSpPr>
            <a:spLocks noGrp="1"/>
          </p:cNvSpPr>
          <p:nvPr>
            <p:ph type="title"/>
          </p:nvPr>
        </p:nvSpPr>
        <p:spPr>
          <a:xfrm>
            <a:off x="457200" y="533400"/>
            <a:ext cx="8229600" cy="990600"/>
          </a:xfrm>
        </p:spPr>
        <p:txBody>
          <a:bodyPr/>
          <a:lstStyle/>
          <a:p>
            <a:r>
              <a:rPr lang="en-US" dirty="0" smtClean="0"/>
              <a:t>From Thursday</a:t>
            </a:r>
            <a:endParaRPr lang="en-US" dirty="0"/>
          </a:p>
        </p:txBody>
      </p:sp>
      <p:sp>
        <p:nvSpPr>
          <p:cNvPr id="11" name="Content Placeholder 2"/>
          <p:cNvSpPr txBox="1">
            <a:spLocks/>
          </p:cNvSpPr>
          <p:nvPr/>
        </p:nvSpPr>
        <p:spPr>
          <a:xfrm>
            <a:off x="481625" y="1515920"/>
            <a:ext cx="8229600" cy="1342088"/>
          </a:xfrm>
          <a:prstGeom prst="rect">
            <a:avLst/>
          </a:prstGeom>
          <a:solidFill>
            <a:schemeClr val="bg1"/>
          </a:solidFill>
          <a:ln w="44450" cap="flat" cmpd="sng" algn="ctr">
            <a:noFill/>
            <a:prstDash val="solid"/>
          </a:ln>
          <a:effectLst/>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85000"/>
              <a:buFont typeface="Arial" pitchFamily="34" charset="0"/>
              <a:buNone/>
              <a:defRPr sz="2000" b="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lgn="l"/>
            <a:r>
              <a:rPr lang="en-US" sz="2400" b="1" dirty="0" smtClean="0">
                <a:solidFill>
                  <a:schemeClr val="tx1"/>
                </a:solidFill>
              </a:rPr>
              <a:t>That many of our most popular social media tools are not especially in tune with insights from social research </a:t>
            </a:r>
            <a:r>
              <a:rPr lang="en-US" sz="2400" dirty="0" smtClean="0">
                <a:solidFill>
                  <a:schemeClr val="tx1"/>
                </a:solidFill>
              </a:rPr>
              <a:t>(an opportunity)</a:t>
            </a:r>
            <a:endParaRPr lang="en-US" sz="2400" dirty="0" smtClean="0"/>
          </a:p>
        </p:txBody>
      </p:sp>
      <p:pic>
        <p:nvPicPr>
          <p:cNvPr id="12" name="Picture 11"/>
          <p:cNvPicPr>
            <a:picLocks noChangeAspect="1"/>
          </p:cNvPicPr>
          <p:nvPr/>
        </p:nvPicPr>
        <p:blipFill>
          <a:blip r:embed="rId4"/>
          <a:stretch>
            <a:fillRect/>
          </a:stretch>
        </p:blipFill>
        <p:spPr>
          <a:xfrm>
            <a:off x="457200" y="5625223"/>
            <a:ext cx="1003246" cy="1002792"/>
          </a:xfrm>
          <a:prstGeom prst="rect">
            <a:avLst/>
          </a:prstGeom>
        </p:spPr>
      </p:pic>
      <p:pic>
        <p:nvPicPr>
          <p:cNvPr id="13" name="Picture 12"/>
          <p:cNvPicPr>
            <a:picLocks noChangeAspect="1"/>
          </p:cNvPicPr>
          <p:nvPr/>
        </p:nvPicPr>
        <p:blipFill>
          <a:blip r:embed="rId5"/>
          <a:stretch>
            <a:fillRect/>
          </a:stretch>
        </p:blipFill>
        <p:spPr>
          <a:xfrm>
            <a:off x="1494312" y="5777623"/>
            <a:ext cx="2302933" cy="667851"/>
          </a:xfrm>
          <a:prstGeom prst="rect">
            <a:avLst/>
          </a:prstGeom>
        </p:spPr>
      </p:pic>
    </p:spTree>
    <p:extLst>
      <p:ext uri="{BB962C8B-B14F-4D97-AF65-F5344CB8AC3E}">
        <p14:creationId xmlns:p14="http://schemas.microsoft.com/office/powerpoint/2010/main" val="1209746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34227" y="3942723"/>
            <a:ext cx="4110414" cy="2400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Technological Determinism</a:t>
            </a:r>
            <a:endParaRPr lang="en-US" dirty="0"/>
          </a:p>
        </p:txBody>
      </p:sp>
      <p:sp>
        <p:nvSpPr>
          <p:cNvPr id="3" name="Content Placeholder 2"/>
          <p:cNvSpPr>
            <a:spLocks noGrp="1"/>
          </p:cNvSpPr>
          <p:nvPr>
            <p:ph idx="1"/>
          </p:nvPr>
        </p:nvSpPr>
        <p:spPr/>
        <p:txBody>
          <a:bodyPr/>
          <a:lstStyle/>
          <a:p>
            <a:r>
              <a:rPr lang="en-US" b="1" dirty="0" smtClean="0"/>
              <a:t>(HARD) technological determinism: </a:t>
            </a:r>
            <a:r>
              <a:rPr lang="en-US" b="1" dirty="0" smtClean="0">
                <a:solidFill>
                  <a:srgbClr val="0000FF"/>
                </a:solidFill>
              </a:rPr>
              <a:t>science</a:t>
            </a:r>
            <a:r>
              <a:rPr lang="en-US" dirty="0" smtClean="0"/>
              <a:t> develops according to an</a:t>
            </a:r>
            <a:r>
              <a:rPr lang="en-US" dirty="0" smtClean="0">
                <a:solidFill>
                  <a:srgbClr val="0000FF"/>
                </a:solidFill>
              </a:rPr>
              <a:t> </a:t>
            </a:r>
            <a:r>
              <a:rPr lang="en-US" b="1" dirty="0" smtClean="0">
                <a:solidFill>
                  <a:srgbClr val="0000FF"/>
                </a:solidFill>
              </a:rPr>
              <a:t>internal</a:t>
            </a:r>
            <a:r>
              <a:rPr lang="en-US" dirty="0" smtClean="0">
                <a:solidFill>
                  <a:srgbClr val="0000FF"/>
                </a:solidFill>
              </a:rPr>
              <a:t> </a:t>
            </a:r>
            <a:r>
              <a:rPr lang="en-US" dirty="0" smtClean="0"/>
              <a:t>and </a:t>
            </a:r>
            <a:r>
              <a:rPr lang="en-US" b="1" dirty="0" smtClean="0">
                <a:solidFill>
                  <a:srgbClr val="0000FF"/>
                </a:solidFill>
              </a:rPr>
              <a:t>purely rational </a:t>
            </a:r>
            <a:r>
              <a:rPr lang="en-US" dirty="0" smtClean="0"/>
              <a:t>process and technology is the application of science. Technological inventions enter into society, are taken up according to an </a:t>
            </a:r>
            <a:r>
              <a:rPr lang="en-US" b="1" dirty="0" smtClean="0">
                <a:solidFill>
                  <a:srgbClr val="0000FF"/>
                </a:solidFill>
              </a:rPr>
              <a:t>economic rationality</a:t>
            </a:r>
            <a:r>
              <a:rPr lang="en-US" dirty="0" smtClean="0"/>
              <a:t> and consequently produce a social </a:t>
            </a:r>
            <a:r>
              <a:rPr lang="en-US" b="1" dirty="0" smtClean="0">
                <a:solidFill>
                  <a:srgbClr val="0000FF"/>
                </a:solidFill>
              </a:rPr>
              <a:t>impact.</a:t>
            </a:r>
          </a:p>
        </p:txBody>
      </p:sp>
      <p:sp>
        <p:nvSpPr>
          <p:cNvPr id="5" name="Oval 4"/>
          <p:cNvSpPr/>
          <p:nvPr/>
        </p:nvSpPr>
        <p:spPr>
          <a:xfrm>
            <a:off x="1268661" y="4410504"/>
            <a:ext cx="1470392" cy="1470392"/>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Science</a:t>
            </a:r>
            <a:endParaRPr lang="en-US" dirty="0">
              <a:solidFill>
                <a:schemeClr val="tx1"/>
              </a:solidFill>
            </a:endParaRPr>
          </a:p>
        </p:txBody>
      </p:sp>
      <p:sp>
        <p:nvSpPr>
          <p:cNvPr id="7" name="Oval 6"/>
          <p:cNvSpPr/>
          <p:nvPr/>
        </p:nvSpPr>
        <p:spPr>
          <a:xfrm>
            <a:off x="3192215" y="4410504"/>
            <a:ext cx="1470392" cy="1470392"/>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a:t>
            </a:r>
            <a:endParaRPr lang="en-US" dirty="0"/>
          </a:p>
        </p:txBody>
      </p:sp>
      <p:sp>
        <p:nvSpPr>
          <p:cNvPr id="9" name="Right Arrow 8"/>
          <p:cNvSpPr/>
          <p:nvPr/>
        </p:nvSpPr>
        <p:spPr>
          <a:xfrm>
            <a:off x="5211985" y="4677807"/>
            <a:ext cx="1570646" cy="103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961942" y="4410504"/>
            <a:ext cx="1470392" cy="1470392"/>
          </a:xfrm>
          <a:prstGeom prst="ellipse">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Society</a:t>
            </a:r>
            <a:endParaRPr lang="en-US" dirty="0"/>
          </a:p>
        </p:txBody>
      </p:sp>
      <p:sp>
        <p:nvSpPr>
          <p:cNvPr id="14" name="Rectangle 13"/>
          <p:cNvSpPr/>
          <p:nvPr/>
        </p:nvSpPr>
        <p:spPr>
          <a:xfrm>
            <a:off x="2305713" y="3948839"/>
            <a:ext cx="1267695" cy="707886"/>
          </a:xfrm>
          <a:prstGeom prst="rect">
            <a:avLst/>
          </a:prstGeom>
          <a:noFill/>
        </p:spPr>
        <p:txBody>
          <a:bodyPr wrap="non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R&amp;D</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035522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36849"/>
            <a:ext cx="8229600" cy="1362409"/>
          </a:xfrm>
        </p:spPr>
        <p:txBody>
          <a:bodyPr>
            <a:normAutofit/>
          </a:bodyPr>
          <a:lstStyle/>
          <a:p>
            <a:r>
              <a:rPr lang="en-US" dirty="0" smtClean="0"/>
              <a:t>Can a bridge be prejudiced?</a:t>
            </a:r>
            <a:endParaRPr lang="en-US" dirty="0"/>
          </a:p>
        </p:txBody>
      </p:sp>
      <p:sp>
        <p:nvSpPr>
          <p:cNvPr id="6" name="Content Placeholder 2"/>
          <p:cNvSpPr>
            <a:spLocks noGrp="1"/>
          </p:cNvSpPr>
          <p:nvPr>
            <p:ph sz="half" idx="1"/>
          </p:nvPr>
        </p:nvSpPr>
        <p:spPr>
          <a:xfrm>
            <a:off x="579325" y="1673352"/>
            <a:ext cx="7819532" cy="4484680"/>
          </a:xfrm>
          <a:solidFill>
            <a:schemeClr val="bg1">
              <a:alpha val="70000"/>
            </a:schemeClr>
          </a:solidFill>
        </p:spPr>
        <p:txBody>
          <a:bodyPr>
            <a:noAutofit/>
          </a:bodyPr>
          <a:lstStyle/>
          <a:p>
            <a:pPr marL="0" indent="0">
              <a:buNone/>
            </a:pPr>
            <a:r>
              <a:rPr lang="en-US" sz="3600" b="1" i="1" dirty="0" smtClean="0"/>
              <a:t>How</a:t>
            </a:r>
            <a:r>
              <a:rPr lang="en-US" sz="3600" b="1" dirty="0" smtClean="0"/>
              <a:t> ‘artifacts’ matter:</a:t>
            </a:r>
          </a:p>
          <a:p>
            <a:pPr marL="457200" indent="-457200">
              <a:buClrTx/>
              <a:buAutoNum type="arabicParenR"/>
            </a:pPr>
            <a:r>
              <a:rPr lang="en-US" sz="3200" b="1" dirty="0" smtClean="0"/>
              <a:t>Consequences beyond those intended by designers/ builders</a:t>
            </a:r>
          </a:p>
          <a:p>
            <a:pPr marL="0" indent="0">
              <a:buClrTx/>
              <a:buNone/>
            </a:pPr>
            <a:endParaRPr lang="en-US" sz="3200" b="1" dirty="0" smtClean="0"/>
          </a:p>
          <a:p>
            <a:pPr marL="457200" indent="-457200">
              <a:buClrTx/>
              <a:buAutoNum type="arabicParenR"/>
            </a:pPr>
            <a:r>
              <a:rPr lang="en-US" sz="3200" b="1" dirty="0" smtClean="0"/>
              <a:t>Fixedness of form, “</a:t>
            </a:r>
            <a:r>
              <a:rPr lang="en-US" sz="3200" dirty="0"/>
              <a:t>flexibility vanishes </a:t>
            </a:r>
            <a:r>
              <a:rPr lang="en-US" sz="3200" dirty="0" smtClean="0"/>
              <a:t>…once </a:t>
            </a:r>
            <a:r>
              <a:rPr lang="en-US" sz="3200" dirty="0"/>
              <a:t>the initial commitments are </a:t>
            </a:r>
            <a:r>
              <a:rPr lang="en-US" sz="3200" dirty="0" smtClean="0"/>
              <a:t>made.”</a:t>
            </a:r>
            <a:endParaRPr lang="en-US" sz="3200" b="1" dirty="0"/>
          </a:p>
        </p:txBody>
      </p:sp>
    </p:spTree>
    <p:extLst>
      <p:ext uri="{BB962C8B-B14F-4D97-AF65-F5344CB8AC3E}">
        <p14:creationId xmlns:p14="http://schemas.microsoft.com/office/powerpoint/2010/main" val="267903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History of the Telephone</a:t>
            </a:r>
            <a:endParaRPr lang="en-US" dirty="0"/>
          </a:p>
        </p:txBody>
      </p:sp>
      <p:sp>
        <p:nvSpPr>
          <p:cNvPr id="4" name="Content Placeholder 3"/>
          <p:cNvSpPr>
            <a:spLocks noGrp="1"/>
          </p:cNvSpPr>
          <p:nvPr>
            <p:ph sz="half" idx="2"/>
          </p:nvPr>
        </p:nvSpPr>
        <p:spPr/>
        <p:txBody>
          <a:bodyPr/>
          <a:lstStyle/>
          <a:p>
            <a:pPr marL="0" indent="0">
              <a:buNone/>
            </a:pPr>
            <a:r>
              <a:rPr lang="en-US" b="1" dirty="0" smtClean="0"/>
              <a:t>Claude Fischer, </a:t>
            </a:r>
            <a:r>
              <a:rPr lang="en-US" b="1" u="sng" dirty="0" smtClean="0"/>
              <a:t>America Calling</a:t>
            </a:r>
            <a:endParaRPr lang="en-US" b="1" dirty="0" smtClean="0"/>
          </a:p>
          <a:p>
            <a:endParaRPr lang="en-US" dirty="0" smtClean="0"/>
          </a:p>
          <a:p>
            <a:r>
              <a:rPr lang="en-US" dirty="0" smtClean="0"/>
              <a:t>Chapter 1 “Technology and Modern Life</a:t>
            </a:r>
            <a:r>
              <a:rPr lang="en-US" dirty="0" smtClean="0"/>
              <a:t>”</a:t>
            </a:r>
          </a:p>
          <a:p>
            <a:endParaRPr lang="en-US" dirty="0" smtClean="0"/>
          </a:p>
          <a:p>
            <a:r>
              <a:rPr lang="en-US" dirty="0" smtClean="0"/>
              <a:t>Chapter 3 “Educating the Public”</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2" y="1673352"/>
            <a:ext cx="3141296" cy="451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3423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look back at historical cases?</a:t>
            </a:r>
            <a:endParaRPr lang="en-US" dirty="0"/>
          </a:p>
        </p:txBody>
      </p:sp>
      <p:sp>
        <p:nvSpPr>
          <p:cNvPr id="3" name="Content Placeholder 2"/>
          <p:cNvSpPr>
            <a:spLocks noGrp="1"/>
          </p:cNvSpPr>
          <p:nvPr>
            <p:ph idx="1"/>
          </p:nvPr>
        </p:nvSpPr>
        <p:spPr>
          <a:xfrm>
            <a:off x="457200" y="1600200"/>
            <a:ext cx="8229600" cy="4824213"/>
          </a:xfrm>
        </p:spPr>
        <p:txBody>
          <a:bodyPr>
            <a:normAutofit/>
          </a:bodyPr>
          <a:lstStyle/>
          <a:p>
            <a:r>
              <a:rPr lang="en-US" sz="3200" dirty="0" smtClean="0"/>
              <a:t> We know how the story ends</a:t>
            </a:r>
          </a:p>
          <a:p>
            <a:r>
              <a:rPr lang="en-US" sz="3200" dirty="0" smtClean="0"/>
              <a:t> View more dispassionately than present-day technologies</a:t>
            </a:r>
          </a:p>
          <a:p>
            <a:r>
              <a:rPr lang="en-US" sz="3200" dirty="0" smtClean="0"/>
              <a:t> See the full scope of this recurring pattern over time: invention </a:t>
            </a:r>
            <a:r>
              <a:rPr lang="en-US" sz="3200" dirty="0" smtClean="0">
                <a:sym typeface="Wingdings"/>
              </a:rPr>
              <a:t> </a:t>
            </a:r>
            <a:r>
              <a:rPr lang="en-US" sz="3200" dirty="0" smtClean="0"/>
              <a:t>marketing </a:t>
            </a:r>
            <a:r>
              <a:rPr lang="en-US" sz="3200" dirty="0" smtClean="0">
                <a:sym typeface="Wingdings"/>
              </a:rPr>
              <a:t></a:t>
            </a:r>
            <a:r>
              <a:rPr lang="en-US" sz="3200" dirty="0" smtClean="0"/>
              <a:t> adoption </a:t>
            </a:r>
            <a:r>
              <a:rPr lang="en-US" sz="3200" dirty="0" smtClean="0">
                <a:sym typeface="Wingdings"/>
              </a:rPr>
              <a:t></a:t>
            </a:r>
            <a:r>
              <a:rPr lang="en-US" sz="3200" dirty="0" smtClean="0"/>
              <a:t> adaptation </a:t>
            </a:r>
            <a:r>
              <a:rPr lang="en-US" sz="3200" dirty="0" smtClean="0">
                <a:sym typeface="Wingdings"/>
              </a:rPr>
              <a:t> </a:t>
            </a:r>
            <a:r>
              <a:rPr lang="en-US" sz="3200" dirty="0" smtClean="0"/>
              <a:t>eventual, settled role.</a:t>
            </a:r>
          </a:p>
        </p:txBody>
      </p:sp>
    </p:spTree>
    <p:extLst>
      <p:ext uri="{BB962C8B-B14F-4D97-AF65-F5344CB8AC3E}">
        <p14:creationId xmlns:p14="http://schemas.microsoft.com/office/powerpoint/2010/main" val="2548230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ssolv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3375314" cy="1583611"/>
          </a:xfrm>
        </p:spPr>
        <p:txBody>
          <a:bodyPr>
            <a:normAutofit/>
          </a:bodyPr>
          <a:lstStyle/>
          <a:p>
            <a:r>
              <a:rPr lang="en-US" dirty="0" smtClean="0"/>
              <a:t>Readings /</a:t>
            </a:r>
            <a:br>
              <a:rPr lang="en-US" dirty="0" smtClean="0"/>
            </a:br>
            <a:r>
              <a:rPr lang="en-US" dirty="0" smtClean="0"/>
              <a:t>How to Read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8821088"/>
              </p:ext>
            </p:extLst>
          </p:nvPr>
        </p:nvGraphicFramePr>
        <p:xfrm>
          <a:off x="487837" y="788618"/>
          <a:ext cx="8522470" cy="560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248912" y="3224420"/>
            <a:ext cx="1053881" cy="1622976"/>
          </a:xfrm>
          <a:prstGeom prst="rect">
            <a:avLst/>
          </a:prstGeom>
        </p:spPr>
      </p:pic>
    </p:spTree>
    <p:extLst>
      <p:ext uri="{BB962C8B-B14F-4D97-AF65-F5344CB8AC3E}">
        <p14:creationId xmlns:p14="http://schemas.microsoft.com/office/powerpoint/2010/main" val="2253016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968 0.01804 L 0.6841 0.20911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4158</TotalTime>
  <Words>1794</Words>
  <Application>Microsoft Macintosh PowerPoint</Application>
  <PresentationFormat>On-screen Show (4:3)</PresentationFormat>
  <Paragraphs>140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Session 3</vt:lpstr>
      <vt:lpstr>Stuart Geiger</vt:lpstr>
      <vt:lpstr>Reading Workshop</vt:lpstr>
      <vt:lpstr>From Thursday</vt:lpstr>
      <vt:lpstr>Technological Determinism</vt:lpstr>
      <vt:lpstr>Can a bridge be prejudiced?</vt:lpstr>
      <vt:lpstr>Social History of the Telephone</vt:lpstr>
      <vt:lpstr>Why look back at historical cases?</vt:lpstr>
      <vt:lpstr>Readings / How to Read</vt:lpstr>
      <vt:lpstr>Empirical Work (broad definition)</vt:lpstr>
      <vt:lpstr>Evidence, Facts</vt:lpstr>
      <vt:lpstr>Look at the evidence and sources for Fischer (Chap. 3). Discuss any questions, concerns.</vt:lpstr>
      <vt:lpstr>Interpretation</vt:lpstr>
      <vt:lpstr>Technological Determinism(s)</vt:lpstr>
      <vt:lpstr>Alternatives to Tech Determinism</vt:lpstr>
      <vt:lpstr>Chapter 3 – Educating the Public</vt:lpstr>
      <vt:lpstr>The Claim (of chapter 3)</vt:lpstr>
      <vt:lpstr>The Explanation (the why)</vt:lpstr>
      <vt:lpstr>On the theme of “users in society”</vt:lpstr>
      <vt:lpstr>What questions for further investigation can you extract from this graph?  Support or call into question a technological determinist view?</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88</cp:revision>
  <dcterms:created xsi:type="dcterms:W3CDTF">2012-01-13T20:16:03Z</dcterms:created>
  <dcterms:modified xsi:type="dcterms:W3CDTF">2013-01-29T21:20:40Z</dcterms:modified>
</cp:coreProperties>
</file>