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69" r:id="rId3"/>
    <p:sldId id="297" r:id="rId4"/>
    <p:sldId id="293" r:id="rId5"/>
    <p:sldId id="289" r:id="rId6"/>
    <p:sldId id="292" r:id="rId7"/>
    <p:sldId id="290" r:id="rId8"/>
    <p:sldId id="287" r:id="rId9"/>
    <p:sldId id="296" r:id="rId10"/>
    <p:sldId id="276" r:id="rId11"/>
    <p:sldId id="275" r:id="rId12"/>
    <p:sldId id="28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930" autoAdjust="0"/>
    <p:restoredTop sz="76939" autoAdjust="0"/>
  </p:normalViewPr>
  <p:slideViewPr>
    <p:cSldViewPr snapToGrid="0" snapToObjects="1">
      <p:cViewPr>
        <p:scale>
          <a:sx n="75" d="100"/>
          <a:sy n="75" d="100"/>
        </p:scale>
        <p:origin x="-768"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369C9-4C86-D04D-A36B-4449AB5243E8}"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0F2EDF5B-126D-D441-A236-E9AA4BE4E688}">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800" dirty="0" smtClean="0"/>
            <a:t>Empirical</a:t>
          </a:r>
          <a:endParaRPr lang="en-US" sz="1800" dirty="0"/>
        </a:p>
      </dgm:t>
    </dgm:pt>
    <dgm:pt modelId="{AA37F860-6DDD-E34E-9493-C73D8E379B17}" type="parTrans" cxnId="{DFCA4BA1-1D27-F94D-BEAD-24DB433A45C8}">
      <dgm:prSet/>
      <dgm:spPr/>
      <dgm:t>
        <a:bodyPr/>
        <a:lstStyle/>
        <a:p>
          <a:endParaRPr lang="en-US"/>
        </a:p>
      </dgm:t>
    </dgm:pt>
    <dgm:pt modelId="{5B525ADC-618F-8844-A2BD-2B334BB67E1C}" type="sibTrans" cxnId="{DFCA4BA1-1D27-F94D-BEAD-24DB433A45C8}">
      <dgm:prSet/>
      <dgm:spPr/>
      <dgm:t>
        <a:bodyPr/>
        <a:lstStyle/>
        <a:p>
          <a:endParaRPr lang="en-US"/>
        </a:p>
      </dgm:t>
    </dgm:pt>
    <dgm:pt modelId="{86880B15-6856-D644-84D5-D74BAA56F749}">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Academic Publications</a:t>
          </a:r>
          <a:endParaRPr lang="en-US" sz="1600" dirty="0"/>
        </a:p>
      </dgm:t>
    </dgm:pt>
    <dgm:pt modelId="{6C605023-7B01-7442-ADED-685D3A46AADC}" type="parTrans" cxnId="{63B89348-E4A8-5145-A4CE-4758ED51875D}">
      <dgm:prSet/>
      <dgm:spPr/>
      <dgm:t>
        <a:bodyPr/>
        <a:lstStyle/>
        <a:p>
          <a:endParaRPr lang="en-US"/>
        </a:p>
      </dgm:t>
    </dgm:pt>
    <dgm:pt modelId="{E123E2BC-D230-E046-A50C-4F0A4A84CFDA}" type="sibTrans" cxnId="{63B89348-E4A8-5145-A4CE-4758ED51875D}">
      <dgm:prSet/>
      <dgm:spPr/>
      <dgm:t>
        <a:bodyPr/>
        <a:lstStyle/>
        <a:p>
          <a:endParaRPr lang="en-US"/>
        </a:p>
      </dgm:t>
    </dgm:pt>
    <dgm:pt modelId="{123D1DA6-144D-0447-83F2-5AA7F9A2B647}">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400" dirty="0" smtClean="0"/>
            <a:t>Statistical analysis – experimental designs, surveys</a:t>
          </a:r>
          <a:endParaRPr lang="en-US" sz="1400" dirty="0"/>
        </a:p>
      </dgm:t>
    </dgm:pt>
    <dgm:pt modelId="{1DADB377-EAF6-EE4C-A161-B9457C9D6C6B}" type="parTrans" cxnId="{E4D689B1-F8EB-BE46-ACC5-6ED4A2E04222}">
      <dgm:prSet/>
      <dgm:spPr/>
      <dgm:t>
        <a:bodyPr/>
        <a:lstStyle/>
        <a:p>
          <a:endParaRPr lang="en-US"/>
        </a:p>
      </dgm:t>
    </dgm:pt>
    <dgm:pt modelId="{8151A1DD-BB27-9C45-93AD-46D9DA057236}" type="sibTrans" cxnId="{E4D689B1-F8EB-BE46-ACC5-6ED4A2E04222}">
      <dgm:prSet/>
      <dgm:spPr/>
      <dgm:t>
        <a:bodyPr/>
        <a:lstStyle/>
        <a:p>
          <a:endParaRPr lang="en-US"/>
        </a:p>
      </dgm:t>
    </dgm:pt>
    <dgm:pt modelId="{F90566C4-D816-5045-BF89-C364174A4CB1}">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Qualitative – ethnographic, interviews, case study</a:t>
          </a:r>
          <a:endParaRPr lang="en-US" dirty="0"/>
        </a:p>
      </dgm:t>
    </dgm:pt>
    <dgm:pt modelId="{6317AB38-D598-7F48-8717-0FB79B84F427}" type="parTrans" cxnId="{FDD33707-2F7A-AC4D-8D61-34267382D954}">
      <dgm:prSet/>
      <dgm:spPr/>
      <dgm:t>
        <a:bodyPr/>
        <a:lstStyle/>
        <a:p>
          <a:endParaRPr lang="en-US"/>
        </a:p>
      </dgm:t>
    </dgm:pt>
    <dgm:pt modelId="{F31AE882-4782-814E-A9F0-AD565C612C43}" type="sibTrans" cxnId="{FDD33707-2F7A-AC4D-8D61-34267382D954}">
      <dgm:prSet/>
      <dgm:spPr/>
      <dgm:t>
        <a:bodyPr/>
        <a:lstStyle/>
        <a:p>
          <a:endParaRPr lang="en-US"/>
        </a:p>
      </dgm:t>
    </dgm:pt>
    <dgm:pt modelId="{391CD4B1-73BD-E94E-ABCA-1F60EB3FD684}">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800" dirty="0" smtClean="0"/>
            <a:t>Non-empirical</a:t>
          </a:r>
          <a:endParaRPr lang="en-US" sz="1800" dirty="0"/>
        </a:p>
      </dgm:t>
    </dgm:pt>
    <dgm:pt modelId="{A205E3B2-9919-734E-9367-0D927E5A48DC}" type="parTrans" cxnId="{96C642E7-C670-C645-BDB7-F8154FB3289C}">
      <dgm:prSet/>
      <dgm:spPr/>
      <dgm:t>
        <a:bodyPr/>
        <a:lstStyle/>
        <a:p>
          <a:endParaRPr lang="en-US"/>
        </a:p>
      </dgm:t>
    </dgm:pt>
    <dgm:pt modelId="{DD76E88D-762C-CB43-9486-2801E5537A11}" type="sibTrans" cxnId="{96C642E7-C670-C645-BDB7-F8154FB3289C}">
      <dgm:prSet/>
      <dgm:spPr/>
      <dgm:t>
        <a:bodyPr/>
        <a:lstStyle/>
        <a:p>
          <a:endParaRPr lang="en-US"/>
        </a:p>
      </dgm:t>
    </dgm:pt>
    <dgm:pt modelId="{1732130B-7183-BF4F-883D-D489A8AE4107}">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Summative Evaluation (of a research field, perspective)</a:t>
          </a:r>
          <a:endParaRPr lang="en-US" dirty="0"/>
        </a:p>
      </dgm:t>
    </dgm:pt>
    <dgm:pt modelId="{2223C7EC-2401-724E-897F-4FE65CAF6D1E}" type="parTrans" cxnId="{C2B7F90B-29E9-C246-917E-4630C3060DBD}">
      <dgm:prSet/>
      <dgm:spPr/>
      <dgm:t>
        <a:bodyPr/>
        <a:lstStyle/>
        <a:p>
          <a:endParaRPr lang="en-US"/>
        </a:p>
      </dgm:t>
    </dgm:pt>
    <dgm:pt modelId="{C42A781C-FF40-0F4B-9B8B-7E66A42C0DBD}" type="sibTrans" cxnId="{C2B7F90B-29E9-C246-917E-4630C3060DBD}">
      <dgm:prSet/>
      <dgm:spPr/>
      <dgm:t>
        <a:bodyPr/>
        <a:lstStyle/>
        <a:p>
          <a:endParaRPr lang="en-US"/>
        </a:p>
      </dgm:t>
    </dgm:pt>
    <dgm:pt modelId="{EE49A3F6-A98C-F446-90AB-A9C0E80BC93F}">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Present a Concept / Vision</a:t>
          </a:r>
          <a:endParaRPr lang="en-US" sz="1600" dirty="0"/>
        </a:p>
      </dgm:t>
    </dgm:pt>
    <dgm:pt modelId="{B0BE153C-FEB5-B04F-A15C-B67BF08E0997}" type="parTrans" cxnId="{9D13FC21-A31D-D34B-8897-D2B8A3121A56}">
      <dgm:prSet/>
      <dgm:spPr/>
      <dgm:t>
        <a:bodyPr/>
        <a:lstStyle/>
        <a:p>
          <a:endParaRPr lang="en-US"/>
        </a:p>
      </dgm:t>
    </dgm:pt>
    <dgm:pt modelId="{C7CE8C7D-09F2-7F41-A336-10DB05F0C916}" type="sibTrans" cxnId="{9D13FC21-A31D-D34B-8897-D2B8A3121A56}">
      <dgm:prSet/>
      <dgm:spPr/>
      <dgm:t>
        <a:bodyPr/>
        <a:lstStyle/>
        <a:p>
          <a:endParaRPr lang="en-US"/>
        </a:p>
      </dgm:t>
    </dgm:pt>
    <dgm:pt modelId="{39862FC2-9429-BB45-80A6-317FDB4C7F24}">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Present a Design Solution</a:t>
          </a:r>
          <a:endParaRPr lang="en-US" sz="1600" dirty="0"/>
        </a:p>
      </dgm:t>
    </dgm:pt>
    <dgm:pt modelId="{30FC95D1-CF2A-BB45-AB64-11C82970332B}" type="parTrans" cxnId="{25202755-9E4A-B045-912F-F7E1802DA40C}">
      <dgm:prSet/>
      <dgm:spPr/>
      <dgm:t>
        <a:bodyPr/>
        <a:lstStyle/>
        <a:p>
          <a:endParaRPr lang="en-US"/>
        </a:p>
      </dgm:t>
    </dgm:pt>
    <dgm:pt modelId="{AE12D31C-84D4-BC4E-88EA-C7E0C0B07D97}" type="sibTrans" cxnId="{25202755-9E4A-B045-912F-F7E1802DA40C}">
      <dgm:prSet/>
      <dgm:spPr/>
      <dgm:t>
        <a:bodyPr/>
        <a:lstStyle/>
        <a:p>
          <a:endParaRPr lang="en-US"/>
        </a:p>
      </dgm:t>
    </dgm:pt>
    <dgm:pt modelId="{CE90E44A-2FCF-E44B-A0B1-74D32289F4E1}">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Argumentative </a:t>
          </a:r>
          <a:br>
            <a:rPr lang="en-US" sz="1600" dirty="0" smtClean="0"/>
          </a:br>
          <a:r>
            <a:rPr lang="en-US" sz="1600" dirty="0" smtClean="0"/>
            <a:t>Essay</a:t>
          </a:r>
          <a:endParaRPr lang="en-US" sz="1600" dirty="0"/>
        </a:p>
      </dgm:t>
    </dgm:pt>
    <dgm:pt modelId="{97E8799B-5437-0A4F-896B-A956C2D54035}" type="parTrans" cxnId="{DF6558EC-C631-DA4E-BA26-B9617562673A}">
      <dgm:prSet/>
      <dgm:spPr/>
      <dgm:t>
        <a:bodyPr/>
        <a:lstStyle/>
        <a:p>
          <a:endParaRPr lang="en-US"/>
        </a:p>
      </dgm:t>
    </dgm:pt>
    <dgm:pt modelId="{52163467-C32A-DB49-9CE7-1F860A3DAD39}" type="sibTrans" cxnId="{DF6558EC-C631-DA4E-BA26-B9617562673A}">
      <dgm:prSet/>
      <dgm:spPr/>
      <dgm:t>
        <a:bodyPr/>
        <a:lstStyle/>
        <a:p>
          <a:endParaRPr lang="en-US"/>
        </a:p>
      </dgm:t>
    </dgm:pt>
    <dgm:pt modelId="{17C97981-2B48-2744-8594-7DB76863CF05}" type="pres">
      <dgm:prSet presAssocID="{FB6369C9-4C86-D04D-A36B-4449AB5243E8}" presName="diagram" presStyleCnt="0">
        <dgm:presLayoutVars>
          <dgm:chPref val="1"/>
          <dgm:dir/>
          <dgm:animOne val="branch"/>
          <dgm:animLvl val="lvl"/>
          <dgm:resizeHandles val="exact"/>
        </dgm:presLayoutVars>
      </dgm:prSet>
      <dgm:spPr/>
      <dgm:t>
        <a:bodyPr/>
        <a:lstStyle/>
        <a:p>
          <a:endParaRPr lang="en-US"/>
        </a:p>
      </dgm:t>
    </dgm:pt>
    <dgm:pt modelId="{4FA643B6-E052-9149-BFF6-BE44B0BD588E}" type="pres">
      <dgm:prSet presAssocID="{86880B15-6856-D644-84D5-D74BAA56F749}" presName="root1" presStyleCnt="0"/>
      <dgm:spPr/>
    </dgm:pt>
    <dgm:pt modelId="{4A2EA214-CA5C-4E43-B5D3-82978656DC6F}" type="pres">
      <dgm:prSet presAssocID="{86880B15-6856-D644-84D5-D74BAA56F749}" presName="LevelOneTextNode" presStyleLbl="node0" presStyleIdx="0" presStyleCnt="1">
        <dgm:presLayoutVars>
          <dgm:chPref val="3"/>
        </dgm:presLayoutVars>
      </dgm:prSet>
      <dgm:spPr/>
      <dgm:t>
        <a:bodyPr/>
        <a:lstStyle/>
        <a:p>
          <a:endParaRPr lang="en-US"/>
        </a:p>
      </dgm:t>
    </dgm:pt>
    <dgm:pt modelId="{938CB2B2-483A-A64B-B5EA-E08F7F48D6AE}" type="pres">
      <dgm:prSet presAssocID="{86880B15-6856-D644-84D5-D74BAA56F749}" presName="level2hierChild" presStyleCnt="0"/>
      <dgm:spPr/>
    </dgm:pt>
    <dgm:pt modelId="{9E88BCAF-4230-4945-9F79-76999A7920C4}" type="pres">
      <dgm:prSet presAssocID="{A205E3B2-9919-734E-9367-0D927E5A48DC}" presName="conn2-1" presStyleLbl="parChTrans1D2" presStyleIdx="0" presStyleCnt="2"/>
      <dgm:spPr/>
      <dgm:t>
        <a:bodyPr/>
        <a:lstStyle/>
        <a:p>
          <a:endParaRPr lang="en-US"/>
        </a:p>
      </dgm:t>
    </dgm:pt>
    <dgm:pt modelId="{20FE8D76-B79F-2B4E-9245-50B638305CBF}" type="pres">
      <dgm:prSet presAssocID="{A205E3B2-9919-734E-9367-0D927E5A48DC}" presName="connTx" presStyleLbl="parChTrans1D2" presStyleIdx="0" presStyleCnt="2"/>
      <dgm:spPr/>
      <dgm:t>
        <a:bodyPr/>
        <a:lstStyle/>
        <a:p>
          <a:endParaRPr lang="en-US"/>
        </a:p>
      </dgm:t>
    </dgm:pt>
    <dgm:pt modelId="{ED0DCD96-8454-F249-B19A-0D23A71E0EFC}" type="pres">
      <dgm:prSet presAssocID="{391CD4B1-73BD-E94E-ABCA-1F60EB3FD684}" presName="root2" presStyleCnt="0"/>
      <dgm:spPr/>
    </dgm:pt>
    <dgm:pt modelId="{1F65B6D6-7D4E-B847-8986-9BBF1503F526}" type="pres">
      <dgm:prSet presAssocID="{391CD4B1-73BD-E94E-ABCA-1F60EB3FD684}" presName="LevelTwoTextNode" presStyleLbl="node2" presStyleIdx="0" presStyleCnt="2">
        <dgm:presLayoutVars>
          <dgm:chPref val="3"/>
        </dgm:presLayoutVars>
      </dgm:prSet>
      <dgm:spPr/>
      <dgm:t>
        <a:bodyPr/>
        <a:lstStyle/>
        <a:p>
          <a:endParaRPr lang="en-US"/>
        </a:p>
      </dgm:t>
    </dgm:pt>
    <dgm:pt modelId="{A563030F-C27B-8E4D-9843-4A22FFF91257}" type="pres">
      <dgm:prSet presAssocID="{391CD4B1-73BD-E94E-ABCA-1F60EB3FD684}" presName="level3hierChild" presStyleCnt="0"/>
      <dgm:spPr/>
    </dgm:pt>
    <dgm:pt modelId="{6F72EF4D-552E-514A-ABEB-E133FF3F262F}" type="pres">
      <dgm:prSet presAssocID="{2223C7EC-2401-724E-897F-4FE65CAF6D1E}" presName="conn2-1" presStyleLbl="parChTrans1D3" presStyleIdx="0" presStyleCnt="6"/>
      <dgm:spPr/>
      <dgm:t>
        <a:bodyPr/>
        <a:lstStyle/>
        <a:p>
          <a:endParaRPr lang="en-US"/>
        </a:p>
      </dgm:t>
    </dgm:pt>
    <dgm:pt modelId="{C8D250ED-18EA-9D40-8FEC-BB4AF61A1B0F}" type="pres">
      <dgm:prSet presAssocID="{2223C7EC-2401-724E-897F-4FE65CAF6D1E}" presName="connTx" presStyleLbl="parChTrans1D3" presStyleIdx="0" presStyleCnt="6"/>
      <dgm:spPr/>
      <dgm:t>
        <a:bodyPr/>
        <a:lstStyle/>
        <a:p>
          <a:endParaRPr lang="en-US"/>
        </a:p>
      </dgm:t>
    </dgm:pt>
    <dgm:pt modelId="{81C8E2B2-FD65-2B4D-A110-F623D61BF74D}" type="pres">
      <dgm:prSet presAssocID="{1732130B-7183-BF4F-883D-D489A8AE4107}" presName="root2" presStyleCnt="0"/>
      <dgm:spPr/>
    </dgm:pt>
    <dgm:pt modelId="{CFB78850-EF63-A74C-8E2B-6A49D54FCE57}" type="pres">
      <dgm:prSet presAssocID="{1732130B-7183-BF4F-883D-D489A8AE4107}" presName="LevelTwoTextNode" presStyleLbl="node3" presStyleIdx="0" presStyleCnt="6" custScaleX="96184">
        <dgm:presLayoutVars>
          <dgm:chPref val="3"/>
        </dgm:presLayoutVars>
      </dgm:prSet>
      <dgm:spPr/>
      <dgm:t>
        <a:bodyPr/>
        <a:lstStyle/>
        <a:p>
          <a:endParaRPr lang="en-US"/>
        </a:p>
      </dgm:t>
    </dgm:pt>
    <dgm:pt modelId="{312A6B4B-5F99-A34C-AC5E-DE76A3FAA693}" type="pres">
      <dgm:prSet presAssocID="{1732130B-7183-BF4F-883D-D489A8AE4107}" presName="level3hierChild" presStyleCnt="0"/>
      <dgm:spPr/>
    </dgm:pt>
    <dgm:pt modelId="{1CD0F94C-A29D-5741-8865-513F1429D84E}" type="pres">
      <dgm:prSet presAssocID="{B0BE153C-FEB5-B04F-A15C-B67BF08E0997}" presName="conn2-1" presStyleLbl="parChTrans1D3" presStyleIdx="1" presStyleCnt="6"/>
      <dgm:spPr/>
      <dgm:t>
        <a:bodyPr/>
        <a:lstStyle/>
        <a:p>
          <a:endParaRPr lang="en-US"/>
        </a:p>
      </dgm:t>
    </dgm:pt>
    <dgm:pt modelId="{AF982B85-809F-8C4E-A95C-FB5BF776DF9F}" type="pres">
      <dgm:prSet presAssocID="{B0BE153C-FEB5-B04F-A15C-B67BF08E0997}" presName="connTx" presStyleLbl="parChTrans1D3" presStyleIdx="1" presStyleCnt="6"/>
      <dgm:spPr/>
      <dgm:t>
        <a:bodyPr/>
        <a:lstStyle/>
        <a:p>
          <a:endParaRPr lang="en-US"/>
        </a:p>
      </dgm:t>
    </dgm:pt>
    <dgm:pt modelId="{F37268AA-DF53-7F40-AC89-B2ACDFEC6EAD}" type="pres">
      <dgm:prSet presAssocID="{EE49A3F6-A98C-F446-90AB-A9C0E80BC93F}" presName="root2" presStyleCnt="0"/>
      <dgm:spPr/>
    </dgm:pt>
    <dgm:pt modelId="{05CF45AB-24A1-0545-BA98-A641B50AB4FE}" type="pres">
      <dgm:prSet presAssocID="{EE49A3F6-A98C-F446-90AB-A9C0E80BC93F}" presName="LevelTwoTextNode" presStyleLbl="node3" presStyleIdx="1" presStyleCnt="6">
        <dgm:presLayoutVars>
          <dgm:chPref val="3"/>
        </dgm:presLayoutVars>
      </dgm:prSet>
      <dgm:spPr/>
      <dgm:t>
        <a:bodyPr/>
        <a:lstStyle/>
        <a:p>
          <a:endParaRPr lang="en-US"/>
        </a:p>
      </dgm:t>
    </dgm:pt>
    <dgm:pt modelId="{67E3E9FB-6D9D-D947-B247-661C2F7E5E85}" type="pres">
      <dgm:prSet presAssocID="{EE49A3F6-A98C-F446-90AB-A9C0E80BC93F}" presName="level3hierChild" presStyleCnt="0"/>
      <dgm:spPr/>
    </dgm:pt>
    <dgm:pt modelId="{CD9EC6EE-A7B1-4549-AB22-40EB21ECE3D2}" type="pres">
      <dgm:prSet presAssocID="{30FC95D1-CF2A-BB45-AB64-11C82970332B}" presName="conn2-1" presStyleLbl="parChTrans1D3" presStyleIdx="2" presStyleCnt="6"/>
      <dgm:spPr/>
      <dgm:t>
        <a:bodyPr/>
        <a:lstStyle/>
        <a:p>
          <a:endParaRPr lang="en-US"/>
        </a:p>
      </dgm:t>
    </dgm:pt>
    <dgm:pt modelId="{DA29973C-0E7D-A84A-97CA-A8252F63E3B0}" type="pres">
      <dgm:prSet presAssocID="{30FC95D1-CF2A-BB45-AB64-11C82970332B}" presName="connTx" presStyleLbl="parChTrans1D3" presStyleIdx="2" presStyleCnt="6"/>
      <dgm:spPr/>
      <dgm:t>
        <a:bodyPr/>
        <a:lstStyle/>
        <a:p>
          <a:endParaRPr lang="en-US"/>
        </a:p>
      </dgm:t>
    </dgm:pt>
    <dgm:pt modelId="{DCBA0D4D-6E7F-3D4E-AD53-32F094A20064}" type="pres">
      <dgm:prSet presAssocID="{39862FC2-9429-BB45-80A6-317FDB4C7F24}" presName="root2" presStyleCnt="0"/>
      <dgm:spPr/>
    </dgm:pt>
    <dgm:pt modelId="{AC5D1A92-5BD0-D64D-A3FC-3E1083EED19C}" type="pres">
      <dgm:prSet presAssocID="{39862FC2-9429-BB45-80A6-317FDB4C7F24}" presName="LevelTwoTextNode" presStyleLbl="node3" presStyleIdx="2" presStyleCnt="6">
        <dgm:presLayoutVars>
          <dgm:chPref val="3"/>
        </dgm:presLayoutVars>
      </dgm:prSet>
      <dgm:spPr/>
      <dgm:t>
        <a:bodyPr/>
        <a:lstStyle/>
        <a:p>
          <a:endParaRPr lang="en-US"/>
        </a:p>
      </dgm:t>
    </dgm:pt>
    <dgm:pt modelId="{BA534672-6D6D-1F4F-8EFC-EC1964E55747}" type="pres">
      <dgm:prSet presAssocID="{39862FC2-9429-BB45-80A6-317FDB4C7F24}" presName="level3hierChild" presStyleCnt="0"/>
      <dgm:spPr/>
    </dgm:pt>
    <dgm:pt modelId="{030E9DD4-336F-834E-8196-B681735E370A}" type="pres">
      <dgm:prSet presAssocID="{97E8799B-5437-0A4F-896B-A956C2D54035}" presName="conn2-1" presStyleLbl="parChTrans1D3" presStyleIdx="3" presStyleCnt="6"/>
      <dgm:spPr/>
      <dgm:t>
        <a:bodyPr/>
        <a:lstStyle/>
        <a:p>
          <a:endParaRPr lang="en-US"/>
        </a:p>
      </dgm:t>
    </dgm:pt>
    <dgm:pt modelId="{8A3A3CF3-659A-544A-8DAE-D60661D9A94A}" type="pres">
      <dgm:prSet presAssocID="{97E8799B-5437-0A4F-896B-A956C2D54035}" presName="connTx" presStyleLbl="parChTrans1D3" presStyleIdx="3" presStyleCnt="6"/>
      <dgm:spPr/>
      <dgm:t>
        <a:bodyPr/>
        <a:lstStyle/>
        <a:p>
          <a:endParaRPr lang="en-US"/>
        </a:p>
      </dgm:t>
    </dgm:pt>
    <dgm:pt modelId="{E1F2FC82-0F01-A246-9578-1D5A976F9522}" type="pres">
      <dgm:prSet presAssocID="{CE90E44A-2FCF-E44B-A0B1-74D32289F4E1}" presName="root2" presStyleCnt="0"/>
      <dgm:spPr/>
    </dgm:pt>
    <dgm:pt modelId="{A433FFCB-043C-3C4B-88E4-8D5B1D829743}" type="pres">
      <dgm:prSet presAssocID="{CE90E44A-2FCF-E44B-A0B1-74D32289F4E1}" presName="LevelTwoTextNode" presStyleLbl="node3" presStyleIdx="3" presStyleCnt="6" custLinFactNeighborX="-1822">
        <dgm:presLayoutVars>
          <dgm:chPref val="3"/>
        </dgm:presLayoutVars>
      </dgm:prSet>
      <dgm:spPr/>
      <dgm:t>
        <a:bodyPr/>
        <a:lstStyle/>
        <a:p>
          <a:endParaRPr lang="en-US"/>
        </a:p>
      </dgm:t>
    </dgm:pt>
    <dgm:pt modelId="{CEC5E013-9A1D-8546-97E7-EED398A71B5F}" type="pres">
      <dgm:prSet presAssocID="{CE90E44A-2FCF-E44B-A0B1-74D32289F4E1}" presName="level3hierChild" presStyleCnt="0"/>
      <dgm:spPr/>
    </dgm:pt>
    <dgm:pt modelId="{FB653413-8BB3-AA41-B852-527BC90AC7BF}" type="pres">
      <dgm:prSet presAssocID="{AA37F860-6DDD-E34E-9493-C73D8E379B17}" presName="conn2-1" presStyleLbl="parChTrans1D2" presStyleIdx="1" presStyleCnt="2"/>
      <dgm:spPr/>
      <dgm:t>
        <a:bodyPr/>
        <a:lstStyle/>
        <a:p>
          <a:endParaRPr lang="en-US"/>
        </a:p>
      </dgm:t>
    </dgm:pt>
    <dgm:pt modelId="{C9A85969-71A3-9448-9149-68F4BD56B3D6}" type="pres">
      <dgm:prSet presAssocID="{AA37F860-6DDD-E34E-9493-C73D8E379B17}" presName="connTx" presStyleLbl="parChTrans1D2" presStyleIdx="1" presStyleCnt="2"/>
      <dgm:spPr/>
      <dgm:t>
        <a:bodyPr/>
        <a:lstStyle/>
        <a:p>
          <a:endParaRPr lang="en-US"/>
        </a:p>
      </dgm:t>
    </dgm:pt>
    <dgm:pt modelId="{F30AAE76-0222-AE43-A5FC-244A14A8D676}" type="pres">
      <dgm:prSet presAssocID="{0F2EDF5B-126D-D441-A236-E9AA4BE4E688}" presName="root2" presStyleCnt="0"/>
      <dgm:spPr/>
    </dgm:pt>
    <dgm:pt modelId="{0DEF65AA-158F-3343-9535-0C074AABC307}" type="pres">
      <dgm:prSet presAssocID="{0F2EDF5B-126D-D441-A236-E9AA4BE4E688}" presName="LevelTwoTextNode" presStyleLbl="node2" presStyleIdx="1" presStyleCnt="2">
        <dgm:presLayoutVars>
          <dgm:chPref val="3"/>
        </dgm:presLayoutVars>
      </dgm:prSet>
      <dgm:spPr/>
      <dgm:t>
        <a:bodyPr/>
        <a:lstStyle/>
        <a:p>
          <a:endParaRPr lang="en-US"/>
        </a:p>
      </dgm:t>
    </dgm:pt>
    <dgm:pt modelId="{8091DBED-82F4-5945-BFCC-494EF8D6A48A}" type="pres">
      <dgm:prSet presAssocID="{0F2EDF5B-126D-D441-A236-E9AA4BE4E688}" presName="level3hierChild" presStyleCnt="0"/>
      <dgm:spPr/>
    </dgm:pt>
    <dgm:pt modelId="{E4341439-334E-8048-8D8D-72AFEB7B7D53}" type="pres">
      <dgm:prSet presAssocID="{1DADB377-EAF6-EE4C-A161-B9457C9D6C6B}" presName="conn2-1" presStyleLbl="parChTrans1D3" presStyleIdx="4" presStyleCnt="6"/>
      <dgm:spPr/>
      <dgm:t>
        <a:bodyPr/>
        <a:lstStyle/>
        <a:p>
          <a:endParaRPr lang="en-US"/>
        </a:p>
      </dgm:t>
    </dgm:pt>
    <dgm:pt modelId="{9AB6406E-37E2-D649-A6BC-6CAC96DEDD1B}" type="pres">
      <dgm:prSet presAssocID="{1DADB377-EAF6-EE4C-A161-B9457C9D6C6B}" presName="connTx" presStyleLbl="parChTrans1D3" presStyleIdx="4" presStyleCnt="6"/>
      <dgm:spPr/>
      <dgm:t>
        <a:bodyPr/>
        <a:lstStyle/>
        <a:p>
          <a:endParaRPr lang="en-US"/>
        </a:p>
      </dgm:t>
    </dgm:pt>
    <dgm:pt modelId="{72273F76-8B98-8D47-942B-AE272DDCF647}" type="pres">
      <dgm:prSet presAssocID="{123D1DA6-144D-0447-83F2-5AA7F9A2B647}" presName="root2" presStyleCnt="0"/>
      <dgm:spPr/>
    </dgm:pt>
    <dgm:pt modelId="{8AD07D7A-49A8-4A42-8D13-F8C185A3A8B6}" type="pres">
      <dgm:prSet presAssocID="{123D1DA6-144D-0447-83F2-5AA7F9A2B647}" presName="LevelTwoTextNode" presStyleLbl="node3" presStyleIdx="4" presStyleCnt="6">
        <dgm:presLayoutVars>
          <dgm:chPref val="3"/>
        </dgm:presLayoutVars>
      </dgm:prSet>
      <dgm:spPr/>
      <dgm:t>
        <a:bodyPr/>
        <a:lstStyle/>
        <a:p>
          <a:endParaRPr lang="en-US"/>
        </a:p>
      </dgm:t>
    </dgm:pt>
    <dgm:pt modelId="{B950092B-A607-8F4D-8923-19D2567DB129}" type="pres">
      <dgm:prSet presAssocID="{123D1DA6-144D-0447-83F2-5AA7F9A2B647}" presName="level3hierChild" presStyleCnt="0"/>
      <dgm:spPr/>
    </dgm:pt>
    <dgm:pt modelId="{C53FC813-6023-4447-BDF8-16C81A549BD9}" type="pres">
      <dgm:prSet presAssocID="{6317AB38-D598-7F48-8717-0FB79B84F427}" presName="conn2-1" presStyleLbl="parChTrans1D3" presStyleIdx="5" presStyleCnt="6"/>
      <dgm:spPr/>
      <dgm:t>
        <a:bodyPr/>
        <a:lstStyle/>
        <a:p>
          <a:endParaRPr lang="en-US"/>
        </a:p>
      </dgm:t>
    </dgm:pt>
    <dgm:pt modelId="{7287FA03-1568-8248-82E3-612ED9DCE2D6}" type="pres">
      <dgm:prSet presAssocID="{6317AB38-D598-7F48-8717-0FB79B84F427}" presName="connTx" presStyleLbl="parChTrans1D3" presStyleIdx="5" presStyleCnt="6"/>
      <dgm:spPr/>
      <dgm:t>
        <a:bodyPr/>
        <a:lstStyle/>
        <a:p>
          <a:endParaRPr lang="en-US"/>
        </a:p>
      </dgm:t>
    </dgm:pt>
    <dgm:pt modelId="{DC9A8570-2073-0F49-8B06-107DFA9AFCA2}" type="pres">
      <dgm:prSet presAssocID="{F90566C4-D816-5045-BF89-C364174A4CB1}" presName="root2" presStyleCnt="0"/>
      <dgm:spPr/>
    </dgm:pt>
    <dgm:pt modelId="{8D9E1C6F-F267-8E44-B4C5-4F3D6E29DB4A}" type="pres">
      <dgm:prSet presAssocID="{F90566C4-D816-5045-BF89-C364174A4CB1}" presName="LevelTwoTextNode" presStyleLbl="node3" presStyleIdx="5" presStyleCnt="6">
        <dgm:presLayoutVars>
          <dgm:chPref val="3"/>
        </dgm:presLayoutVars>
      </dgm:prSet>
      <dgm:spPr/>
      <dgm:t>
        <a:bodyPr/>
        <a:lstStyle/>
        <a:p>
          <a:endParaRPr lang="en-US"/>
        </a:p>
      </dgm:t>
    </dgm:pt>
    <dgm:pt modelId="{1927023D-7F24-D24D-846C-7D3ED69E0A49}" type="pres">
      <dgm:prSet presAssocID="{F90566C4-D816-5045-BF89-C364174A4CB1}" presName="level3hierChild" presStyleCnt="0"/>
      <dgm:spPr/>
    </dgm:pt>
  </dgm:ptLst>
  <dgm:cxnLst>
    <dgm:cxn modelId="{9D13FC21-A31D-D34B-8897-D2B8A3121A56}" srcId="{391CD4B1-73BD-E94E-ABCA-1F60EB3FD684}" destId="{EE49A3F6-A98C-F446-90AB-A9C0E80BC93F}" srcOrd="1" destOrd="0" parTransId="{B0BE153C-FEB5-B04F-A15C-B67BF08E0997}" sibTransId="{C7CE8C7D-09F2-7F41-A336-10DB05F0C916}"/>
    <dgm:cxn modelId="{6EA28BB2-53E1-6648-8295-D8CC55242348}" type="presOf" srcId="{CE90E44A-2FCF-E44B-A0B1-74D32289F4E1}" destId="{A433FFCB-043C-3C4B-88E4-8D5B1D829743}" srcOrd="0" destOrd="0" presId="urn:microsoft.com/office/officeart/2005/8/layout/hierarchy2"/>
    <dgm:cxn modelId="{E4D689B1-F8EB-BE46-ACC5-6ED4A2E04222}" srcId="{0F2EDF5B-126D-D441-A236-E9AA4BE4E688}" destId="{123D1DA6-144D-0447-83F2-5AA7F9A2B647}" srcOrd="0" destOrd="0" parTransId="{1DADB377-EAF6-EE4C-A161-B9457C9D6C6B}" sibTransId="{8151A1DD-BB27-9C45-93AD-46D9DA057236}"/>
    <dgm:cxn modelId="{E32F2962-A60B-5947-B116-E275A1A05E3F}" type="presOf" srcId="{AA37F860-6DDD-E34E-9493-C73D8E379B17}" destId="{FB653413-8BB3-AA41-B852-527BC90AC7BF}" srcOrd="0" destOrd="0" presId="urn:microsoft.com/office/officeart/2005/8/layout/hierarchy2"/>
    <dgm:cxn modelId="{FDD33707-2F7A-AC4D-8D61-34267382D954}" srcId="{0F2EDF5B-126D-D441-A236-E9AA4BE4E688}" destId="{F90566C4-D816-5045-BF89-C364174A4CB1}" srcOrd="1" destOrd="0" parTransId="{6317AB38-D598-7F48-8717-0FB79B84F427}" sibTransId="{F31AE882-4782-814E-A9F0-AD565C612C43}"/>
    <dgm:cxn modelId="{D9130271-7BCB-2746-9D7F-253529D08CB6}" type="presOf" srcId="{6317AB38-D598-7F48-8717-0FB79B84F427}" destId="{7287FA03-1568-8248-82E3-612ED9DCE2D6}" srcOrd="1" destOrd="0" presId="urn:microsoft.com/office/officeart/2005/8/layout/hierarchy2"/>
    <dgm:cxn modelId="{17CE0C71-E845-E141-9C34-4498A86761E6}" type="presOf" srcId="{EE49A3F6-A98C-F446-90AB-A9C0E80BC93F}" destId="{05CF45AB-24A1-0545-BA98-A641B50AB4FE}" srcOrd="0" destOrd="0" presId="urn:microsoft.com/office/officeart/2005/8/layout/hierarchy2"/>
    <dgm:cxn modelId="{35504616-6E5A-7F40-BF8C-5F0906E1CE71}" type="presOf" srcId="{AA37F860-6DDD-E34E-9493-C73D8E379B17}" destId="{C9A85969-71A3-9448-9149-68F4BD56B3D6}" srcOrd="1" destOrd="0" presId="urn:microsoft.com/office/officeart/2005/8/layout/hierarchy2"/>
    <dgm:cxn modelId="{15615442-CC8E-474C-AE87-5B4A5DAE6B78}" type="presOf" srcId="{FB6369C9-4C86-D04D-A36B-4449AB5243E8}" destId="{17C97981-2B48-2744-8594-7DB76863CF05}" srcOrd="0" destOrd="0" presId="urn:microsoft.com/office/officeart/2005/8/layout/hierarchy2"/>
    <dgm:cxn modelId="{4FA6B795-2B7F-A544-9E98-95F029B1E4BB}" type="presOf" srcId="{B0BE153C-FEB5-B04F-A15C-B67BF08E0997}" destId="{1CD0F94C-A29D-5741-8865-513F1429D84E}" srcOrd="0" destOrd="0" presId="urn:microsoft.com/office/officeart/2005/8/layout/hierarchy2"/>
    <dgm:cxn modelId="{0E68C557-051A-464C-87D8-4695BC18DE3C}" type="presOf" srcId="{30FC95D1-CF2A-BB45-AB64-11C82970332B}" destId="{DA29973C-0E7D-A84A-97CA-A8252F63E3B0}" srcOrd="1" destOrd="0" presId="urn:microsoft.com/office/officeart/2005/8/layout/hierarchy2"/>
    <dgm:cxn modelId="{6CE3C169-E1B0-C14A-87C2-6DD7288C0528}" type="presOf" srcId="{97E8799B-5437-0A4F-896B-A956C2D54035}" destId="{8A3A3CF3-659A-544A-8DAE-D60661D9A94A}" srcOrd="1" destOrd="0" presId="urn:microsoft.com/office/officeart/2005/8/layout/hierarchy2"/>
    <dgm:cxn modelId="{E903AB74-EC1D-7B40-AF01-22F76CC75B0A}" type="presOf" srcId="{123D1DA6-144D-0447-83F2-5AA7F9A2B647}" destId="{8AD07D7A-49A8-4A42-8D13-F8C185A3A8B6}" srcOrd="0" destOrd="0" presId="urn:microsoft.com/office/officeart/2005/8/layout/hierarchy2"/>
    <dgm:cxn modelId="{63B89348-E4A8-5145-A4CE-4758ED51875D}" srcId="{FB6369C9-4C86-D04D-A36B-4449AB5243E8}" destId="{86880B15-6856-D644-84D5-D74BAA56F749}" srcOrd="0" destOrd="0" parTransId="{6C605023-7B01-7442-ADED-685D3A46AADC}" sibTransId="{E123E2BC-D230-E046-A50C-4F0A4A84CFDA}"/>
    <dgm:cxn modelId="{DF6558EC-C631-DA4E-BA26-B9617562673A}" srcId="{391CD4B1-73BD-E94E-ABCA-1F60EB3FD684}" destId="{CE90E44A-2FCF-E44B-A0B1-74D32289F4E1}" srcOrd="3" destOrd="0" parTransId="{97E8799B-5437-0A4F-896B-A956C2D54035}" sibTransId="{52163467-C32A-DB49-9CE7-1F860A3DAD39}"/>
    <dgm:cxn modelId="{C2B7F90B-29E9-C246-917E-4630C3060DBD}" srcId="{391CD4B1-73BD-E94E-ABCA-1F60EB3FD684}" destId="{1732130B-7183-BF4F-883D-D489A8AE4107}" srcOrd="0" destOrd="0" parTransId="{2223C7EC-2401-724E-897F-4FE65CAF6D1E}" sibTransId="{C42A781C-FF40-0F4B-9B8B-7E66A42C0DBD}"/>
    <dgm:cxn modelId="{74A9E197-0474-804A-AE65-FD9135B3A567}" type="presOf" srcId="{A205E3B2-9919-734E-9367-0D927E5A48DC}" destId="{9E88BCAF-4230-4945-9F79-76999A7920C4}" srcOrd="0" destOrd="0" presId="urn:microsoft.com/office/officeart/2005/8/layout/hierarchy2"/>
    <dgm:cxn modelId="{3FE82D8B-C7B4-224D-A0D1-85A1FA9E3FBD}" type="presOf" srcId="{86880B15-6856-D644-84D5-D74BAA56F749}" destId="{4A2EA214-CA5C-4E43-B5D3-82978656DC6F}" srcOrd="0" destOrd="0" presId="urn:microsoft.com/office/officeart/2005/8/layout/hierarchy2"/>
    <dgm:cxn modelId="{8430A15E-BEFF-CF4C-9908-93CA1F52D70F}" type="presOf" srcId="{1732130B-7183-BF4F-883D-D489A8AE4107}" destId="{CFB78850-EF63-A74C-8E2B-6A49D54FCE57}" srcOrd="0" destOrd="0" presId="urn:microsoft.com/office/officeart/2005/8/layout/hierarchy2"/>
    <dgm:cxn modelId="{D7E0325D-88AB-9141-A934-EEF12E5A062A}" type="presOf" srcId="{30FC95D1-CF2A-BB45-AB64-11C82970332B}" destId="{CD9EC6EE-A7B1-4549-AB22-40EB21ECE3D2}" srcOrd="0" destOrd="0" presId="urn:microsoft.com/office/officeart/2005/8/layout/hierarchy2"/>
    <dgm:cxn modelId="{4DB063B7-95EA-E343-A054-B7CF03858906}" type="presOf" srcId="{39862FC2-9429-BB45-80A6-317FDB4C7F24}" destId="{AC5D1A92-5BD0-D64D-A3FC-3E1083EED19C}" srcOrd="0" destOrd="0" presId="urn:microsoft.com/office/officeart/2005/8/layout/hierarchy2"/>
    <dgm:cxn modelId="{DBF49187-F3EE-A543-9928-638CBD5728BB}" type="presOf" srcId="{2223C7EC-2401-724E-897F-4FE65CAF6D1E}" destId="{6F72EF4D-552E-514A-ABEB-E133FF3F262F}" srcOrd="0" destOrd="0" presId="urn:microsoft.com/office/officeart/2005/8/layout/hierarchy2"/>
    <dgm:cxn modelId="{DFCA4BA1-1D27-F94D-BEAD-24DB433A45C8}" srcId="{86880B15-6856-D644-84D5-D74BAA56F749}" destId="{0F2EDF5B-126D-D441-A236-E9AA4BE4E688}" srcOrd="1" destOrd="0" parTransId="{AA37F860-6DDD-E34E-9493-C73D8E379B17}" sibTransId="{5B525ADC-618F-8844-A2BD-2B334BB67E1C}"/>
    <dgm:cxn modelId="{19484AA1-D434-3441-92D2-668F49C35E28}" type="presOf" srcId="{A205E3B2-9919-734E-9367-0D927E5A48DC}" destId="{20FE8D76-B79F-2B4E-9245-50B638305CBF}" srcOrd="1" destOrd="0" presId="urn:microsoft.com/office/officeart/2005/8/layout/hierarchy2"/>
    <dgm:cxn modelId="{93911471-4682-5F4A-8506-AD8321FCEAF3}" type="presOf" srcId="{0F2EDF5B-126D-D441-A236-E9AA4BE4E688}" destId="{0DEF65AA-158F-3343-9535-0C074AABC307}" srcOrd="0" destOrd="0" presId="urn:microsoft.com/office/officeart/2005/8/layout/hierarchy2"/>
    <dgm:cxn modelId="{CEA77EA2-FEA4-6E4B-AF52-756FD9056826}" type="presOf" srcId="{2223C7EC-2401-724E-897F-4FE65CAF6D1E}" destId="{C8D250ED-18EA-9D40-8FEC-BB4AF61A1B0F}" srcOrd="1" destOrd="0" presId="urn:microsoft.com/office/officeart/2005/8/layout/hierarchy2"/>
    <dgm:cxn modelId="{2AB3EA4F-3E96-B44C-AAC2-E2BCA092D200}" type="presOf" srcId="{97E8799B-5437-0A4F-896B-A956C2D54035}" destId="{030E9DD4-336F-834E-8196-B681735E370A}" srcOrd="0" destOrd="0" presId="urn:microsoft.com/office/officeart/2005/8/layout/hierarchy2"/>
    <dgm:cxn modelId="{25202755-9E4A-B045-912F-F7E1802DA40C}" srcId="{391CD4B1-73BD-E94E-ABCA-1F60EB3FD684}" destId="{39862FC2-9429-BB45-80A6-317FDB4C7F24}" srcOrd="2" destOrd="0" parTransId="{30FC95D1-CF2A-BB45-AB64-11C82970332B}" sibTransId="{AE12D31C-84D4-BC4E-88EA-C7E0C0B07D97}"/>
    <dgm:cxn modelId="{9BA131B2-D303-2B4D-A847-C17FD7F64BAA}" type="presOf" srcId="{6317AB38-D598-7F48-8717-0FB79B84F427}" destId="{C53FC813-6023-4447-BDF8-16C81A549BD9}" srcOrd="0" destOrd="0" presId="urn:microsoft.com/office/officeart/2005/8/layout/hierarchy2"/>
    <dgm:cxn modelId="{7E769731-F0B6-B34F-A30D-C4D061C03088}" type="presOf" srcId="{1DADB377-EAF6-EE4C-A161-B9457C9D6C6B}" destId="{E4341439-334E-8048-8D8D-72AFEB7B7D53}" srcOrd="0" destOrd="0" presId="urn:microsoft.com/office/officeart/2005/8/layout/hierarchy2"/>
    <dgm:cxn modelId="{37CB011A-2093-E749-BD4C-C76DD1AB8E75}" type="presOf" srcId="{1DADB377-EAF6-EE4C-A161-B9457C9D6C6B}" destId="{9AB6406E-37E2-D649-A6BC-6CAC96DEDD1B}" srcOrd="1" destOrd="0" presId="urn:microsoft.com/office/officeart/2005/8/layout/hierarchy2"/>
    <dgm:cxn modelId="{991641C2-6104-884E-B7EE-D17463B95C22}" type="presOf" srcId="{B0BE153C-FEB5-B04F-A15C-B67BF08E0997}" destId="{AF982B85-809F-8C4E-A95C-FB5BF776DF9F}" srcOrd="1" destOrd="0" presId="urn:microsoft.com/office/officeart/2005/8/layout/hierarchy2"/>
    <dgm:cxn modelId="{799EAEE1-FC0C-E74D-A83F-C2BC0E0BD508}" type="presOf" srcId="{F90566C4-D816-5045-BF89-C364174A4CB1}" destId="{8D9E1C6F-F267-8E44-B4C5-4F3D6E29DB4A}" srcOrd="0" destOrd="0" presId="urn:microsoft.com/office/officeart/2005/8/layout/hierarchy2"/>
    <dgm:cxn modelId="{D3C72C81-316B-804D-86A8-7662DFCCF0ED}" type="presOf" srcId="{391CD4B1-73BD-E94E-ABCA-1F60EB3FD684}" destId="{1F65B6D6-7D4E-B847-8986-9BBF1503F526}" srcOrd="0" destOrd="0" presId="urn:microsoft.com/office/officeart/2005/8/layout/hierarchy2"/>
    <dgm:cxn modelId="{96C642E7-C670-C645-BDB7-F8154FB3289C}" srcId="{86880B15-6856-D644-84D5-D74BAA56F749}" destId="{391CD4B1-73BD-E94E-ABCA-1F60EB3FD684}" srcOrd="0" destOrd="0" parTransId="{A205E3B2-9919-734E-9367-0D927E5A48DC}" sibTransId="{DD76E88D-762C-CB43-9486-2801E5537A11}"/>
    <dgm:cxn modelId="{B6B66DE9-DB73-3543-BB04-315F66EA5F54}" type="presParOf" srcId="{17C97981-2B48-2744-8594-7DB76863CF05}" destId="{4FA643B6-E052-9149-BFF6-BE44B0BD588E}" srcOrd="0" destOrd="0" presId="urn:microsoft.com/office/officeart/2005/8/layout/hierarchy2"/>
    <dgm:cxn modelId="{64BB047C-6F29-1F45-841A-88846E372C1D}" type="presParOf" srcId="{4FA643B6-E052-9149-BFF6-BE44B0BD588E}" destId="{4A2EA214-CA5C-4E43-B5D3-82978656DC6F}" srcOrd="0" destOrd="0" presId="urn:microsoft.com/office/officeart/2005/8/layout/hierarchy2"/>
    <dgm:cxn modelId="{BC577309-4253-4745-9A5B-2E464A0F4B4D}" type="presParOf" srcId="{4FA643B6-E052-9149-BFF6-BE44B0BD588E}" destId="{938CB2B2-483A-A64B-B5EA-E08F7F48D6AE}" srcOrd="1" destOrd="0" presId="urn:microsoft.com/office/officeart/2005/8/layout/hierarchy2"/>
    <dgm:cxn modelId="{E9234803-5F40-4F4B-8F3A-2787A07105BE}" type="presParOf" srcId="{938CB2B2-483A-A64B-B5EA-E08F7F48D6AE}" destId="{9E88BCAF-4230-4945-9F79-76999A7920C4}" srcOrd="0" destOrd="0" presId="urn:microsoft.com/office/officeart/2005/8/layout/hierarchy2"/>
    <dgm:cxn modelId="{43C25823-750C-F14C-B284-B546D36A13BB}" type="presParOf" srcId="{9E88BCAF-4230-4945-9F79-76999A7920C4}" destId="{20FE8D76-B79F-2B4E-9245-50B638305CBF}" srcOrd="0" destOrd="0" presId="urn:microsoft.com/office/officeart/2005/8/layout/hierarchy2"/>
    <dgm:cxn modelId="{A0553170-F8B9-F543-AA28-894E65B179E3}" type="presParOf" srcId="{938CB2B2-483A-A64B-B5EA-E08F7F48D6AE}" destId="{ED0DCD96-8454-F249-B19A-0D23A71E0EFC}" srcOrd="1" destOrd="0" presId="urn:microsoft.com/office/officeart/2005/8/layout/hierarchy2"/>
    <dgm:cxn modelId="{92CE6A30-CD95-1744-B0F8-6A4AF9254057}" type="presParOf" srcId="{ED0DCD96-8454-F249-B19A-0D23A71E0EFC}" destId="{1F65B6D6-7D4E-B847-8986-9BBF1503F526}" srcOrd="0" destOrd="0" presId="urn:microsoft.com/office/officeart/2005/8/layout/hierarchy2"/>
    <dgm:cxn modelId="{634B83A9-0700-7D47-870D-099A76596A18}" type="presParOf" srcId="{ED0DCD96-8454-F249-B19A-0D23A71E0EFC}" destId="{A563030F-C27B-8E4D-9843-4A22FFF91257}" srcOrd="1" destOrd="0" presId="urn:microsoft.com/office/officeart/2005/8/layout/hierarchy2"/>
    <dgm:cxn modelId="{674E32FC-385B-C74E-AD1F-1DFB29D62E6B}" type="presParOf" srcId="{A563030F-C27B-8E4D-9843-4A22FFF91257}" destId="{6F72EF4D-552E-514A-ABEB-E133FF3F262F}" srcOrd="0" destOrd="0" presId="urn:microsoft.com/office/officeart/2005/8/layout/hierarchy2"/>
    <dgm:cxn modelId="{A2EF56BC-418D-AA4F-B4E8-67204800F38B}" type="presParOf" srcId="{6F72EF4D-552E-514A-ABEB-E133FF3F262F}" destId="{C8D250ED-18EA-9D40-8FEC-BB4AF61A1B0F}" srcOrd="0" destOrd="0" presId="urn:microsoft.com/office/officeart/2005/8/layout/hierarchy2"/>
    <dgm:cxn modelId="{BD0BFDA6-9630-6B4D-8A95-10D1AF37917E}" type="presParOf" srcId="{A563030F-C27B-8E4D-9843-4A22FFF91257}" destId="{81C8E2B2-FD65-2B4D-A110-F623D61BF74D}" srcOrd="1" destOrd="0" presId="urn:microsoft.com/office/officeart/2005/8/layout/hierarchy2"/>
    <dgm:cxn modelId="{2F10AE51-EB4C-A542-9198-FD6FF1CBFE3E}" type="presParOf" srcId="{81C8E2B2-FD65-2B4D-A110-F623D61BF74D}" destId="{CFB78850-EF63-A74C-8E2B-6A49D54FCE57}" srcOrd="0" destOrd="0" presId="urn:microsoft.com/office/officeart/2005/8/layout/hierarchy2"/>
    <dgm:cxn modelId="{6EB5EAD1-6FE6-134D-9424-B7DFF2732254}" type="presParOf" srcId="{81C8E2B2-FD65-2B4D-A110-F623D61BF74D}" destId="{312A6B4B-5F99-A34C-AC5E-DE76A3FAA693}" srcOrd="1" destOrd="0" presId="urn:microsoft.com/office/officeart/2005/8/layout/hierarchy2"/>
    <dgm:cxn modelId="{3C57FB51-F7E9-1B42-812D-C5380C1B25CC}" type="presParOf" srcId="{A563030F-C27B-8E4D-9843-4A22FFF91257}" destId="{1CD0F94C-A29D-5741-8865-513F1429D84E}" srcOrd="2" destOrd="0" presId="urn:microsoft.com/office/officeart/2005/8/layout/hierarchy2"/>
    <dgm:cxn modelId="{384D00B2-8BC0-A64E-91EF-13D6BCF55486}" type="presParOf" srcId="{1CD0F94C-A29D-5741-8865-513F1429D84E}" destId="{AF982B85-809F-8C4E-A95C-FB5BF776DF9F}" srcOrd="0" destOrd="0" presId="urn:microsoft.com/office/officeart/2005/8/layout/hierarchy2"/>
    <dgm:cxn modelId="{7601AA20-C7B0-0E47-A2C3-FF63A0896535}" type="presParOf" srcId="{A563030F-C27B-8E4D-9843-4A22FFF91257}" destId="{F37268AA-DF53-7F40-AC89-B2ACDFEC6EAD}" srcOrd="3" destOrd="0" presId="urn:microsoft.com/office/officeart/2005/8/layout/hierarchy2"/>
    <dgm:cxn modelId="{E1ADF856-5049-724F-B233-8DADCB719742}" type="presParOf" srcId="{F37268AA-DF53-7F40-AC89-B2ACDFEC6EAD}" destId="{05CF45AB-24A1-0545-BA98-A641B50AB4FE}" srcOrd="0" destOrd="0" presId="urn:microsoft.com/office/officeart/2005/8/layout/hierarchy2"/>
    <dgm:cxn modelId="{5AC13449-834A-A24F-92DE-46B4EA7D6FD9}" type="presParOf" srcId="{F37268AA-DF53-7F40-AC89-B2ACDFEC6EAD}" destId="{67E3E9FB-6D9D-D947-B247-661C2F7E5E85}" srcOrd="1" destOrd="0" presId="urn:microsoft.com/office/officeart/2005/8/layout/hierarchy2"/>
    <dgm:cxn modelId="{88302214-5988-7345-B9CD-475703923554}" type="presParOf" srcId="{A563030F-C27B-8E4D-9843-4A22FFF91257}" destId="{CD9EC6EE-A7B1-4549-AB22-40EB21ECE3D2}" srcOrd="4" destOrd="0" presId="urn:microsoft.com/office/officeart/2005/8/layout/hierarchy2"/>
    <dgm:cxn modelId="{F284647C-9850-DB47-83D4-AD4234BF48C2}" type="presParOf" srcId="{CD9EC6EE-A7B1-4549-AB22-40EB21ECE3D2}" destId="{DA29973C-0E7D-A84A-97CA-A8252F63E3B0}" srcOrd="0" destOrd="0" presId="urn:microsoft.com/office/officeart/2005/8/layout/hierarchy2"/>
    <dgm:cxn modelId="{38F7CECB-E831-5C4D-BBDB-CEEB287B16FF}" type="presParOf" srcId="{A563030F-C27B-8E4D-9843-4A22FFF91257}" destId="{DCBA0D4D-6E7F-3D4E-AD53-32F094A20064}" srcOrd="5" destOrd="0" presId="urn:microsoft.com/office/officeart/2005/8/layout/hierarchy2"/>
    <dgm:cxn modelId="{C1AF27C2-4A75-A046-B1DC-16BA4152C421}" type="presParOf" srcId="{DCBA0D4D-6E7F-3D4E-AD53-32F094A20064}" destId="{AC5D1A92-5BD0-D64D-A3FC-3E1083EED19C}" srcOrd="0" destOrd="0" presId="urn:microsoft.com/office/officeart/2005/8/layout/hierarchy2"/>
    <dgm:cxn modelId="{A3185E71-F3B6-C74E-B421-18512A0DC25E}" type="presParOf" srcId="{DCBA0D4D-6E7F-3D4E-AD53-32F094A20064}" destId="{BA534672-6D6D-1F4F-8EFC-EC1964E55747}" srcOrd="1" destOrd="0" presId="urn:microsoft.com/office/officeart/2005/8/layout/hierarchy2"/>
    <dgm:cxn modelId="{03403EF2-1F23-6048-8D48-57F6E4A5E7AE}" type="presParOf" srcId="{A563030F-C27B-8E4D-9843-4A22FFF91257}" destId="{030E9DD4-336F-834E-8196-B681735E370A}" srcOrd="6" destOrd="0" presId="urn:microsoft.com/office/officeart/2005/8/layout/hierarchy2"/>
    <dgm:cxn modelId="{BC4C4C6A-E7DA-E142-9A13-3304B88FDDF1}" type="presParOf" srcId="{030E9DD4-336F-834E-8196-B681735E370A}" destId="{8A3A3CF3-659A-544A-8DAE-D60661D9A94A}" srcOrd="0" destOrd="0" presId="urn:microsoft.com/office/officeart/2005/8/layout/hierarchy2"/>
    <dgm:cxn modelId="{3818E361-DDBB-E44B-911C-B1EB4925184C}" type="presParOf" srcId="{A563030F-C27B-8E4D-9843-4A22FFF91257}" destId="{E1F2FC82-0F01-A246-9578-1D5A976F9522}" srcOrd="7" destOrd="0" presId="urn:microsoft.com/office/officeart/2005/8/layout/hierarchy2"/>
    <dgm:cxn modelId="{30953F15-925C-014A-89C1-82EC424EA8A7}" type="presParOf" srcId="{E1F2FC82-0F01-A246-9578-1D5A976F9522}" destId="{A433FFCB-043C-3C4B-88E4-8D5B1D829743}" srcOrd="0" destOrd="0" presId="urn:microsoft.com/office/officeart/2005/8/layout/hierarchy2"/>
    <dgm:cxn modelId="{E12F03BC-5526-B045-988A-DC21C0D61D25}" type="presParOf" srcId="{E1F2FC82-0F01-A246-9578-1D5A976F9522}" destId="{CEC5E013-9A1D-8546-97E7-EED398A71B5F}" srcOrd="1" destOrd="0" presId="urn:microsoft.com/office/officeart/2005/8/layout/hierarchy2"/>
    <dgm:cxn modelId="{DFC356F7-CEFA-0743-8D6F-E6F9E359E7F8}" type="presParOf" srcId="{938CB2B2-483A-A64B-B5EA-E08F7F48D6AE}" destId="{FB653413-8BB3-AA41-B852-527BC90AC7BF}" srcOrd="2" destOrd="0" presId="urn:microsoft.com/office/officeart/2005/8/layout/hierarchy2"/>
    <dgm:cxn modelId="{79D87CB5-1931-C742-BD0D-3472A929B32E}" type="presParOf" srcId="{FB653413-8BB3-AA41-B852-527BC90AC7BF}" destId="{C9A85969-71A3-9448-9149-68F4BD56B3D6}" srcOrd="0" destOrd="0" presId="urn:microsoft.com/office/officeart/2005/8/layout/hierarchy2"/>
    <dgm:cxn modelId="{00A5E09A-949E-9F4C-A8EE-6B55CF6A5115}" type="presParOf" srcId="{938CB2B2-483A-A64B-B5EA-E08F7F48D6AE}" destId="{F30AAE76-0222-AE43-A5FC-244A14A8D676}" srcOrd="3" destOrd="0" presId="urn:microsoft.com/office/officeart/2005/8/layout/hierarchy2"/>
    <dgm:cxn modelId="{07D304E2-F576-774C-864B-6E95578B1133}" type="presParOf" srcId="{F30AAE76-0222-AE43-A5FC-244A14A8D676}" destId="{0DEF65AA-158F-3343-9535-0C074AABC307}" srcOrd="0" destOrd="0" presId="urn:microsoft.com/office/officeart/2005/8/layout/hierarchy2"/>
    <dgm:cxn modelId="{0CB727E9-92F3-0549-A197-4F868122AC55}" type="presParOf" srcId="{F30AAE76-0222-AE43-A5FC-244A14A8D676}" destId="{8091DBED-82F4-5945-BFCC-494EF8D6A48A}" srcOrd="1" destOrd="0" presId="urn:microsoft.com/office/officeart/2005/8/layout/hierarchy2"/>
    <dgm:cxn modelId="{89B5D366-1566-C74E-B68B-E4602B430006}" type="presParOf" srcId="{8091DBED-82F4-5945-BFCC-494EF8D6A48A}" destId="{E4341439-334E-8048-8D8D-72AFEB7B7D53}" srcOrd="0" destOrd="0" presId="urn:microsoft.com/office/officeart/2005/8/layout/hierarchy2"/>
    <dgm:cxn modelId="{91876209-3DE2-9D4C-8890-2B80A7A78A57}" type="presParOf" srcId="{E4341439-334E-8048-8D8D-72AFEB7B7D53}" destId="{9AB6406E-37E2-D649-A6BC-6CAC96DEDD1B}" srcOrd="0" destOrd="0" presId="urn:microsoft.com/office/officeart/2005/8/layout/hierarchy2"/>
    <dgm:cxn modelId="{24441798-A041-A443-9AAC-E33ADB9D0C08}" type="presParOf" srcId="{8091DBED-82F4-5945-BFCC-494EF8D6A48A}" destId="{72273F76-8B98-8D47-942B-AE272DDCF647}" srcOrd="1" destOrd="0" presId="urn:microsoft.com/office/officeart/2005/8/layout/hierarchy2"/>
    <dgm:cxn modelId="{44FEBEC7-80AA-C34E-A4D1-0FD67AFF07F7}" type="presParOf" srcId="{72273F76-8B98-8D47-942B-AE272DDCF647}" destId="{8AD07D7A-49A8-4A42-8D13-F8C185A3A8B6}" srcOrd="0" destOrd="0" presId="urn:microsoft.com/office/officeart/2005/8/layout/hierarchy2"/>
    <dgm:cxn modelId="{EE414A1C-AAFD-824D-9D0F-07C79471512C}" type="presParOf" srcId="{72273F76-8B98-8D47-942B-AE272DDCF647}" destId="{B950092B-A607-8F4D-8923-19D2567DB129}" srcOrd="1" destOrd="0" presId="urn:microsoft.com/office/officeart/2005/8/layout/hierarchy2"/>
    <dgm:cxn modelId="{6AE00E5A-7DE1-4F45-8250-4C47A899E8A0}" type="presParOf" srcId="{8091DBED-82F4-5945-BFCC-494EF8D6A48A}" destId="{C53FC813-6023-4447-BDF8-16C81A549BD9}" srcOrd="2" destOrd="0" presId="urn:microsoft.com/office/officeart/2005/8/layout/hierarchy2"/>
    <dgm:cxn modelId="{FB176621-10F8-D541-B676-CCE375129943}" type="presParOf" srcId="{C53FC813-6023-4447-BDF8-16C81A549BD9}" destId="{7287FA03-1568-8248-82E3-612ED9DCE2D6}" srcOrd="0" destOrd="0" presId="urn:microsoft.com/office/officeart/2005/8/layout/hierarchy2"/>
    <dgm:cxn modelId="{3D2BD36C-1B9D-1842-BB9B-4EF40D85AD03}" type="presParOf" srcId="{8091DBED-82F4-5945-BFCC-494EF8D6A48A}" destId="{DC9A8570-2073-0F49-8B06-107DFA9AFCA2}" srcOrd="3" destOrd="0" presId="urn:microsoft.com/office/officeart/2005/8/layout/hierarchy2"/>
    <dgm:cxn modelId="{1CDFC667-52E1-A24C-8118-380229FDCF3C}" type="presParOf" srcId="{DC9A8570-2073-0F49-8B06-107DFA9AFCA2}" destId="{8D9E1C6F-F267-8E44-B4C5-4F3D6E29DB4A}" srcOrd="0" destOrd="0" presId="urn:microsoft.com/office/officeart/2005/8/layout/hierarchy2"/>
    <dgm:cxn modelId="{292139F1-23B8-CB4C-B4CF-FE05A6612B8E}" type="presParOf" srcId="{DC9A8570-2073-0F49-8B06-107DFA9AFCA2}" destId="{1927023D-7F24-D24D-846C-7D3ED69E0A4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EA214-CA5C-4E43-B5D3-82978656DC6F}">
      <dsp:nvSpPr>
        <dsp:cNvPr id="0" name=""/>
        <dsp:cNvSpPr/>
      </dsp:nvSpPr>
      <dsp:spPr>
        <a:xfrm>
          <a:off x="1108428" y="2866181"/>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Academic Publications</a:t>
          </a:r>
          <a:endParaRPr lang="en-US" sz="1600" kern="1200" dirty="0"/>
        </a:p>
      </dsp:txBody>
      <dsp:txXfrm>
        <a:off x="1132729" y="2890482"/>
        <a:ext cx="1610770" cy="781084"/>
      </dsp:txXfrm>
    </dsp:sp>
    <dsp:sp modelId="{9E88BCAF-4230-4945-9F79-76999A7920C4}">
      <dsp:nvSpPr>
        <dsp:cNvPr id="0" name=""/>
        <dsp:cNvSpPr/>
      </dsp:nvSpPr>
      <dsp:spPr>
        <a:xfrm rot="17692822">
          <a:off x="2310858" y="2552105"/>
          <a:ext cx="1577631" cy="26630"/>
        </a:xfrm>
        <a:custGeom>
          <a:avLst/>
          <a:gdLst/>
          <a:ahLst/>
          <a:cxnLst/>
          <a:rect l="0" t="0" r="0" b="0"/>
          <a:pathLst>
            <a:path>
              <a:moveTo>
                <a:pt x="0" y="13315"/>
              </a:moveTo>
              <a:lnTo>
                <a:pt x="1577631"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33" y="2525979"/>
        <a:ext cx="78881" cy="78881"/>
      </dsp:txXfrm>
    </dsp:sp>
    <dsp:sp modelId="{1F65B6D6-7D4E-B847-8986-9BBF1503F526}">
      <dsp:nvSpPr>
        <dsp:cNvPr id="0" name=""/>
        <dsp:cNvSpPr/>
      </dsp:nvSpPr>
      <dsp:spPr>
        <a:xfrm>
          <a:off x="3431548" y="1434973"/>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Non-empirical</a:t>
          </a:r>
          <a:endParaRPr lang="en-US" sz="1800" kern="1200" dirty="0"/>
        </a:p>
      </dsp:txBody>
      <dsp:txXfrm>
        <a:off x="3455849" y="1459274"/>
        <a:ext cx="1610770" cy="781084"/>
      </dsp:txXfrm>
    </dsp:sp>
    <dsp:sp modelId="{6F72EF4D-552E-514A-ABEB-E133FF3F262F}">
      <dsp:nvSpPr>
        <dsp:cNvPr id="0" name=""/>
        <dsp:cNvSpPr/>
      </dsp:nvSpPr>
      <dsp:spPr>
        <a:xfrm rot="17692822">
          <a:off x="4633979" y="1120896"/>
          <a:ext cx="1577631" cy="26630"/>
        </a:xfrm>
        <a:custGeom>
          <a:avLst/>
          <a:gdLst/>
          <a:ahLst/>
          <a:cxnLst/>
          <a:rect l="0" t="0" r="0" b="0"/>
          <a:pathLst>
            <a:path>
              <a:moveTo>
                <a:pt x="0" y="13315"/>
              </a:moveTo>
              <a:lnTo>
                <a:pt x="1577631"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83354" y="1094771"/>
        <a:ext cx="78881" cy="78881"/>
      </dsp:txXfrm>
    </dsp:sp>
    <dsp:sp modelId="{CFB78850-EF63-A74C-8E2B-6A49D54FCE57}">
      <dsp:nvSpPr>
        <dsp:cNvPr id="0" name=""/>
        <dsp:cNvSpPr/>
      </dsp:nvSpPr>
      <dsp:spPr>
        <a:xfrm>
          <a:off x="5754669" y="3765"/>
          <a:ext cx="1596050"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Summative Evaluation (of a research field, perspective)</a:t>
          </a:r>
          <a:endParaRPr lang="en-US" sz="1300" kern="1200" dirty="0"/>
        </a:p>
      </dsp:txBody>
      <dsp:txXfrm>
        <a:off x="5778970" y="28066"/>
        <a:ext cx="1547448" cy="781084"/>
      </dsp:txXfrm>
    </dsp:sp>
    <dsp:sp modelId="{1CD0F94C-A29D-5741-8865-513F1429D84E}">
      <dsp:nvSpPr>
        <dsp:cNvPr id="0" name=""/>
        <dsp:cNvSpPr/>
      </dsp:nvSpPr>
      <dsp:spPr>
        <a:xfrm rot="19457599">
          <a:off x="5014090" y="1597966"/>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1590846"/>
        <a:ext cx="40870" cy="40870"/>
      </dsp:txXfrm>
    </dsp:sp>
    <dsp:sp modelId="{05CF45AB-24A1-0545-BA98-A641B50AB4FE}">
      <dsp:nvSpPr>
        <dsp:cNvPr id="0" name=""/>
        <dsp:cNvSpPr/>
      </dsp:nvSpPr>
      <dsp:spPr>
        <a:xfrm>
          <a:off x="5754669" y="957904"/>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Present a Concept / Vision</a:t>
          </a:r>
          <a:endParaRPr lang="en-US" sz="1600" kern="1200" dirty="0"/>
        </a:p>
      </dsp:txBody>
      <dsp:txXfrm>
        <a:off x="5778970" y="982205"/>
        <a:ext cx="1610770" cy="781084"/>
      </dsp:txXfrm>
    </dsp:sp>
    <dsp:sp modelId="{CD9EC6EE-A7B1-4549-AB22-40EB21ECE3D2}">
      <dsp:nvSpPr>
        <dsp:cNvPr id="0" name=""/>
        <dsp:cNvSpPr/>
      </dsp:nvSpPr>
      <dsp:spPr>
        <a:xfrm rot="2142401">
          <a:off x="5014090" y="2075035"/>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2067916"/>
        <a:ext cx="40870" cy="40870"/>
      </dsp:txXfrm>
    </dsp:sp>
    <dsp:sp modelId="{AC5D1A92-5BD0-D64D-A3FC-3E1083EED19C}">
      <dsp:nvSpPr>
        <dsp:cNvPr id="0" name=""/>
        <dsp:cNvSpPr/>
      </dsp:nvSpPr>
      <dsp:spPr>
        <a:xfrm>
          <a:off x="5754669" y="1912042"/>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Present a Design Solution</a:t>
          </a:r>
          <a:endParaRPr lang="en-US" sz="1600" kern="1200" dirty="0"/>
        </a:p>
      </dsp:txBody>
      <dsp:txXfrm>
        <a:off x="5778970" y="1936343"/>
        <a:ext cx="1610770" cy="781084"/>
      </dsp:txXfrm>
    </dsp:sp>
    <dsp:sp modelId="{030E9DD4-336F-834E-8196-B681735E370A}">
      <dsp:nvSpPr>
        <dsp:cNvPr id="0" name=""/>
        <dsp:cNvSpPr/>
      </dsp:nvSpPr>
      <dsp:spPr>
        <a:xfrm rot="3967424">
          <a:off x="4625102" y="2552105"/>
          <a:ext cx="1565151" cy="26630"/>
        </a:xfrm>
        <a:custGeom>
          <a:avLst/>
          <a:gdLst/>
          <a:ahLst/>
          <a:cxnLst/>
          <a:rect l="0" t="0" r="0" b="0"/>
          <a:pathLst>
            <a:path>
              <a:moveTo>
                <a:pt x="0" y="13315"/>
              </a:moveTo>
              <a:lnTo>
                <a:pt x="1565151"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68549" y="2526291"/>
        <a:ext cx="78257" cy="78257"/>
      </dsp:txXfrm>
    </dsp:sp>
    <dsp:sp modelId="{A433FFCB-043C-3C4B-88E4-8D5B1D829743}">
      <dsp:nvSpPr>
        <dsp:cNvPr id="0" name=""/>
        <dsp:cNvSpPr/>
      </dsp:nvSpPr>
      <dsp:spPr>
        <a:xfrm>
          <a:off x="5724436" y="2866181"/>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Argumentative </a:t>
          </a:r>
          <a:br>
            <a:rPr lang="en-US" sz="1600" kern="1200" dirty="0" smtClean="0"/>
          </a:br>
          <a:r>
            <a:rPr lang="en-US" sz="1600" kern="1200" dirty="0" smtClean="0"/>
            <a:t>Essay</a:t>
          </a:r>
          <a:endParaRPr lang="en-US" sz="1600" kern="1200" dirty="0"/>
        </a:p>
      </dsp:txBody>
      <dsp:txXfrm>
        <a:off x="5748737" y="2890482"/>
        <a:ext cx="1610770" cy="781084"/>
      </dsp:txXfrm>
    </dsp:sp>
    <dsp:sp modelId="{FB653413-8BB3-AA41-B852-527BC90AC7BF}">
      <dsp:nvSpPr>
        <dsp:cNvPr id="0" name=""/>
        <dsp:cNvSpPr/>
      </dsp:nvSpPr>
      <dsp:spPr>
        <a:xfrm rot="3907178">
          <a:off x="2310858" y="3983313"/>
          <a:ext cx="1577631" cy="26630"/>
        </a:xfrm>
        <a:custGeom>
          <a:avLst/>
          <a:gdLst/>
          <a:ahLst/>
          <a:cxnLst/>
          <a:rect l="0" t="0" r="0" b="0"/>
          <a:pathLst>
            <a:path>
              <a:moveTo>
                <a:pt x="0" y="13315"/>
              </a:moveTo>
              <a:lnTo>
                <a:pt x="1577631"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33" y="3957188"/>
        <a:ext cx="78881" cy="78881"/>
      </dsp:txXfrm>
    </dsp:sp>
    <dsp:sp modelId="{0DEF65AA-158F-3343-9535-0C074AABC307}">
      <dsp:nvSpPr>
        <dsp:cNvPr id="0" name=""/>
        <dsp:cNvSpPr/>
      </dsp:nvSpPr>
      <dsp:spPr>
        <a:xfrm>
          <a:off x="3431548" y="4297390"/>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Empirical</a:t>
          </a:r>
          <a:endParaRPr lang="en-US" sz="1800" kern="1200" dirty="0"/>
        </a:p>
      </dsp:txBody>
      <dsp:txXfrm>
        <a:off x="3455849" y="4321691"/>
        <a:ext cx="1610770" cy="781084"/>
      </dsp:txXfrm>
    </dsp:sp>
    <dsp:sp modelId="{E4341439-334E-8048-8D8D-72AFEB7B7D53}">
      <dsp:nvSpPr>
        <dsp:cNvPr id="0" name=""/>
        <dsp:cNvSpPr/>
      </dsp:nvSpPr>
      <dsp:spPr>
        <a:xfrm rot="19457599">
          <a:off x="5014090" y="4460383"/>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4453263"/>
        <a:ext cx="40870" cy="40870"/>
      </dsp:txXfrm>
    </dsp:sp>
    <dsp:sp modelId="{8AD07D7A-49A8-4A42-8D13-F8C185A3A8B6}">
      <dsp:nvSpPr>
        <dsp:cNvPr id="0" name=""/>
        <dsp:cNvSpPr/>
      </dsp:nvSpPr>
      <dsp:spPr>
        <a:xfrm>
          <a:off x="5754669" y="3820320"/>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Statistical analysis – experimental designs, surveys</a:t>
          </a:r>
          <a:endParaRPr lang="en-US" sz="1400" kern="1200" dirty="0"/>
        </a:p>
      </dsp:txBody>
      <dsp:txXfrm>
        <a:off x="5778970" y="3844621"/>
        <a:ext cx="1610770" cy="781084"/>
      </dsp:txXfrm>
    </dsp:sp>
    <dsp:sp modelId="{C53FC813-6023-4447-BDF8-16C81A549BD9}">
      <dsp:nvSpPr>
        <dsp:cNvPr id="0" name=""/>
        <dsp:cNvSpPr/>
      </dsp:nvSpPr>
      <dsp:spPr>
        <a:xfrm rot="2142401">
          <a:off x="5014090" y="4937452"/>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4930332"/>
        <a:ext cx="40870" cy="40870"/>
      </dsp:txXfrm>
    </dsp:sp>
    <dsp:sp modelId="{8D9E1C6F-F267-8E44-B4C5-4F3D6E29DB4A}">
      <dsp:nvSpPr>
        <dsp:cNvPr id="0" name=""/>
        <dsp:cNvSpPr/>
      </dsp:nvSpPr>
      <dsp:spPr>
        <a:xfrm>
          <a:off x="5754669" y="4774459"/>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Qualitative – ethnographic, interviews, case study</a:t>
          </a:r>
          <a:endParaRPr lang="en-US" sz="1300" kern="1200" dirty="0"/>
        </a:p>
      </dsp:txBody>
      <dsp:txXfrm>
        <a:off x="5778970" y="4798760"/>
        <a:ext cx="1610770" cy="7810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1/24/13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readings that cover a lot of ground, tackle broadly problems of how humans and machines relate to one another, or how we get by in a world that has been quite altered by the spread of various “information technologies”.  Readings tackle this from very different angles.  Each identifies a different set of problems.</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12</a:t>
            </a:fld>
            <a:endParaRPr lang="en-US"/>
          </a:p>
        </p:txBody>
      </p:sp>
    </p:spTree>
    <p:extLst>
      <p:ext uri="{BB962C8B-B14F-4D97-AF65-F5344CB8AC3E}">
        <p14:creationId xmlns:p14="http://schemas.microsoft.com/office/powerpoint/2010/main" val="81976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start, spend about 5 minutes or so talking to one another about where the readings fit within this categorization structure</a:t>
            </a:r>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2857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ideas for information scientists, designers, builders working at the interface between humans and computational machines</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296064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it suggests about design</a:t>
            </a:r>
            <a:r>
              <a:rPr lang="en-US" baseline="0" dirty="0" smtClean="0"/>
              <a:t> is an approach oriented toward delegating rather than automating … especially when it comes to social, interactional ??</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296064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examples:</a:t>
            </a:r>
          </a:p>
          <a:p>
            <a:pPr marL="171450" indent="-171450">
              <a:buFontTx/>
              <a:buChar char="-"/>
            </a:pPr>
            <a:endParaRPr lang="en-US" b="1" baseline="0" dirty="0" smtClean="0"/>
          </a:p>
          <a:p>
            <a:pPr marL="171450" indent="-171450">
              <a:buFontTx/>
              <a:buChar char="-"/>
            </a:pPr>
            <a:r>
              <a:rPr lang="en-US" b="0" baseline="0" dirty="0" smtClean="0"/>
              <a:t>Ackerman’s general explanation…technology requires us to be explicit about things that we simply know.</a:t>
            </a:r>
            <a:endParaRPr lang="en-US" b="1"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81976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138408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9</a:t>
            </a:fld>
            <a:endParaRPr lang="en-US"/>
          </a:p>
        </p:txBody>
      </p:sp>
    </p:spTree>
    <p:extLst>
      <p:ext uri="{BB962C8B-B14F-4D97-AF65-F5344CB8AC3E}">
        <p14:creationId xmlns:p14="http://schemas.microsoft.com/office/powerpoint/2010/main" val="161520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inspires this design choice?</a:t>
            </a:r>
          </a:p>
          <a:p>
            <a:r>
              <a:rPr lang="en-US" baseline="0" dirty="0" smtClean="0"/>
              <a:t>What does the research say?</a:t>
            </a:r>
          </a:p>
          <a:p>
            <a:r>
              <a:rPr lang="en-US" baseline="0" dirty="0" smtClean="0"/>
              <a:t>Is it always a bad idea?  Why or why not?</a:t>
            </a:r>
          </a:p>
        </p:txBody>
      </p:sp>
      <p:sp>
        <p:nvSpPr>
          <p:cNvPr id="4" name="Slide Number Placeholder 3"/>
          <p:cNvSpPr>
            <a:spLocks noGrp="1"/>
          </p:cNvSpPr>
          <p:nvPr>
            <p:ph type="sldNum" sz="quarter" idx="10"/>
          </p:nvPr>
        </p:nvSpPr>
        <p:spPr/>
        <p:txBody>
          <a:bodyPr/>
          <a:lstStyle/>
          <a:p>
            <a:fld id="{5F80220F-95A0-5542-B700-1E9BC47016CF}" type="slidenum">
              <a:rPr lang="en-US" smtClean="0"/>
              <a:t>10</a:t>
            </a:fld>
            <a:endParaRPr lang="en-US"/>
          </a:p>
        </p:txBody>
      </p:sp>
    </p:spTree>
    <p:extLst>
      <p:ext uri="{BB962C8B-B14F-4D97-AF65-F5344CB8AC3E}">
        <p14:creationId xmlns:p14="http://schemas.microsoft.com/office/powerpoint/2010/main" val="216327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this what Winner meant when he talked about the overpasses of Long Island designed by Robert Moses?</a:t>
            </a:r>
          </a:p>
        </p:txBody>
      </p:sp>
      <p:sp>
        <p:nvSpPr>
          <p:cNvPr id="4" name="Slide Number Placeholder 3"/>
          <p:cNvSpPr>
            <a:spLocks noGrp="1"/>
          </p:cNvSpPr>
          <p:nvPr>
            <p:ph type="sldNum" sz="quarter" idx="10"/>
          </p:nvPr>
        </p:nvSpPr>
        <p:spPr/>
        <p:txBody>
          <a:bodyPr/>
          <a:lstStyle/>
          <a:p>
            <a:fld id="{5F80220F-95A0-5542-B700-1E9BC47016CF}" type="slidenum">
              <a:rPr lang="en-US" smtClean="0"/>
              <a:t>11</a:t>
            </a:fld>
            <a:endParaRPr lang="en-US"/>
          </a:p>
        </p:txBody>
      </p:sp>
    </p:spTree>
    <p:extLst>
      <p:ext uri="{BB962C8B-B14F-4D97-AF65-F5344CB8AC3E}">
        <p14:creationId xmlns:p14="http://schemas.microsoft.com/office/powerpoint/2010/main" val="81976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1/24/13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1/24/13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1/24/13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1/24/13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1/24/13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1/24/13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1/24/13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2</a:t>
            </a:r>
            <a:endParaRPr lang="en-US" dirty="0"/>
          </a:p>
        </p:txBody>
      </p:sp>
      <p:sp>
        <p:nvSpPr>
          <p:cNvPr id="3" name="Subtitle 2"/>
          <p:cNvSpPr>
            <a:spLocks noGrp="1"/>
          </p:cNvSpPr>
          <p:nvPr>
            <p:ph type="subTitle" idx="1"/>
          </p:nvPr>
        </p:nvSpPr>
        <p:spPr>
          <a:xfrm>
            <a:off x="685800" y="3505200"/>
            <a:ext cx="7848600" cy="1752600"/>
          </a:xfrm>
        </p:spPr>
        <p:txBody>
          <a:bodyPr/>
          <a:lstStyle/>
          <a:p>
            <a:r>
              <a:rPr lang="en-US" dirty="0" smtClean="0"/>
              <a:t>The Sociotechnical Gap, Do Artifacts Have Politics?</a:t>
            </a:r>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27396" y="1644980"/>
            <a:ext cx="3459404" cy="2360207"/>
          </a:xfrm>
          <a:prstGeom prst="rect">
            <a:avLst/>
          </a:prstGeom>
        </p:spPr>
      </p:pic>
      <p:sp>
        <p:nvSpPr>
          <p:cNvPr id="2" name="Title 1"/>
          <p:cNvSpPr>
            <a:spLocks noGrp="1"/>
          </p:cNvSpPr>
          <p:nvPr>
            <p:ph type="title"/>
          </p:nvPr>
        </p:nvSpPr>
        <p:spPr>
          <a:xfrm>
            <a:off x="457200" y="533400"/>
            <a:ext cx="8229600" cy="1111580"/>
          </a:xfrm>
        </p:spPr>
        <p:txBody>
          <a:bodyPr>
            <a:normAutofit fontScale="90000"/>
          </a:bodyPr>
          <a:lstStyle/>
          <a:p>
            <a:r>
              <a:rPr lang="en-US" dirty="0" smtClean="0"/>
              <a:t>Anthropomorphism as a Design Feature</a:t>
            </a:r>
            <a:endParaRPr lang="en-US" dirty="0"/>
          </a:p>
        </p:txBody>
      </p:sp>
      <p:pic>
        <p:nvPicPr>
          <p:cNvPr id="5" name="Picture 4"/>
          <p:cNvPicPr>
            <a:picLocks noChangeAspect="1"/>
          </p:cNvPicPr>
          <p:nvPr/>
        </p:nvPicPr>
        <p:blipFill>
          <a:blip r:embed="rId4"/>
          <a:stretch>
            <a:fillRect/>
          </a:stretch>
        </p:blipFill>
        <p:spPr>
          <a:xfrm>
            <a:off x="1106871" y="2014785"/>
            <a:ext cx="2705100" cy="3009900"/>
          </a:xfrm>
          <a:prstGeom prst="rect">
            <a:avLst/>
          </a:prstGeom>
        </p:spPr>
      </p:pic>
      <p:pic>
        <p:nvPicPr>
          <p:cNvPr id="6" name="Picture 5"/>
          <p:cNvPicPr>
            <a:picLocks noChangeAspect="1"/>
          </p:cNvPicPr>
          <p:nvPr/>
        </p:nvPicPr>
        <p:blipFill>
          <a:blip r:embed="rId5"/>
          <a:stretch>
            <a:fillRect/>
          </a:stretch>
        </p:blipFill>
        <p:spPr>
          <a:xfrm>
            <a:off x="2429180" y="3368510"/>
            <a:ext cx="3009900" cy="2692400"/>
          </a:xfrm>
          <a:prstGeom prst="rect">
            <a:avLst/>
          </a:prstGeom>
        </p:spPr>
      </p:pic>
    </p:spTree>
    <p:extLst>
      <p:ext uri="{BB962C8B-B14F-4D97-AF65-F5344CB8AC3E}">
        <p14:creationId xmlns:p14="http://schemas.microsoft.com/office/powerpoint/2010/main" val="38395904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04631"/>
            <a:ext cx="8229600" cy="1362409"/>
          </a:xfrm>
        </p:spPr>
        <p:txBody>
          <a:bodyPr>
            <a:normAutofit/>
          </a:bodyPr>
          <a:lstStyle/>
          <a:p>
            <a:r>
              <a:rPr lang="en-US" dirty="0" smtClean="0"/>
              <a:t>Can a bridge be discriminatory?</a:t>
            </a:r>
            <a:endParaRPr lang="en-US" dirty="0"/>
          </a:p>
        </p:txBody>
      </p:sp>
    </p:spTree>
    <p:extLst>
      <p:ext uri="{BB962C8B-B14F-4D97-AF65-F5344CB8AC3E}">
        <p14:creationId xmlns:p14="http://schemas.microsoft.com/office/powerpoint/2010/main" val="841049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a:t>
            </a:r>
            <a:endParaRPr lang="en-US" dirty="0"/>
          </a:p>
        </p:txBody>
      </p:sp>
      <p:sp>
        <p:nvSpPr>
          <p:cNvPr id="3" name="Content Placeholder 2"/>
          <p:cNvSpPr>
            <a:spLocks noGrp="1"/>
          </p:cNvSpPr>
          <p:nvPr>
            <p:ph idx="1"/>
          </p:nvPr>
        </p:nvSpPr>
        <p:spPr>
          <a:xfrm>
            <a:off x="457200" y="1509464"/>
            <a:ext cx="8229600" cy="4066343"/>
          </a:xfrm>
        </p:spPr>
        <p:txBody>
          <a:bodyPr>
            <a:normAutofit fontScale="92500" lnSpcReduction="20000"/>
          </a:bodyPr>
          <a:lstStyle/>
          <a:p>
            <a:pPr marL="0" indent="0">
              <a:buNone/>
            </a:pPr>
            <a:r>
              <a:rPr lang="en-US" b="1" dirty="0" smtClean="0"/>
              <a:t>Many of our most popular social networking / social media tools are not especially socially informed </a:t>
            </a:r>
            <a:r>
              <a:rPr lang="en-US" dirty="0" smtClean="0"/>
              <a:t>(an opportunity)</a:t>
            </a:r>
          </a:p>
          <a:p>
            <a:pPr marL="0" indent="0">
              <a:buNone/>
            </a:pPr>
            <a:endParaRPr lang="en-US" dirty="0" smtClean="0"/>
          </a:p>
          <a:p>
            <a:pPr marL="0" indent="0">
              <a:buNone/>
            </a:pPr>
            <a:r>
              <a:rPr lang="en-US" dirty="0" smtClean="0"/>
              <a:t>“</a:t>
            </a:r>
            <a:r>
              <a:rPr lang="en-US" dirty="0"/>
              <a:t>Having two identities for yourself is an example of a lack of </a:t>
            </a:r>
            <a:r>
              <a:rPr lang="en-US" dirty="0" smtClean="0"/>
              <a:t>integrity” – Mark </a:t>
            </a:r>
            <a:r>
              <a:rPr lang="en-US" dirty="0" err="1" smtClean="0"/>
              <a:t>Zuckerberg</a:t>
            </a:r>
            <a:endParaRPr lang="en-US" dirty="0" smtClean="0"/>
          </a:p>
          <a:p>
            <a:pPr marL="0" indent="0">
              <a:buNone/>
            </a:pPr>
            <a:endParaRPr lang="en-US" dirty="0"/>
          </a:p>
          <a:p>
            <a:pPr marL="0" indent="0">
              <a:buNone/>
            </a:pPr>
            <a:r>
              <a:rPr lang="en-US" dirty="0"/>
              <a:t>“people have very nuanced behavior concerning how and with whom they wish to share information.  People are concerned about whether to release this piece of information to that person at this time, and they have very complex understanding of people’s views of themselves, the current situation, and the effects of disclosure.</a:t>
            </a:r>
            <a:r>
              <a:rPr lang="en-US" dirty="0" smtClean="0"/>
              <a:t>”</a:t>
            </a:r>
          </a:p>
          <a:p>
            <a:pPr marL="0" indent="0">
              <a:buNone/>
            </a:pPr>
            <a:r>
              <a:rPr lang="en-US" dirty="0" smtClean="0"/>
              <a:t> – Mark Ackerman (citing Erving </a:t>
            </a:r>
            <a:r>
              <a:rPr lang="en-US" dirty="0" err="1" smtClean="0"/>
              <a:t>Goffman</a:t>
            </a:r>
            <a:r>
              <a:rPr lang="en-US" dirty="0" smtClean="0"/>
              <a:t>)</a:t>
            </a:r>
            <a:endParaRPr lang="en-US" dirty="0"/>
          </a:p>
          <a:p>
            <a:pPr marL="0" indent="0">
              <a:buNone/>
            </a:pPr>
            <a:endParaRPr lang="en-US" dirty="0" smtClean="0"/>
          </a:p>
        </p:txBody>
      </p:sp>
      <p:pic>
        <p:nvPicPr>
          <p:cNvPr id="5" name="Picture 4"/>
          <p:cNvPicPr>
            <a:picLocks noChangeAspect="1"/>
          </p:cNvPicPr>
          <p:nvPr/>
        </p:nvPicPr>
        <p:blipFill>
          <a:blip r:embed="rId3"/>
          <a:stretch>
            <a:fillRect/>
          </a:stretch>
        </p:blipFill>
        <p:spPr>
          <a:xfrm>
            <a:off x="6561904" y="5033657"/>
            <a:ext cx="2124896" cy="660682"/>
          </a:xfrm>
          <a:prstGeom prst="rect">
            <a:avLst/>
          </a:prstGeom>
        </p:spPr>
      </p:pic>
      <p:pic>
        <p:nvPicPr>
          <p:cNvPr id="4" name="Picture 3"/>
          <p:cNvPicPr>
            <a:picLocks noChangeAspect="1"/>
          </p:cNvPicPr>
          <p:nvPr/>
        </p:nvPicPr>
        <p:blipFill>
          <a:blip r:embed="rId4"/>
          <a:stretch>
            <a:fillRect/>
          </a:stretch>
        </p:blipFill>
        <p:spPr>
          <a:xfrm>
            <a:off x="4372968" y="5660472"/>
            <a:ext cx="1003246" cy="1002792"/>
          </a:xfrm>
          <a:prstGeom prst="rect">
            <a:avLst/>
          </a:prstGeom>
        </p:spPr>
      </p:pic>
      <p:pic>
        <p:nvPicPr>
          <p:cNvPr id="6" name="Picture 5"/>
          <p:cNvPicPr>
            <a:picLocks noChangeAspect="1"/>
          </p:cNvPicPr>
          <p:nvPr/>
        </p:nvPicPr>
        <p:blipFill>
          <a:blip r:embed="rId5"/>
          <a:stretch>
            <a:fillRect/>
          </a:stretch>
        </p:blipFill>
        <p:spPr>
          <a:xfrm>
            <a:off x="5410080" y="5812872"/>
            <a:ext cx="2302933" cy="667851"/>
          </a:xfrm>
          <a:prstGeom prst="rect">
            <a:avLst/>
          </a:prstGeom>
        </p:spPr>
      </p:pic>
    </p:spTree>
    <p:extLst>
      <p:ext uri="{BB962C8B-B14F-4D97-AF65-F5344CB8AC3E}">
        <p14:creationId xmlns:p14="http://schemas.microsoft.com/office/powerpoint/2010/main" val="3869384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3375314" cy="1583611"/>
          </a:xfrm>
        </p:spPr>
        <p:txBody>
          <a:bodyPr>
            <a:normAutofit/>
          </a:bodyPr>
          <a:lstStyle/>
          <a:p>
            <a:r>
              <a:rPr lang="en-US" dirty="0" smtClean="0"/>
              <a:t>Categorizing the Readings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0788518"/>
              </p:ext>
            </p:extLst>
          </p:nvPr>
        </p:nvGraphicFramePr>
        <p:xfrm>
          <a:off x="487837" y="788618"/>
          <a:ext cx="8522470" cy="5607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60400" y="5757333"/>
            <a:ext cx="2641600" cy="584776"/>
          </a:xfrm>
          <a:prstGeom prst="rect">
            <a:avLst/>
          </a:prstGeom>
          <a:noFill/>
        </p:spPr>
        <p:txBody>
          <a:bodyPr wrap="square" rtlCol="0">
            <a:spAutoFit/>
          </a:bodyPr>
          <a:lstStyle/>
          <a:p>
            <a:r>
              <a:rPr lang="en-US" sz="3200" dirty="0" smtClean="0">
                <a:solidFill>
                  <a:schemeClr val="tx2"/>
                </a:solidFill>
              </a:rPr>
              <a:t>(5 minutes)</a:t>
            </a:r>
            <a:endParaRPr lang="en-US" sz="3200" dirty="0">
              <a:solidFill>
                <a:schemeClr val="tx2"/>
              </a:solidFill>
            </a:endParaRPr>
          </a:p>
        </p:txBody>
      </p:sp>
    </p:spTree>
    <p:extLst>
      <p:ext uri="{BB962C8B-B14F-4D97-AF65-F5344CB8AC3E}">
        <p14:creationId xmlns:p14="http://schemas.microsoft.com/office/powerpoint/2010/main" val="40548976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663"/>
            <a:ext cx="8229600" cy="990600"/>
          </a:xfrm>
        </p:spPr>
        <p:txBody>
          <a:bodyPr>
            <a:normAutofit fontScale="90000"/>
          </a:bodyPr>
          <a:lstStyle/>
          <a:p>
            <a:r>
              <a:rPr lang="en-US" dirty="0" smtClean="0"/>
              <a:t>3 Ideas for handling machine/human relations</a:t>
            </a:r>
            <a:endParaRPr lang="en-US" dirty="0"/>
          </a:p>
        </p:txBody>
      </p:sp>
      <p:sp>
        <p:nvSpPr>
          <p:cNvPr id="3" name="Content Placeholder 2"/>
          <p:cNvSpPr>
            <a:spLocks noGrp="1"/>
          </p:cNvSpPr>
          <p:nvPr>
            <p:ph idx="1"/>
          </p:nvPr>
        </p:nvSpPr>
        <p:spPr>
          <a:xfrm>
            <a:off x="457200" y="1947332"/>
            <a:ext cx="8229600" cy="4529667"/>
          </a:xfrm>
        </p:spPr>
        <p:txBody>
          <a:bodyPr>
            <a:normAutofit fontScale="92500" lnSpcReduction="20000"/>
          </a:bodyPr>
          <a:lstStyle/>
          <a:p>
            <a:r>
              <a:rPr lang="en-US" sz="2800" b="1" dirty="0" smtClean="0"/>
              <a:t>Automate </a:t>
            </a:r>
            <a:r>
              <a:rPr lang="en-US" sz="2800" dirty="0" smtClean="0"/>
              <a:t>– replace tasks carried out by humans with machines</a:t>
            </a:r>
          </a:p>
          <a:p>
            <a:endParaRPr lang="en-US" sz="2800" b="1" dirty="0" smtClean="0"/>
          </a:p>
          <a:p>
            <a:r>
              <a:rPr lang="en-US" sz="2800" b="1" dirty="0" smtClean="0"/>
              <a:t>Delegate</a:t>
            </a:r>
            <a:r>
              <a:rPr lang="en-US" sz="2800" dirty="0" smtClean="0"/>
              <a:t> – recognizing the differing characteristics of machines vs. humans, play to the strengths of each (</a:t>
            </a:r>
            <a:r>
              <a:rPr lang="en-US" sz="2800" i="1" dirty="0" smtClean="0"/>
              <a:t>the socio-technical gap)</a:t>
            </a:r>
            <a:endParaRPr lang="en-US" sz="2800" dirty="0" smtClean="0"/>
          </a:p>
          <a:p>
            <a:endParaRPr lang="en-US" sz="2800" b="1" u="sng" dirty="0"/>
          </a:p>
          <a:p>
            <a:r>
              <a:rPr lang="en-US" sz="2800" b="1" dirty="0" smtClean="0"/>
              <a:t>Make machines human-like </a:t>
            </a:r>
            <a:r>
              <a:rPr lang="en-US" sz="2800" dirty="0" smtClean="0"/>
              <a:t>to facilitate natural, effortless communication between</a:t>
            </a:r>
          </a:p>
          <a:p>
            <a:endParaRPr lang="en-US" sz="2800" b="1" dirty="0"/>
          </a:p>
          <a:p>
            <a:r>
              <a:rPr lang="en-US" sz="2800" dirty="0" smtClean="0"/>
              <a:t>Examples? In what circumstances is each approach called for? </a:t>
            </a:r>
          </a:p>
        </p:txBody>
      </p:sp>
    </p:spTree>
    <p:extLst>
      <p:ext uri="{BB962C8B-B14F-4D97-AF65-F5344CB8AC3E}">
        <p14:creationId xmlns:p14="http://schemas.microsoft.com/office/powerpoint/2010/main" val="2294394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Socio-technical gap</a:t>
            </a:r>
            <a:endParaRPr lang="en-US" dirty="0"/>
          </a:p>
        </p:txBody>
      </p:sp>
      <p:sp>
        <p:nvSpPr>
          <p:cNvPr id="5" name="Text Placeholder 4"/>
          <p:cNvSpPr>
            <a:spLocks noGrp="1"/>
          </p:cNvSpPr>
          <p:nvPr>
            <p:ph type="body" idx="1"/>
          </p:nvPr>
        </p:nvSpPr>
        <p:spPr/>
        <p:txBody>
          <a:bodyPr/>
          <a:lstStyle/>
          <a:p>
            <a:r>
              <a:rPr lang="en-US" dirty="0" smtClean="0"/>
              <a:t>And some key findings from the field of computer-supported cooperative work (CSCW)</a:t>
            </a:r>
            <a:endParaRPr lang="en-US" dirty="0"/>
          </a:p>
        </p:txBody>
      </p:sp>
    </p:spTree>
    <p:extLst>
      <p:ext uri="{BB962C8B-B14F-4D97-AF65-F5344CB8AC3E}">
        <p14:creationId xmlns:p14="http://schemas.microsoft.com/office/powerpoint/2010/main" val="2277754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socio-technical gap (Ackerman)</a:t>
            </a:r>
            <a:endParaRPr lang="en-US" dirty="0"/>
          </a:p>
        </p:txBody>
      </p:sp>
      <p:sp>
        <p:nvSpPr>
          <p:cNvPr id="3" name="Content Placeholder 2"/>
          <p:cNvSpPr>
            <a:spLocks noGrp="1"/>
          </p:cNvSpPr>
          <p:nvPr>
            <p:ph idx="1"/>
          </p:nvPr>
        </p:nvSpPr>
        <p:spPr/>
        <p:txBody>
          <a:bodyPr>
            <a:normAutofit/>
          </a:bodyPr>
          <a:lstStyle/>
          <a:p>
            <a:r>
              <a:rPr lang="en-US" sz="2800" b="1" dirty="0" smtClean="0"/>
              <a:t>Digital technologies </a:t>
            </a:r>
            <a:r>
              <a:rPr lang="en-US" sz="2800" b="1" dirty="0"/>
              <a:t>now play a key role in supporting the social </a:t>
            </a:r>
            <a:r>
              <a:rPr lang="en-US" sz="2800" b="1" dirty="0" smtClean="0"/>
              <a:t>world</a:t>
            </a:r>
            <a:r>
              <a:rPr lang="en-US" sz="2800" b="1" dirty="0"/>
              <a:t> </a:t>
            </a:r>
            <a:r>
              <a:rPr lang="en-US" sz="2800" b="1" dirty="0" smtClean="0"/>
              <a:t>&amp; in mediating </a:t>
            </a:r>
            <a:r>
              <a:rPr lang="en-US" sz="2800" b="1" dirty="0"/>
              <a:t>social interaction</a:t>
            </a:r>
            <a:r>
              <a:rPr lang="en-US" sz="2800" b="1" dirty="0" smtClean="0"/>
              <a:t>. </a:t>
            </a:r>
            <a:r>
              <a:rPr lang="en-US" sz="2800" i="1" dirty="0"/>
              <a:t>Yet </a:t>
            </a:r>
            <a:r>
              <a:rPr lang="en-US" sz="2800" i="1" dirty="0" smtClean="0"/>
              <a:t>such technology </a:t>
            </a:r>
            <a:r>
              <a:rPr lang="en-US" sz="2800" i="1" dirty="0"/>
              <a:t>is unable to fully support social activity in all its flexibility, nuance, and context-</a:t>
            </a:r>
            <a:r>
              <a:rPr lang="en-US" sz="2800" i="1" dirty="0" smtClean="0"/>
              <a:t>specificity.</a:t>
            </a:r>
          </a:p>
          <a:p>
            <a:endParaRPr lang="en-US" sz="2800" b="1" dirty="0" smtClean="0"/>
          </a:p>
          <a:p>
            <a:r>
              <a:rPr lang="en-US" sz="2800" dirty="0" smtClean="0"/>
              <a:t>We can improve technology but Ackerman suggests its likely </a:t>
            </a:r>
            <a:r>
              <a:rPr lang="en-US" sz="2800" u="sng" dirty="0" smtClean="0"/>
              <a:t>the gap will never be entirely closed</a:t>
            </a:r>
          </a:p>
        </p:txBody>
      </p:sp>
    </p:spTree>
    <p:extLst>
      <p:ext uri="{BB962C8B-B14F-4D97-AF65-F5344CB8AC3E}">
        <p14:creationId xmlns:p14="http://schemas.microsoft.com/office/powerpoint/2010/main" val="22633713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socio-technical gap (Ackerman)</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smtClean="0"/>
              <a:t>What the socio-technical gap is NOT:</a:t>
            </a:r>
          </a:p>
          <a:p>
            <a:endParaRPr lang="en-US" sz="2800" i="1" dirty="0"/>
          </a:p>
          <a:p>
            <a:r>
              <a:rPr lang="en-US" sz="2800" dirty="0" smtClean="0"/>
              <a:t>NOT simply the </a:t>
            </a:r>
            <a:r>
              <a:rPr lang="en-US" sz="2800" dirty="0"/>
              <a:t>difference between what technology </a:t>
            </a:r>
            <a:r>
              <a:rPr lang="en-US" sz="2800" dirty="0" smtClean="0"/>
              <a:t>can </a:t>
            </a:r>
            <a:r>
              <a:rPr lang="en-US" sz="2800" dirty="0"/>
              <a:t>do and what we want it to do </a:t>
            </a:r>
            <a:r>
              <a:rPr lang="en-US" sz="2800" dirty="0" smtClean="0"/>
              <a:t>(…because this difference is not </a:t>
            </a:r>
            <a:r>
              <a:rPr lang="en-US" sz="2800" dirty="0"/>
              <a:t>necessarily </a:t>
            </a:r>
            <a:r>
              <a:rPr lang="en-US" sz="2800" i="1" dirty="0"/>
              <a:t>social</a:t>
            </a:r>
            <a:r>
              <a:rPr lang="en-US" sz="2800" i="1" dirty="0" smtClean="0"/>
              <a:t>)</a:t>
            </a:r>
          </a:p>
          <a:p>
            <a:pPr marL="0" indent="0">
              <a:buNone/>
            </a:pPr>
            <a:endParaRPr lang="en-US" sz="2800" dirty="0"/>
          </a:p>
          <a:p>
            <a:r>
              <a:rPr lang="en-US" sz="2800" dirty="0" smtClean="0"/>
              <a:t>Not our </a:t>
            </a:r>
            <a:r>
              <a:rPr lang="en-US" sz="2800" dirty="0"/>
              <a:t>ability to understand technology and use it (skills) vs. what the technology is capable </a:t>
            </a:r>
            <a:r>
              <a:rPr lang="en-US" sz="2800" dirty="0" smtClean="0"/>
              <a:t>of</a:t>
            </a:r>
            <a:endParaRPr lang="en-US" sz="2800" dirty="0"/>
          </a:p>
        </p:txBody>
      </p:sp>
    </p:spTree>
    <p:extLst>
      <p:ext uri="{BB962C8B-B14F-4D97-AF65-F5344CB8AC3E}">
        <p14:creationId xmlns:p14="http://schemas.microsoft.com/office/powerpoint/2010/main" val="29090227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520"/>
            <a:ext cx="8229600" cy="1916425"/>
          </a:xfrm>
        </p:spPr>
        <p:txBody>
          <a:bodyPr>
            <a:normAutofit/>
          </a:bodyPr>
          <a:lstStyle/>
          <a:p>
            <a:r>
              <a:rPr lang="en-US" dirty="0"/>
              <a:t>I</a:t>
            </a:r>
            <a:r>
              <a:rPr lang="en-US" dirty="0" smtClean="0"/>
              <a:t>dentify some examples of the sociotechnical gap (15 minutes)</a:t>
            </a:r>
            <a:endParaRPr lang="en-US" dirty="0"/>
          </a:p>
        </p:txBody>
      </p:sp>
      <p:sp>
        <p:nvSpPr>
          <p:cNvPr id="3" name="TextBox 2"/>
          <p:cNvSpPr txBox="1"/>
          <p:nvPr/>
        </p:nvSpPr>
        <p:spPr>
          <a:xfrm>
            <a:off x="457200" y="2246749"/>
            <a:ext cx="8224229" cy="3046988"/>
          </a:xfrm>
          <a:prstGeom prst="rect">
            <a:avLst/>
          </a:prstGeom>
          <a:noFill/>
        </p:spPr>
        <p:txBody>
          <a:bodyPr wrap="square" rtlCol="0">
            <a:spAutoFit/>
          </a:bodyPr>
          <a:lstStyle/>
          <a:p>
            <a:pPr marL="342900" indent="-342900">
              <a:buFont typeface="Arial"/>
              <a:buChar char="•"/>
            </a:pPr>
            <a:r>
              <a:rPr lang="en-US" sz="2400" dirty="0" smtClean="0"/>
              <a:t>Has the use of a digital technology ever lead you to commit a social gaffe? Created some trouble in your social relationships (personal or professional)?</a:t>
            </a:r>
          </a:p>
          <a:p>
            <a:pPr marL="342900" indent="-342900">
              <a:buFont typeface="Arial"/>
              <a:buChar char="•"/>
            </a:pPr>
            <a:endParaRPr lang="en-US" sz="2400" dirty="0" smtClean="0"/>
          </a:p>
          <a:p>
            <a:pPr marL="342900" indent="-342900">
              <a:buFont typeface="Arial"/>
              <a:buChar char="•"/>
            </a:pPr>
            <a:r>
              <a:rPr lang="en-US" sz="2400" dirty="0" smtClean="0"/>
              <a:t>What is Ackerman’s general explanation for what is going on here?</a:t>
            </a:r>
          </a:p>
          <a:p>
            <a:endParaRPr lang="en-US" sz="2400" dirty="0"/>
          </a:p>
          <a:p>
            <a:pPr marL="342900" indent="-342900">
              <a:buFont typeface="Arial"/>
              <a:buChar char="•"/>
            </a:pPr>
            <a:r>
              <a:rPr lang="en-US" sz="2400" dirty="0" smtClean="0"/>
              <a:t>Could this be avoided through a design change?</a:t>
            </a:r>
          </a:p>
        </p:txBody>
      </p:sp>
    </p:spTree>
    <p:extLst>
      <p:ext uri="{BB962C8B-B14F-4D97-AF65-F5344CB8AC3E}">
        <p14:creationId xmlns:p14="http://schemas.microsoft.com/office/powerpoint/2010/main" val="864313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449410"/>
            <a:ext cx="7464425" cy="3569298"/>
          </a:xfrm>
        </p:spPr>
        <p:txBody>
          <a:bodyPr>
            <a:normAutofit lnSpcReduction="10000"/>
          </a:bodyPr>
          <a:lstStyle/>
          <a:p>
            <a:pPr marL="320040" indent="-320040" eaLnBrk="1" fontAlgn="auto" hangingPunct="1">
              <a:spcAft>
                <a:spcPts val="0"/>
              </a:spcAft>
              <a:buFont typeface="Wingdings"/>
              <a:buChar char=""/>
              <a:defRPr/>
            </a:pPr>
            <a:r>
              <a:rPr lang="en-US" dirty="0" smtClean="0">
                <a:ea typeface="+mn-ea"/>
              </a:rPr>
              <a:t>Norms emerge for use in CSCW systems, and these </a:t>
            </a:r>
            <a:r>
              <a:rPr lang="en-US" b="1" dirty="0" smtClean="0">
                <a:ea typeface="+mn-ea"/>
              </a:rPr>
              <a:t>norms tend to be constantly re-negotiated</a:t>
            </a:r>
            <a:r>
              <a:rPr lang="en-US" dirty="0" smtClean="0">
                <a:ea typeface="+mn-ea"/>
              </a:rPr>
              <a:t>.  </a:t>
            </a:r>
          </a:p>
          <a:p>
            <a:pPr marL="320040" indent="-320040" eaLnBrk="1" fontAlgn="auto" hangingPunct="1">
              <a:spcAft>
                <a:spcPts val="0"/>
              </a:spcAft>
              <a:buFont typeface="Wingdings"/>
              <a:buChar char=""/>
              <a:defRPr/>
            </a:pPr>
            <a:endParaRPr lang="en-US" dirty="0" smtClean="0">
              <a:ea typeface="+mn-ea"/>
            </a:endParaRPr>
          </a:p>
          <a:p>
            <a:pPr marL="320040" indent="-320040" eaLnBrk="1" fontAlgn="auto" hangingPunct="1">
              <a:spcAft>
                <a:spcPts val="0"/>
              </a:spcAft>
              <a:buFont typeface="Wingdings"/>
              <a:buChar char=""/>
              <a:defRPr/>
            </a:pPr>
            <a:r>
              <a:rPr lang="en-US" b="1" dirty="0" smtClean="0">
                <a:ea typeface="+mn-ea"/>
              </a:rPr>
              <a:t>Critical Mass </a:t>
            </a:r>
            <a:r>
              <a:rPr lang="en-US" dirty="0" smtClean="0">
                <a:ea typeface="+mn-ea"/>
              </a:rPr>
              <a:t>problems (related: </a:t>
            </a:r>
            <a:r>
              <a:rPr lang="en-US" b="1" dirty="0" smtClean="0">
                <a:ea typeface="+mn-ea"/>
              </a:rPr>
              <a:t>network effects</a:t>
            </a:r>
            <a:r>
              <a:rPr lang="en-US" dirty="0" smtClean="0">
                <a:ea typeface="+mn-ea"/>
              </a:rPr>
              <a:t>)</a:t>
            </a:r>
          </a:p>
          <a:p>
            <a:pPr marL="320040" indent="-320040" eaLnBrk="1" fontAlgn="auto" hangingPunct="1">
              <a:spcAft>
                <a:spcPts val="0"/>
              </a:spcAft>
              <a:buFont typeface="Wingdings"/>
              <a:buChar char=""/>
              <a:defRPr/>
            </a:pPr>
            <a:endParaRPr lang="en-US" dirty="0" smtClean="0">
              <a:ea typeface="+mn-ea"/>
            </a:endParaRPr>
          </a:p>
          <a:p>
            <a:pPr marL="320040" indent="-320040" eaLnBrk="1" fontAlgn="auto" hangingPunct="1">
              <a:spcAft>
                <a:spcPts val="0"/>
              </a:spcAft>
              <a:buFont typeface="Wingdings"/>
              <a:buChar char=""/>
              <a:defRPr/>
            </a:pPr>
            <a:r>
              <a:rPr lang="en-US" dirty="0" smtClean="0">
                <a:ea typeface="+mn-ea"/>
              </a:rPr>
              <a:t>Importance of </a:t>
            </a:r>
            <a:r>
              <a:rPr lang="en-US" b="1" dirty="0"/>
              <a:t>I</a:t>
            </a:r>
            <a:r>
              <a:rPr lang="en-US" b="1" dirty="0" smtClean="0">
                <a:ea typeface="+mn-ea"/>
              </a:rPr>
              <a:t>ncentives for participation </a:t>
            </a:r>
            <a:r>
              <a:rPr lang="en-US" dirty="0" smtClean="0">
                <a:ea typeface="+mn-ea"/>
              </a:rPr>
              <a:t>and contribution in collective effort systems</a:t>
            </a:r>
          </a:p>
          <a:p>
            <a:pPr marL="594360" lvl="1" indent="-320040">
              <a:buFont typeface="Wingdings"/>
              <a:buChar char=""/>
              <a:defRPr/>
            </a:pPr>
            <a:r>
              <a:rPr lang="en-US" dirty="0" smtClean="0"/>
              <a:t>The data entry burden</a:t>
            </a:r>
            <a:endParaRPr lang="en-US" dirty="0" smtClean="0">
              <a:ea typeface="+mn-ea"/>
            </a:endParaRPr>
          </a:p>
        </p:txBody>
      </p:sp>
      <p:sp>
        <p:nvSpPr>
          <p:cNvPr id="4" name="Title 1"/>
          <p:cNvSpPr txBox="1">
            <a:spLocks/>
          </p:cNvSpPr>
          <p:nvPr/>
        </p:nvSpPr>
        <p:spPr>
          <a:xfrm>
            <a:off x="457200" y="482520"/>
            <a:ext cx="8229600" cy="19164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Lessons Learned in CSCW (tips from Ackerman)</a:t>
            </a:r>
            <a:endParaRPr lang="en-US" dirty="0"/>
          </a:p>
        </p:txBody>
      </p:sp>
    </p:spTree>
    <p:extLst>
      <p:ext uri="{BB962C8B-B14F-4D97-AF65-F5344CB8AC3E}">
        <p14:creationId xmlns:p14="http://schemas.microsoft.com/office/powerpoint/2010/main" val="42330123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449409"/>
            <a:ext cx="7984067" cy="3968324"/>
          </a:xfrm>
        </p:spPr>
        <p:txBody>
          <a:bodyPr>
            <a:normAutofit lnSpcReduction="10000"/>
          </a:bodyPr>
          <a:lstStyle/>
          <a:p>
            <a:pPr marL="320040" indent="-320040" eaLnBrk="1" fontAlgn="auto" hangingPunct="1">
              <a:spcAft>
                <a:spcPts val="0"/>
              </a:spcAft>
              <a:buFont typeface="Wingdings"/>
              <a:buChar char=""/>
              <a:defRPr/>
            </a:pPr>
            <a:r>
              <a:rPr lang="en-US" b="1" dirty="0" smtClean="0">
                <a:ea typeface="+mn-ea"/>
              </a:rPr>
              <a:t>Exceptions tend to be the norm </a:t>
            </a:r>
            <a:r>
              <a:rPr lang="en-US" dirty="0" smtClean="0">
                <a:ea typeface="+mn-ea"/>
              </a:rPr>
              <a:t>in work processes </a:t>
            </a:r>
          </a:p>
          <a:p>
            <a:pPr marL="594360" lvl="1" indent="-320040">
              <a:buFont typeface="Wingdings"/>
              <a:buChar char=""/>
              <a:defRPr/>
            </a:pPr>
            <a:r>
              <a:rPr lang="en-US" dirty="0" smtClean="0">
                <a:ea typeface="+mn-ea"/>
              </a:rPr>
              <a:t>common mistake in system design … task flow or decision support that aims to anticipate and encode all possible work flows.</a:t>
            </a:r>
          </a:p>
          <a:p>
            <a:pPr marL="320040" indent="-320040" eaLnBrk="1" fontAlgn="auto" hangingPunct="1">
              <a:spcAft>
                <a:spcPts val="0"/>
              </a:spcAft>
              <a:buFont typeface="Wingdings"/>
              <a:buChar char=""/>
              <a:defRPr/>
            </a:pPr>
            <a:endParaRPr lang="en-US" dirty="0" smtClean="0">
              <a:ea typeface="+mn-ea"/>
            </a:endParaRPr>
          </a:p>
          <a:p>
            <a:pPr marL="320040" indent="-320040" eaLnBrk="1" fontAlgn="auto" hangingPunct="1">
              <a:spcAft>
                <a:spcPts val="0"/>
              </a:spcAft>
              <a:buFont typeface="Wingdings"/>
              <a:buChar char=""/>
              <a:defRPr/>
            </a:pPr>
            <a:r>
              <a:rPr lang="en-US" dirty="0" smtClean="0"/>
              <a:t>People prefer to know </a:t>
            </a:r>
            <a:r>
              <a:rPr lang="en-US" b="1" dirty="0" smtClean="0"/>
              <a:t>who else is present </a:t>
            </a:r>
            <a:r>
              <a:rPr lang="en-US" dirty="0" smtClean="0"/>
              <a:t>in a shared space and </a:t>
            </a:r>
            <a:r>
              <a:rPr lang="en-US" b="1" dirty="0" smtClean="0"/>
              <a:t>how they are performing </a:t>
            </a:r>
            <a:endParaRPr lang="en-US" dirty="0" smtClean="0"/>
          </a:p>
          <a:p>
            <a:pPr marL="594360" lvl="1" indent="-320040">
              <a:buFont typeface="Wingdings"/>
              <a:buChar char=""/>
              <a:defRPr/>
            </a:pPr>
            <a:r>
              <a:rPr lang="en-US" dirty="0" smtClean="0"/>
              <a:t>E.g. Air </a:t>
            </a:r>
            <a:r>
              <a:rPr lang="en-US" dirty="0" smtClean="0"/>
              <a:t>traffic controllers anticipating future workflow</a:t>
            </a:r>
          </a:p>
          <a:p>
            <a:pPr marL="320040" indent="-320040" eaLnBrk="1" fontAlgn="auto" hangingPunct="1">
              <a:spcAft>
                <a:spcPts val="0"/>
              </a:spcAft>
              <a:buFont typeface="Wingdings"/>
              <a:buChar char=""/>
              <a:defRPr/>
            </a:pPr>
            <a:endParaRPr lang="en-US" dirty="0" smtClean="0">
              <a:ea typeface="+mn-ea"/>
            </a:endParaRPr>
          </a:p>
          <a:p>
            <a:pPr marL="320040" indent="-320040" eaLnBrk="1" fontAlgn="auto" hangingPunct="1">
              <a:spcAft>
                <a:spcPts val="0"/>
              </a:spcAft>
              <a:buFont typeface="Wingdings"/>
              <a:buChar char=""/>
              <a:defRPr/>
            </a:pPr>
            <a:r>
              <a:rPr lang="en-US" dirty="0" smtClean="0">
                <a:ea typeface="+mn-ea"/>
              </a:rPr>
              <a:t>Visibility of communication and information (tricky, the politics of concealment)</a:t>
            </a:r>
          </a:p>
          <a:p>
            <a:pPr eaLnBrk="1" hangingPunct="1">
              <a:buFont typeface="Wingdings" pitchFamily="2" charset="2"/>
              <a:buNone/>
              <a:defRPr/>
            </a:pPr>
            <a:endParaRPr lang="en-US" dirty="0">
              <a:ea typeface="+mn-ea"/>
            </a:endParaRPr>
          </a:p>
        </p:txBody>
      </p:sp>
      <p:sp>
        <p:nvSpPr>
          <p:cNvPr id="4" name="Title 1"/>
          <p:cNvSpPr txBox="1">
            <a:spLocks/>
          </p:cNvSpPr>
          <p:nvPr/>
        </p:nvSpPr>
        <p:spPr>
          <a:xfrm>
            <a:off x="457200" y="482520"/>
            <a:ext cx="8229600" cy="19164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Lessons Learned in CSCW (tips from Ackerman)</a:t>
            </a:r>
            <a:endParaRPr lang="en-US" dirty="0"/>
          </a:p>
        </p:txBody>
      </p:sp>
    </p:spTree>
    <p:extLst>
      <p:ext uri="{BB962C8B-B14F-4D97-AF65-F5344CB8AC3E}">
        <p14:creationId xmlns:p14="http://schemas.microsoft.com/office/powerpoint/2010/main" val="40478848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2586</TotalTime>
  <Words>781</Words>
  <Application>Microsoft Macintosh PowerPoint</Application>
  <PresentationFormat>On-screen Show (4:3)</PresentationFormat>
  <Paragraphs>84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Clarity</vt:lpstr>
      <vt:lpstr>Session 2</vt:lpstr>
      <vt:lpstr>Categorizing the Readings</vt:lpstr>
      <vt:lpstr>3 Ideas for handling machine/human relations</vt:lpstr>
      <vt:lpstr>The Socio-technical gap</vt:lpstr>
      <vt:lpstr>The socio-technical gap (Ackerman)</vt:lpstr>
      <vt:lpstr>The socio-technical gap (Ackerman)</vt:lpstr>
      <vt:lpstr>Identify some examples of the sociotechnical gap (15 minutes)</vt:lpstr>
      <vt:lpstr>PowerPoint Presentation</vt:lpstr>
      <vt:lpstr>PowerPoint Presentation</vt:lpstr>
      <vt:lpstr>Anthropomorphism as a Design Feature</vt:lpstr>
      <vt:lpstr>Can a bridge be discriminatory?</vt:lpstr>
      <vt:lpstr>Take home</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58</cp:revision>
  <dcterms:created xsi:type="dcterms:W3CDTF">2012-01-13T20:16:03Z</dcterms:created>
  <dcterms:modified xsi:type="dcterms:W3CDTF">2013-01-25T03:27:03Z</dcterms:modified>
</cp:coreProperties>
</file>