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9"/>
  </p:notesMasterIdLst>
  <p:sldIdLst>
    <p:sldId id="337" r:id="rId2"/>
    <p:sldId id="256" r:id="rId3"/>
    <p:sldId id="366" r:id="rId4"/>
    <p:sldId id="344" r:id="rId5"/>
    <p:sldId id="340" r:id="rId6"/>
    <p:sldId id="342" r:id="rId7"/>
    <p:sldId id="341" r:id="rId8"/>
    <p:sldId id="343" r:id="rId9"/>
    <p:sldId id="364" r:id="rId10"/>
    <p:sldId id="339" r:id="rId11"/>
    <p:sldId id="345" r:id="rId12"/>
    <p:sldId id="360" r:id="rId13"/>
    <p:sldId id="368" r:id="rId14"/>
    <p:sldId id="370" r:id="rId15"/>
    <p:sldId id="371" r:id="rId16"/>
    <p:sldId id="357" r:id="rId17"/>
    <p:sldId id="3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2" autoAdjust="0"/>
    <p:restoredTop sz="66206" autoAdjust="0"/>
  </p:normalViewPr>
  <p:slideViewPr>
    <p:cSldViewPr snapToGrid="0" snapToObjects="1">
      <p:cViewPr>
        <p:scale>
          <a:sx n="85" d="100"/>
          <a:sy n="85" d="100"/>
        </p:scale>
        <p:origin x="-1360" y="1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AB8AE-0D8A-9242-8059-43EEF45D2678}" type="datetimeFigureOut">
              <a:rPr lang="en-US" smtClean="0"/>
              <a:t>4/18/12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78F05-3045-6C44-A997-C75DD2547EB9}" type="slidenum">
              <a:rPr lang="en-US" smtClean="0"/>
              <a:t>‹#›</a:t>
            </a:fld>
            <a:endParaRPr lang="en-US"/>
          </a:p>
        </p:txBody>
      </p:sp>
    </p:spTree>
    <p:extLst>
      <p:ext uri="{BB962C8B-B14F-4D97-AF65-F5344CB8AC3E}">
        <p14:creationId xmlns:p14="http://schemas.microsoft.com/office/powerpoint/2010/main" val="3525242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a:t>
            </a:fld>
            <a:endParaRPr lang="en-US"/>
          </a:p>
        </p:txBody>
      </p:sp>
    </p:spTree>
    <p:extLst>
      <p:ext uri="{BB962C8B-B14F-4D97-AF65-F5344CB8AC3E}">
        <p14:creationId xmlns:p14="http://schemas.microsoft.com/office/powerpoint/2010/main" val="58600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very new, fresh topic on which there is very little published research.</a:t>
            </a:r>
          </a:p>
          <a:p>
            <a:r>
              <a:rPr lang="en-US" baseline="0" dirty="0" smtClean="0"/>
              <a:t>Related to this idea that in online spaces people come to develop emergently a distinct subculture (which we’ve talked about at length in section 3).</a:t>
            </a:r>
          </a:p>
          <a:p>
            <a:r>
              <a:rPr lang="en-US" baseline="0" dirty="0" smtClean="0"/>
              <a:t>What cultural influences form these emergent online subcultures – not emerging out of nothing, but what? New demands of the online environment, properties of networked publics? Also, the cultural practices of the populations who come to inhabit online spaces.  ‘cyberspace as </a:t>
            </a:r>
            <a:r>
              <a:rPr lang="en-US" baseline="0" dirty="0" err="1" smtClean="0"/>
              <a:t>american</a:t>
            </a:r>
            <a:r>
              <a:rPr lang="en-US" baseline="0" dirty="0" smtClean="0"/>
              <a:t> culture’ as Phil </a:t>
            </a:r>
            <a:r>
              <a:rPr lang="en-US" baseline="0" dirty="0" err="1" smtClean="0"/>
              <a:t>Agre</a:t>
            </a:r>
            <a:r>
              <a:rPr lang="en-US" baseline="0" dirty="0" smtClean="0"/>
              <a:t> once wrote about.</a:t>
            </a:r>
          </a:p>
          <a:p>
            <a:endParaRPr lang="en-US" baseline="0" dirty="0" smtClean="0"/>
          </a:p>
          <a:p>
            <a:r>
              <a:rPr lang="en-US" baseline="0" dirty="0" smtClean="0"/>
              <a:t>Now with the Internet becoming a more truly global phenomenon, with a wider diversity of people encountering one another, what emerges?</a:t>
            </a:r>
          </a:p>
        </p:txBody>
      </p:sp>
      <p:sp>
        <p:nvSpPr>
          <p:cNvPr id="4" name="Slide Number Placeholder 3"/>
          <p:cNvSpPr>
            <a:spLocks noGrp="1"/>
          </p:cNvSpPr>
          <p:nvPr>
            <p:ph type="sldNum" sz="quarter" idx="10"/>
          </p:nvPr>
        </p:nvSpPr>
        <p:spPr/>
        <p:txBody>
          <a:bodyPr/>
          <a:lstStyle/>
          <a:p>
            <a:fld id="{1CA78F05-3045-6C44-A997-C75DD2547EB9}" type="slidenum">
              <a:rPr lang="en-US" smtClean="0"/>
              <a:t>11</a:t>
            </a:fld>
            <a:endParaRPr lang="en-US"/>
          </a:p>
        </p:txBody>
      </p:sp>
    </p:spTree>
    <p:extLst>
      <p:ext uri="{BB962C8B-B14F-4D97-AF65-F5344CB8AC3E}">
        <p14:creationId xmlns:p14="http://schemas.microsoft.com/office/powerpoint/2010/main" val="223512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12</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reflection of the terms – employment in a multinational corporation set with a certain, a clientele who need to be satisfied.</a:t>
            </a:r>
          </a:p>
        </p:txBody>
      </p:sp>
      <p:sp>
        <p:nvSpPr>
          <p:cNvPr id="4" name="Slide Number Placeholder 3"/>
          <p:cNvSpPr>
            <a:spLocks noGrp="1"/>
          </p:cNvSpPr>
          <p:nvPr>
            <p:ph type="sldNum" sz="quarter" idx="10"/>
          </p:nvPr>
        </p:nvSpPr>
        <p:spPr/>
        <p:txBody>
          <a:bodyPr/>
          <a:lstStyle/>
          <a:p>
            <a:fld id="{1CA78F05-3045-6C44-A997-C75DD2547EB9}" type="slidenum">
              <a:rPr lang="en-US" smtClean="0"/>
              <a:t>13</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14</a:t>
            </a:fld>
            <a:endParaRPr lang="en-US"/>
          </a:p>
        </p:txBody>
      </p:sp>
    </p:spTree>
    <p:extLst>
      <p:ext uri="{BB962C8B-B14F-4D97-AF65-F5344CB8AC3E}">
        <p14:creationId xmlns:p14="http://schemas.microsoft.com/office/powerpoint/2010/main" val="290129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15</a:t>
            </a:fld>
            <a:endParaRPr lang="en-US"/>
          </a:p>
        </p:txBody>
      </p:sp>
    </p:spTree>
    <p:extLst>
      <p:ext uri="{BB962C8B-B14F-4D97-AF65-F5344CB8AC3E}">
        <p14:creationId xmlns:p14="http://schemas.microsoft.com/office/powerpoint/2010/main" val="2901295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16</a:t>
            </a:fld>
            <a:endParaRPr lang="en-US"/>
          </a:p>
        </p:txBody>
      </p:sp>
    </p:spTree>
    <p:extLst>
      <p:ext uri="{BB962C8B-B14F-4D97-AF65-F5344CB8AC3E}">
        <p14:creationId xmlns:p14="http://schemas.microsoft.com/office/powerpoint/2010/main" val="63303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17</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Address Raymond Williams comment that “culture is one of the two or three most complicated words in the English language”</a:t>
            </a:r>
          </a:p>
        </p:txBody>
      </p:sp>
      <p:sp>
        <p:nvSpPr>
          <p:cNvPr id="4" name="Slide Number Placeholder 3"/>
          <p:cNvSpPr>
            <a:spLocks noGrp="1"/>
          </p:cNvSpPr>
          <p:nvPr>
            <p:ph type="sldNum" sz="quarter" idx="10"/>
          </p:nvPr>
        </p:nvSpPr>
        <p:spPr/>
        <p:txBody>
          <a:bodyPr/>
          <a:lstStyle/>
          <a:p>
            <a:fld id="{1CA78F05-3045-6C44-A997-C75DD2547EB9}" type="slidenum">
              <a:rPr lang="en-US" smtClean="0"/>
              <a:t>2</a:t>
            </a:fld>
            <a:endParaRPr lang="en-US"/>
          </a:p>
        </p:txBody>
      </p:sp>
    </p:spTree>
    <p:extLst>
      <p:ext uri="{BB962C8B-B14F-4D97-AF65-F5344CB8AC3E}">
        <p14:creationId xmlns:p14="http://schemas.microsoft.com/office/powerpoint/2010/main" val="338718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“Cyberspace</a:t>
            </a:r>
            <a:r>
              <a:rPr lang="en-US" baseline="0" dirty="0" smtClean="0"/>
              <a:t> as American Culture” (2002) by Phil </a:t>
            </a:r>
            <a:r>
              <a:rPr lang="en-US" baseline="0" dirty="0" err="1" smtClean="0"/>
              <a:t>Agre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3</a:t>
            </a:fld>
            <a:endParaRPr lang="en-US"/>
          </a:p>
        </p:txBody>
      </p:sp>
    </p:spTree>
    <p:extLst>
      <p:ext uri="{BB962C8B-B14F-4D97-AF65-F5344CB8AC3E}">
        <p14:creationId xmlns:p14="http://schemas.microsoft.com/office/powerpoint/2010/main" val="118059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middle – our rough definition</a:t>
            </a:r>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5</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What is a “particular way of life” composed of?</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Special events as well as the everyday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Moving from a sense of culture as being distinguishable by sharp boundaries, best found in communities “isolated” from western influence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6</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habit</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not just behavior, but the meaning attached to those behaviors, their significance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shared (not idiosyncratic)</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learned, trained into members (not instinctual)</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It is whole way of life (not isolated variables, but complex interrelationship)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7</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studying digital</a:t>
            </a:r>
            <a:r>
              <a:rPr lang="en-US" baseline="0" dirty="0" smtClean="0"/>
              <a:t> technologies or information systems, how is culture relevant to our concerns?</a:t>
            </a:r>
          </a:p>
          <a:p>
            <a:r>
              <a:rPr lang="en-US" baseline="0" dirty="0" smtClean="0"/>
              <a:t>That people from different cultural contexts may not respond in the same way to the same systems, artifacts – we may need to market to them differently, may develop products with different features or options.</a:t>
            </a:r>
          </a:p>
          <a:p>
            <a:endParaRPr lang="en-US" baseline="0" dirty="0" smtClean="0"/>
          </a:p>
          <a:p>
            <a:r>
              <a:rPr lang="en-US" baseline="0" dirty="0" smtClean="0"/>
              <a:t>The cultural prohibition against earning interest on invested money in Islam – leads to Islamic banking.</a:t>
            </a:r>
          </a:p>
          <a:p>
            <a:endParaRPr lang="en-US" baseline="0" dirty="0" smtClean="0"/>
          </a:p>
          <a:p>
            <a:r>
              <a:rPr lang="en-US" baseline="0" dirty="0" smtClean="0"/>
              <a:t>In design and in use. To harness and be more aware of</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8</a:t>
            </a:fld>
            <a:endParaRPr lang="en-US"/>
          </a:p>
        </p:txBody>
      </p:sp>
    </p:spTree>
    <p:extLst>
      <p:ext uri="{BB962C8B-B14F-4D97-AF65-F5344CB8AC3E}">
        <p14:creationId xmlns:p14="http://schemas.microsoft.com/office/powerpoint/2010/main" val="223512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Ethics</a:t>
            </a:r>
          </a:p>
          <a:p>
            <a:r>
              <a:rPr lang="en-US" dirty="0" smtClean="0"/>
              <a:t>Keeping in mind that notions and practices of morality as culturally variant.  Being explicit about questions of values and criteria (beyond the technical) in the design of things.</a:t>
            </a:r>
          </a:p>
          <a:p>
            <a:endParaRPr lang="en-US" u="none" baseline="0" dirty="0" smtClean="0"/>
          </a:p>
          <a:p>
            <a:r>
              <a:rPr lang="en-US" u="none" baseline="0" dirty="0" err="1" smtClean="0"/>
              <a:t>Nissenbaum</a:t>
            </a:r>
            <a:r>
              <a:rPr lang="en-US" u="none" baseline="0" dirty="0" smtClean="0"/>
              <a:t> reading…introducing ethics.  Lack of criteria for evaluating technology on social, political, ethical criteria (only technical…and economic).</a:t>
            </a:r>
          </a:p>
          <a:p>
            <a:r>
              <a:rPr lang="en-US" u="none" baseline="0" dirty="0" smtClean="0"/>
              <a:t>Ties to tech and development or tech and poverty movement</a:t>
            </a:r>
          </a:p>
          <a:p>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second key feature of VID work is its pragmatism. It is not enough to demonstrate that values are expressed through design decisions. Thinking about values should be included among the set of aspirations that guide and constrain the designs of all technology. If we accept that technology can embody values, let those who design and produce systems take values into consideration as they engineer these system components. The VID framework therefore places ethical and political values on the same plane of importance alongside technical and functional specifications and constraints.</a:t>
            </a:r>
          </a:p>
          <a:p>
            <a:endParaRPr lang="en-US" u="none" baseline="0" dirty="0" smtClean="0"/>
          </a:p>
          <a:p>
            <a:endParaRPr lang="en-US" u="none" baseline="0" dirty="0" smtClean="0"/>
          </a:p>
          <a:p>
            <a:r>
              <a:rPr lang="en-US" u="none" baseline="0" dirty="0" smtClean="0"/>
              <a:t>Ethics:</a:t>
            </a:r>
          </a:p>
          <a:p>
            <a:pPr marL="228600" indent="-228600">
              <a:buAutoNum type="arabicParenR"/>
            </a:pPr>
            <a:r>
              <a:rPr lang="en-US" u="none" baseline="0" dirty="0" smtClean="0"/>
              <a:t>Locus of control centralized or decentralized?</a:t>
            </a:r>
          </a:p>
          <a:p>
            <a:pPr marL="228600" indent="-228600">
              <a:buAutoNum type="arabicParenR"/>
            </a:pPr>
            <a:r>
              <a:rPr lang="en-US" u="none" baseline="0" dirty="0" smtClean="0"/>
              <a:t>Workings transparent or opaque?</a:t>
            </a:r>
          </a:p>
          <a:p>
            <a:pPr marL="228600" indent="-228600">
              <a:buAutoNum type="arabicParenR"/>
            </a:pPr>
            <a:r>
              <a:rPr lang="en-US" u="none" baseline="0" dirty="0" smtClean="0"/>
              <a:t>Support balanced terms of information exchange</a:t>
            </a:r>
          </a:p>
          <a:p>
            <a:pPr marL="228600" indent="-228600">
              <a:buAutoNum type="arabicParenR"/>
            </a:pPr>
            <a:r>
              <a:rPr lang="en-US" u="none" baseline="0" dirty="0" smtClean="0"/>
              <a:t>Unfairly </a:t>
            </a:r>
            <a:r>
              <a:rPr lang="en-US" u="none" baseline="0" dirty="0" err="1" smtClean="0"/>
              <a:t>discrimianate</a:t>
            </a:r>
            <a:r>
              <a:rPr lang="en-US" u="none" baseline="0" dirty="0" smtClean="0"/>
              <a:t> against specific sectors of potential users?</a:t>
            </a:r>
          </a:p>
          <a:p>
            <a:pPr marL="228600" indent="-228600">
              <a:buAutoNum type="arabicParenR"/>
            </a:pPr>
            <a:r>
              <a:rPr lang="en-US" u="none" baseline="0" dirty="0" smtClean="0"/>
              <a:t>Enhance or diminish the possibility of trust?</a:t>
            </a:r>
          </a:p>
        </p:txBody>
      </p:sp>
      <p:sp>
        <p:nvSpPr>
          <p:cNvPr id="4" name="Slide Number Placeholder 3"/>
          <p:cNvSpPr>
            <a:spLocks noGrp="1"/>
          </p:cNvSpPr>
          <p:nvPr>
            <p:ph type="sldNum" sz="quarter" idx="10"/>
          </p:nvPr>
        </p:nvSpPr>
        <p:spPr/>
        <p:txBody>
          <a:bodyPr/>
          <a:lstStyle/>
          <a:p>
            <a:fld id="{1CA78F05-3045-6C44-A997-C75DD2547EB9}" type="slidenum">
              <a:rPr lang="en-US" smtClean="0"/>
              <a:t>9</a:t>
            </a:fld>
            <a:endParaRPr lang="en-US"/>
          </a:p>
        </p:txBody>
      </p:sp>
    </p:spTree>
    <p:extLst>
      <p:ext uri="{BB962C8B-B14F-4D97-AF65-F5344CB8AC3E}">
        <p14:creationId xmlns:p14="http://schemas.microsoft.com/office/powerpoint/2010/main" val="145993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Culture not as outside of material/mechanization, but expressed in ways of engaging with features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Culture materializes technology in a particular way through forms of use.</a:t>
            </a:r>
          </a:p>
          <a:p>
            <a:endParaRPr lang="en-US" u="none"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10</a:t>
            </a:fld>
            <a:endParaRPr lang="en-US"/>
          </a:p>
        </p:txBody>
      </p:sp>
    </p:spTree>
    <p:extLst>
      <p:ext uri="{BB962C8B-B14F-4D97-AF65-F5344CB8AC3E}">
        <p14:creationId xmlns:p14="http://schemas.microsoft.com/office/powerpoint/2010/main" val="145993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April 18,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April 18,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April 18,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April 18,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April 18,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April 18,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April 18, 12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April 18, 12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April 18, 12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April 18,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April 18,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April 18, 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Final Paper Assignment Sheet:</a:t>
            </a:r>
          </a:p>
          <a:p>
            <a:pPr marL="0" indent="0">
              <a:buNone/>
            </a:pPr>
            <a:endParaRPr lang="en-US" sz="2800" b="1" dirty="0" smtClean="0"/>
          </a:p>
          <a:p>
            <a:pPr marL="514350" indent="-514350">
              <a:buAutoNum type="arabicParenR"/>
            </a:pPr>
            <a:r>
              <a:rPr lang="en-US" sz="2800" dirty="0" smtClean="0"/>
              <a:t>7000-8000 words (that is the full range no + or – on the word count)</a:t>
            </a:r>
          </a:p>
          <a:p>
            <a:pPr marL="514350" indent="-514350">
              <a:buAutoNum type="arabicParenR"/>
            </a:pPr>
            <a:r>
              <a:rPr lang="en-US" sz="2800" dirty="0" smtClean="0"/>
              <a:t>Word count is without bibliography but including in-line citations</a:t>
            </a:r>
          </a:p>
          <a:p>
            <a:pPr marL="514350" indent="-514350">
              <a:buAutoNum type="arabicParenR"/>
            </a:pPr>
            <a:endParaRPr lang="en-US" sz="2800" dirty="0" smtClean="0"/>
          </a:p>
        </p:txBody>
      </p:sp>
    </p:spTree>
    <p:extLst>
      <p:ext uri="{BB962C8B-B14F-4D97-AF65-F5344CB8AC3E}">
        <p14:creationId xmlns:p14="http://schemas.microsoft.com/office/powerpoint/2010/main" val="1331732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9541"/>
          </a:xfrm>
        </p:spPr>
        <p:txBody>
          <a:bodyPr>
            <a:normAutofit/>
          </a:bodyPr>
          <a:lstStyle/>
          <a:p>
            <a:pPr marL="0" indent="0"/>
            <a:r>
              <a:rPr lang="en-US" dirty="0"/>
              <a:t>Cultures of Mobile Phone </a:t>
            </a:r>
            <a:r>
              <a:rPr lang="en-US" b="1" dirty="0" smtClean="0"/>
              <a:t>Use</a:t>
            </a:r>
            <a:endParaRPr lang="en-US" dirty="0"/>
          </a:p>
        </p:txBody>
      </p:sp>
      <p:sp>
        <p:nvSpPr>
          <p:cNvPr id="5" name="Content Placeholder 2"/>
          <p:cNvSpPr txBox="1">
            <a:spLocks/>
          </p:cNvSpPr>
          <p:nvPr/>
        </p:nvSpPr>
        <p:spPr>
          <a:xfrm>
            <a:off x="627530" y="1673415"/>
            <a:ext cx="7724588" cy="4433049"/>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smtClean="0"/>
              <a:t>“Link-up” In Jamaica</a:t>
            </a:r>
            <a:r>
              <a:rPr lang="en-US" dirty="0" smtClean="0"/>
              <a:t> – kinship and extremely broad social networks within which ties are revitalized lightly.  The economic not divorced from the social.</a:t>
            </a:r>
          </a:p>
          <a:p>
            <a:endParaRPr lang="en-US" dirty="0" smtClean="0"/>
          </a:p>
          <a:p>
            <a:r>
              <a:rPr lang="en-US" b="1" dirty="0" err="1"/>
              <a:t>Kawaii</a:t>
            </a:r>
            <a:r>
              <a:rPr lang="en-US" b="1" dirty="0"/>
              <a:t> culture</a:t>
            </a:r>
            <a:r>
              <a:rPr lang="en-US" dirty="0"/>
              <a:t>, phone personalization in Japan, ties to animals in Buddhism, gift giving, </a:t>
            </a:r>
            <a:r>
              <a:rPr lang="en-US" dirty="0" smtClean="0"/>
              <a:t>etc.</a:t>
            </a:r>
          </a:p>
          <a:p>
            <a:endParaRPr lang="en-US" dirty="0"/>
          </a:p>
          <a:p>
            <a:r>
              <a:rPr lang="en-US" b="1" dirty="0" smtClean="0"/>
              <a:t>Flashing/Beeping/Missed Call </a:t>
            </a:r>
            <a:r>
              <a:rPr lang="en-US" dirty="0" smtClean="0"/>
              <a:t>phenomenon connected to scarcity, expense, monetary flows (India, Africa, etc.)</a:t>
            </a:r>
            <a:endParaRPr lang="en-US" b="1" dirty="0"/>
          </a:p>
          <a:p>
            <a:pPr marL="0" indent="0">
              <a:buNone/>
            </a:pPr>
            <a:endParaRPr lang="en-US" dirty="0"/>
          </a:p>
          <a:p>
            <a:r>
              <a:rPr lang="en-US" dirty="0" smtClean="0"/>
              <a:t>[Culture </a:t>
            </a:r>
            <a:r>
              <a:rPr lang="en-US" b="1" dirty="0" smtClean="0"/>
              <a:t>materializes </a:t>
            </a:r>
            <a:r>
              <a:rPr lang="en-US" dirty="0" smtClean="0"/>
              <a:t>technology in a particular way through forms </a:t>
            </a:r>
            <a:r>
              <a:rPr lang="en-US" dirty="0"/>
              <a:t>of </a:t>
            </a:r>
            <a:r>
              <a:rPr lang="en-US" dirty="0" smtClean="0"/>
              <a:t>use] </a:t>
            </a:r>
            <a:r>
              <a:rPr lang="en-US" dirty="0"/>
              <a:t>(See </a:t>
            </a:r>
            <a:r>
              <a:rPr lang="en-US" dirty="0" smtClean="0"/>
              <a:t>theories of domestication, appropriation)</a:t>
            </a:r>
            <a:endParaRPr lang="en-US" dirty="0"/>
          </a:p>
        </p:txBody>
      </p:sp>
    </p:spTree>
    <p:extLst>
      <p:ext uri="{BB962C8B-B14F-4D97-AF65-F5344CB8AC3E}">
        <p14:creationId xmlns:p14="http://schemas.microsoft.com/office/powerpoint/2010/main" val="2728611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Intercultural communication</a:t>
            </a:r>
            <a:endParaRPr lang="en-US" dirty="0"/>
          </a:p>
        </p:txBody>
      </p:sp>
      <p:sp>
        <p:nvSpPr>
          <p:cNvPr id="3" name="Text Placeholder 2"/>
          <p:cNvSpPr>
            <a:spLocks noGrp="1"/>
          </p:cNvSpPr>
          <p:nvPr>
            <p:ph type="body" idx="1"/>
          </p:nvPr>
        </p:nvSpPr>
        <p:spPr/>
        <p:txBody>
          <a:bodyPr/>
          <a:lstStyle/>
          <a:p>
            <a:r>
              <a:rPr lang="en-US" dirty="0" smtClean="0"/>
              <a:t>In Networked Spaces</a:t>
            </a:r>
            <a:endParaRPr lang="en-US" dirty="0"/>
          </a:p>
        </p:txBody>
      </p:sp>
    </p:spTree>
    <p:extLst>
      <p:ext uri="{BB962C8B-B14F-4D97-AF65-F5344CB8AC3E}">
        <p14:creationId xmlns:p14="http://schemas.microsoft.com/office/powerpoint/2010/main" val="1172214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Indian Call Center Workers</a:t>
            </a:r>
            <a:endParaRPr lang="en-US" dirty="0"/>
          </a:p>
        </p:txBody>
      </p:sp>
      <p:sp>
        <p:nvSpPr>
          <p:cNvPr id="3" name="Content Placeholder 2"/>
          <p:cNvSpPr>
            <a:spLocks noGrp="1"/>
          </p:cNvSpPr>
          <p:nvPr>
            <p:ph idx="1"/>
          </p:nvPr>
        </p:nvSpPr>
        <p:spPr>
          <a:xfrm>
            <a:off x="457199" y="1600200"/>
            <a:ext cx="5085977" cy="4876800"/>
          </a:xfrm>
        </p:spPr>
        <p:txBody>
          <a:bodyPr/>
          <a:lstStyle/>
          <a:p>
            <a:pPr marL="0" indent="0">
              <a:buNone/>
            </a:pPr>
            <a:r>
              <a:rPr lang="en-US" dirty="0" smtClean="0"/>
              <a:t>Not just an encounter on equal terms between call center workers and American callers.  </a:t>
            </a:r>
            <a:r>
              <a:rPr lang="en-US" b="1" dirty="0" smtClean="0"/>
              <a:t>There is the multinational corporation, the employer that sets the terms  of that encounter </a:t>
            </a:r>
            <a:r>
              <a:rPr lang="en-US" dirty="0" smtClean="0"/>
              <a:t>(literally a script).</a:t>
            </a:r>
          </a:p>
          <a:p>
            <a:pPr marL="0" indent="0">
              <a:buNone/>
            </a:pPr>
            <a:endParaRPr lang="en-US" b="1" dirty="0" smtClean="0"/>
          </a:p>
          <a:p>
            <a:pPr marL="0" indent="0">
              <a:buNone/>
            </a:pPr>
            <a:r>
              <a:rPr lang="en-US" dirty="0" smtClean="0"/>
              <a:t>“globalization does not exist in some rarefied stratosphere.  It always touches the ground.” – (</a:t>
            </a:r>
            <a:r>
              <a:rPr lang="en-US" dirty="0" err="1" smtClean="0"/>
              <a:t>Brah</a:t>
            </a:r>
            <a:r>
              <a:rPr lang="en-US" dirty="0" smtClean="0"/>
              <a:t> 2002)</a:t>
            </a:r>
            <a:endParaRPr lang="en-US" dirty="0"/>
          </a:p>
        </p:txBody>
      </p:sp>
      <p:pic>
        <p:nvPicPr>
          <p:cNvPr id="5" name="Picture 4"/>
          <p:cNvPicPr>
            <a:picLocks noChangeAspect="1"/>
          </p:cNvPicPr>
          <p:nvPr/>
        </p:nvPicPr>
        <p:blipFill rotWithShape="1">
          <a:blip r:embed="rId3"/>
          <a:srcRect l="19413" t="23530" r="25294" b="8236"/>
          <a:stretch/>
        </p:blipFill>
        <p:spPr>
          <a:xfrm>
            <a:off x="5931648" y="1600200"/>
            <a:ext cx="2753505" cy="3397942"/>
          </a:xfrm>
          <a:prstGeom prst="rect">
            <a:avLst/>
          </a:prstGeom>
        </p:spPr>
      </p:pic>
    </p:spTree>
    <p:extLst>
      <p:ext uri="{BB962C8B-B14F-4D97-AF65-F5344CB8AC3E}">
        <p14:creationId xmlns:p14="http://schemas.microsoft.com/office/powerpoint/2010/main" val="3325561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Indian Call Center Workers</a:t>
            </a:r>
            <a:endParaRPr lang="en-US" dirty="0"/>
          </a:p>
        </p:txBody>
      </p:sp>
      <p:sp>
        <p:nvSpPr>
          <p:cNvPr id="3" name="Content Placeholder 2"/>
          <p:cNvSpPr>
            <a:spLocks noGrp="1"/>
          </p:cNvSpPr>
          <p:nvPr>
            <p:ph idx="1"/>
          </p:nvPr>
        </p:nvSpPr>
        <p:spPr>
          <a:xfrm>
            <a:off x="457199" y="1600200"/>
            <a:ext cx="5130801" cy="4876800"/>
          </a:xfrm>
        </p:spPr>
        <p:txBody>
          <a:bodyPr/>
          <a:lstStyle/>
          <a:p>
            <a:pPr marL="457200" indent="-457200">
              <a:buFont typeface="+mj-lt"/>
              <a:buAutoNum type="arabicPeriod"/>
            </a:pPr>
            <a:r>
              <a:rPr lang="en-US" dirty="0" smtClean="0"/>
              <a:t>“Scripted service work” and “language trafficking”</a:t>
            </a:r>
          </a:p>
          <a:p>
            <a:pPr marL="457200" indent="-457200">
              <a:buFont typeface="+mj-lt"/>
              <a:buAutoNum type="arabicPeriod"/>
            </a:pPr>
            <a:r>
              <a:rPr lang="en-US" dirty="0" smtClean="0"/>
              <a:t>Synchronicity – “colonization with time”</a:t>
            </a:r>
          </a:p>
          <a:p>
            <a:pPr marL="457200" indent="-457200">
              <a:buFont typeface="+mj-lt"/>
              <a:buAutoNum type="arabicPeriod"/>
            </a:pPr>
            <a:r>
              <a:rPr lang="en-US" dirty="0" smtClean="0"/>
              <a:t>Locational masking</a:t>
            </a:r>
          </a:p>
          <a:p>
            <a:endParaRPr lang="en-US" dirty="0" smtClean="0"/>
          </a:p>
          <a:p>
            <a:pPr marL="0" indent="0">
              <a:buNone/>
            </a:pPr>
            <a:r>
              <a:rPr lang="en-US" b="1" dirty="0" smtClean="0"/>
              <a:t>What views on the work emerge among workers?  </a:t>
            </a:r>
            <a:r>
              <a:rPr lang="en-US" dirty="0" smtClean="0"/>
              <a:t>On American customers?  On the work itself as a job for young college educated Indians?</a:t>
            </a:r>
            <a:endParaRPr lang="en-US" b="1" dirty="0" smtClean="0"/>
          </a:p>
          <a:p>
            <a:pPr marL="0" indent="0">
              <a:buNone/>
            </a:pPr>
            <a:endParaRPr lang="en-US" dirty="0"/>
          </a:p>
        </p:txBody>
      </p:sp>
      <p:pic>
        <p:nvPicPr>
          <p:cNvPr id="6" name="Picture 5"/>
          <p:cNvPicPr>
            <a:picLocks noChangeAspect="1"/>
          </p:cNvPicPr>
          <p:nvPr/>
        </p:nvPicPr>
        <p:blipFill rotWithShape="1">
          <a:blip r:embed="rId3"/>
          <a:srcRect l="19413" t="23530" r="25294" b="8236"/>
          <a:stretch/>
        </p:blipFill>
        <p:spPr>
          <a:xfrm>
            <a:off x="5931648" y="1600200"/>
            <a:ext cx="2753505" cy="3397942"/>
          </a:xfrm>
          <a:prstGeom prst="rect">
            <a:avLst/>
          </a:prstGeom>
        </p:spPr>
      </p:pic>
    </p:spTree>
    <p:extLst>
      <p:ext uri="{BB962C8B-B14F-4D97-AF65-F5344CB8AC3E}">
        <p14:creationId xmlns:p14="http://schemas.microsoft.com/office/powerpoint/2010/main" val="4051074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descr="Phot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74" y="1524000"/>
            <a:ext cx="3650712" cy="48655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199" y="533400"/>
            <a:ext cx="8417859"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dirty="0" smtClean="0"/>
              <a:t>Ghanaian Youth in Yahoo Chat Rooms</a:t>
            </a:r>
            <a:endParaRPr lang="en-US" sz="3600" dirty="0"/>
          </a:p>
        </p:txBody>
      </p:sp>
      <p:sp>
        <p:nvSpPr>
          <p:cNvPr id="6" name="TextBox 2"/>
          <p:cNvSpPr txBox="1">
            <a:spLocks noChangeArrowheads="1"/>
          </p:cNvSpPr>
          <p:nvPr/>
        </p:nvSpPr>
        <p:spPr bwMode="auto">
          <a:xfrm>
            <a:off x="4862238" y="1508027"/>
            <a:ext cx="3078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800" dirty="0" smtClean="0"/>
              <a:t>Seeking pen pals:</a:t>
            </a:r>
            <a:endParaRPr lang="en-US" sz="2800" dirty="0"/>
          </a:p>
          <a:p>
            <a:pPr eaLnBrk="1" hangingPunct="1"/>
            <a:endParaRPr lang="en-US" dirty="0"/>
          </a:p>
        </p:txBody>
      </p:sp>
      <p:sp>
        <p:nvSpPr>
          <p:cNvPr id="7" name="TextBox 6"/>
          <p:cNvSpPr txBox="1">
            <a:spLocks noChangeArrowheads="1"/>
          </p:cNvSpPr>
          <p:nvPr/>
        </p:nvSpPr>
        <p:spPr bwMode="auto">
          <a:xfrm>
            <a:off x="4906688" y="2335114"/>
            <a:ext cx="3324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buFont typeface="Arial" charset="0"/>
              <a:buChar char="•"/>
            </a:pPr>
            <a:r>
              <a:rPr lang="en-US" sz="2400" dirty="0"/>
              <a:t> </a:t>
            </a:r>
            <a:r>
              <a:rPr lang="en-US" sz="2600" dirty="0"/>
              <a:t>Friends / Peers</a:t>
            </a:r>
          </a:p>
          <a:p>
            <a:pPr eaLnBrk="1" hangingPunct="1">
              <a:buFont typeface="Arial" charset="0"/>
              <a:buChar char="•"/>
            </a:pPr>
            <a:r>
              <a:rPr lang="en-US" sz="2600" dirty="0"/>
              <a:t> Romantic partner / Marriage Opportunity</a:t>
            </a:r>
          </a:p>
          <a:p>
            <a:pPr eaLnBrk="1" hangingPunct="1">
              <a:buFont typeface="Arial" charset="0"/>
              <a:buChar char="•"/>
            </a:pPr>
            <a:r>
              <a:rPr lang="en-US" sz="2600" dirty="0"/>
              <a:t> Patrons, Sponsors</a:t>
            </a:r>
          </a:p>
          <a:p>
            <a:pPr eaLnBrk="1" hangingPunct="1">
              <a:buFont typeface="Arial" charset="0"/>
              <a:buChar char="•"/>
            </a:pPr>
            <a:r>
              <a:rPr lang="en-US" sz="2600" dirty="0"/>
              <a:t> Business partners</a:t>
            </a:r>
          </a:p>
          <a:p>
            <a:pPr eaLnBrk="1" hangingPunct="1">
              <a:buFont typeface="Arial" charset="0"/>
              <a:buChar char="•"/>
            </a:pPr>
            <a:r>
              <a:rPr lang="en-US" sz="2600" dirty="0"/>
              <a:t> Philanthropists</a:t>
            </a:r>
          </a:p>
          <a:p>
            <a:pPr eaLnBrk="1" hangingPunct="1"/>
            <a:endParaRPr lang="en-US" dirty="0"/>
          </a:p>
        </p:txBody>
      </p:sp>
      <p:sp>
        <p:nvSpPr>
          <p:cNvPr id="10" name="TextBox 2"/>
          <p:cNvSpPr txBox="1">
            <a:spLocks noChangeArrowheads="1"/>
          </p:cNvSpPr>
          <p:nvPr/>
        </p:nvSpPr>
        <p:spPr bwMode="auto">
          <a:xfrm>
            <a:off x="4856921" y="5135464"/>
            <a:ext cx="380896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800" dirty="0" smtClean="0"/>
              <a:t>Much like </a:t>
            </a:r>
            <a:r>
              <a:rPr lang="en-US" sz="2800" b="1" dirty="0" smtClean="0"/>
              <a:t>‘Link-up’</a:t>
            </a:r>
            <a:r>
              <a:rPr lang="en-US" sz="2800" dirty="0" smtClean="0"/>
              <a:t> practices in Jamaica</a:t>
            </a:r>
            <a:endParaRPr lang="en-US" sz="2800" dirty="0"/>
          </a:p>
          <a:p>
            <a:pPr eaLnBrk="1" hangingPunct="1"/>
            <a:endParaRPr lang="en-US" dirty="0"/>
          </a:p>
        </p:txBody>
      </p:sp>
    </p:spTree>
    <p:extLst>
      <p:ext uri="{BB962C8B-B14F-4D97-AF65-F5344CB8AC3E}">
        <p14:creationId xmlns:p14="http://schemas.microsoft.com/office/powerpoint/2010/main" val="1868288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533400"/>
            <a:ext cx="8417859"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dirty="0" smtClean="0"/>
              <a:t>Ghanaian Youth in Yahoo Chat Rooms</a:t>
            </a:r>
            <a:endParaRPr lang="en-US" sz="3600" dirty="0"/>
          </a:p>
        </p:txBody>
      </p:sp>
      <p:sp>
        <p:nvSpPr>
          <p:cNvPr id="7" name="TextBox 6"/>
          <p:cNvSpPr txBox="1">
            <a:spLocks noChangeArrowheads="1"/>
          </p:cNvSpPr>
          <p:nvPr/>
        </p:nvSpPr>
        <p:spPr bwMode="auto">
          <a:xfrm>
            <a:off x="603629" y="1499440"/>
            <a:ext cx="4028136" cy="41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buFont typeface="Arial" charset="0"/>
              <a:buChar char="•"/>
            </a:pPr>
            <a:r>
              <a:rPr lang="en-US" sz="2400" dirty="0" smtClean="0"/>
              <a:t> in general, an </a:t>
            </a:r>
            <a:r>
              <a:rPr lang="en-US" sz="2400" b="1" dirty="0" smtClean="0"/>
              <a:t>outward-oriented society</a:t>
            </a:r>
            <a:r>
              <a:rPr lang="en-US" sz="2400" dirty="0" smtClean="0"/>
              <a:t> (particularly among educated, urban youth)</a:t>
            </a:r>
          </a:p>
          <a:p>
            <a:pPr eaLnBrk="1" hangingPunct="1">
              <a:buFont typeface="Arial" charset="0"/>
              <a:buChar char="•"/>
            </a:pPr>
            <a:r>
              <a:rPr lang="en-US" sz="2400" dirty="0"/>
              <a:t> </a:t>
            </a:r>
            <a:r>
              <a:rPr lang="en-US" sz="2400" dirty="0" smtClean="0"/>
              <a:t>symbols and role-models on display in urban space (Obama, but also Gaddafi)</a:t>
            </a:r>
          </a:p>
          <a:p>
            <a:pPr eaLnBrk="1" hangingPunct="1">
              <a:buFont typeface="Arial" charset="0"/>
              <a:buChar char="•"/>
            </a:pPr>
            <a:r>
              <a:rPr lang="en-US" sz="2600" dirty="0" smtClean="0"/>
              <a:t> a kind of </a:t>
            </a:r>
            <a:r>
              <a:rPr lang="en-US" sz="2600" b="1" dirty="0" smtClean="0"/>
              <a:t>cosmopolitanism-in-place</a:t>
            </a:r>
            <a:endParaRPr lang="en-US" sz="2600" b="1" dirty="0"/>
          </a:p>
          <a:p>
            <a:pPr eaLnBrk="1" hangingPunct="1"/>
            <a:endParaRPr lang="en-US" dirty="0"/>
          </a:p>
        </p:txBody>
      </p:sp>
      <p:pic>
        <p:nvPicPr>
          <p:cNvPr id="8" name="Picture 7" descr="358_german_city_ba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551" y="1434353"/>
            <a:ext cx="3621742" cy="4828989"/>
          </a:xfrm>
          <a:prstGeom prst="rect">
            <a:avLst/>
          </a:prstGeom>
        </p:spPr>
      </p:pic>
    </p:spTree>
    <p:extLst>
      <p:ext uri="{BB962C8B-B14F-4D97-AF65-F5344CB8AC3E}">
        <p14:creationId xmlns:p14="http://schemas.microsoft.com/office/powerpoint/2010/main" val="228861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a:latin typeface="Century Gothic" charset="0"/>
            </a:endParaRPr>
          </a:p>
        </p:txBody>
      </p:sp>
      <p:sp>
        <p:nvSpPr>
          <p:cNvPr id="20482" name="Content Placeholder 2"/>
          <p:cNvSpPr>
            <a:spLocks noGrp="1"/>
          </p:cNvSpPr>
          <p:nvPr>
            <p:ph idx="1"/>
          </p:nvPr>
        </p:nvSpPr>
        <p:spPr/>
        <p:txBody>
          <a:bodyPr/>
          <a:lstStyle/>
          <a:p>
            <a:endParaRPr lang="en-US">
              <a:latin typeface="Arial" charset="0"/>
            </a:endParaRPr>
          </a:p>
        </p:txBody>
      </p:sp>
      <p:pic>
        <p:nvPicPr>
          <p:cNvPr id="20483" name="Picture 2" descr="C:\Users\jenna\Dropbox\backup\the_book\invisible_users\cover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22288" y="282575"/>
            <a:ext cx="8229600" cy="914400"/>
          </a:xfrm>
          <a:prstGeom prst="rect">
            <a:avLst/>
          </a:prstGeom>
          <a:solidFill>
            <a:schemeClr val="bg1">
              <a:alpha val="80000"/>
            </a:schemeClr>
          </a:solidFill>
          <a:ln w="9525">
            <a:noFill/>
            <a:miter lim="800000"/>
            <a:headEnd/>
            <a:tailEnd/>
          </a:ln>
        </p:spPr>
        <p:txBody>
          <a:bodyPr anchor="ctr"/>
          <a:lstStyle/>
          <a:p>
            <a:pPr algn="ctr" eaLnBrk="0" hangingPunct="0">
              <a:defRPr/>
            </a:pPr>
            <a:r>
              <a:rPr lang="en-US" sz="2800" kern="0" dirty="0">
                <a:latin typeface="+mj-lt"/>
                <a:ea typeface="+mj-ea"/>
                <a:cs typeface="+mj-cs"/>
              </a:rPr>
              <a:t>Cultural Discontinuity</a:t>
            </a:r>
          </a:p>
        </p:txBody>
      </p:sp>
      <p:sp>
        <p:nvSpPr>
          <p:cNvPr id="7" name="Rectangle 6"/>
          <p:cNvSpPr>
            <a:spLocks noChangeArrowheads="1"/>
          </p:cNvSpPr>
          <p:nvPr/>
        </p:nvSpPr>
        <p:spPr bwMode="auto">
          <a:xfrm>
            <a:off x="465138" y="1524000"/>
            <a:ext cx="8286750" cy="4746625"/>
          </a:xfrm>
          <a:prstGeom prst="rect">
            <a:avLst/>
          </a:prstGeom>
          <a:solidFill>
            <a:schemeClr val="bg1">
              <a:alpha val="79999"/>
            </a:schemeClr>
          </a:solidFill>
          <a:ln w="9525">
            <a:solidFill>
              <a:schemeClr val="tx1"/>
            </a:solidFill>
            <a:round/>
            <a:headEnd/>
            <a:tailEnd/>
          </a:ln>
        </p:spPr>
        <p:txBody>
          <a:bodyPr/>
          <a:lstStyle/>
          <a:p>
            <a:endParaRPr lang="en-US" sz="1800" b="1"/>
          </a:p>
        </p:txBody>
      </p:sp>
      <p:sp>
        <p:nvSpPr>
          <p:cNvPr id="6" name="Content Placeholder 2"/>
          <p:cNvSpPr txBox="1">
            <a:spLocks/>
          </p:cNvSpPr>
          <p:nvPr/>
        </p:nvSpPr>
        <p:spPr bwMode="auto">
          <a:xfrm>
            <a:off x="522288" y="1665288"/>
            <a:ext cx="8229600" cy="4525962"/>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kern="0" dirty="0">
                <a:latin typeface="+mn-lt"/>
                <a:ea typeface="+mn-ea"/>
                <a:cs typeface="+mn-cs"/>
              </a:rPr>
              <a:t>Divergent Baseline Understandings</a:t>
            </a:r>
          </a:p>
          <a:p>
            <a:pPr marL="742950" lvl="1" indent="-285750" eaLnBrk="0" hangingPunct="0">
              <a:spcBef>
                <a:spcPct val="20000"/>
              </a:spcBef>
              <a:buFontTx/>
              <a:buChar char="–"/>
              <a:defRPr/>
            </a:pPr>
            <a:r>
              <a:rPr lang="en-US" sz="2800" kern="0" dirty="0">
                <a:latin typeface="+mn-lt"/>
                <a:ea typeface="+mn-ea"/>
                <a:cs typeface="+mn-cs"/>
              </a:rPr>
              <a:t>Gender and communicative norms</a:t>
            </a:r>
          </a:p>
          <a:p>
            <a:pPr marL="742950" lvl="1" indent="-285750" eaLnBrk="0" hangingPunct="0">
              <a:spcBef>
                <a:spcPct val="20000"/>
              </a:spcBef>
              <a:buFontTx/>
              <a:buChar char="–"/>
              <a:defRPr/>
            </a:pPr>
            <a:r>
              <a:rPr lang="en-US" sz="2800" kern="0" dirty="0">
                <a:latin typeface="+mn-lt"/>
                <a:ea typeface="+mn-ea"/>
                <a:cs typeface="+mn-cs"/>
              </a:rPr>
              <a:t>Moral economy of gifting</a:t>
            </a:r>
          </a:p>
          <a:p>
            <a:pPr marL="742950" lvl="1" indent="-285750" eaLnBrk="0" hangingPunct="0">
              <a:spcBef>
                <a:spcPct val="20000"/>
              </a:spcBef>
              <a:buFontTx/>
              <a:buChar char="–"/>
              <a:defRPr/>
            </a:pPr>
            <a:r>
              <a:rPr lang="en-US" sz="2800" kern="0" dirty="0">
                <a:latin typeface="+mn-lt"/>
                <a:ea typeface="+mn-ea"/>
                <a:cs typeface="+mn-cs"/>
              </a:rPr>
              <a:t>Obligation and hospitality</a:t>
            </a:r>
          </a:p>
          <a:p>
            <a:pPr marL="342900" indent="-342900" eaLnBrk="0" hangingPunct="0">
              <a:spcBef>
                <a:spcPct val="20000"/>
              </a:spcBef>
              <a:buFontTx/>
              <a:buChar char="•"/>
              <a:defRPr/>
            </a:pPr>
            <a:r>
              <a:rPr lang="en-US" sz="2800" kern="0" dirty="0">
                <a:latin typeface="+mn-lt"/>
                <a:ea typeface="+mn-ea"/>
                <a:cs typeface="+mn-cs"/>
              </a:rPr>
              <a:t>Complicated by</a:t>
            </a:r>
          </a:p>
          <a:p>
            <a:pPr marL="742950" lvl="1" indent="-285750" eaLnBrk="0" hangingPunct="0">
              <a:spcBef>
                <a:spcPct val="20000"/>
              </a:spcBef>
              <a:buFontTx/>
              <a:buChar char="–"/>
              <a:defRPr/>
            </a:pPr>
            <a:r>
              <a:rPr lang="en-US" sz="2800" kern="0" dirty="0">
                <a:latin typeface="+mn-lt"/>
                <a:ea typeface="+mn-ea"/>
                <a:cs typeface="+mn-cs"/>
              </a:rPr>
              <a:t>Material Asymmetries (rushed encounters)</a:t>
            </a:r>
          </a:p>
          <a:p>
            <a:pPr marL="742950" lvl="1" indent="-285750" eaLnBrk="0" hangingPunct="0">
              <a:spcBef>
                <a:spcPct val="20000"/>
              </a:spcBef>
              <a:buFontTx/>
              <a:buChar char="–"/>
              <a:defRPr/>
            </a:pPr>
            <a:r>
              <a:rPr lang="en-US" sz="2800" kern="0" dirty="0">
                <a:latin typeface="+mn-lt"/>
                <a:ea typeface="+mn-ea"/>
                <a:cs typeface="+mn-cs"/>
              </a:rPr>
              <a:t>Simplistic Perceptions about Western Affluence</a:t>
            </a:r>
          </a:p>
          <a:p>
            <a:pPr marL="342900" indent="-342900" eaLnBrk="0" hangingPunct="0">
              <a:spcBef>
                <a:spcPct val="20000"/>
              </a:spcBef>
              <a:defRPr/>
            </a:pPr>
            <a:endParaRPr lang="en-US" sz="2800" kern="0" dirty="0">
              <a:latin typeface="+mn-lt"/>
              <a:ea typeface="+mn-ea"/>
              <a:cs typeface="+mn-cs"/>
            </a:endParaRPr>
          </a:p>
        </p:txBody>
      </p:sp>
    </p:spTree>
    <p:extLst>
      <p:ext uri="{BB962C8B-B14F-4D97-AF65-F5344CB8AC3E}">
        <p14:creationId xmlns:p14="http://schemas.microsoft.com/office/powerpoint/2010/main" val="2859691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199" y="1600200"/>
            <a:ext cx="8059271" cy="4876800"/>
          </a:xfrm>
        </p:spPr>
        <p:txBody>
          <a:bodyPr/>
          <a:lstStyle/>
          <a:p>
            <a:r>
              <a:rPr lang="en-US" dirty="0" smtClean="0"/>
              <a:t>New kinds of intercultural encounters mediated by network infrastructure – characterized by </a:t>
            </a:r>
            <a:r>
              <a:rPr lang="en-US" b="1" i="1" dirty="0" smtClean="0"/>
              <a:t>disruption, discontinuity, confusion, breakdowns</a:t>
            </a:r>
          </a:p>
          <a:p>
            <a:pPr lvl="1"/>
            <a:r>
              <a:rPr lang="en-US" dirty="0" smtClean="0"/>
              <a:t>Indian call center: existing in an alternate time zone, performing language (accent) and locational ambiguity</a:t>
            </a:r>
          </a:p>
          <a:p>
            <a:pPr lvl="1"/>
            <a:r>
              <a:rPr lang="en-US" dirty="0" smtClean="0"/>
              <a:t>Ghanaians in chat rooms: Banning</a:t>
            </a:r>
            <a:r>
              <a:rPr lang="en-US" dirty="0"/>
              <a:t>, blocking functions </a:t>
            </a:r>
            <a:r>
              <a:rPr lang="en-US" dirty="0" smtClean="0"/>
              <a:t>as opposed to pressure </a:t>
            </a:r>
            <a:r>
              <a:rPr lang="en-US" dirty="0"/>
              <a:t>for </a:t>
            </a:r>
            <a:r>
              <a:rPr lang="en-US" dirty="0" smtClean="0"/>
              <a:t>tolerance</a:t>
            </a:r>
          </a:p>
          <a:p>
            <a:r>
              <a:rPr lang="en-US" dirty="0" smtClean="0"/>
              <a:t>Such encounters defined by different projects, purposes that position communicating pairs unequally</a:t>
            </a:r>
          </a:p>
          <a:p>
            <a:pPr lvl="1"/>
            <a:r>
              <a:rPr lang="en-US" dirty="0" smtClean="0"/>
              <a:t>Indian call center: employer-defined, customer satisfaction</a:t>
            </a:r>
          </a:p>
          <a:p>
            <a:pPr lvl="1"/>
            <a:r>
              <a:rPr lang="en-US" dirty="0" smtClean="0"/>
              <a:t>Ghanaians in chat rooms: general interest in abroad, seeking social ties and (via these ties) opportunities</a:t>
            </a:r>
          </a:p>
        </p:txBody>
      </p:sp>
    </p:spTree>
    <p:extLst>
      <p:ext uri="{BB962C8B-B14F-4D97-AF65-F5344CB8AC3E}">
        <p14:creationId xmlns:p14="http://schemas.microsoft.com/office/powerpoint/2010/main" val="3681732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25</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r>
              <a:rPr lang="en-US" dirty="0" smtClean="0"/>
              <a:t>Intercultural Communication on the Internet</a:t>
            </a:r>
            <a:endParaRPr lang="en-US" dirty="0"/>
          </a:p>
        </p:txBody>
      </p:sp>
    </p:spTree>
    <p:extLst>
      <p:ext uri="{BB962C8B-B14F-4D97-AF65-F5344CB8AC3E}">
        <p14:creationId xmlns:p14="http://schemas.microsoft.com/office/powerpoint/2010/main" val="2761461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0870" y="791883"/>
            <a:ext cx="3633843" cy="5423646"/>
          </a:xfrm>
          <a:prstGeom prst="rect">
            <a:avLst/>
          </a:prstGeom>
          <a:ln>
            <a:solidFill>
              <a:schemeClr val="tx1"/>
            </a:solidFill>
          </a:ln>
        </p:spPr>
      </p:pic>
      <p:sp>
        <p:nvSpPr>
          <p:cNvPr id="6" name="Content Placeholder 2"/>
          <p:cNvSpPr>
            <a:spLocks noGrp="1"/>
          </p:cNvSpPr>
          <p:nvPr>
            <p:ph idx="1"/>
          </p:nvPr>
        </p:nvSpPr>
        <p:spPr>
          <a:xfrm>
            <a:off x="4422588" y="763496"/>
            <a:ext cx="4264212" cy="4876800"/>
          </a:xfrm>
        </p:spPr>
        <p:txBody>
          <a:bodyPr/>
          <a:lstStyle/>
          <a:p>
            <a:r>
              <a:rPr lang="en-US" dirty="0" smtClean="0"/>
              <a:t>Are online cultures rooted in aspects of American culture?  Or particular American subcultures?</a:t>
            </a:r>
            <a:endParaRPr lang="en-US" dirty="0"/>
          </a:p>
        </p:txBody>
      </p:sp>
    </p:spTree>
    <p:extLst>
      <p:ext uri="{BB962C8B-B14F-4D97-AF65-F5344CB8AC3E}">
        <p14:creationId xmlns:p14="http://schemas.microsoft.com/office/powerpoint/2010/main" val="215381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617" t="15973" r="25364" b="16026"/>
          <a:stretch/>
        </p:blipFill>
        <p:spPr>
          <a:xfrm>
            <a:off x="-1" y="358588"/>
            <a:ext cx="9144001" cy="5295337"/>
          </a:xfrm>
          <a:prstGeom prst="rect">
            <a:avLst/>
          </a:prstGeom>
        </p:spPr>
      </p:pic>
      <p:sp>
        <p:nvSpPr>
          <p:cNvPr id="5" name="Rectangle 4"/>
          <p:cNvSpPr/>
          <p:nvPr/>
        </p:nvSpPr>
        <p:spPr>
          <a:xfrm>
            <a:off x="-14944" y="343647"/>
            <a:ext cx="9158944" cy="5311767"/>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78223"/>
            <a:ext cx="8229600" cy="990600"/>
          </a:xfrm>
        </p:spPr>
        <p:txBody>
          <a:bodyPr/>
          <a:lstStyle/>
          <a:p>
            <a:r>
              <a:rPr lang="en-US" dirty="0" smtClean="0"/>
              <a:t>Outline</a:t>
            </a:r>
            <a:endParaRPr lang="en-US" dirty="0"/>
          </a:p>
        </p:txBody>
      </p:sp>
      <p:sp>
        <p:nvSpPr>
          <p:cNvPr id="3" name="Content Placeholder 2"/>
          <p:cNvSpPr>
            <a:spLocks noGrp="1"/>
          </p:cNvSpPr>
          <p:nvPr>
            <p:ph idx="1"/>
          </p:nvPr>
        </p:nvSpPr>
        <p:spPr>
          <a:xfrm>
            <a:off x="457200" y="1645023"/>
            <a:ext cx="8229600" cy="4876800"/>
          </a:xfrm>
        </p:spPr>
        <p:txBody>
          <a:bodyPr/>
          <a:lstStyle/>
          <a:p>
            <a:r>
              <a:rPr lang="en-US" sz="2800" dirty="0"/>
              <a:t>Review of </a:t>
            </a:r>
            <a:r>
              <a:rPr lang="en-US" sz="2800" dirty="0" smtClean="0"/>
              <a:t>“culture” with a focus on its connection to information systems and technology</a:t>
            </a:r>
            <a:endParaRPr lang="en-US" sz="2800" dirty="0"/>
          </a:p>
          <a:p>
            <a:pPr marL="731520" lvl="1" indent="-457200">
              <a:buFont typeface="+mj-lt"/>
              <a:buAutoNum type="arabicPeriod"/>
            </a:pPr>
            <a:r>
              <a:rPr lang="en-US" sz="2400" dirty="0" smtClean="0"/>
              <a:t>Values in </a:t>
            </a:r>
            <a:r>
              <a:rPr lang="en-US" sz="2400" b="1" dirty="0" smtClean="0"/>
              <a:t>Design</a:t>
            </a:r>
          </a:p>
          <a:p>
            <a:pPr marL="731520" lvl="1" indent="-457200">
              <a:buFont typeface="+mj-lt"/>
              <a:buAutoNum type="arabicPeriod"/>
            </a:pPr>
            <a:r>
              <a:rPr lang="en-US" sz="2400" dirty="0" smtClean="0"/>
              <a:t>Cultures of Mobile Phone </a:t>
            </a:r>
            <a:r>
              <a:rPr lang="en-US" sz="2400" b="1" dirty="0" smtClean="0"/>
              <a:t>Use</a:t>
            </a:r>
            <a:endParaRPr lang="en-US" sz="2400" b="1" dirty="0"/>
          </a:p>
          <a:p>
            <a:r>
              <a:rPr lang="en-US" sz="2800" dirty="0"/>
              <a:t>Intercultural </a:t>
            </a:r>
            <a:r>
              <a:rPr lang="en-US" sz="2800" dirty="0" smtClean="0"/>
              <a:t>interaction</a:t>
            </a:r>
          </a:p>
          <a:p>
            <a:pPr marL="731520" lvl="1" indent="-457200">
              <a:buFont typeface="+mj-lt"/>
              <a:buAutoNum type="arabicPeriod"/>
            </a:pPr>
            <a:r>
              <a:rPr lang="en-US" sz="2400" dirty="0" smtClean="0"/>
              <a:t>Call Center Workers </a:t>
            </a:r>
            <a:r>
              <a:rPr lang="en-US" sz="2400" dirty="0"/>
              <a:t>in </a:t>
            </a:r>
            <a:r>
              <a:rPr lang="en-US" sz="2400" dirty="0" smtClean="0"/>
              <a:t>India</a:t>
            </a:r>
          </a:p>
          <a:p>
            <a:pPr marL="731520" lvl="1" indent="-457200">
              <a:buFont typeface="+mj-lt"/>
              <a:buAutoNum type="arabicPeriod"/>
            </a:pPr>
            <a:r>
              <a:rPr lang="en-US" sz="2400" dirty="0" smtClean="0"/>
              <a:t>Ghanaian Youth </a:t>
            </a:r>
            <a:r>
              <a:rPr lang="en-US" sz="2400" dirty="0"/>
              <a:t>in </a:t>
            </a:r>
            <a:r>
              <a:rPr lang="en-US" sz="2400" dirty="0" smtClean="0"/>
              <a:t>Yahoo! Chat Rooms</a:t>
            </a:r>
            <a:endParaRPr lang="en-US" sz="2400" dirty="0"/>
          </a:p>
          <a:p>
            <a:endParaRPr lang="en-US" dirty="0"/>
          </a:p>
        </p:txBody>
      </p:sp>
    </p:spTree>
    <p:extLst>
      <p:ext uri="{BB962C8B-B14F-4D97-AF65-F5344CB8AC3E}">
        <p14:creationId xmlns:p14="http://schemas.microsoft.com/office/powerpoint/2010/main" val="32490878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(Etymology)</a:t>
            </a:r>
            <a:endParaRPr lang="en-US" dirty="0"/>
          </a:p>
        </p:txBody>
      </p:sp>
      <p:sp>
        <p:nvSpPr>
          <p:cNvPr id="3" name="Content Placeholder 2"/>
          <p:cNvSpPr>
            <a:spLocks noGrp="1"/>
          </p:cNvSpPr>
          <p:nvPr>
            <p:ph idx="1"/>
          </p:nvPr>
        </p:nvSpPr>
        <p:spPr/>
        <p:txBody>
          <a:bodyPr/>
          <a:lstStyle/>
          <a:p>
            <a:r>
              <a:rPr lang="en-US" dirty="0" smtClean="0"/>
              <a:t>As a “general process of intellectual, spiritual, and aesthetic development” [cultivation, civilization]</a:t>
            </a:r>
          </a:p>
          <a:p>
            <a:endParaRPr lang="en-US" dirty="0" smtClean="0"/>
          </a:p>
          <a:p>
            <a:r>
              <a:rPr lang="en-US" b="1" dirty="0" smtClean="0"/>
              <a:t>As “a particular way of life, whether of a people, a period, a group, or humanity in general”</a:t>
            </a:r>
          </a:p>
          <a:p>
            <a:endParaRPr lang="en-US" dirty="0" smtClean="0"/>
          </a:p>
          <a:p>
            <a:r>
              <a:rPr lang="en-US" dirty="0" smtClean="0"/>
              <a:t>As “the works and practices of intellectual and especially artistic activity” [endures especially in </a:t>
            </a:r>
            <a:r>
              <a:rPr lang="en-US" i="1" dirty="0" smtClean="0"/>
              <a:t>French,</a:t>
            </a:r>
            <a:r>
              <a:rPr lang="en-US" i="1" dirty="0" smtClean="0">
                <a:solidFill>
                  <a:srgbClr val="292934"/>
                </a:solidFill>
              </a:rPr>
              <a:t> Italian</a:t>
            </a:r>
            <a:r>
              <a:rPr lang="en-US" dirty="0" smtClean="0"/>
              <a:t>]</a:t>
            </a:r>
            <a:endParaRPr lang="en-US" dirty="0"/>
          </a:p>
        </p:txBody>
      </p:sp>
    </p:spTree>
    <p:extLst>
      <p:ext uri="{BB962C8B-B14F-4D97-AF65-F5344CB8AC3E}">
        <p14:creationId xmlns:p14="http://schemas.microsoft.com/office/powerpoint/2010/main" val="185453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Old and New Topics</a:t>
            </a:r>
            <a:endParaRPr lang="en-US" dirty="0"/>
          </a:p>
        </p:txBody>
      </p:sp>
      <p:sp>
        <p:nvSpPr>
          <p:cNvPr id="3" name="Content Placeholder 2"/>
          <p:cNvSpPr>
            <a:spLocks noGrp="1"/>
          </p:cNvSpPr>
          <p:nvPr>
            <p:ph idx="1"/>
          </p:nvPr>
        </p:nvSpPr>
        <p:spPr>
          <a:xfrm>
            <a:off x="457201" y="1794433"/>
            <a:ext cx="4069976" cy="3808508"/>
          </a:xfrm>
        </p:spPr>
        <p:txBody>
          <a:bodyPr>
            <a:normAutofit fontScale="92500" lnSpcReduction="10000"/>
          </a:bodyPr>
          <a:lstStyle/>
          <a:p>
            <a:pPr marL="0" indent="0">
              <a:buNone/>
            </a:pPr>
            <a:r>
              <a:rPr lang="en-US" b="1" dirty="0" smtClean="0"/>
              <a:t>Classic:</a:t>
            </a:r>
          </a:p>
          <a:p>
            <a:r>
              <a:rPr lang="en-US" dirty="0" smtClean="0"/>
              <a:t>Kinship</a:t>
            </a:r>
          </a:p>
          <a:p>
            <a:r>
              <a:rPr lang="en-US" dirty="0" smtClean="0"/>
              <a:t>Rituals, life-cycle events</a:t>
            </a:r>
          </a:p>
          <a:p>
            <a:r>
              <a:rPr lang="en-US" dirty="0" smtClean="0"/>
              <a:t>Childrearing practices</a:t>
            </a:r>
          </a:p>
          <a:p>
            <a:r>
              <a:rPr lang="en-US" dirty="0" smtClean="0"/>
              <a:t>Gifting (as separate from economic exchange)</a:t>
            </a:r>
          </a:p>
          <a:p>
            <a:r>
              <a:rPr lang="en-US" dirty="0" smtClean="0"/>
              <a:t>Religious cosmologies, mythology (stories of origins)</a:t>
            </a:r>
          </a:p>
          <a:p>
            <a:r>
              <a:rPr lang="en-US" dirty="0" smtClean="0"/>
              <a:t>Moral codes (distinguishing good from bad)</a:t>
            </a:r>
          </a:p>
        </p:txBody>
      </p:sp>
      <p:sp>
        <p:nvSpPr>
          <p:cNvPr id="5" name="Content Placeholder 2"/>
          <p:cNvSpPr txBox="1">
            <a:spLocks/>
          </p:cNvSpPr>
          <p:nvPr/>
        </p:nvSpPr>
        <p:spPr>
          <a:xfrm>
            <a:off x="4691529" y="1679388"/>
            <a:ext cx="3995271" cy="414767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t>Recent:</a:t>
            </a:r>
          </a:p>
          <a:p>
            <a:r>
              <a:rPr lang="en-US" dirty="0" smtClean="0"/>
              <a:t>Subcultures (of youth, network gaming and online communities, organizational)</a:t>
            </a:r>
          </a:p>
          <a:p>
            <a:r>
              <a:rPr lang="en-US" dirty="0" smtClean="0"/>
              <a:t>Religious syncretism</a:t>
            </a:r>
          </a:p>
          <a:p>
            <a:r>
              <a:rPr lang="en-US" dirty="0" smtClean="0"/>
              <a:t>Global circulations and globalization</a:t>
            </a:r>
          </a:p>
          <a:p>
            <a:r>
              <a:rPr lang="en-US" dirty="0" smtClean="0"/>
              <a:t>Migration</a:t>
            </a:r>
          </a:p>
          <a:p>
            <a:endParaRPr lang="en-US" dirty="0" smtClean="0"/>
          </a:p>
          <a:p>
            <a:endParaRPr lang="en-US" dirty="0"/>
          </a:p>
        </p:txBody>
      </p:sp>
    </p:spTree>
    <p:extLst>
      <p:ext uri="{BB962C8B-B14F-4D97-AF65-F5344CB8AC3E}">
        <p14:creationId xmlns:p14="http://schemas.microsoft.com/office/powerpoint/2010/main" val="1493653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smtClean="0"/>
              <a:t>Geertz</a:t>
            </a:r>
            <a:r>
              <a:rPr lang="en-US" dirty="0" smtClean="0"/>
              <a:t> – “an </a:t>
            </a:r>
            <a:r>
              <a:rPr lang="en-US" dirty="0"/>
              <a:t>historically transmitted pattern of meanings embodied in </a:t>
            </a:r>
            <a:r>
              <a:rPr lang="en-US" b="1" dirty="0"/>
              <a:t>symbols</a:t>
            </a:r>
            <a:r>
              <a:rPr lang="en-US" dirty="0"/>
              <a:t>, a system of inherited conceptions expressed in symbolic forms by means of which men communicate, perpetuate, and develop their knowledge about and their attitudes toward life</a:t>
            </a:r>
            <a:r>
              <a:rPr lang="en-US" dirty="0" smtClean="0"/>
              <a:t>”</a:t>
            </a:r>
          </a:p>
          <a:p>
            <a:endParaRPr lang="en-US" dirty="0"/>
          </a:p>
          <a:p>
            <a:r>
              <a:rPr lang="en-US" b="1" dirty="0" err="1" smtClean="0"/>
              <a:t>Tylor</a:t>
            </a:r>
            <a:r>
              <a:rPr lang="en-US" dirty="0" smtClean="0"/>
              <a:t> (1871) – “</a:t>
            </a:r>
            <a:r>
              <a:rPr lang="en-US" dirty="0"/>
              <a:t>that </a:t>
            </a:r>
            <a:r>
              <a:rPr lang="en-US" b="1" dirty="0"/>
              <a:t>complex whole </a:t>
            </a:r>
            <a:r>
              <a:rPr lang="en-US" dirty="0"/>
              <a:t>which includes knowledge, belief, art, law, morals, custom, and any other capabilities and habits acquired by </a:t>
            </a:r>
            <a:r>
              <a:rPr lang="en-US" dirty="0" smtClean="0"/>
              <a:t>man </a:t>
            </a:r>
            <a:r>
              <a:rPr lang="en-US" dirty="0"/>
              <a:t>as a member of </a:t>
            </a:r>
            <a:r>
              <a:rPr lang="en-US" dirty="0" smtClean="0"/>
              <a:t>society.”</a:t>
            </a:r>
          </a:p>
          <a:p>
            <a:endParaRPr lang="en-US" dirty="0" smtClean="0"/>
          </a:p>
          <a:p>
            <a:r>
              <a:rPr lang="en-US" b="1" dirty="0"/>
              <a:t>What is not </a:t>
            </a:r>
            <a:r>
              <a:rPr lang="en-US" b="1" dirty="0" smtClean="0"/>
              <a:t>culture? </a:t>
            </a:r>
            <a:r>
              <a:rPr lang="en-US" b="1" dirty="0"/>
              <a:t>(1) </a:t>
            </a:r>
            <a:r>
              <a:rPr lang="en-US" dirty="0"/>
              <a:t>pure behavior apart from the</a:t>
            </a:r>
            <a:r>
              <a:rPr lang="en-US" b="1" dirty="0"/>
              <a:t> shared meanings </a:t>
            </a:r>
            <a:r>
              <a:rPr lang="en-US" dirty="0"/>
              <a:t>attached to it. </a:t>
            </a:r>
            <a:r>
              <a:rPr lang="en-US" b="1" dirty="0"/>
              <a:t>(2) idiosyncratic </a:t>
            </a:r>
            <a:r>
              <a:rPr lang="en-US" dirty="0"/>
              <a:t>meanings and </a:t>
            </a:r>
            <a:r>
              <a:rPr lang="en-US" dirty="0" smtClean="0"/>
              <a:t>activities </a:t>
            </a:r>
            <a:r>
              <a:rPr lang="en-US" dirty="0"/>
              <a:t>(that are not shared) </a:t>
            </a:r>
            <a:r>
              <a:rPr lang="en-US" b="1" dirty="0"/>
              <a:t>(3) </a:t>
            </a:r>
            <a:r>
              <a:rPr lang="en-US" dirty="0" smtClean="0"/>
              <a:t>what is </a:t>
            </a:r>
            <a:r>
              <a:rPr lang="en-US" b="1" dirty="0" smtClean="0"/>
              <a:t>instinctual </a:t>
            </a:r>
            <a:r>
              <a:rPr lang="en-US" dirty="0"/>
              <a:t>rather than </a:t>
            </a:r>
            <a:r>
              <a:rPr lang="en-US" dirty="0" smtClean="0"/>
              <a:t>learned</a:t>
            </a:r>
            <a:endParaRPr lang="en-US" b="1" dirty="0"/>
          </a:p>
        </p:txBody>
      </p:sp>
    </p:spTree>
    <p:extLst>
      <p:ext uri="{BB962C8B-B14F-4D97-AF65-F5344CB8AC3E}">
        <p14:creationId xmlns:p14="http://schemas.microsoft.com/office/powerpoint/2010/main" val="3006949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 Technology</a:t>
            </a:r>
            <a:endParaRPr lang="en-US" dirty="0"/>
          </a:p>
        </p:txBody>
      </p:sp>
      <p:sp>
        <p:nvSpPr>
          <p:cNvPr id="3" name="Text Placeholder 2"/>
          <p:cNvSpPr>
            <a:spLocks noGrp="1"/>
          </p:cNvSpPr>
          <p:nvPr>
            <p:ph type="body" idx="1"/>
          </p:nvPr>
        </p:nvSpPr>
        <p:spPr/>
        <p:txBody>
          <a:bodyPr/>
          <a:lstStyle/>
          <a:p>
            <a:r>
              <a:rPr lang="en-US" dirty="0" smtClean="0"/>
              <a:t>In Design; In Use</a:t>
            </a:r>
            <a:endParaRPr lang="en-US" dirty="0"/>
          </a:p>
        </p:txBody>
      </p:sp>
    </p:spTree>
    <p:extLst>
      <p:ext uri="{BB962C8B-B14F-4D97-AF65-F5344CB8AC3E}">
        <p14:creationId xmlns:p14="http://schemas.microsoft.com/office/powerpoint/2010/main" val="1217760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in </a:t>
            </a:r>
            <a:r>
              <a:rPr lang="en-US" b="1" dirty="0" smtClean="0"/>
              <a:t>Design</a:t>
            </a:r>
            <a:r>
              <a:rPr lang="en-US" dirty="0" smtClean="0"/>
              <a:t> (</a:t>
            </a:r>
            <a:r>
              <a:rPr lang="en-US" dirty="0" err="1" smtClean="0"/>
              <a:t>Nissenbaum</a:t>
            </a:r>
            <a:r>
              <a:rPr lang="en-US" dirty="0" smtClean="0"/>
              <a:t>)</a:t>
            </a:r>
            <a:endParaRPr lang="en-US" dirty="0"/>
          </a:p>
        </p:txBody>
      </p:sp>
      <p:sp>
        <p:nvSpPr>
          <p:cNvPr id="3" name="Content Placeholder 2"/>
          <p:cNvSpPr>
            <a:spLocks noGrp="1"/>
          </p:cNvSpPr>
          <p:nvPr>
            <p:ph idx="1"/>
          </p:nvPr>
        </p:nvSpPr>
        <p:spPr>
          <a:xfrm>
            <a:off x="457199" y="1600200"/>
            <a:ext cx="5253607" cy="4876800"/>
          </a:xfrm>
        </p:spPr>
        <p:txBody>
          <a:bodyPr>
            <a:normAutofit/>
          </a:bodyPr>
          <a:lstStyle/>
          <a:p>
            <a:pPr marL="0" indent="0">
              <a:buNone/>
            </a:pPr>
            <a:r>
              <a:rPr lang="en-US" dirty="0" smtClean="0"/>
              <a:t>In the design of a particular artifact or system:</a:t>
            </a:r>
          </a:p>
          <a:p>
            <a:pPr marL="457200" indent="-457200">
              <a:buFont typeface="+mj-lt"/>
              <a:buAutoNum type="arabicPeriod"/>
            </a:pPr>
            <a:r>
              <a:rPr lang="en-US" dirty="0" smtClean="0"/>
              <a:t>Locus </a:t>
            </a:r>
            <a:r>
              <a:rPr lang="en-US" dirty="0"/>
              <a:t>of control centralized or decentralized?</a:t>
            </a:r>
          </a:p>
          <a:p>
            <a:pPr marL="457200" indent="-457200">
              <a:buFont typeface="+mj-lt"/>
              <a:buAutoNum type="arabicPeriod"/>
            </a:pPr>
            <a:r>
              <a:rPr lang="en-US" dirty="0" smtClean="0"/>
              <a:t>Workings </a:t>
            </a:r>
            <a:r>
              <a:rPr lang="en-US" dirty="0"/>
              <a:t>transparent or opaque?</a:t>
            </a:r>
          </a:p>
          <a:p>
            <a:pPr marL="457200" indent="-457200">
              <a:buFont typeface="+mj-lt"/>
              <a:buAutoNum type="arabicPeriod"/>
            </a:pPr>
            <a:r>
              <a:rPr lang="en-US" dirty="0" smtClean="0"/>
              <a:t>Support </a:t>
            </a:r>
            <a:r>
              <a:rPr lang="en-US" dirty="0"/>
              <a:t>balanced terms of information </a:t>
            </a:r>
            <a:r>
              <a:rPr lang="en-US" dirty="0" smtClean="0"/>
              <a:t>exchange</a:t>
            </a:r>
            <a:endParaRPr lang="en-US" dirty="0"/>
          </a:p>
          <a:p>
            <a:pPr marL="457200" indent="-457200">
              <a:buFont typeface="+mj-lt"/>
              <a:buAutoNum type="arabicPeriod"/>
            </a:pPr>
            <a:r>
              <a:rPr lang="en-US" dirty="0" smtClean="0"/>
              <a:t>Unfairly discriminate </a:t>
            </a:r>
            <a:r>
              <a:rPr lang="en-US" dirty="0"/>
              <a:t>against specific sectors of potential users?</a:t>
            </a:r>
          </a:p>
          <a:p>
            <a:pPr marL="457200" indent="-457200">
              <a:buFont typeface="+mj-lt"/>
              <a:buAutoNum type="arabicPeriod"/>
            </a:pPr>
            <a:r>
              <a:rPr lang="en-US" dirty="0" smtClean="0"/>
              <a:t>Enhance </a:t>
            </a:r>
            <a:r>
              <a:rPr lang="en-US" dirty="0"/>
              <a:t>or diminish the possibility of trust?</a:t>
            </a:r>
          </a:p>
          <a:p>
            <a:endParaRPr lang="en-US" dirty="0"/>
          </a:p>
        </p:txBody>
      </p:sp>
      <p:pic>
        <p:nvPicPr>
          <p:cNvPr id="4" name="Picture 3"/>
          <p:cNvPicPr>
            <a:picLocks noChangeAspect="1"/>
          </p:cNvPicPr>
          <p:nvPr/>
        </p:nvPicPr>
        <p:blipFill>
          <a:blip r:embed="rId3"/>
          <a:stretch>
            <a:fillRect/>
          </a:stretch>
        </p:blipFill>
        <p:spPr>
          <a:xfrm>
            <a:off x="5710806" y="1550898"/>
            <a:ext cx="2940138" cy="4612341"/>
          </a:xfrm>
          <a:prstGeom prst="rect">
            <a:avLst/>
          </a:prstGeom>
        </p:spPr>
      </p:pic>
    </p:spTree>
    <p:extLst>
      <p:ext uri="{BB962C8B-B14F-4D97-AF65-F5344CB8AC3E}">
        <p14:creationId xmlns:p14="http://schemas.microsoft.com/office/powerpoint/2010/main" val="1338058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5286</TotalTime>
  <Words>1462</Words>
  <Application>Microsoft Macintosh PowerPoint</Application>
  <PresentationFormat>On-screen Show (4:3)</PresentationFormat>
  <Paragraphs>154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Administrative</vt:lpstr>
      <vt:lpstr>Session 25</vt:lpstr>
      <vt:lpstr>PowerPoint Presentation</vt:lpstr>
      <vt:lpstr>Outline</vt:lpstr>
      <vt:lpstr>Culture (Etymology)</vt:lpstr>
      <vt:lpstr>Culture: Old and New Topics</vt:lpstr>
      <vt:lpstr>Culture</vt:lpstr>
      <vt:lpstr>Culture + Technology</vt:lpstr>
      <vt:lpstr>Values in Design (Nissenbaum)</vt:lpstr>
      <vt:lpstr>Cultures of Mobile Phone Use</vt:lpstr>
      <vt:lpstr>Intercultural communication</vt:lpstr>
      <vt:lpstr>On Indian Call Center Workers</vt:lpstr>
      <vt:lpstr>On Indian Call Center Workers</vt:lpstr>
      <vt:lpstr>PowerPoint Presentation</vt:lpstr>
      <vt:lpstr>PowerPoint Presentation</vt:lpstr>
      <vt:lpstr>PowerPoint Presentation</vt:lpstr>
      <vt:lpstr>Summary</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17</dc:title>
  <dc:creator>Jenna Burrell</dc:creator>
  <cp:lastModifiedBy>Jenna Burrell</cp:lastModifiedBy>
  <cp:revision>147</cp:revision>
  <dcterms:created xsi:type="dcterms:W3CDTF">2012-03-07T18:50:26Z</dcterms:created>
  <dcterms:modified xsi:type="dcterms:W3CDTF">2012-04-19T02:48:11Z</dcterms:modified>
</cp:coreProperties>
</file>