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2" r:id="rId3"/>
    <p:sldId id="288" r:id="rId4"/>
    <p:sldId id="292" r:id="rId5"/>
    <p:sldId id="289" r:id="rId6"/>
    <p:sldId id="257" r:id="rId7"/>
    <p:sldId id="287" r:id="rId8"/>
    <p:sldId id="282" r:id="rId9"/>
    <p:sldId id="283" r:id="rId10"/>
    <p:sldId id="284" r:id="rId11"/>
    <p:sldId id="286" r:id="rId12"/>
    <p:sldId id="285" r:id="rId13"/>
    <p:sldId id="298" r:id="rId14"/>
    <p:sldId id="297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48" autoAdjust="0"/>
  </p:normalViewPr>
  <p:slideViewPr>
    <p:cSldViewPr snapToGrid="0" snapToObjects="1">
      <p:cViewPr>
        <p:scale>
          <a:sx n="75" d="100"/>
          <a:sy n="75" d="100"/>
        </p:scale>
        <p:origin x="-137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D4410-8854-0C46-AE40-A6F3C04EE23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0220F-95A0-5542-B700-1E9BC470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1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6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6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6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spie.org</a:t>
            </a:r>
            <a:r>
              <a:rPr lang="en-US" dirty="0" smtClean="0"/>
              <a:t>/x17480.xml</a:t>
            </a:r>
          </a:p>
          <a:p>
            <a:endParaRPr lang="en-US" dirty="0" smtClean="0"/>
          </a:p>
          <a:p>
            <a:r>
              <a:rPr lang="en-US" dirty="0" smtClean="0"/>
              <a:t>Active</a:t>
            </a:r>
            <a:r>
              <a:rPr lang="en-US" baseline="0" dirty="0" smtClean="0"/>
              <a:t> matrix display technology</a:t>
            </a:r>
          </a:p>
          <a:p>
            <a:r>
              <a:rPr lang="en-US" baseline="0" dirty="0" smtClean="0"/>
              <a:t>The technology in displays.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Allows for lower power consumption (cheaper, use for longer off the grid)</a:t>
            </a:r>
          </a:p>
          <a:p>
            <a:r>
              <a:rPr lang="en-US" baseline="0" dirty="0" smtClean="0"/>
              <a:t>Static display rather than flickering refresh that is so hard on the eyes.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55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problem of</a:t>
            </a:r>
            <a:r>
              <a:rPr lang="en-US" baseline="0" dirty="0" smtClean="0"/>
              <a:t> thinking about this exclusively in this way though is that it is detached from the specific context of work practices.</a:t>
            </a:r>
          </a:p>
          <a:p>
            <a:r>
              <a:rPr lang="en-US" baseline="0" dirty="0" smtClean="0"/>
              <a:t>Critique of…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7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version is about perceiving and reading a tool or technology to discover its uses.  As much about perception as it is about actual properties: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 “contain visible clues to their operation” – Gibson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Affordance “the perceived and actual properties of the thing…clues to the operations of things” – in Norman’s book this is about how designs are made usable, by giving us clues in their form as to how to operate…without need for pictures, labels, instructions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book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Myth of the Paperless Office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emphasis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on what we are more easily able to do with one technology or tool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another: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“How the properties of objects determine the possibilities for action”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very interesting and novel approach of this book is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treat paper and digital technologies the same, to look at them symmetrically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automatically privileging one form over the other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 considering and weighing the affordances of each.  What is paper good for?  What is a PC good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Possibly more paper use from the standalone computer without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 capabilities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paper becomes a key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intermediary between users.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 interoperability issues – can’t easily pass documents in storage media given the whole IBM-PC vs. Apple.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E8D27EB-3674-3841-A971-DCA2211881FE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890A9C9-B7D8-BA4F-A2BC-B979BE27E0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dirty="0" smtClean="0"/>
              <a:t>The Myth of the Paperless Office</a:t>
            </a:r>
          </a:p>
          <a:p>
            <a:pPr marL="457200" indent="-457200">
              <a:buAutoNum type="arabicParenBoth"/>
            </a:pPr>
            <a:r>
              <a:rPr lang="en-US" dirty="0" smtClean="0"/>
              <a:t>Toward </a:t>
            </a:r>
            <a:r>
              <a:rPr lang="en-US" dirty="0" err="1" smtClean="0"/>
              <a:t>Paperlessness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313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42" y="715452"/>
            <a:ext cx="2997199" cy="2091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46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</a:t>
            </a:r>
            <a:br>
              <a:rPr lang="en-US" dirty="0"/>
            </a:br>
            <a:r>
              <a:rPr lang="en-US" dirty="0" err="1"/>
              <a:t>Paperlessness</a:t>
            </a:r>
            <a:r>
              <a:rPr lang="en-US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341" y="1722926"/>
            <a:ext cx="2077155" cy="1557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334" y="3497824"/>
            <a:ext cx="1659466" cy="1698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5744"/>
            <a:ext cx="2235200" cy="29802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743199" y="3497826"/>
            <a:ext cx="4064001" cy="481507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03151" y="5196011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Laptop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7234" y="4774813"/>
            <a:ext cx="1321282" cy="1949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0700" y="4558268"/>
            <a:ext cx="1407331" cy="17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5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42" y="715452"/>
            <a:ext cx="2997199" cy="2091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46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</a:t>
            </a:r>
            <a:br>
              <a:rPr lang="en-US" dirty="0"/>
            </a:br>
            <a:r>
              <a:rPr lang="en-US" dirty="0" err="1"/>
              <a:t>Paperlessness</a:t>
            </a:r>
            <a:r>
              <a:rPr lang="en-US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341" y="1722926"/>
            <a:ext cx="2077155" cy="1557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334" y="3497824"/>
            <a:ext cx="1659466" cy="1698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234" y="4774813"/>
            <a:ext cx="1321282" cy="1949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700" y="4558268"/>
            <a:ext cx="1407331" cy="1796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215744"/>
            <a:ext cx="2235200" cy="2980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30919" y="4188936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iPad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43199" y="3497826"/>
            <a:ext cx="2567501" cy="849092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80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42" y="715452"/>
            <a:ext cx="2997199" cy="2091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46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</a:t>
            </a:r>
            <a:br>
              <a:rPr lang="en-US" dirty="0"/>
            </a:br>
            <a:r>
              <a:rPr lang="en-US" dirty="0" err="1"/>
              <a:t>Paperlessness</a:t>
            </a:r>
            <a:r>
              <a:rPr lang="en-US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341" y="1722926"/>
            <a:ext cx="2077155" cy="1557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334" y="3497824"/>
            <a:ext cx="1659466" cy="1698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5744"/>
            <a:ext cx="2235200" cy="29802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743199" y="3497826"/>
            <a:ext cx="914401" cy="887907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81899" y="4374817"/>
            <a:ext cx="107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eReader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7234" y="4774813"/>
            <a:ext cx="1321282" cy="19493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0700" y="4558268"/>
            <a:ext cx="1407331" cy="17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3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t="4785" b="4785"/>
          <a:stretch>
            <a:fillRect/>
          </a:stretch>
        </p:blipFill>
        <p:spPr>
          <a:xfrm>
            <a:off x="457200" y="787400"/>
            <a:ext cx="822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4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Critique of the Concept of “Affordances”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877733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Useful</a:t>
            </a:r>
            <a:r>
              <a:rPr lang="en-US" dirty="0" smtClean="0"/>
              <a:t> to think in this way, to compare, gain clarity on the possibilities of </a:t>
            </a:r>
            <a:r>
              <a:rPr lang="en-US" dirty="0" err="1" smtClean="0"/>
              <a:t>paperlessness</a:t>
            </a:r>
            <a:r>
              <a:rPr lang="en-US" dirty="0" smtClean="0"/>
              <a:t> (i.e. under what circumstances digital devices might supplant paper, what barriers remain to that outcome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334933" y="1583267"/>
            <a:ext cx="4097867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Limits of this approach:</a:t>
            </a:r>
          </a:p>
          <a:p>
            <a:pPr lvl="1"/>
            <a:r>
              <a:rPr lang="en-US" sz="2400" dirty="0" smtClean="0"/>
              <a:t>…context and specific work practices ignored in favor of thinking about fixed properties of tools/technologies</a:t>
            </a:r>
          </a:p>
          <a:p>
            <a:pPr lvl="1"/>
            <a:r>
              <a:rPr lang="en-US" sz="2400" dirty="0" smtClean="0"/>
              <a:t>comparison suggests a choice must be made, but (to this day) we work with a combination of paper and digital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Methods</a:t>
            </a:r>
          </a:p>
          <a:p>
            <a:pPr lvl="1"/>
            <a:r>
              <a:rPr lang="en-US" sz="2800" dirty="0" smtClean="0"/>
              <a:t>Tuesday: </a:t>
            </a:r>
            <a:r>
              <a:rPr lang="en-US" sz="2800" b="1" dirty="0" smtClean="0"/>
              <a:t>Quantitative</a:t>
            </a:r>
            <a:r>
              <a:rPr lang="en-US" sz="2800" dirty="0" smtClean="0"/>
              <a:t> Methods (guest lecture by Prof. Coye Cheshire)</a:t>
            </a:r>
          </a:p>
          <a:p>
            <a:pPr lvl="1"/>
            <a:r>
              <a:rPr lang="en-US" sz="2800" dirty="0" smtClean="0"/>
              <a:t>Thursday: </a:t>
            </a:r>
            <a:r>
              <a:rPr lang="en-US" sz="2800" b="1" dirty="0" smtClean="0"/>
              <a:t>Qualitative</a:t>
            </a:r>
            <a:r>
              <a:rPr lang="en-US" sz="2800" dirty="0" smtClean="0"/>
              <a:t> Methods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The following week we will resume (and finish) </a:t>
            </a:r>
            <a:r>
              <a:rPr lang="en-US" sz="2800" u="sng" dirty="0" smtClean="0"/>
              <a:t>The Myth of the Paperless Office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345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Myth of the Paperless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Background: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state of digital technology in 2002 (in the US, UK)</a:t>
            </a:r>
          </a:p>
          <a:p>
            <a:pPr lvl="1"/>
            <a:r>
              <a:rPr lang="en-US" dirty="0" smtClean="0"/>
              <a:t>The Desktop PC still the primary device for many office workers</a:t>
            </a:r>
          </a:p>
          <a:p>
            <a:pPr lvl="1"/>
            <a:r>
              <a:rPr lang="en-US" dirty="0" smtClean="0"/>
              <a:t>Laptops were becoming widespread </a:t>
            </a:r>
            <a:r>
              <a:rPr lang="en-US" dirty="0" smtClean="0"/>
              <a:t>(+ </a:t>
            </a:r>
            <a:r>
              <a:rPr lang="en-US" dirty="0" smtClean="0"/>
              <a:t>for home use: iMac)</a:t>
            </a:r>
          </a:p>
          <a:p>
            <a:pPr lvl="1"/>
            <a:r>
              <a:rPr lang="en-US" dirty="0" smtClean="0"/>
              <a:t>PDAs (Palm Pilot, Dell Axim) but no smartphones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iPad</a:t>
            </a:r>
            <a:r>
              <a:rPr lang="en-US" dirty="0" smtClean="0"/>
              <a:t> (tablet market not yet born)</a:t>
            </a:r>
          </a:p>
          <a:p>
            <a:pPr lvl="1"/>
            <a:r>
              <a:rPr lang="en-US" dirty="0" err="1" smtClean="0"/>
              <a:t>eReaders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RocketBook</a:t>
            </a:r>
            <a:r>
              <a:rPr lang="en-US" dirty="0" smtClean="0"/>
              <a:t>? </a:t>
            </a:r>
            <a:r>
              <a:rPr lang="en-US" dirty="0" smtClean="0"/>
              <a:t>Not </a:t>
            </a:r>
            <a:r>
              <a:rPr lang="en-US" dirty="0" smtClean="0"/>
              <a:t>mainstream </a:t>
            </a:r>
            <a:r>
              <a:rPr lang="en-US" dirty="0" smtClean="0"/>
              <a:t>– </a:t>
            </a:r>
            <a:r>
              <a:rPr lang="en-US" dirty="0" err="1" smtClean="0"/>
              <a:t>eInk</a:t>
            </a:r>
            <a:r>
              <a:rPr lang="en-US" dirty="0" smtClean="0"/>
              <a:t> still </a:t>
            </a:r>
            <a:r>
              <a:rPr lang="en-US" dirty="0" smtClean="0"/>
              <a:t>under research), Apple Newton – a false start.</a:t>
            </a:r>
          </a:p>
        </p:txBody>
      </p:sp>
    </p:spTree>
    <p:extLst>
      <p:ext uri="{BB962C8B-B14F-4D97-AF65-F5344CB8AC3E}">
        <p14:creationId xmlns:p14="http://schemas.microsoft.com/office/powerpoint/2010/main" val="44751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Myth of the Paperless Office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2353733"/>
            <a:ext cx="8043333" cy="3826934"/>
          </a:xfrm>
          <a:prstGeom prst="wedgeRoundRectCallout">
            <a:avLst>
              <a:gd name="adj1" fmla="val -24345"/>
              <a:gd name="adj2" fmla="val -4999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Apple’s Chief in the Risky Land of Handhelds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2000" dirty="0">
                <a:solidFill>
                  <a:schemeClr val="tx1"/>
                </a:solidFill>
              </a:rPr>
              <a:t>now come signs that Mr. Jobs means to take Apple back to the land of the handhelds, but this time with a device that would combine elements of a cellphone and a Palm-like personal digital assistant…industry analysts see evidence that Apple is contemplating what inside the company is being called an ''iPhone.</a:t>
            </a:r>
            <a:r>
              <a:rPr lang="en-US" sz="2000" dirty="0" smtClean="0">
                <a:solidFill>
                  <a:schemeClr val="tx1"/>
                </a:solidFill>
              </a:rPr>
              <a:t>'’”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>
                <a:solidFill>
                  <a:schemeClr val="tx1"/>
                </a:solidFill>
              </a:rPr>
              <a:t>August 19, </a:t>
            </a:r>
            <a:r>
              <a:rPr lang="en-US" sz="2000" b="1" dirty="0" smtClean="0">
                <a:solidFill>
                  <a:schemeClr val="tx1"/>
                </a:solidFill>
              </a:rPr>
              <a:t>2002, NY Times)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Also in 2002…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06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Myth of the Paperless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9067" cy="4324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Background: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Method </a:t>
            </a:r>
            <a:r>
              <a:rPr lang="en-US" sz="2800" dirty="0" smtClean="0"/>
              <a:t>in </a:t>
            </a:r>
            <a:r>
              <a:rPr lang="en-US" sz="2800" u="sng" dirty="0" smtClean="0"/>
              <a:t>Myth of the Paperless Office</a:t>
            </a:r>
            <a:endParaRPr lang="en-US" sz="2800" dirty="0" smtClean="0"/>
          </a:p>
          <a:p>
            <a:pPr lvl="1"/>
            <a:r>
              <a:rPr lang="en-US" sz="2400" dirty="0" smtClean="0"/>
              <a:t>Mixed method approach</a:t>
            </a:r>
          </a:p>
          <a:p>
            <a:pPr lvl="1"/>
            <a:r>
              <a:rPr lang="en-US" sz="2400" dirty="0" smtClean="0"/>
              <a:t>Primary and secondary data</a:t>
            </a:r>
          </a:p>
        </p:txBody>
      </p:sp>
      <p:pic>
        <p:nvPicPr>
          <p:cNvPr id="4" name="Picture 3" descr="motp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5835"/>
          <a:stretch/>
        </p:blipFill>
        <p:spPr>
          <a:xfrm rot="5400000">
            <a:off x="4116748" y="1555919"/>
            <a:ext cx="4400635" cy="4336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97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Myth of the Paperless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732"/>
            <a:ext cx="8229600" cy="437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What’s Wrong with Paper?</a:t>
            </a:r>
          </a:p>
          <a:p>
            <a:r>
              <a:rPr lang="en-US" sz="2800" dirty="0" smtClean="0"/>
              <a:t>Symbolic problems</a:t>
            </a:r>
          </a:p>
          <a:p>
            <a:r>
              <a:rPr lang="en-US" sz="2800" dirty="0" smtClean="0"/>
              <a:t>Cost problems</a:t>
            </a:r>
          </a:p>
          <a:p>
            <a:r>
              <a:rPr lang="en-US" sz="2800" dirty="0" smtClean="0"/>
              <a:t>Interactional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734" y="1524000"/>
            <a:ext cx="3174999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9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Concept: Affordances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9466"/>
            <a:ext cx="5300133" cy="397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6133" y="1388533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Affordances are about “how the properties of objects determine the possibilities for action” – </a:t>
            </a:r>
            <a:r>
              <a:rPr lang="en-US" sz="2400" u="sng" dirty="0" smtClean="0"/>
              <a:t>Myth of the Paperless Office</a:t>
            </a:r>
          </a:p>
          <a:p>
            <a:pPr marL="285750" indent="-285750">
              <a:buFont typeface="Arial"/>
              <a:buChar char="•"/>
            </a:pPr>
            <a:endParaRPr lang="en-US" sz="2400" u="sng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affordances of paper vs. the affordances of existing digital devices (circa 2002)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532968"/>
            <a:ext cx="458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ways of talking about affordances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(1) Gibson</a:t>
            </a:r>
            <a:r>
              <a:rPr lang="en-US" dirty="0" smtClean="0"/>
              <a:t>/Norman (related to usability) vs</a:t>
            </a:r>
            <a:r>
              <a:rPr lang="en-US" dirty="0" smtClean="0"/>
              <a:t>. (2) </a:t>
            </a:r>
            <a:r>
              <a:rPr lang="en-US" dirty="0" smtClean="0"/>
              <a:t>in </a:t>
            </a:r>
            <a:r>
              <a:rPr lang="en-US" u="sng" dirty="0" smtClean="0"/>
              <a:t>The Myth of the Paperless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7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68" y="4340917"/>
            <a:ext cx="3115732" cy="2173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8" y="1524000"/>
            <a:ext cx="1490132" cy="1986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Concept: Affordances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5203" y="1540933"/>
            <a:ext cx="6400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Does paper or a PC better afford: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Carrying (weight and portability issues)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Reading from (eye strain, comfort)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Transferring information to someone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Storing data, information in (capacity)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Inscribing (writing or typing)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Annotating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Revising, Rearranging, Combining text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Viewing moving images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Use while away from power </a:t>
            </a:r>
            <a:r>
              <a:rPr lang="en-US" sz="2000" dirty="0" smtClean="0"/>
              <a:t>plug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Use in the Dark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Use in Bright Daylight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42" y="715452"/>
            <a:ext cx="2997199" cy="2091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46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Toward</a:t>
            </a:r>
            <a:br>
              <a:rPr lang="en-US" dirty="0" smtClean="0"/>
            </a:br>
            <a:r>
              <a:rPr lang="en-US" dirty="0" err="1" smtClean="0"/>
              <a:t>Paperlessness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341" y="1722926"/>
            <a:ext cx="2077155" cy="1557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334" y="3497824"/>
            <a:ext cx="1659466" cy="1698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5744"/>
            <a:ext cx="2235200" cy="29802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743199" y="3081867"/>
            <a:ext cx="1303868" cy="415959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46836" y="2577068"/>
            <a:ext cx="146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Desktop PC</a:t>
            </a:r>
            <a:br>
              <a:rPr lang="en-US" dirty="0" smtClean="0"/>
            </a:br>
            <a:r>
              <a:rPr lang="en-US" dirty="0" smtClean="0"/>
              <a:t>(standalone)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7234" y="4774813"/>
            <a:ext cx="1321282" cy="1949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0700" y="4558268"/>
            <a:ext cx="1407331" cy="17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42" y="715452"/>
            <a:ext cx="2997199" cy="2091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46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</a:t>
            </a:r>
            <a:br>
              <a:rPr lang="en-US" dirty="0"/>
            </a:br>
            <a:r>
              <a:rPr lang="en-US" dirty="0" err="1"/>
              <a:t>Paperlessness</a:t>
            </a:r>
            <a:r>
              <a:rPr lang="en-US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341" y="1722926"/>
            <a:ext cx="2077155" cy="1557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334" y="3497824"/>
            <a:ext cx="1659466" cy="1698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5744"/>
            <a:ext cx="2235200" cy="29802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743199" y="3280792"/>
            <a:ext cx="3048001" cy="217033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3057" y="3413159"/>
            <a:ext cx="167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Networked PC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7234" y="4774813"/>
            <a:ext cx="1321282" cy="1949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0700" y="4558268"/>
            <a:ext cx="1407331" cy="17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8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9094</TotalTime>
  <Words>712</Words>
  <Application>Microsoft Macintosh PowerPoint</Application>
  <PresentationFormat>On-screen Show (4:3)</PresentationFormat>
  <Paragraphs>98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Session 10</vt:lpstr>
      <vt:lpstr>The Myth of the Paperless Office</vt:lpstr>
      <vt:lpstr>The Myth of the Paperless Office</vt:lpstr>
      <vt:lpstr>The Myth of the Paperless Office</vt:lpstr>
      <vt:lpstr>The Myth of the Paperless Office</vt:lpstr>
      <vt:lpstr>Key Concept: Affordances</vt:lpstr>
      <vt:lpstr>Key Concept: Affordances</vt:lpstr>
      <vt:lpstr>Toward Paperlessness?</vt:lpstr>
      <vt:lpstr>Toward Paperlessness?</vt:lpstr>
      <vt:lpstr>Toward Paperlessness?</vt:lpstr>
      <vt:lpstr>Toward Paperlessness?</vt:lpstr>
      <vt:lpstr>Toward Paperlessness?</vt:lpstr>
      <vt:lpstr>PowerPoint Presentation</vt:lpstr>
      <vt:lpstr>Critique of the Concept of “Affordances”</vt:lpstr>
      <vt:lpstr>Next Week</vt:lpstr>
    </vt:vector>
  </TitlesOfParts>
  <Company>UC-Berkeley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Burrell</dc:creator>
  <cp:lastModifiedBy>Jenna Burrell</cp:lastModifiedBy>
  <cp:revision>270</cp:revision>
  <dcterms:created xsi:type="dcterms:W3CDTF">2012-01-13T20:16:03Z</dcterms:created>
  <dcterms:modified xsi:type="dcterms:W3CDTF">2012-02-16T23:16:19Z</dcterms:modified>
</cp:coreProperties>
</file>