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sldIdLst>
    <p:sldId id="256" r:id="rId2"/>
    <p:sldId id="395" r:id="rId3"/>
    <p:sldId id="419" r:id="rId4"/>
    <p:sldId id="420" r:id="rId5"/>
    <p:sldId id="404" r:id="rId6"/>
    <p:sldId id="411" r:id="rId7"/>
    <p:sldId id="396" r:id="rId8"/>
    <p:sldId id="397" r:id="rId9"/>
    <p:sldId id="421" r:id="rId10"/>
    <p:sldId id="418" r:id="rId11"/>
    <p:sldId id="400" r:id="rId12"/>
    <p:sldId id="399" r:id="rId13"/>
    <p:sldId id="412" r:id="rId14"/>
    <p:sldId id="422" r:id="rId15"/>
    <p:sldId id="398" r:id="rId16"/>
    <p:sldId id="410" r:id="rId17"/>
    <p:sldId id="407" r:id="rId18"/>
    <p:sldId id="409"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494" autoAdjust="0"/>
  </p:normalViewPr>
  <p:slideViewPr>
    <p:cSldViewPr snapToGrid="0" snapToObjects="1">
      <p:cViewPr>
        <p:scale>
          <a:sx n="75" d="100"/>
          <a:sy n="75" d="100"/>
        </p:scale>
        <p:origin x="-1528" y="-80"/>
      </p:cViewPr>
      <p:guideLst>
        <p:guide orient="horz" pos="2160"/>
        <p:guide pos="2880"/>
      </p:guideLst>
    </p:cSldViewPr>
  </p:slideViewPr>
  <p:notesTextViewPr>
    <p:cViewPr>
      <p:scale>
        <a:sx n="100" d="100"/>
        <a:sy n="100" d="100"/>
      </p:scale>
      <p:origin x="0" y="856"/>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ED4410-8854-0C46-AE40-A6F3C04EE23D}" type="datetimeFigureOut">
              <a:rPr lang="en-US" smtClean="0"/>
              <a:t>2/13/12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80220F-95A0-5542-B700-1E9BC47016CF}" type="slidenum">
              <a:rPr lang="en-US" smtClean="0"/>
              <a:t>‹#›</a:t>
            </a:fld>
            <a:endParaRPr lang="en-US"/>
          </a:p>
        </p:txBody>
      </p:sp>
    </p:spTree>
    <p:extLst>
      <p:ext uri="{BB962C8B-B14F-4D97-AF65-F5344CB8AC3E}">
        <p14:creationId xmlns:p14="http://schemas.microsoft.com/office/powerpoint/2010/main" val="169091172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Reminder about the book.</a:t>
            </a:r>
          </a:p>
          <a:p>
            <a:r>
              <a:rPr lang="en-US" baseline="0" dirty="0" smtClean="0"/>
              <a:t>Also, receiving news about the class – 203 mailing list.</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5F80220F-95A0-5542-B700-1E9BC47016CF}" type="slidenum">
              <a:rPr lang="en-US" smtClean="0"/>
              <a:t>1</a:t>
            </a:fld>
            <a:endParaRPr lang="en-US"/>
          </a:p>
        </p:txBody>
      </p:sp>
    </p:spTree>
    <p:extLst>
      <p:ext uri="{BB962C8B-B14F-4D97-AF65-F5344CB8AC3E}">
        <p14:creationId xmlns:p14="http://schemas.microsoft.com/office/powerpoint/2010/main" val="1187218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major assertion of “work practice studies” - what people say they do is not (precisely) what they do – drawing from the branch of social research called ethnomethodology.  Ethnomethodology looks not at technology specifically but (in general) at “accounting work” (how people produce accounts of what they do – describe what they do) vs. the activity of doing itself.</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Under the pressure of scrutiny – should not be surprising to find that people describe the ideal – how work is supposed to be done (not the shortcuts they take, workarounds, temporary problems, </a:t>
            </a:r>
            <a:r>
              <a:rPr lang="en-US" sz="1200" kern="1200" dirty="0" err="1" smtClean="0">
                <a:solidFill>
                  <a:schemeClr val="tx1"/>
                </a:solidFill>
                <a:effectLst/>
                <a:latin typeface="+mn-lt"/>
                <a:ea typeface="+mn-ea"/>
                <a:cs typeface="+mn-cs"/>
              </a:rPr>
              <a:t>etc</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Gets at the point in ‘making work visible’ – about the representation of work as control </a:t>
            </a:r>
            <a:r>
              <a:rPr lang="en-US" sz="1200" kern="1200" dirty="0" smtClean="0">
                <a:solidFill>
                  <a:schemeClr val="tx1"/>
                </a:solidFill>
                <a:effectLst/>
                <a:latin typeface="+mn-lt"/>
                <a:ea typeface="+mn-ea"/>
                <a:cs typeface="+mn-cs"/>
              </a:rPr>
              <a:t>– workers withholding information about their work as a way of maintaining autonomy.</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People represent their work in a way that’s simplified, describe the typical. Not because they are dishonest, but much of anyone’s work is actually lots of activities we do over and over again day in and day out, taking a customer call, writing a conference paper, shooting off a quick e-mail. For the sake of efficiency when asked of course we collapse all of the diverse instances into a kind of fictional ‘standard’</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5F80220F-95A0-5542-B700-1E9BC47016CF}" type="slidenum">
              <a:rPr lang="en-US" smtClean="0"/>
              <a:t>12</a:t>
            </a:fld>
            <a:endParaRPr lang="en-US"/>
          </a:p>
        </p:txBody>
      </p:sp>
    </p:spTree>
    <p:extLst>
      <p:ext uri="{BB962C8B-B14F-4D97-AF65-F5344CB8AC3E}">
        <p14:creationId xmlns:p14="http://schemas.microsoft.com/office/powerpoint/2010/main" val="17581512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[see </a:t>
            </a:r>
            <a:r>
              <a:rPr lang="en-US" dirty="0" err="1" smtClean="0"/>
              <a:t>Suchman</a:t>
            </a:r>
            <a:r>
              <a:rPr lang="en-US" dirty="0" smtClean="0"/>
              <a:t>, (1987) </a:t>
            </a:r>
            <a:r>
              <a:rPr lang="en-US" u="sng" dirty="0" smtClean="0"/>
              <a:t>Plans and Situated Actions]</a:t>
            </a:r>
          </a:p>
          <a:p>
            <a:pPr marL="0" marR="0" indent="0" algn="l" defTabSz="457200" rtl="0" eaLnBrk="1" fontAlgn="auto" latinLnBrk="0" hangingPunct="1">
              <a:lnSpc>
                <a:spcPct val="100000"/>
              </a:lnSpc>
              <a:spcBef>
                <a:spcPts val="0"/>
              </a:spcBef>
              <a:spcAft>
                <a:spcPts val="0"/>
              </a:spcAft>
              <a:buClrTx/>
              <a:buSzTx/>
              <a:buFontTx/>
              <a:buNone/>
              <a:tabLst/>
              <a:defRPr/>
            </a:pPr>
            <a:endParaRPr lang="en-US" u="sng"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Turns out that when you actually look at how people work, moment by moment, instance by instance, much of what workers do, what makes human workers valuable is</a:t>
            </a:r>
            <a:r>
              <a:rPr lang="en-US" sz="1200" b="1" kern="1200" dirty="0" smtClean="0">
                <a:solidFill>
                  <a:schemeClr val="tx1"/>
                </a:solidFill>
                <a:effectLst/>
                <a:latin typeface="+mn-lt"/>
                <a:ea typeface="+mn-ea"/>
                <a:cs typeface="+mn-cs"/>
              </a:rPr>
              <a:t> handling exceptions</a:t>
            </a:r>
            <a:r>
              <a:rPr lang="en-US" sz="1200" kern="1200" dirty="0" smtClean="0">
                <a:solidFill>
                  <a:schemeClr val="tx1"/>
                </a:solidFill>
                <a:effectLst/>
                <a:latin typeface="+mn-lt"/>
                <a:ea typeface="+mn-ea"/>
                <a:cs typeface="+mn-cs"/>
              </a:rPr>
              <a:t>…</a:t>
            </a:r>
            <a:r>
              <a:rPr lang="en-US" sz="1200" b="1" kern="1200" dirty="0" smtClean="0">
                <a:solidFill>
                  <a:schemeClr val="tx1"/>
                </a:solidFill>
                <a:effectLst/>
                <a:latin typeface="+mn-lt"/>
                <a:ea typeface="+mn-ea"/>
                <a:cs typeface="+mn-cs"/>
              </a:rPr>
              <a:t>troubleshooting</a:t>
            </a:r>
            <a:r>
              <a:rPr lang="en-US" sz="1200" kern="1200" dirty="0" smtClean="0">
                <a:solidFill>
                  <a:schemeClr val="tx1"/>
                </a:solidFill>
                <a:effectLst/>
                <a:latin typeface="+mn-lt"/>
                <a:ea typeface="+mn-ea"/>
                <a:cs typeface="+mn-cs"/>
              </a:rPr>
              <a:t>.  That a surprising proportion of work is atypical events.  Which you would never know from simply asking people about their work.</a:t>
            </a:r>
            <a:r>
              <a:rPr lang="en-US" dirty="0" smtClean="0">
                <a:effectLst/>
              </a:rPr>
              <a:t> </a:t>
            </a:r>
            <a:endParaRPr lang="en-US" dirty="0" smtClean="0"/>
          </a:p>
        </p:txBody>
      </p:sp>
      <p:sp>
        <p:nvSpPr>
          <p:cNvPr id="4" name="Slide Number Placeholder 3"/>
          <p:cNvSpPr>
            <a:spLocks noGrp="1"/>
          </p:cNvSpPr>
          <p:nvPr>
            <p:ph type="sldNum" sz="quarter" idx="10"/>
          </p:nvPr>
        </p:nvSpPr>
        <p:spPr/>
        <p:txBody>
          <a:bodyPr/>
          <a:lstStyle/>
          <a:p>
            <a:fld id="{5F80220F-95A0-5542-B700-1E9BC47016CF}" type="slidenum">
              <a:rPr lang="en-US" smtClean="0"/>
              <a:t>13</a:t>
            </a:fld>
            <a:endParaRPr lang="en-US"/>
          </a:p>
        </p:txBody>
      </p:sp>
    </p:spTree>
    <p:extLst>
      <p:ext uri="{BB962C8B-B14F-4D97-AF65-F5344CB8AC3E}">
        <p14:creationId xmlns:p14="http://schemas.microsoft.com/office/powerpoint/2010/main" val="17581512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F80220F-95A0-5542-B700-1E9BC47016CF}" type="slidenum">
              <a:rPr lang="en-US" smtClean="0"/>
              <a:t>15</a:t>
            </a:fld>
            <a:endParaRPr lang="en-US"/>
          </a:p>
        </p:txBody>
      </p:sp>
    </p:spTree>
    <p:extLst>
      <p:ext uri="{BB962C8B-B14F-4D97-AF65-F5344CB8AC3E}">
        <p14:creationId xmlns:p14="http://schemas.microsoft.com/office/powerpoint/2010/main" val="17581512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80220F-95A0-5542-B700-1E9BC47016CF}" type="slidenum">
              <a:rPr lang="en-US" smtClean="0"/>
              <a:t>16</a:t>
            </a:fld>
            <a:endParaRPr lang="en-US"/>
          </a:p>
        </p:txBody>
      </p:sp>
    </p:spTree>
    <p:extLst>
      <p:ext uri="{BB962C8B-B14F-4D97-AF65-F5344CB8AC3E}">
        <p14:creationId xmlns:p14="http://schemas.microsoft.com/office/powerpoint/2010/main" val="17581512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F80220F-95A0-5542-B700-1E9BC47016CF}" type="slidenum">
              <a:rPr lang="en-US" smtClean="0"/>
              <a:t>17</a:t>
            </a:fld>
            <a:endParaRPr lang="en-US"/>
          </a:p>
        </p:txBody>
      </p:sp>
    </p:spTree>
    <p:extLst>
      <p:ext uri="{BB962C8B-B14F-4D97-AF65-F5344CB8AC3E}">
        <p14:creationId xmlns:p14="http://schemas.microsoft.com/office/powerpoint/2010/main" val="19219686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Trend (away from intranets) – out onto the web.  Workforce systems like Lotus Notes to </a:t>
            </a:r>
            <a:r>
              <a:rPr lang="en-US" sz="1200" b="1" kern="1200" dirty="0" smtClean="0">
                <a:solidFill>
                  <a:schemeClr val="tx1"/>
                </a:solidFill>
                <a:effectLst/>
                <a:latin typeface="+mn-lt"/>
                <a:ea typeface="+mn-ea"/>
                <a:cs typeface="+mn-cs"/>
              </a:rPr>
              <a:t>web services</a:t>
            </a:r>
            <a:r>
              <a:rPr lang="en-US" sz="1200" kern="1200" dirty="0" smtClean="0">
                <a:solidFill>
                  <a:schemeClr val="tx1"/>
                </a:solidFill>
                <a:effectLst/>
                <a:latin typeface="+mn-lt"/>
                <a:ea typeface="+mn-ea"/>
                <a:cs typeface="+mn-cs"/>
              </a:rPr>
              <a:t>, in the cloud, monthly subscriptions.</a:t>
            </a:r>
          </a:p>
          <a:p>
            <a:r>
              <a:rPr lang="en-US" sz="1200" kern="1200" dirty="0" smtClean="0">
                <a:solidFill>
                  <a:schemeClr val="tx1"/>
                </a:solidFill>
                <a:effectLst/>
                <a:latin typeface="+mn-lt"/>
                <a:ea typeface="+mn-ea"/>
                <a:cs typeface="+mn-cs"/>
              </a:rPr>
              <a:t>Striking a balance between flexibility and specificity that gives guidance, imposes useful constraints.</a:t>
            </a:r>
          </a:p>
          <a:p>
            <a:r>
              <a:rPr lang="en-US" sz="1200" kern="1200" dirty="0" smtClean="0">
                <a:solidFill>
                  <a:schemeClr val="tx1"/>
                </a:solidFill>
                <a:effectLst/>
                <a:latin typeface="+mn-lt"/>
                <a:ea typeface="+mn-ea"/>
                <a:cs typeface="+mn-cs"/>
              </a:rPr>
              <a:t>Support for globally distributed teams.</a:t>
            </a:r>
          </a:p>
          <a:p>
            <a:r>
              <a:rPr lang="en-US" sz="1200" kern="1200" dirty="0" smtClean="0">
                <a:solidFill>
                  <a:schemeClr val="tx1"/>
                </a:solidFill>
                <a:effectLst/>
                <a:latin typeface="+mn-lt"/>
                <a:ea typeface="+mn-ea"/>
                <a:cs typeface="+mn-cs"/>
              </a:rPr>
              <a:t>Things to look into, might yield interesting final paper topics.</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Others:</a:t>
            </a:r>
            <a:endParaRPr lang="en-US"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Zoho</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Google docs</a:t>
            </a:r>
          </a:p>
          <a:p>
            <a:r>
              <a:rPr lang="en-US" sz="1200" kern="1200" dirty="0" smtClean="0">
                <a:solidFill>
                  <a:schemeClr val="tx1"/>
                </a:solidFill>
                <a:effectLst/>
                <a:latin typeface="+mn-lt"/>
                <a:ea typeface="+mn-ea"/>
                <a:cs typeface="+mn-cs"/>
              </a:rPr>
              <a:t>Google+ hangouts</a:t>
            </a:r>
          </a:p>
          <a:p>
            <a:r>
              <a:rPr lang="en-US" sz="1200" kern="1200" dirty="0" smtClean="0">
                <a:solidFill>
                  <a:schemeClr val="tx1"/>
                </a:solidFill>
                <a:effectLst/>
                <a:latin typeface="+mn-lt"/>
                <a:ea typeface="+mn-ea"/>
                <a:cs typeface="+mn-cs"/>
              </a:rPr>
              <a:t>MMORPGs – massively multiplayer online role-playing games (world of </a:t>
            </a:r>
            <a:r>
              <a:rPr lang="en-US" sz="1200" kern="1200" dirty="0" err="1" smtClean="0">
                <a:solidFill>
                  <a:schemeClr val="tx1"/>
                </a:solidFill>
                <a:effectLst/>
                <a:latin typeface="+mn-lt"/>
                <a:ea typeface="+mn-ea"/>
                <a:cs typeface="+mn-cs"/>
              </a:rPr>
              <a:t>warcraft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everquest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Ultima</a:t>
            </a:r>
            <a:r>
              <a:rPr lang="en-US" sz="1200" kern="1200" dirty="0" smtClean="0">
                <a:solidFill>
                  <a:schemeClr val="tx1"/>
                </a:solidFill>
                <a:effectLst/>
                <a:latin typeface="+mn-lt"/>
                <a:ea typeface="+mn-ea"/>
                <a:cs typeface="+mn-cs"/>
              </a:rPr>
              <a:t> Online)– are also definitely collaborative – not part of how work teams operate.  See Taylor, </a:t>
            </a:r>
            <a:r>
              <a:rPr lang="en-US" sz="1200" u="sng" kern="1200" dirty="0" smtClean="0">
                <a:solidFill>
                  <a:schemeClr val="tx1"/>
                </a:solidFill>
                <a:effectLst/>
                <a:latin typeface="+mn-lt"/>
                <a:ea typeface="+mn-ea"/>
                <a:cs typeface="+mn-cs"/>
              </a:rPr>
              <a:t>Play Between Worlds</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F80220F-95A0-5542-B700-1E9BC47016CF}" type="slidenum">
              <a:rPr lang="en-US" smtClean="0"/>
              <a:t>18</a:t>
            </a:fld>
            <a:endParaRPr lang="en-US"/>
          </a:p>
        </p:txBody>
      </p:sp>
    </p:spTree>
    <p:extLst>
      <p:ext uri="{BB962C8B-B14F-4D97-AF65-F5344CB8AC3E}">
        <p14:creationId xmlns:p14="http://schemas.microsoft.com/office/powerpoint/2010/main" val="1758151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Productivity is a good place to start, but we might ask do all workplace decisions about technology (and specifically information technology) come down to boosting productivity?</a:t>
            </a:r>
          </a:p>
          <a:p>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Leads to another question - what is the nature of the work most of us (especially with college degrees) do now?  Not manufacturing widgets.  How to think about our productivity both within the firm or organization as well as in the grand-scale sense of growing the economy? </a:t>
            </a:r>
            <a:endParaRPr lang="en-US" baseline="0" dirty="0" smtClean="0"/>
          </a:p>
        </p:txBody>
      </p:sp>
      <p:sp>
        <p:nvSpPr>
          <p:cNvPr id="4" name="Slide Number Placeholder 3"/>
          <p:cNvSpPr>
            <a:spLocks noGrp="1"/>
          </p:cNvSpPr>
          <p:nvPr>
            <p:ph type="sldNum" sz="quarter" idx="10"/>
          </p:nvPr>
        </p:nvSpPr>
        <p:spPr/>
        <p:txBody>
          <a:bodyPr/>
          <a:lstStyle/>
          <a:p>
            <a:fld id="{5F80220F-95A0-5542-B700-1E9BC47016CF}" type="slidenum">
              <a:rPr lang="en-US" smtClean="0"/>
              <a:t>2</a:t>
            </a:fld>
            <a:endParaRPr lang="en-US"/>
          </a:p>
        </p:txBody>
      </p:sp>
    </p:spTree>
    <p:extLst>
      <p:ext uri="{BB962C8B-B14F-4D97-AF65-F5344CB8AC3E}">
        <p14:creationId xmlns:p14="http://schemas.microsoft.com/office/powerpoint/2010/main" val="1005312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5F80220F-95A0-5542-B700-1E9BC47016CF}" type="slidenum">
              <a:rPr lang="en-US" smtClean="0"/>
              <a:t>3</a:t>
            </a:fld>
            <a:endParaRPr lang="en-US"/>
          </a:p>
        </p:txBody>
      </p:sp>
    </p:spTree>
    <p:extLst>
      <p:ext uri="{BB962C8B-B14F-4D97-AF65-F5344CB8AC3E}">
        <p14:creationId xmlns:p14="http://schemas.microsoft.com/office/powerpoint/2010/main" val="1005312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What is productivity – a simple concept….”</a:t>
            </a:r>
            <a:r>
              <a:rPr lang="en-US" sz="1200" b="1" kern="1200" dirty="0" smtClean="0">
                <a:solidFill>
                  <a:schemeClr val="tx1"/>
                </a:solidFill>
                <a:effectLst/>
                <a:latin typeface="+mn-lt"/>
                <a:ea typeface="+mn-ea"/>
                <a:cs typeface="+mn-cs"/>
              </a:rPr>
              <a:t>the amount of output produced per unit of input</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 not ‘working harder’ but rather ‘working smarter’</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New tools and technologies represent one of the most significant sources for making gains in productivity.  Technologies make possible ways of working “smarter.”</a:t>
            </a:r>
            <a:r>
              <a:rPr lang="en-US" dirty="0" smtClean="0">
                <a:effectLst/>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smtClean="0">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But if some notion of “being more productive” is the central purpose of introducing IT tools, systems, into work settings, how do we determine if an IT tool or system in a white-collar field is yielding productivity gains as intended?</a:t>
            </a:r>
            <a:r>
              <a:rPr lang="en-US" dirty="0" smtClean="0">
                <a:effectLst/>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smtClean="0">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an agricultural or industrial (manufacturing) economy it was a matter of increasing “amounts” – bushels of corn, tons of steel – from the same inputs.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5F80220F-95A0-5542-B700-1E9BC47016CF}" type="slidenum">
              <a:rPr lang="en-US" smtClean="0"/>
              <a:t>5</a:t>
            </a:fld>
            <a:endParaRPr lang="en-US"/>
          </a:p>
        </p:txBody>
      </p:sp>
    </p:spTree>
    <p:extLst>
      <p:ext uri="{BB962C8B-B14F-4D97-AF65-F5344CB8AC3E}">
        <p14:creationId xmlns:p14="http://schemas.microsoft.com/office/powerpoint/2010/main" val="1005312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r>
              <a:rPr lang="en-US" dirty="0" smtClean="0">
                <a:solidFill>
                  <a:srgbClr val="FF0000"/>
                </a:solidFill>
                <a:ea typeface="+mn-ea"/>
              </a:rPr>
              <a:t>“working smarter” yielding productivity boosts as</a:t>
            </a:r>
            <a:r>
              <a:rPr lang="en-US" baseline="0" dirty="0" smtClean="0">
                <a:solidFill>
                  <a:srgbClr val="FF0000"/>
                </a:solidFill>
                <a:ea typeface="+mn-ea"/>
              </a:rPr>
              <a:t> stemming from the arrival of key “general-purpose technologies” – steam engine, electricity in the industrial revolutions, computers, the Internet in the shift to an information, knowledge economy</a:t>
            </a:r>
            <a:endParaRPr lang="en-US" dirty="0" smtClean="0">
              <a:solidFill>
                <a:srgbClr val="FF0000"/>
              </a:solidFill>
              <a:ea typeface="+mn-ea"/>
            </a:endParaRPr>
          </a:p>
        </p:txBody>
      </p:sp>
      <p:sp>
        <p:nvSpPr>
          <p:cNvPr id="3174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5864AE4-5A2B-8A4D-B1DB-26FCC5A2D3E8}" type="slidenum">
              <a:rPr lang="en-US">
                <a:latin typeface="Calibri" charset="0"/>
              </a:rPr>
              <a:pPr eaLnBrk="1" hangingPunct="1"/>
              <a:t>6</a:t>
            </a:fld>
            <a:endParaRPr lang="en-US">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 couple of graphs </a:t>
            </a:r>
            <a:r>
              <a:rPr lang="en-US" sz="1200" b="0" i="0" u="none" strike="noStrike" kern="1200" baseline="0" dirty="0" smtClean="0">
                <a:solidFill>
                  <a:schemeClr val="tx1"/>
                </a:solidFill>
                <a:latin typeface="+mn-lt"/>
                <a:ea typeface="+mn-ea"/>
                <a:cs typeface="+mn-cs"/>
              </a:rPr>
              <a:t>from that first reading reflect a couple of major points from that reading, so let’s go over them.</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What point from the first paper does this graph illustrate?  The huge variance in productivity gains in relation to investment in IT </a:t>
            </a:r>
            <a:r>
              <a:rPr lang="en-US" sz="1200" b="0" i="0" u="none" strike="noStrike" kern="1200" baseline="0" dirty="0" smtClean="0">
                <a:solidFill>
                  <a:schemeClr val="tx1"/>
                </a:solidFill>
                <a:latin typeface="+mn-lt"/>
                <a:ea typeface="+mn-ea"/>
                <a:cs typeface="+mn-cs"/>
              </a:rPr>
              <a:t>stock from one firm to another.</a:t>
            </a:r>
          </a:p>
          <a:p>
            <a:r>
              <a:rPr lang="en-US" sz="1200" b="0" i="0" u="none" strike="noStrike" kern="1200" baseline="0" dirty="0" smtClean="0">
                <a:solidFill>
                  <a:schemeClr val="tx1"/>
                </a:solidFill>
                <a:latin typeface="+mn-lt"/>
                <a:ea typeface="+mn-ea"/>
                <a:cs typeface="+mn-cs"/>
              </a:rPr>
              <a:t>Something is going on in side the firm that influences the productive gains from IT investments.  The author suggests there are “organizational factors”</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Figure 2. Variation in productivity and IT investment across Firms. The vertical axis (labeled “Productivity”) is multifactor productivity, defined as output divided by a weighted sum of inputs (in constant 1990 dollars). The horizontal axis (labeled “IT Stock”) represents the total IT inputs in a firm. Both productivity and IT input are centered at the industry average. The points are approximately 1300 individual observations representing an individual firm in a particular year.</a:t>
            </a:r>
            <a:endParaRPr lang="en-US" dirty="0"/>
          </a:p>
        </p:txBody>
      </p:sp>
      <p:sp>
        <p:nvSpPr>
          <p:cNvPr id="4" name="Slide Number Placeholder 3"/>
          <p:cNvSpPr>
            <a:spLocks noGrp="1"/>
          </p:cNvSpPr>
          <p:nvPr>
            <p:ph type="sldNum" sz="quarter" idx="10"/>
          </p:nvPr>
        </p:nvSpPr>
        <p:spPr/>
        <p:txBody>
          <a:bodyPr/>
          <a:lstStyle/>
          <a:p>
            <a:fld id="{5F80220F-95A0-5542-B700-1E9BC47016CF}" type="slidenum">
              <a:rPr lang="en-US" smtClean="0"/>
              <a:t>7</a:t>
            </a:fld>
            <a:endParaRPr lang="en-US"/>
          </a:p>
        </p:txBody>
      </p:sp>
    </p:spTree>
    <p:extLst>
      <p:ext uri="{BB962C8B-B14F-4D97-AF65-F5344CB8AC3E}">
        <p14:creationId xmlns:p14="http://schemas.microsoft.com/office/powerpoint/2010/main" val="824851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At the end of the day not just about investing in IT, but reorganizing to make good use of it. </a:t>
            </a:r>
            <a:r>
              <a:rPr lang="en-US" sz="1200" kern="1200" dirty="0" smtClean="0">
                <a:solidFill>
                  <a:schemeClr val="tx1"/>
                </a:solidFill>
                <a:effectLst/>
                <a:latin typeface="+mn-lt"/>
                <a:ea typeface="+mn-ea"/>
                <a:cs typeface="+mn-cs"/>
              </a:rPr>
              <a:t>The gains to productivity take time to have their full effect.</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Figure </a:t>
            </a:r>
            <a:r>
              <a:rPr lang="en-US" sz="1200" b="0" i="0" u="none" strike="noStrike" kern="1200" baseline="0" dirty="0" smtClean="0">
                <a:solidFill>
                  <a:schemeClr val="tx1"/>
                </a:solidFill>
                <a:latin typeface="+mn-lt"/>
                <a:ea typeface="+mn-ea"/>
                <a:cs typeface="+mn-cs"/>
              </a:rPr>
              <a:t>3. Productivity of IT investments over time. The vertical axis represents estimates of the productivity growth contribution of IT capital. The numbers are estimated output </a:t>
            </a:r>
            <a:r>
              <a:rPr lang="en-US" sz="1200" b="0" i="0" u="none" strike="noStrike" kern="1200" baseline="0" dirty="0" err="1" smtClean="0">
                <a:solidFill>
                  <a:schemeClr val="tx1"/>
                </a:solidFill>
                <a:latin typeface="+mn-lt"/>
                <a:ea typeface="+mn-ea"/>
                <a:cs typeface="+mn-cs"/>
              </a:rPr>
              <a:t>elasticities</a:t>
            </a:r>
            <a:r>
              <a:rPr lang="en-US" sz="1200" b="0" i="0" u="none" strike="noStrike" kern="1200" baseline="0" dirty="0" smtClean="0">
                <a:solidFill>
                  <a:schemeClr val="tx1"/>
                </a:solidFill>
                <a:latin typeface="+mn-lt"/>
                <a:ea typeface="+mn-ea"/>
                <a:cs typeface="+mn-cs"/>
              </a:rPr>
              <a:t> of IT capital, which represent the percentage change in output for a small percentage change in the quantity of IT. The value would be approximately 0.01 if IT has a “normal” rate of return. These estimates were computed by linear regression and the different lines represent different statistical techniques. “OLS” refers to ordinary least squares. “SRF” (semi-reduced form) is similar to OLS except that labor expense was not included in the list of inputs to reduce biases on the IT estimates from reverse causality between output and labor expense. “IV” represents instrumental variables regression which is an alternative way of addressing reverse causality. Further discussion of this analysis appears in [3].</a:t>
            </a:r>
            <a:endParaRPr lang="en-US" dirty="0"/>
          </a:p>
        </p:txBody>
      </p:sp>
      <p:sp>
        <p:nvSpPr>
          <p:cNvPr id="4" name="Slide Number Placeholder 3"/>
          <p:cNvSpPr>
            <a:spLocks noGrp="1"/>
          </p:cNvSpPr>
          <p:nvPr>
            <p:ph type="sldNum" sz="quarter" idx="10"/>
          </p:nvPr>
        </p:nvSpPr>
        <p:spPr/>
        <p:txBody>
          <a:bodyPr/>
          <a:lstStyle/>
          <a:p>
            <a:fld id="{5F80220F-95A0-5542-B700-1E9BC47016CF}" type="slidenum">
              <a:rPr lang="en-US" smtClean="0"/>
              <a:t>8</a:t>
            </a:fld>
            <a:endParaRPr lang="en-US"/>
          </a:p>
        </p:txBody>
      </p:sp>
    </p:spTree>
    <p:extLst>
      <p:ext uri="{BB962C8B-B14F-4D97-AF65-F5344CB8AC3E}">
        <p14:creationId xmlns:p14="http://schemas.microsoft.com/office/powerpoint/2010/main" val="8248518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kern="1200" dirty="0" smtClean="0">
                <a:solidFill>
                  <a:schemeClr val="tx1"/>
                </a:solidFill>
                <a:effectLst/>
                <a:latin typeface="+mn-lt"/>
                <a:ea typeface="+mn-ea"/>
                <a:cs typeface="+mn-cs"/>
              </a:rPr>
              <a:t>A bit of a review meant to get around to last week.  Important to be clear that when we were talking about the relationship between technology and society (in a general sense) or the relationship between a specific technology and its users – there are actually several different processes and practices we might focus on.</a:t>
            </a:r>
          </a:p>
        </p:txBody>
      </p:sp>
      <p:sp>
        <p:nvSpPr>
          <p:cNvPr id="4" name="Slide Number Placeholder 3"/>
          <p:cNvSpPr>
            <a:spLocks noGrp="1"/>
          </p:cNvSpPr>
          <p:nvPr>
            <p:ph type="sldNum" sz="quarter" idx="10"/>
          </p:nvPr>
        </p:nvSpPr>
        <p:spPr/>
        <p:txBody>
          <a:bodyPr/>
          <a:lstStyle/>
          <a:p>
            <a:fld id="{5F80220F-95A0-5542-B700-1E9BC47016CF}" type="slidenum">
              <a:rPr lang="en-US" smtClean="0"/>
              <a:t>10</a:t>
            </a:fld>
            <a:endParaRPr lang="en-US"/>
          </a:p>
        </p:txBody>
      </p:sp>
    </p:spTree>
    <p:extLst>
      <p:ext uri="{BB962C8B-B14F-4D97-AF65-F5344CB8AC3E}">
        <p14:creationId xmlns:p14="http://schemas.microsoft.com/office/powerpoint/2010/main" val="1005312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rPr>
              <a:t>A new twist to our thinking</a:t>
            </a:r>
            <a:r>
              <a:rPr lang="en-US" sz="1200" kern="1200" dirty="0" smtClean="0">
                <a:solidFill>
                  <a:schemeClr val="tx1"/>
                </a:solidFill>
                <a:effectLst/>
                <a:latin typeface="+mn-lt"/>
                <a:ea typeface="+mn-ea"/>
                <a:cs typeface="+mn-cs"/>
              </a:rPr>
              <a:t> – up to this point considering how individual users make an adoption decision (though members of relevant groups). Up to this point we’ve been talking about (more or less) </a:t>
            </a:r>
            <a:r>
              <a:rPr lang="en-US" sz="1200" b="1" kern="1200" dirty="0" smtClean="0">
                <a:solidFill>
                  <a:schemeClr val="tx1"/>
                </a:solidFill>
                <a:effectLst/>
                <a:latin typeface="+mn-lt"/>
                <a:ea typeface="+mn-ea"/>
                <a:cs typeface="+mn-cs"/>
              </a:rPr>
              <a:t>voluntary</a:t>
            </a:r>
            <a:r>
              <a:rPr lang="en-US" sz="1200" kern="1200" dirty="0" smtClean="0">
                <a:solidFill>
                  <a:schemeClr val="tx1"/>
                </a:solidFill>
                <a:effectLst/>
                <a:latin typeface="+mn-lt"/>
                <a:ea typeface="+mn-ea"/>
                <a:cs typeface="+mn-cs"/>
              </a:rPr>
              <a:t> adoption of technology – though of course with certain social pressures.</a:t>
            </a:r>
            <a:endParaRPr lang="en-US" sz="1200" kern="1200" baseline="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By contrast, adoption of technology by an organization (rather than an individual) usually means a high-level management decision.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F80220F-95A0-5542-B700-1E9BC47016CF}" type="slidenum">
              <a:rPr lang="en-US" smtClean="0"/>
              <a:t>11</a:t>
            </a:fld>
            <a:endParaRPr lang="en-US"/>
          </a:p>
        </p:txBody>
      </p:sp>
    </p:spTree>
    <p:extLst>
      <p:ext uri="{BB962C8B-B14F-4D97-AF65-F5344CB8AC3E}">
        <p14:creationId xmlns:p14="http://schemas.microsoft.com/office/powerpoint/2010/main" val="1758151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E8D27EB-3674-3841-A971-DCA2211881FE}" type="datetimeFigureOut">
              <a:rPr lang="en-US" smtClean="0"/>
              <a:t>2/13/12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90A9C9-B7D8-BA4F-A2BC-B979BE27E0AD}"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8D27EB-3674-3841-A971-DCA2211881FE}" type="datetimeFigureOut">
              <a:rPr lang="en-US" smtClean="0"/>
              <a:t>2/13/12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90A9C9-B7D8-BA4F-A2BC-B979BE27E0A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E8D27EB-3674-3841-A971-DCA2211881FE}" type="datetimeFigureOut">
              <a:rPr lang="en-US" smtClean="0"/>
              <a:t>2/13/12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90A9C9-B7D8-BA4F-A2BC-B979BE27E0AD}"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8D27EB-3674-3841-A971-DCA2211881FE}" type="datetimeFigureOut">
              <a:rPr lang="en-US" smtClean="0"/>
              <a:t>2/13/12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90A9C9-B7D8-BA4F-A2BC-B979BE27E0A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8D27EB-3674-3841-A971-DCA2211881FE}" type="datetimeFigureOut">
              <a:rPr lang="en-US" smtClean="0"/>
              <a:t>2/13/12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90A9C9-B7D8-BA4F-A2BC-B979BE27E0AD}"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E8D27EB-3674-3841-A971-DCA2211881FE}" type="datetimeFigureOut">
              <a:rPr lang="en-US" smtClean="0"/>
              <a:t>2/13/12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90A9C9-B7D8-BA4F-A2BC-B979BE27E0A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E8D27EB-3674-3841-A971-DCA2211881FE}" type="datetimeFigureOut">
              <a:rPr lang="en-US" smtClean="0"/>
              <a:t>2/13/12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90A9C9-B7D8-BA4F-A2BC-B979BE27E0AD}"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8D27EB-3674-3841-A971-DCA2211881FE}" type="datetimeFigureOut">
              <a:rPr lang="en-US" smtClean="0"/>
              <a:t>2/13/12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90A9C9-B7D8-BA4F-A2BC-B979BE27E0A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D27EB-3674-3841-A971-DCA2211881FE}" type="datetimeFigureOut">
              <a:rPr lang="en-US" smtClean="0"/>
              <a:t>2/13/12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90A9C9-B7D8-BA4F-A2BC-B979BE27E0AD}"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D27EB-3674-3841-A971-DCA2211881FE}" type="datetimeFigureOut">
              <a:rPr lang="en-US" smtClean="0"/>
              <a:t>2/13/12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90A9C9-B7D8-BA4F-A2BC-B979BE27E0AD}"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D27EB-3674-3841-A971-DCA2211881FE}" type="datetimeFigureOut">
              <a:rPr lang="en-US" smtClean="0"/>
              <a:t>2/13/12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90A9C9-B7D8-BA4F-A2BC-B979BE27E0AD}"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1E8D27EB-3674-3841-A971-DCA2211881FE}" type="datetimeFigureOut">
              <a:rPr lang="en-US" smtClean="0"/>
              <a:t>2/13/12</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F890A9C9-B7D8-BA4F-A2BC-B979BE27E0AD}"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9" Type="http://schemas.openxmlformats.org/officeDocument/2006/relationships/image" Target="../media/image13.png"/><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Session </a:t>
            </a:r>
            <a:r>
              <a:rPr lang="en-US" dirty="0"/>
              <a:t>9</a:t>
            </a:r>
          </a:p>
        </p:txBody>
      </p:sp>
      <p:sp>
        <p:nvSpPr>
          <p:cNvPr id="3" name="Subtitle 2"/>
          <p:cNvSpPr>
            <a:spLocks noGrp="1"/>
          </p:cNvSpPr>
          <p:nvPr>
            <p:ph type="subTitle" idx="1"/>
          </p:nvPr>
        </p:nvSpPr>
        <p:spPr>
          <a:xfrm>
            <a:off x="685800" y="3505200"/>
            <a:ext cx="7848600" cy="1752600"/>
          </a:xfrm>
        </p:spPr>
        <p:txBody>
          <a:bodyPr>
            <a:normAutofit/>
          </a:bodyPr>
          <a:lstStyle/>
          <a:p>
            <a:pPr marL="457200" indent="-457200">
              <a:buAutoNum type="arabicParenBoth"/>
            </a:pPr>
            <a:r>
              <a:rPr lang="en-US" dirty="0" smtClean="0"/>
              <a:t>Technology in organizations, work practice studies – an introduction</a:t>
            </a:r>
            <a:endParaRPr lang="en-US" dirty="0"/>
          </a:p>
        </p:txBody>
      </p:sp>
    </p:spTree>
    <p:extLst>
      <p:ext uri="{BB962C8B-B14F-4D97-AF65-F5344CB8AC3E}">
        <p14:creationId xmlns:p14="http://schemas.microsoft.com/office/powerpoint/2010/main" val="164313262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Range of Processes/Practices</a:t>
            </a:r>
            <a:endParaRPr lang="en-US" dirty="0"/>
          </a:p>
        </p:txBody>
      </p:sp>
      <p:sp>
        <p:nvSpPr>
          <p:cNvPr id="3" name="Content Placeholder 2"/>
          <p:cNvSpPr>
            <a:spLocks noGrp="1"/>
          </p:cNvSpPr>
          <p:nvPr>
            <p:ph idx="1"/>
          </p:nvPr>
        </p:nvSpPr>
        <p:spPr/>
        <p:txBody>
          <a:bodyPr/>
          <a:lstStyle/>
          <a:p>
            <a:r>
              <a:rPr lang="en-US" b="1" dirty="0" smtClean="0">
                <a:solidFill>
                  <a:srgbClr val="292934"/>
                </a:solidFill>
              </a:rPr>
              <a:t>Technology Development</a:t>
            </a:r>
            <a:r>
              <a:rPr lang="en-US" dirty="0" smtClean="0">
                <a:solidFill>
                  <a:srgbClr val="292934"/>
                </a:solidFill>
              </a:rPr>
              <a:t> – the work of giving form to a new technological artifact or system</a:t>
            </a:r>
          </a:p>
          <a:p>
            <a:r>
              <a:rPr lang="en-US" b="1" dirty="0" smtClean="0">
                <a:solidFill>
                  <a:srgbClr val="292934"/>
                </a:solidFill>
              </a:rPr>
              <a:t>Technology Adoption</a:t>
            </a:r>
            <a:r>
              <a:rPr lang="en-US" dirty="0" smtClean="0">
                <a:solidFill>
                  <a:srgbClr val="292934"/>
                </a:solidFill>
              </a:rPr>
              <a:t> – the decision (on the part of users) to accept a technology by taking possession of and (presumably) using it</a:t>
            </a:r>
          </a:p>
          <a:p>
            <a:r>
              <a:rPr lang="en-US" b="1" dirty="0" smtClean="0">
                <a:solidFill>
                  <a:srgbClr val="292934"/>
                </a:solidFill>
              </a:rPr>
              <a:t>Technology Diffusion</a:t>
            </a:r>
            <a:r>
              <a:rPr lang="en-US" dirty="0" smtClean="0">
                <a:solidFill>
                  <a:srgbClr val="292934"/>
                </a:solidFill>
              </a:rPr>
              <a:t> – “the process by which an innovation is communicated through certain channels over time among the members of a social system”</a:t>
            </a:r>
          </a:p>
          <a:p>
            <a:r>
              <a:rPr lang="en-US" b="1" dirty="0" smtClean="0">
                <a:solidFill>
                  <a:srgbClr val="292934"/>
                </a:solidFill>
              </a:rPr>
              <a:t>Technology Use</a:t>
            </a:r>
            <a:r>
              <a:rPr lang="en-US" dirty="0" smtClean="0">
                <a:solidFill>
                  <a:srgbClr val="292934"/>
                </a:solidFill>
              </a:rPr>
              <a:t> – the application of a technology to a human practice.</a:t>
            </a:r>
          </a:p>
          <a:p>
            <a:r>
              <a:rPr lang="en-US" b="1" dirty="0" smtClean="0">
                <a:solidFill>
                  <a:srgbClr val="292934"/>
                </a:solidFill>
              </a:rPr>
              <a:t>Technology Appropriation</a:t>
            </a:r>
            <a:r>
              <a:rPr lang="en-US" dirty="0" smtClean="0">
                <a:solidFill>
                  <a:srgbClr val="292934"/>
                </a:solidFill>
              </a:rPr>
              <a:t> – incorporating (and in the process altering) a technology to fit with users practices</a:t>
            </a:r>
          </a:p>
        </p:txBody>
      </p:sp>
    </p:spTree>
    <p:extLst>
      <p:ext uri="{BB962C8B-B14F-4D97-AF65-F5344CB8AC3E}">
        <p14:creationId xmlns:p14="http://schemas.microsoft.com/office/powerpoint/2010/main" val="115537081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Technology </a:t>
            </a:r>
            <a:r>
              <a:rPr lang="en-US" dirty="0" smtClean="0"/>
              <a:t>Adoption </a:t>
            </a:r>
            <a:r>
              <a:rPr lang="en-US" dirty="0" smtClean="0"/>
              <a:t>by</a:t>
            </a:r>
            <a:r>
              <a:rPr lang="en-US" dirty="0" smtClean="0"/>
              <a:t> Organizations</a:t>
            </a:r>
            <a:endParaRPr lang="en-US" dirty="0"/>
          </a:p>
        </p:txBody>
      </p:sp>
      <p:sp>
        <p:nvSpPr>
          <p:cNvPr id="3" name="Content Placeholder 2"/>
          <p:cNvSpPr txBox="1">
            <a:spLocks/>
          </p:cNvSpPr>
          <p:nvPr/>
        </p:nvSpPr>
        <p:spPr>
          <a:xfrm>
            <a:off x="457200" y="1600200"/>
            <a:ext cx="8229600" cy="4876800"/>
          </a:xfrm>
          <a:prstGeom prst="rect">
            <a:avLst/>
          </a:prstGeom>
        </p:spPr>
        <p:txBody>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b="1" dirty="0" smtClean="0"/>
              <a:t>Technology Adoption</a:t>
            </a:r>
            <a:r>
              <a:rPr lang="en-US" dirty="0" smtClean="0"/>
              <a:t> </a:t>
            </a:r>
            <a:r>
              <a:rPr lang="en-US" dirty="0" smtClean="0"/>
              <a:t>of IT systems by </a:t>
            </a:r>
            <a:r>
              <a:rPr lang="en-US" dirty="0" smtClean="0"/>
              <a:t>a </a:t>
            </a:r>
            <a:r>
              <a:rPr lang="en-US" b="1" dirty="0" smtClean="0"/>
              <a:t>work organization</a:t>
            </a:r>
            <a:endParaRPr lang="en-US" dirty="0" smtClean="0"/>
          </a:p>
          <a:p>
            <a:endParaRPr lang="en-US" dirty="0" smtClean="0"/>
          </a:p>
          <a:p>
            <a:pPr marL="0" indent="0">
              <a:buNone/>
            </a:pPr>
            <a:r>
              <a:rPr lang="en-US" dirty="0" smtClean="0"/>
              <a:t>… means a decision by management</a:t>
            </a:r>
          </a:p>
          <a:p>
            <a:pPr marL="0" indent="0">
              <a:buNone/>
            </a:pPr>
            <a:r>
              <a:rPr lang="en-US" dirty="0" smtClean="0"/>
              <a:t>… means compulsory adoption by non-management staff </a:t>
            </a:r>
            <a:r>
              <a:rPr lang="en-US" dirty="0" smtClean="0"/>
              <a:t>(by contrast </a:t>
            </a:r>
            <a:r>
              <a:rPr lang="en-US" dirty="0" smtClean="0"/>
              <a:t>to the </a:t>
            </a:r>
            <a:r>
              <a:rPr lang="en-US" dirty="0" smtClean="0"/>
              <a:t>voluntary adoption </a:t>
            </a:r>
            <a:r>
              <a:rPr lang="en-US" dirty="0" smtClean="0"/>
              <a:t>of consumer </a:t>
            </a:r>
            <a:r>
              <a:rPr lang="en-US" dirty="0" smtClean="0"/>
              <a:t>technologies)</a:t>
            </a:r>
            <a:endParaRPr lang="en-US" dirty="0" smtClean="0"/>
          </a:p>
          <a:p>
            <a:pPr marL="0" indent="0">
              <a:buNone/>
            </a:pPr>
            <a:r>
              <a:rPr lang="en-US" dirty="0" smtClean="0"/>
              <a:t>… </a:t>
            </a:r>
            <a:r>
              <a:rPr lang="en-US" dirty="0" smtClean="0"/>
              <a:t>consequent negotiation of this new state of affairs by </a:t>
            </a:r>
            <a:r>
              <a:rPr lang="en-US" dirty="0" smtClean="0"/>
              <a:t>different roles (in particular </a:t>
            </a:r>
            <a:r>
              <a:rPr lang="en-US" dirty="0" err="1" smtClean="0"/>
              <a:t>mgmt</a:t>
            </a:r>
            <a:r>
              <a:rPr lang="en-US" dirty="0" smtClean="0"/>
              <a:t> vs. non-</a:t>
            </a:r>
            <a:r>
              <a:rPr lang="en-US" dirty="0" err="1" smtClean="0"/>
              <a:t>mgmt</a:t>
            </a:r>
            <a:r>
              <a:rPr lang="en-US" dirty="0" smtClean="0"/>
              <a:t>) within an </a:t>
            </a:r>
            <a:r>
              <a:rPr lang="en-US" dirty="0" smtClean="0"/>
              <a:t>organization</a:t>
            </a:r>
          </a:p>
          <a:p>
            <a:pPr marL="0" indent="0">
              <a:buNone/>
            </a:pPr>
            <a:r>
              <a:rPr lang="en-US" dirty="0" smtClean="0"/>
              <a:t>… often more significant investment (by management) to ensure or ease adoption and use by workers (i.e. training)</a:t>
            </a:r>
            <a:endParaRPr lang="en-US" dirty="0" smtClean="0"/>
          </a:p>
        </p:txBody>
      </p:sp>
    </p:spTree>
    <p:extLst>
      <p:ext uri="{BB962C8B-B14F-4D97-AF65-F5344CB8AC3E}">
        <p14:creationId xmlns:p14="http://schemas.microsoft.com/office/powerpoint/2010/main" val="2630979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dissolv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ssolv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dissolv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dissolv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Practice Studies</a:t>
            </a:r>
            <a:endParaRPr lang="en-US" dirty="0"/>
          </a:p>
        </p:txBody>
      </p:sp>
      <p:sp>
        <p:nvSpPr>
          <p:cNvPr id="3" name="Content Placeholder 2"/>
          <p:cNvSpPr txBox="1">
            <a:spLocks/>
          </p:cNvSpPr>
          <p:nvPr/>
        </p:nvSpPr>
        <p:spPr>
          <a:xfrm>
            <a:off x="457200" y="1600200"/>
            <a:ext cx="8229600" cy="4876800"/>
          </a:xfrm>
          <a:prstGeom prst="rect">
            <a:avLst/>
          </a:prstGeom>
        </p:spPr>
        <p:txBody>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r>
              <a:rPr lang="en-US" i="1" dirty="0" smtClean="0"/>
              <a:t>“how people work is one of the best kept secrets in America”</a:t>
            </a:r>
            <a:r>
              <a:rPr lang="en-US" dirty="0" smtClean="0"/>
              <a:t> – David </a:t>
            </a:r>
            <a:r>
              <a:rPr lang="en-US" dirty="0" smtClean="0"/>
              <a:t>Wellman</a:t>
            </a:r>
            <a:endParaRPr lang="en-US" dirty="0" smtClean="0"/>
          </a:p>
          <a:p>
            <a:endParaRPr lang="en-US" dirty="0"/>
          </a:p>
          <a:p>
            <a:pPr marL="0" indent="0">
              <a:buNone/>
            </a:pPr>
            <a:r>
              <a:rPr lang="en-US" dirty="0" smtClean="0"/>
              <a:t>What workers </a:t>
            </a:r>
            <a:r>
              <a:rPr lang="en-US" b="1" dirty="0" smtClean="0"/>
              <a:t>say</a:t>
            </a:r>
            <a:r>
              <a:rPr lang="en-US" dirty="0" smtClean="0"/>
              <a:t> </a:t>
            </a:r>
            <a:r>
              <a:rPr lang="en-US" dirty="0" smtClean="0"/>
              <a:t>they do is </a:t>
            </a:r>
            <a:r>
              <a:rPr lang="en-US" dirty="0" smtClean="0"/>
              <a:t>not (precisely) what they </a:t>
            </a:r>
            <a:r>
              <a:rPr lang="en-US" b="1" dirty="0" smtClean="0"/>
              <a:t>do </a:t>
            </a:r>
            <a:r>
              <a:rPr lang="en-US" dirty="0" smtClean="0"/>
              <a:t>(drawing from the insights of ethnomethodology)</a:t>
            </a:r>
          </a:p>
          <a:p>
            <a:pPr lvl="1"/>
            <a:r>
              <a:rPr lang="en-US" b="1" dirty="0" smtClean="0"/>
              <a:t>The ideal vs. actual</a:t>
            </a:r>
          </a:p>
          <a:p>
            <a:pPr lvl="1"/>
            <a:r>
              <a:rPr lang="en-US" b="1" dirty="0" err="1" smtClean="0"/>
              <a:t>Typification</a:t>
            </a:r>
            <a:r>
              <a:rPr lang="en-US" b="1" dirty="0" smtClean="0"/>
              <a:t> vs. specific instances</a:t>
            </a:r>
          </a:p>
          <a:p>
            <a:pPr lvl="1"/>
            <a:r>
              <a:rPr lang="en-US" b="1" dirty="0" smtClean="0"/>
              <a:t>Deletion of exceptions, workarounds</a:t>
            </a:r>
            <a:endParaRPr lang="en-US" b="1" dirty="0"/>
          </a:p>
          <a:p>
            <a:pPr marL="0" indent="0">
              <a:buNone/>
            </a:pPr>
            <a:endParaRPr lang="en-US" dirty="0" smtClean="0"/>
          </a:p>
          <a:p>
            <a:pPr marL="0" indent="0">
              <a:buNone/>
            </a:pPr>
            <a:r>
              <a:rPr lang="en-US" dirty="0" smtClean="0"/>
              <a:t>Methodological approach to overcome this: naturalistic observation (ethnographic work), use of video recordings</a:t>
            </a:r>
            <a:endParaRPr lang="en-US" dirty="0" smtClean="0">
              <a:solidFill>
                <a:srgbClr val="FF0000"/>
              </a:solidFill>
            </a:endParaRPr>
          </a:p>
        </p:txBody>
      </p:sp>
    </p:spTree>
    <p:extLst>
      <p:ext uri="{BB962C8B-B14F-4D97-AF65-F5344CB8AC3E}">
        <p14:creationId xmlns:p14="http://schemas.microsoft.com/office/powerpoint/2010/main" val="404044664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 Practice Studies</a:t>
            </a:r>
            <a:endParaRPr lang="en-US" dirty="0"/>
          </a:p>
        </p:txBody>
      </p:sp>
      <p:sp>
        <p:nvSpPr>
          <p:cNvPr id="3" name="Content Placeholder 2"/>
          <p:cNvSpPr txBox="1">
            <a:spLocks/>
          </p:cNvSpPr>
          <p:nvPr/>
        </p:nvSpPr>
        <p:spPr>
          <a:xfrm>
            <a:off x="457200" y="1744134"/>
            <a:ext cx="4436533" cy="4732865"/>
          </a:xfrm>
          <a:prstGeom prst="rect">
            <a:avLst/>
          </a:prstGeom>
        </p:spPr>
        <p:txBody>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r>
              <a:rPr lang="en-US" dirty="0" smtClean="0"/>
              <a:t>Early problems of design (following from misunderstanding of work practice)</a:t>
            </a:r>
            <a:endParaRPr lang="en-US" dirty="0"/>
          </a:p>
          <a:p>
            <a:r>
              <a:rPr lang="en-US" dirty="0" smtClean="0"/>
              <a:t>“expert help system” for a photocopier that was difficult to use, the “help system” in turn was difficult to use.</a:t>
            </a:r>
            <a:endParaRPr lang="en-US" dirty="0"/>
          </a:p>
          <a:p>
            <a:r>
              <a:rPr lang="en-US" dirty="0" smtClean="0"/>
              <a:t>Development of this approach in Academia + Industry (especially Xerox PARC)</a:t>
            </a:r>
          </a:p>
        </p:txBody>
      </p:sp>
      <p:pic>
        <p:nvPicPr>
          <p:cNvPr id="5" name="Picture 4"/>
          <p:cNvPicPr>
            <a:picLocks noChangeAspect="1"/>
          </p:cNvPicPr>
          <p:nvPr/>
        </p:nvPicPr>
        <p:blipFill>
          <a:blip r:embed="rId3"/>
          <a:stretch>
            <a:fillRect/>
          </a:stretch>
        </p:blipFill>
        <p:spPr>
          <a:xfrm>
            <a:off x="5130802" y="1744135"/>
            <a:ext cx="3555998" cy="3555998"/>
          </a:xfrm>
          <a:prstGeom prst="rect">
            <a:avLst/>
          </a:prstGeom>
        </p:spPr>
      </p:pic>
    </p:spTree>
    <p:extLst>
      <p:ext uri="{BB962C8B-B14F-4D97-AF65-F5344CB8AC3E}">
        <p14:creationId xmlns:p14="http://schemas.microsoft.com/office/powerpoint/2010/main" val="61696969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New Challenges For Design</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4555063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Groupware </a:t>
            </a:r>
            <a:r>
              <a:rPr lang="en-US" dirty="0" smtClean="0"/>
              <a:t>(aka Collaborative </a:t>
            </a:r>
            <a:r>
              <a:rPr lang="en-US" dirty="0" smtClean="0"/>
              <a:t>Software)</a:t>
            </a:r>
            <a:endParaRPr lang="en-US" dirty="0"/>
          </a:p>
        </p:txBody>
      </p:sp>
      <p:sp>
        <p:nvSpPr>
          <p:cNvPr id="3" name="Content Placeholder 2"/>
          <p:cNvSpPr txBox="1">
            <a:spLocks/>
          </p:cNvSpPr>
          <p:nvPr/>
        </p:nvSpPr>
        <p:spPr>
          <a:xfrm>
            <a:off x="457200" y="1600200"/>
            <a:ext cx="8229600" cy="4876800"/>
          </a:xfrm>
          <a:prstGeom prst="rect">
            <a:avLst/>
          </a:prstGeom>
        </p:spPr>
        <p:txBody>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endParaRPr lang="en-US" dirty="0"/>
          </a:p>
        </p:txBody>
      </p:sp>
      <p:pic>
        <p:nvPicPr>
          <p:cNvPr id="4" name="Picture 3"/>
          <p:cNvPicPr>
            <a:picLocks noChangeAspect="1"/>
          </p:cNvPicPr>
          <p:nvPr/>
        </p:nvPicPr>
        <p:blipFill rotWithShape="1">
          <a:blip r:embed="rId3"/>
          <a:srcRect l="15556" t="24621" r="15370" b="22349"/>
          <a:stretch/>
        </p:blipFill>
        <p:spPr>
          <a:xfrm>
            <a:off x="270933" y="1777999"/>
            <a:ext cx="8513049" cy="3674534"/>
          </a:xfrm>
          <a:prstGeom prst="rect">
            <a:avLst/>
          </a:prstGeom>
        </p:spPr>
      </p:pic>
      <p:sp>
        <p:nvSpPr>
          <p:cNvPr id="5" name="TextBox 4"/>
          <p:cNvSpPr txBox="1"/>
          <p:nvPr/>
        </p:nvSpPr>
        <p:spPr>
          <a:xfrm>
            <a:off x="6920723" y="5452533"/>
            <a:ext cx="1647544" cy="369332"/>
          </a:xfrm>
          <a:prstGeom prst="rect">
            <a:avLst/>
          </a:prstGeom>
          <a:noFill/>
        </p:spPr>
        <p:txBody>
          <a:bodyPr wrap="none" rtlCol="0">
            <a:spAutoFit/>
          </a:bodyPr>
          <a:lstStyle/>
          <a:p>
            <a:r>
              <a:rPr lang="en-US" dirty="0" smtClean="0"/>
              <a:t>[</a:t>
            </a:r>
            <a:r>
              <a:rPr lang="en-US" dirty="0" err="1" smtClean="0"/>
              <a:t>Grudin</a:t>
            </a:r>
            <a:r>
              <a:rPr lang="en-US" dirty="0" smtClean="0"/>
              <a:t>, 1994]</a:t>
            </a:r>
            <a:endParaRPr lang="en-US" dirty="0"/>
          </a:p>
        </p:txBody>
      </p:sp>
    </p:spTree>
    <p:extLst>
      <p:ext uri="{BB962C8B-B14F-4D97-AF65-F5344CB8AC3E}">
        <p14:creationId xmlns:p14="http://schemas.microsoft.com/office/powerpoint/2010/main" val="221718854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Groupware: challenges for developers</a:t>
            </a:r>
            <a:endParaRPr lang="en-US" dirty="0"/>
          </a:p>
        </p:txBody>
      </p:sp>
      <p:sp>
        <p:nvSpPr>
          <p:cNvPr id="3" name="Content Placeholder 2"/>
          <p:cNvSpPr txBox="1">
            <a:spLocks/>
          </p:cNvSpPr>
          <p:nvPr/>
        </p:nvSpPr>
        <p:spPr>
          <a:xfrm>
            <a:off x="457200" y="1600200"/>
            <a:ext cx="8229600" cy="4876800"/>
          </a:xfrm>
          <a:prstGeom prst="rect">
            <a:avLst/>
          </a:prstGeom>
        </p:spPr>
        <p:txBody>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457200" indent="-457200">
              <a:buFont typeface="+mj-lt"/>
              <a:buAutoNum type="arabicPeriod"/>
            </a:pPr>
            <a:r>
              <a:rPr lang="en-US" dirty="0" smtClean="0"/>
              <a:t>Disparity in work and benefit</a:t>
            </a:r>
          </a:p>
          <a:p>
            <a:pPr marL="457200" indent="-457200">
              <a:buFont typeface="+mj-lt"/>
              <a:buAutoNum type="arabicPeriod"/>
            </a:pPr>
            <a:r>
              <a:rPr lang="en-US" dirty="0" smtClean="0"/>
              <a:t>Critical mass and Prisoner’s dilemma problems</a:t>
            </a:r>
          </a:p>
          <a:p>
            <a:pPr marL="457200" indent="-457200">
              <a:buFont typeface="+mj-lt"/>
              <a:buAutoNum type="arabicPeriod"/>
            </a:pPr>
            <a:r>
              <a:rPr lang="en-US" dirty="0" smtClean="0"/>
              <a:t>Disruption of social processes</a:t>
            </a:r>
          </a:p>
          <a:p>
            <a:pPr marL="457200" indent="-457200">
              <a:buFont typeface="+mj-lt"/>
              <a:buAutoNum type="arabicPeriod"/>
            </a:pPr>
            <a:r>
              <a:rPr lang="en-US" dirty="0" smtClean="0"/>
              <a:t>Exception handling</a:t>
            </a:r>
          </a:p>
          <a:p>
            <a:pPr marL="457200" indent="-457200">
              <a:buFont typeface="+mj-lt"/>
              <a:buAutoNum type="arabicPeriod"/>
            </a:pPr>
            <a:r>
              <a:rPr lang="en-US" dirty="0" smtClean="0"/>
              <a:t>Unobtrusive accessibility</a:t>
            </a:r>
          </a:p>
          <a:p>
            <a:pPr marL="457200" indent="-457200">
              <a:buFont typeface="+mj-lt"/>
              <a:buAutoNum type="arabicPeriod"/>
            </a:pPr>
            <a:r>
              <a:rPr lang="en-US" dirty="0" smtClean="0"/>
              <a:t>Difficulty of evaluation</a:t>
            </a:r>
          </a:p>
          <a:p>
            <a:pPr marL="457200" indent="-457200">
              <a:buFont typeface="+mj-lt"/>
              <a:buAutoNum type="arabicPeriod"/>
            </a:pPr>
            <a:r>
              <a:rPr lang="en-US" dirty="0" smtClean="0"/>
              <a:t>Failure of intuition</a:t>
            </a:r>
          </a:p>
          <a:p>
            <a:pPr marL="457200" indent="-457200">
              <a:buFont typeface="+mj-lt"/>
              <a:buAutoNum type="arabicPeriod"/>
            </a:pPr>
            <a:r>
              <a:rPr lang="en-US" dirty="0" smtClean="0"/>
              <a:t>The adoption process</a:t>
            </a:r>
            <a:endParaRPr lang="en-US" dirty="0" smtClean="0"/>
          </a:p>
        </p:txBody>
      </p:sp>
    </p:spTree>
    <p:extLst>
      <p:ext uri="{BB962C8B-B14F-4D97-AF65-F5344CB8AC3E}">
        <p14:creationId xmlns:p14="http://schemas.microsoft.com/office/powerpoint/2010/main" val="175572922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r="6020"/>
          <a:stretch/>
        </p:blipFill>
        <p:spPr>
          <a:xfrm>
            <a:off x="2799642" y="2032000"/>
            <a:ext cx="6344358" cy="3115734"/>
          </a:xfrm>
          <a:prstGeom prst="rect">
            <a:avLst/>
          </a:prstGeom>
        </p:spPr>
      </p:pic>
      <p:sp>
        <p:nvSpPr>
          <p:cNvPr id="2" name="Title 1"/>
          <p:cNvSpPr>
            <a:spLocks noGrp="1"/>
          </p:cNvSpPr>
          <p:nvPr>
            <p:ph type="title"/>
          </p:nvPr>
        </p:nvSpPr>
        <p:spPr/>
        <p:txBody>
          <a:bodyPr/>
          <a:lstStyle/>
          <a:p>
            <a:r>
              <a:rPr lang="en-US" dirty="0" smtClean="0"/>
              <a:t>Experiences?</a:t>
            </a:r>
            <a:endParaRPr lang="en-US" dirty="0"/>
          </a:p>
        </p:txBody>
      </p:sp>
      <p:sp>
        <p:nvSpPr>
          <p:cNvPr id="3" name="Content Placeholder 2"/>
          <p:cNvSpPr txBox="1">
            <a:spLocks/>
          </p:cNvSpPr>
          <p:nvPr/>
        </p:nvSpPr>
        <p:spPr>
          <a:xfrm>
            <a:off x="457200" y="1600200"/>
            <a:ext cx="8229600" cy="4876800"/>
          </a:xfrm>
          <a:prstGeom prst="rect">
            <a:avLst/>
          </a:prstGeom>
        </p:spPr>
        <p:txBody>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buNone/>
            </a:pPr>
            <a:endParaRPr lang="en-US" sz="2800" dirty="0" smtClean="0"/>
          </a:p>
          <a:p>
            <a:pPr marL="0" indent="0">
              <a:buNone/>
            </a:pPr>
            <a:r>
              <a:rPr lang="en-US" sz="2800" dirty="0" smtClean="0"/>
              <a:t>Shared Calendars</a:t>
            </a:r>
          </a:p>
          <a:p>
            <a:pPr marL="457200" indent="-457200">
              <a:buFont typeface="+mj-lt"/>
              <a:buAutoNum type="arabicPeriod"/>
            </a:pPr>
            <a:endParaRPr lang="en-US" sz="2800" dirty="0"/>
          </a:p>
          <a:p>
            <a:pPr marL="0" indent="0">
              <a:buNone/>
            </a:pPr>
            <a:r>
              <a:rPr lang="en-US" sz="2800" dirty="0" smtClean="0"/>
              <a:t>What’s Wrong with </a:t>
            </a:r>
            <a:br>
              <a:rPr lang="en-US" sz="2800" dirty="0" smtClean="0"/>
            </a:br>
            <a:r>
              <a:rPr lang="en-US" sz="2800" dirty="0" smtClean="0"/>
              <a:t>E-mail?</a:t>
            </a:r>
            <a:endParaRPr lang="en-US" sz="2800" dirty="0" smtClean="0"/>
          </a:p>
        </p:txBody>
      </p:sp>
    </p:spTree>
    <p:extLst>
      <p:ext uri="{BB962C8B-B14F-4D97-AF65-F5344CB8AC3E}">
        <p14:creationId xmlns:p14="http://schemas.microsoft.com/office/powerpoint/2010/main" val="348061275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Collaborative ‘Software’ of Today (the software formerly known as ‘Groupware’)</a:t>
            </a:r>
            <a:endParaRPr lang="en-US" dirty="0"/>
          </a:p>
        </p:txBody>
      </p:sp>
      <p:sp>
        <p:nvSpPr>
          <p:cNvPr id="3" name="Content Placeholder 2"/>
          <p:cNvSpPr txBox="1">
            <a:spLocks/>
          </p:cNvSpPr>
          <p:nvPr/>
        </p:nvSpPr>
        <p:spPr>
          <a:xfrm>
            <a:off x="457200" y="1600200"/>
            <a:ext cx="8229600" cy="4876800"/>
          </a:xfrm>
          <a:prstGeom prst="rect">
            <a:avLst/>
          </a:prstGeom>
        </p:spPr>
        <p:txBody>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endParaRPr lang="en-US" dirty="0" smtClean="0"/>
          </a:p>
          <a:p>
            <a:pPr marL="0" indent="0">
              <a:buNone/>
            </a:pPr>
            <a:r>
              <a:rPr lang="en-US" dirty="0" smtClean="0"/>
              <a:t>Project management:</a:t>
            </a:r>
          </a:p>
          <a:p>
            <a:pPr marL="0" indent="0">
              <a:buNone/>
            </a:pPr>
            <a:endParaRPr lang="en-US" dirty="0" smtClean="0"/>
          </a:p>
          <a:p>
            <a:pPr marL="274320" lvl="1" indent="0">
              <a:buNone/>
            </a:pPr>
            <a:endParaRPr lang="en-US" dirty="0" smtClean="0"/>
          </a:p>
          <a:p>
            <a:pPr marL="0" indent="0">
              <a:buNone/>
            </a:pPr>
            <a:r>
              <a:rPr lang="en-US" dirty="0" smtClean="0"/>
              <a:t>Sales, Customer </a:t>
            </a:r>
            <a:br>
              <a:rPr lang="en-US" dirty="0" smtClean="0"/>
            </a:br>
            <a:r>
              <a:rPr lang="en-US" dirty="0" smtClean="0"/>
              <a:t>Relationship </a:t>
            </a:r>
            <a:br>
              <a:rPr lang="en-US" dirty="0" smtClean="0"/>
            </a:br>
            <a:r>
              <a:rPr lang="en-US" dirty="0" smtClean="0"/>
              <a:t>Management (CRM):</a:t>
            </a:r>
            <a:endParaRPr lang="en-US" dirty="0" smtClean="0"/>
          </a:p>
          <a:p>
            <a:pPr marL="0" indent="0">
              <a:buNone/>
            </a:pPr>
            <a:endParaRPr lang="en-US" dirty="0"/>
          </a:p>
          <a:p>
            <a:pPr marL="0" indent="0">
              <a:buNone/>
            </a:pPr>
            <a:r>
              <a:rPr lang="en-US" dirty="0" smtClean="0"/>
              <a:t/>
            </a:r>
            <a:br>
              <a:rPr lang="en-US" dirty="0" smtClean="0"/>
            </a:br>
            <a:r>
              <a:rPr lang="en-US" dirty="0" smtClean="0"/>
              <a:t>Online meetings,</a:t>
            </a:r>
            <a:br>
              <a:rPr lang="en-US" dirty="0" smtClean="0"/>
            </a:br>
            <a:r>
              <a:rPr lang="en-US" dirty="0" smtClean="0"/>
              <a:t>desktop sharing:</a:t>
            </a:r>
          </a:p>
        </p:txBody>
      </p:sp>
      <p:pic>
        <p:nvPicPr>
          <p:cNvPr id="5" name="Picture 4"/>
          <p:cNvPicPr>
            <a:picLocks noChangeAspect="1"/>
          </p:cNvPicPr>
          <p:nvPr/>
        </p:nvPicPr>
        <p:blipFill>
          <a:blip r:embed="rId3"/>
          <a:stretch>
            <a:fillRect/>
          </a:stretch>
        </p:blipFill>
        <p:spPr>
          <a:xfrm>
            <a:off x="5987802" y="3894867"/>
            <a:ext cx="2732864" cy="847087"/>
          </a:xfrm>
          <a:prstGeom prst="rect">
            <a:avLst/>
          </a:prstGeom>
        </p:spPr>
      </p:pic>
      <p:pic>
        <p:nvPicPr>
          <p:cNvPr id="6" name="Picture 5"/>
          <p:cNvPicPr>
            <a:picLocks noChangeAspect="1"/>
          </p:cNvPicPr>
          <p:nvPr/>
        </p:nvPicPr>
        <p:blipFill>
          <a:blip r:embed="rId4"/>
          <a:stretch>
            <a:fillRect/>
          </a:stretch>
        </p:blipFill>
        <p:spPr>
          <a:xfrm>
            <a:off x="3794339" y="1794919"/>
            <a:ext cx="2032000" cy="1016000"/>
          </a:xfrm>
          <a:prstGeom prst="rect">
            <a:avLst/>
          </a:prstGeom>
        </p:spPr>
      </p:pic>
      <p:pic>
        <p:nvPicPr>
          <p:cNvPr id="7" name="Picture 6"/>
          <p:cNvPicPr>
            <a:picLocks noChangeAspect="1"/>
          </p:cNvPicPr>
          <p:nvPr/>
        </p:nvPicPr>
        <p:blipFill>
          <a:blip r:embed="rId5"/>
          <a:stretch>
            <a:fillRect/>
          </a:stretch>
        </p:blipFill>
        <p:spPr>
          <a:xfrm>
            <a:off x="6123135" y="1913453"/>
            <a:ext cx="2231214" cy="948266"/>
          </a:xfrm>
          <a:prstGeom prst="rect">
            <a:avLst/>
          </a:prstGeom>
        </p:spPr>
      </p:pic>
      <p:pic>
        <p:nvPicPr>
          <p:cNvPr id="8" name="Picture 7"/>
          <p:cNvPicPr>
            <a:picLocks noChangeAspect="1"/>
          </p:cNvPicPr>
          <p:nvPr/>
        </p:nvPicPr>
        <p:blipFill>
          <a:blip r:embed="rId6"/>
          <a:stretch>
            <a:fillRect/>
          </a:stretch>
        </p:blipFill>
        <p:spPr>
          <a:xfrm>
            <a:off x="5037666" y="2988720"/>
            <a:ext cx="3683000" cy="444500"/>
          </a:xfrm>
          <a:prstGeom prst="rect">
            <a:avLst/>
          </a:prstGeom>
        </p:spPr>
      </p:pic>
      <p:pic>
        <p:nvPicPr>
          <p:cNvPr id="9" name="Picture 8"/>
          <p:cNvPicPr>
            <a:picLocks noChangeAspect="1"/>
          </p:cNvPicPr>
          <p:nvPr/>
        </p:nvPicPr>
        <p:blipFill>
          <a:blip r:embed="rId7"/>
          <a:stretch>
            <a:fillRect/>
          </a:stretch>
        </p:blipFill>
        <p:spPr>
          <a:xfrm>
            <a:off x="3661600" y="5673863"/>
            <a:ext cx="1934610" cy="678900"/>
          </a:xfrm>
          <a:prstGeom prst="rect">
            <a:avLst/>
          </a:prstGeom>
        </p:spPr>
      </p:pic>
      <p:pic>
        <p:nvPicPr>
          <p:cNvPr id="13" name="Picture 12"/>
          <p:cNvPicPr>
            <a:picLocks noChangeAspect="1"/>
          </p:cNvPicPr>
          <p:nvPr/>
        </p:nvPicPr>
        <p:blipFill>
          <a:blip r:embed="rId8"/>
          <a:stretch>
            <a:fillRect/>
          </a:stretch>
        </p:blipFill>
        <p:spPr>
          <a:xfrm>
            <a:off x="5663942" y="4862628"/>
            <a:ext cx="1574800" cy="1574800"/>
          </a:xfrm>
          <a:prstGeom prst="rect">
            <a:avLst/>
          </a:prstGeom>
        </p:spPr>
      </p:pic>
      <p:pic>
        <p:nvPicPr>
          <p:cNvPr id="14" name="Picture 13"/>
          <p:cNvPicPr>
            <a:picLocks noChangeAspect="1"/>
          </p:cNvPicPr>
          <p:nvPr/>
        </p:nvPicPr>
        <p:blipFill>
          <a:blip r:embed="rId9"/>
          <a:stretch>
            <a:fillRect/>
          </a:stretch>
        </p:blipFill>
        <p:spPr>
          <a:xfrm>
            <a:off x="3794339" y="3691448"/>
            <a:ext cx="1801871" cy="1405459"/>
          </a:xfrm>
          <a:prstGeom prst="rect">
            <a:avLst/>
          </a:prstGeom>
        </p:spPr>
      </p:pic>
    </p:spTree>
    <p:extLst>
      <p:ext uri="{BB962C8B-B14F-4D97-AF65-F5344CB8AC3E}">
        <p14:creationId xmlns:p14="http://schemas.microsoft.com/office/powerpoint/2010/main" val="29067355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Thinking about </a:t>
            </a:r>
            <a:r>
              <a:rPr lang="en-US" b="1" dirty="0"/>
              <a:t>p</a:t>
            </a:r>
            <a:r>
              <a:rPr lang="en-US" b="1" dirty="0" smtClean="0"/>
              <a:t>roductivity gains </a:t>
            </a:r>
            <a:r>
              <a:rPr lang="en-US" dirty="0" smtClean="0"/>
              <a:t>of IT in organizations (reading #</a:t>
            </a:r>
            <a:r>
              <a:rPr lang="en-US" dirty="0" smtClean="0"/>
              <a:t>1, “Beyond the Productivity Paradox”)</a:t>
            </a:r>
            <a:endParaRPr lang="en-US" dirty="0" smtClean="0"/>
          </a:p>
          <a:p>
            <a:pPr marL="457200" indent="-457200">
              <a:buFont typeface="+mj-lt"/>
              <a:buAutoNum type="arabicPeriod"/>
            </a:pPr>
            <a:endParaRPr lang="en-US" dirty="0" smtClean="0"/>
          </a:p>
          <a:p>
            <a:pPr marL="457200" indent="-457200">
              <a:buFont typeface="+mj-lt"/>
              <a:buAutoNum type="arabicPeriod"/>
            </a:pPr>
            <a:r>
              <a:rPr lang="en-US" b="1" dirty="0" smtClean="0"/>
              <a:t>Work </a:t>
            </a:r>
            <a:r>
              <a:rPr lang="en-US" b="1" dirty="0" smtClean="0"/>
              <a:t>practice studies </a:t>
            </a:r>
            <a:r>
              <a:rPr lang="en-US" dirty="0" smtClean="0"/>
              <a:t>as an approach (reading #</a:t>
            </a:r>
            <a:r>
              <a:rPr lang="en-US" dirty="0" smtClean="0"/>
              <a:t>2: </a:t>
            </a:r>
            <a:r>
              <a:rPr lang="en-US" dirty="0" err="1" smtClean="0"/>
              <a:t>Suchman</a:t>
            </a:r>
            <a:r>
              <a:rPr lang="en-US" dirty="0" smtClean="0"/>
              <a:t>, “Making Work Visible”)</a:t>
            </a:r>
            <a:endParaRPr lang="en-US" dirty="0" smtClean="0"/>
          </a:p>
          <a:p>
            <a:pPr marL="457200" indent="-457200">
              <a:buFont typeface="+mj-lt"/>
              <a:buAutoNum type="arabicPeriod"/>
            </a:pPr>
            <a:endParaRPr lang="en-US" dirty="0" smtClean="0"/>
          </a:p>
          <a:p>
            <a:pPr marL="457200" indent="-457200">
              <a:buFont typeface="+mj-lt"/>
              <a:buAutoNum type="arabicPeriod"/>
            </a:pPr>
            <a:r>
              <a:rPr lang="en-US" dirty="0" smtClean="0"/>
              <a:t>Some special challenges of </a:t>
            </a:r>
            <a:r>
              <a:rPr lang="en-US" b="1" dirty="0" smtClean="0"/>
              <a:t>system</a:t>
            </a:r>
            <a:r>
              <a:rPr lang="en-US" dirty="0" smtClean="0"/>
              <a:t> and </a:t>
            </a:r>
            <a:r>
              <a:rPr lang="en-US" b="1" dirty="0" smtClean="0"/>
              <a:t>interface design </a:t>
            </a:r>
            <a:r>
              <a:rPr lang="en-US" dirty="0" smtClean="0"/>
              <a:t>for </a:t>
            </a:r>
            <a:r>
              <a:rPr lang="en-US" b="1" dirty="0" smtClean="0"/>
              <a:t>work teams </a:t>
            </a:r>
            <a:r>
              <a:rPr lang="en-US" dirty="0" smtClean="0"/>
              <a:t>(</a:t>
            </a:r>
            <a:r>
              <a:rPr lang="en-US" dirty="0" smtClean="0"/>
              <a:t>reading </a:t>
            </a:r>
            <a:r>
              <a:rPr lang="en-US" dirty="0" smtClean="0"/>
              <a:t>#3: </a:t>
            </a:r>
            <a:r>
              <a:rPr lang="en-US" dirty="0" err="1" smtClean="0"/>
              <a:t>Grudin</a:t>
            </a:r>
            <a:r>
              <a:rPr lang="en-US" dirty="0" smtClean="0"/>
              <a:t>, “Groupware and Social Dynamics”</a:t>
            </a:r>
            <a:r>
              <a:rPr lang="en-US" dirty="0" smtClean="0"/>
              <a:t>)</a:t>
            </a:r>
            <a:endParaRPr lang="en-US" dirty="0"/>
          </a:p>
        </p:txBody>
      </p:sp>
    </p:spTree>
    <p:extLst>
      <p:ext uri="{BB962C8B-B14F-4D97-AF65-F5344CB8AC3E}">
        <p14:creationId xmlns:p14="http://schemas.microsoft.com/office/powerpoint/2010/main" val="157401728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pPr marL="0" indent="0">
              <a:buNone/>
            </a:pPr>
            <a:r>
              <a:rPr lang="en-US" dirty="0" smtClean="0"/>
              <a:t>Two broad transitions in the </a:t>
            </a:r>
            <a:r>
              <a:rPr lang="en-US" b="1" dirty="0" smtClean="0"/>
              <a:t>domain of work </a:t>
            </a:r>
            <a:r>
              <a:rPr lang="en-US" dirty="0" smtClean="0"/>
              <a:t>to consider:</a:t>
            </a:r>
          </a:p>
          <a:p>
            <a:pPr marL="0" indent="0">
              <a:buNone/>
            </a:pPr>
            <a:endParaRPr lang="en-US" dirty="0" smtClean="0"/>
          </a:p>
          <a:p>
            <a:pPr marL="457200" indent="-457200">
              <a:buFont typeface="+mj-lt"/>
              <a:buAutoNum type="arabicPeriod"/>
            </a:pPr>
            <a:r>
              <a:rPr lang="en-US" dirty="0" smtClean="0"/>
              <a:t>F</a:t>
            </a:r>
            <a:r>
              <a:rPr lang="en-US" dirty="0" smtClean="0"/>
              <a:t>rom focus of the US national economy on industrial </a:t>
            </a:r>
            <a:r>
              <a:rPr lang="en-US" dirty="0"/>
              <a:t>and </a:t>
            </a:r>
            <a:r>
              <a:rPr lang="en-US" dirty="0" smtClean="0"/>
              <a:t>manufacturing work </a:t>
            </a:r>
            <a:r>
              <a:rPr lang="en-US" dirty="0" smtClean="0">
                <a:sym typeface="Wingdings"/>
              </a:rPr>
              <a:t> </a:t>
            </a:r>
            <a:r>
              <a:rPr lang="en-US" dirty="0" smtClean="0"/>
              <a:t>to </a:t>
            </a:r>
            <a:r>
              <a:rPr lang="en-US" dirty="0"/>
              <a:t>service, knowledge, information work</a:t>
            </a:r>
            <a:r>
              <a:rPr lang="en-US" dirty="0" smtClean="0"/>
              <a:t>.</a:t>
            </a:r>
            <a:endParaRPr lang="en-US" dirty="0"/>
          </a:p>
          <a:p>
            <a:pPr marL="457200" indent="-457200">
              <a:buFont typeface="+mj-lt"/>
              <a:buAutoNum type="arabicPeriod"/>
            </a:pPr>
            <a:endParaRPr lang="en-US" dirty="0" smtClean="0"/>
          </a:p>
          <a:p>
            <a:pPr marL="457200" indent="-457200">
              <a:buFont typeface="+mj-lt"/>
              <a:buAutoNum type="arabicPeriod"/>
            </a:pPr>
            <a:r>
              <a:rPr lang="en-US" dirty="0" smtClean="0"/>
              <a:t>From </a:t>
            </a:r>
            <a:r>
              <a:rPr lang="en-US" dirty="0" smtClean="0"/>
              <a:t>computer use by individual workers </a:t>
            </a:r>
            <a:r>
              <a:rPr lang="en-US" dirty="0" smtClean="0">
                <a:sym typeface="Wingdings"/>
              </a:rPr>
              <a:t> networked, collaborative applications supporting teams.</a:t>
            </a:r>
            <a:endParaRPr lang="en-US" dirty="0" smtClean="0"/>
          </a:p>
        </p:txBody>
      </p:sp>
    </p:spTree>
    <p:extLst>
      <p:ext uri="{BB962C8B-B14F-4D97-AF65-F5344CB8AC3E}">
        <p14:creationId xmlns:p14="http://schemas.microsoft.com/office/powerpoint/2010/main" val="323498920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Productivity</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814899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84198"/>
            <a:ext cx="8229600" cy="1380067"/>
          </a:xfrm>
        </p:spPr>
        <p:txBody>
          <a:bodyPr>
            <a:normAutofit/>
          </a:bodyPr>
          <a:lstStyle/>
          <a:p>
            <a:r>
              <a:rPr lang="en-US" dirty="0" smtClean="0"/>
              <a:t>The computerization of firms and the “productivity paradox”</a:t>
            </a:r>
            <a:endParaRPr lang="en-US" dirty="0"/>
          </a:p>
        </p:txBody>
      </p:sp>
      <p:sp>
        <p:nvSpPr>
          <p:cNvPr id="3" name="Content Placeholder 2"/>
          <p:cNvSpPr>
            <a:spLocks noGrp="1"/>
          </p:cNvSpPr>
          <p:nvPr>
            <p:ph idx="1"/>
          </p:nvPr>
        </p:nvSpPr>
        <p:spPr>
          <a:xfrm>
            <a:off x="457200" y="2082799"/>
            <a:ext cx="8229600" cy="4445000"/>
          </a:xfrm>
        </p:spPr>
        <p:txBody>
          <a:bodyPr/>
          <a:lstStyle/>
          <a:p>
            <a:pPr marL="457200" indent="-457200">
              <a:buFont typeface="+mj-lt"/>
              <a:buAutoNum type="arabicPeriod"/>
            </a:pPr>
            <a:r>
              <a:rPr lang="en-US" sz="2800" dirty="0" smtClean="0">
                <a:solidFill>
                  <a:srgbClr val="292934"/>
                </a:solidFill>
              </a:rPr>
              <a:t>What is productivity?</a:t>
            </a:r>
          </a:p>
          <a:p>
            <a:pPr marL="457200" indent="-457200">
              <a:buFont typeface="+mj-lt"/>
              <a:buAutoNum type="arabicPeriod"/>
            </a:pPr>
            <a:r>
              <a:rPr lang="en-US" sz="2800" dirty="0" smtClean="0">
                <a:solidFill>
                  <a:srgbClr val="292934"/>
                </a:solidFill>
              </a:rPr>
              <a:t>Was there truly a “productivity paradox” as </a:t>
            </a:r>
            <a:r>
              <a:rPr lang="en-US" sz="2800" dirty="0" smtClean="0">
                <a:solidFill>
                  <a:srgbClr val="292934"/>
                </a:solidFill>
              </a:rPr>
              <a:t>suggested in a 1987 study that claimed computerization of the service [non-manufacturing] industry had little effect on economic performance?</a:t>
            </a:r>
          </a:p>
          <a:p>
            <a:pPr lvl="2"/>
            <a:r>
              <a:rPr lang="en-US" sz="2400" dirty="0" smtClean="0">
                <a:solidFill>
                  <a:srgbClr val="292934"/>
                </a:solidFill>
              </a:rPr>
              <a:t>“we see the computer age everywhere except in the productivity statistics” – Robert Solow</a:t>
            </a:r>
            <a:endParaRPr lang="en-US" sz="2400" dirty="0">
              <a:solidFill>
                <a:srgbClr val="292934"/>
              </a:solidFill>
            </a:endParaRPr>
          </a:p>
          <a:p>
            <a:pPr marL="457200" indent="-457200">
              <a:buFont typeface="+mj-lt"/>
              <a:buAutoNum type="arabicPeriod"/>
            </a:pPr>
            <a:r>
              <a:rPr lang="en-US" sz="2800" dirty="0" smtClean="0">
                <a:solidFill>
                  <a:srgbClr val="292934"/>
                </a:solidFill>
              </a:rPr>
              <a:t>Challenges </a:t>
            </a:r>
            <a:r>
              <a:rPr lang="en-US" sz="2800" dirty="0" smtClean="0">
                <a:solidFill>
                  <a:srgbClr val="292934"/>
                </a:solidFill>
              </a:rPr>
              <a:t>of</a:t>
            </a:r>
            <a:r>
              <a:rPr lang="en-US" sz="2800" dirty="0" smtClean="0">
                <a:solidFill>
                  <a:srgbClr val="292934"/>
                </a:solidFill>
              </a:rPr>
              <a:t> </a:t>
            </a:r>
            <a:r>
              <a:rPr lang="en-US" sz="2800" dirty="0" smtClean="0">
                <a:solidFill>
                  <a:srgbClr val="292934"/>
                </a:solidFill>
              </a:rPr>
              <a:t>measurement</a:t>
            </a:r>
          </a:p>
          <a:p>
            <a:pPr marL="457200" indent="-457200">
              <a:buFont typeface="+mj-lt"/>
              <a:buAutoNum type="arabicPeriod"/>
            </a:pPr>
            <a:endParaRPr lang="en-US" dirty="0" smtClean="0">
              <a:solidFill>
                <a:srgbClr val="292934"/>
              </a:solidFill>
            </a:endParaRPr>
          </a:p>
          <a:p>
            <a:pPr marL="457200" indent="-457200">
              <a:buFont typeface="+mj-lt"/>
              <a:buAutoNum type="arabicPeriod"/>
            </a:pPr>
            <a:endParaRPr lang="en-US" dirty="0" smtClean="0">
              <a:solidFill>
                <a:srgbClr val="292934"/>
              </a:solidFill>
            </a:endParaRPr>
          </a:p>
          <a:p>
            <a:pPr marL="457200" indent="-457200">
              <a:buFont typeface="+mj-lt"/>
              <a:buAutoNum type="arabicPeriod"/>
            </a:pPr>
            <a:endParaRPr lang="en-US" dirty="0">
              <a:solidFill>
                <a:srgbClr val="FF0000"/>
              </a:solidFill>
            </a:endParaRPr>
          </a:p>
        </p:txBody>
      </p:sp>
    </p:spTree>
    <p:extLst>
      <p:ext uri="{BB962C8B-B14F-4D97-AF65-F5344CB8AC3E}">
        <p14:creationId xmlns:p14="http://schemas.microsoft.com/office/powerpoint/2010/main" val="352636129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val 17"/>
          <p:cNvSpPr/>
          <p:nvPr/>
        </p:nvSpPr>
        <p:spPr>
          <a:xfrm rot="1560000">
            <a:off x="3729037" y="1987269"/>
            <a:ext cx="5024437" cy="2516188"/>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25" name="Straight Arrow Connector 24"/>
          <p:cNvCxnSpPr/>
          <p:nvPr/>
        </p:nvCxnSpPr>
        <p:spPr>
          <a:xfrm>
            <a:off x="7392988" y="4317984"/>
            <a:ext cx="0" cy="778993"/>
          </a:xfrm>
          <a:prstGeom prst="straightConnector1">
            <a:avLst/>
          </a:prstGeom>
          <a:ln>
            <a:solidFill>
              <a:srgbClr val="292934"/>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6173788" y="3555984"/>
            <a:ext cx="0" cy="1600200"/>
          </a:xfrm>
          <a:prstGeom prst="straightConnector1">
            <a:avLst/>
          </a:prstGeom>
          <a:ln>
            <a:solidFill>
              <a:srgbClr val="292934"/>
            </a:solidFill>
            <a:tailEnd type="arrow"/>
          </a:ln>
        </p:spPr>
        <p:style>
          <a:lnRef idx="1">
            <a:schemeClr val="accent1"/>
          </a:lnRef>
          <a:fillRef idx="0">
            <a:schemeClr val="accent1"/>
          </a:fillRef>
          <a:effectRef idx="0">
            <a:schemeClr val="accent1"/>
          </a:effectRef>
          <a:fontRef idx="minor">
            <a:schemeClr val="tx1"/>
          </a:fontRef>
        </p:style>
      </p:cxnSp>
      <p:sp>
        <p:nvSpPr>
          <p:cNvPr id="8196" name="Title 1"/>
          <p:cNvSpPr>
            <a:spLocks noGrp="1"/>
          </p:cNvSpPr>
          <p:nvPr>
            <p:ph type="title"/>
          </p:nvPr>
        </p:nvSpPr>
        <p:spPr>
          <a:xfrm>
            <a:off x="533400" y="609596"/>
            <a:ext cx="8153400" cy="982133"/>
          </a:xfrm>
        </p:spPr>
        <p:txBody>
          <a:bodyPr>
            <a:noAutofit/>
          </a:bodyPr>
          <a:lstStyle/>
          <a:p>
            <a:pPr eaLnBrk="1" hangingPunct="1"/>
            <a:r>
              <a:rPr lang="en-US" sz="3200" dirty="0" smtClean="0">
                <a:solidFill>
                  <a:schemeClr val="tx1"/>
                </a:solidFill>
                <a:latin typeface="Franklin Gothic Book" charset="0"/>
              </a:rPr>
              <a:t>Economic periods and key general-purpose technologies</a:t>
            </a:r>
            <a:endParaRPr lang="en-US" sz="3200" dirty="0">
              <a:latin typeface="Franklin Gothic Book" charset="0"/>
            </a:endParaRPr>
          </a:p>
        </p:txBody>
      </p:sp>
      <p:cxnSp>
        <p:nvCxnSpPr>
          <p:cNvPr id="5" name="Straight Arrow Connector 4"/>
          <p:cNvCxnSpPr/>
          <p:nvPr/>
        </p:nvCxnSpPr>
        <p:spPr>
          <a:xfrm>
            <a:off x="0" y="5079984"/>
            <a:ext cx="9144000" cy="762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8198" name="TextBox 5"/>
          <p:cNvSpPr txBox="1">
            <a:spLocks noChangeArrowheads="1"/>
          </p:cNvSpPr>
          <p:nvPr/>
        </p:nvSpPr>
        <p:spPr bwMode="auto">
          <a:xfrm>
            <a:off x="533400" y="2355834"/>
            <a:ext cx="2514600" cy="120015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a:latin typeface="Perpetua" charset="0"/>
              </a:rPr>
              <a:t>The First Industrial Revolution (18</a:t>
            </a:r>
            <a:r>
              <a:rPr lang="en-US" baseline="30000" dirty="0">
                <a:latin typeface="Perpetua" charset="0"/>
              </a:rPr>
              <a:t>th</a:t>
            </a:r>
            <a:r>
              <a:rPr lang="en-US" dirty="0">
                <a:latin typeface="Perpetua" charset="0"/>
              </a:rPr>
              <a:t> century) – </a:t>
            </a:r>
            <a:r>
              <a:rPr lang="en-US" b="1" dirty="0">
                <a:latin typeface="Perpetua" charset="0"/>
              </a:rPr>
              <a:t>spinning Jenny, steam engine, transport</a:t>
            </a:r>
          </a:p>
        </p:txBody>
      </p:sp>
      <p:sp>
        <p:nvSpPr>
          <p:cNvPr id="8199" name="TextBox 8"/>
          <p:cNvSpPr txBox="1">
            <a:spLocks noChangeArrowheads="1"/>
          </p:cNvSpPr>
          <p:nvPr/>
        </p:nvSpPr>
        <p:spPr bwMode="auto">
          <a:xfrm>
            <a:off x="2133600" y="3403584"/>
            <a:ext cx="1981200" cy="1200329"/>
          </a:xfrm>
          <a:prstGeom prst="rect">
            <a:avLst/>
          </a:prstGeom>
          <a:solidFill>
            <a:schemeClr val="bg1"/>
          </a:solidFill>
          <a:ln w="19050">
            <a:solidFill>
              <a:schemeClr val="tx1"/>
            </a:solidFill>
            <a:miter lim="800000"/>
            <a:headEnd/>
            <a:tailEnd/>
          </a:ln>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a:latin typeface="Perpetua" charset="0"/>
              </a:rPr>
              <a:t>The Second Industrial Revolution (from around 1850) – </a:t>
            </a:r>
            <a:r>
              <a:rPr lang="en-US" b="1" dirty="0">
                <a:latin typeface="Perpetua" charset="0"/>
              </a:rPr>
              <a:t>steel and electricity</a:t>
            </a:r>
          </a:p>
        </p:txBody>
      </p:sp>
      <p:sp>
        <p:nvSpPr>
          <p:cNvPr id="8200" name="TextBox 9"/>
          <p:cNvSpPr txBox="1">
            <a:spLocks noChangeArrowheads="1"/>
          </p:cNvSpPr>
          <p:nvPr/>
        </p:nvSpPr>
        <p:spPr bwMode="auto">
          <a:xfrm>
            <a:off x="6299203" y="3804168"/>
            <a:ext cx="1981197" cy="646331"/>
          </a:xfrm>
          <a:prstGeom prst="rect">
            <a:avLst/>
          </a:prstGeom>
          <a:solidFill>
            <a:schemeClr val="bg1"/>
          </a:solidFill>
          <a:ln w="19050">
            <a:solidFill>
              <a:schemeClr val="tx1"/>
            </a:solidFill>
            <a:miter lim="800000"/>
            <a:headEnd/>
            <a:tailEnd/>
          </a:ln>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a:latin typeface="Perpetua" charset="0"/>
              </a:rPr>
              <a:t>The Network </a:t>
            </a:r>
            <a:r>
              <a:rPr lang="en-US" dirty="0" smtClean="0">
                <a:latin typeface="Perpetua" charset="0"/>
              </a:rPr>
              <a:t>Society</a:t>
            </a:r>
            <a:br>
              <a:rPr lang="en-US" dirty="0" smtClean="0">
                <a:latin typeface="Perpetua" charset="0"/>
              </a:rPr>
            </a:br>
            <a:r>
              <a:rPr lang="en-US" b="1" dirty="0" smtClean="0">
                <a:latin typeface="Perpetua" charset="0"/>
              </a:rPr>
              <a:t>- the Internet</a:t>
            </a:r>
            <a:endParaRPr lang="en-US" b="1" dirty="0">
              <a:latin typeface="Perpetua" charset="0"/>
            </a:endParaRPr>
          </a:p>
        </p:txBody>
      </p:sp>
      <p:sp>
        <p:nvSpPr>
          <p:cNvPr id="8201" name="TextBox 10"/>
          <p:cNvSpPr txBox="1">
            <a:spLocks noChangeArrowheads="1"/>
          </p:cNvSpPr>
          <p:nvPr/>
        </p:nvSpPr>
        <p:spPr bwMode="auto">
          <a:xfrm>
            <a:off x="5334000" y="3042168"/>
            <a:ext cx="2514600" cy="646331"/>
          </a:xfrm>
          <a:prstGeom prst="rect">
            <a:avLst/>
          </a:prstGeom>
          <a:solidFill>
            <a:schemeClr val="bg1"/>
          </a:solidFill>
          <a:ln w="19050">
            <a:solidFill>
              <a:schemeClr val="tx1"/>
            </a:solidFill>
            <a:miter lim="800000"/>
            <a:headEnd/>
            <a:tailEnd/>
          </a:ln>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dirty="0">
                <a:latin typeface="Perpetua" charset="0"/>
              </a:rPr>
              <a:t>The Information </a:t>
            </a:r>
            <a:r>
              <a:rPr lang="en-US" dirty="0" smtClean="0">
                <a:latin typeface="Perpetua" charset="0"/>
              </a:rPr>
              <a:t>Economy</a:t>
            </a:r>
            <a:br>
              <a:rPr lang="en-US" dirty="0" smtClean="0">
                <a:latin typeface="Perpetua" charset="0"/>
              </a:rPr>
            </a:br>
            <a:r>
              <a:rPr lang="en-US" b="1" dirty="0" smtClean="0">
                <a:latin typeface="Perpetua" charset="0"/>
              </a:rPr>
              <a:t>- computers</a:t>
            </a:r>
            <a:endParaRPr lang="en-US" b="1" dirty="0">
              <a:latin typeface="Perpetua" charset="0"/>
            </a:endParaRPr>
          </a:p>
        </p:txBody>
      </p:sp>
      <p:cxnSp>
        <p:nvCxnSpPr>
          <p:cNvPr id="13" name="Straight Arrow Connector 12"/>
          <p:cNvCxnSpPr/>
          <p:nvPr/>
        </p:nvCxnSpPr>
        <p:spPr>
          <a:xfrm>
            <a:off x="1714500" y="3555984"/>
            <a:ext cx="0" cy="1524000"/>
          </a:xfrm>
          <a:prstGeom prst="straightConnector1">
            <a:avLst/>
          </a:prstGeom>
          <a:ln>
            <a:solidFill>
              <a:srgbClr val="292934"/>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4876800" y="2726255"/>
            <a:ext cx="0" cy="2429929"/>
          </a:xfrm>
          <a:prstGeom prst="straightConnector1">
            <a:avLst/>
          </a:prstGeom>
          <a:ln>
            <a:solidFill>
              <a:srgbClr val="292934"/>
            </a:solidFill>
            <a:tailEnd type="arrow"/>
          </a:ln>
        </p:spPr>
        <p:style>
          <a:lnRef idx="1">
            <a:schemeClr val="accent1"/>
          </a:lnRef>
          <a:fillRef idx="0">
            <a:schemeClr val="accent1"/>
          </a:fillRef>
          <a:effectRef idx="0">
            <a:schemeClr val="accent1"/>
          </a:effectRef>
          <a:fontRef idx="minor">
            <a:schemeClr val="tx1"/>
          </a:fontRef>
        </p:style>
      </p:cxnSp>
      <p:sp>
        <p:nvSpPr>
          <p:cNvPr id="8205" name="TextBox 7"/>
          <p:cNvSpPr txBox="1">
            <a:spLocks noChangeArrowheads="1"/>
          </p:cNvSpPr>
          <p:nvPr/>
        </p:nvSpPr>
        <p:spPr bwMode="auto">
          <a:xfrm>
            <a:off x="4114800" y="2356368"/>
            <a:ext cx="2514600" cy="369887"/>
          </a:xfrm>
          <a:prstGeom prst="rect">
            <a:avLst/>
          </a:prstGeom>
          <a:solidFill>
            <a:schemeClr val="bg1"/>
          </a:solidFill>
          <a:ln w="19050">
            <a:solidFill>
              <a:schemeClr val="tx1"/>
            </a:solidFill>
            <a:miter lim="800000"/>
            <a:headEnd/>
            <a:tailEnd/>
          </a:ln>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latin typeface="Perpetua" charset="0"/>
              </a:rPr>
              <a:t>The Post-Industrial Society</a:t>
            </a:r>
          </a:p>
        </p:txBody>
      </p:sp>
      <p:sp>
        <p:nvSpPr>
          <p:cNvPr id="8211" name="TextBox 19"/>
          <p:cNvSpPr txBox="1">
            <a:spLocks noChangeArrowheads="1"/>
          </p:cNvSpPr>
          <p:nvPr/>
        </p:nvSpPr>
        <p:spPr bwMode="auto">
          <a:xfrm rot="2100000">
            <a:off x="6196159" y="2179177"/>
            <a:ext cx="2503487" cy="708025"/>
          </a:xfrm>
          <a:prstGeom prst="rect">
            <a:avLst/>
          </a:prstGeom>
          <a:solidFill>
            <a:schemeClr val="bg1"/>
          </a:solidFill>
          <a:ln w="9525">
            <a:solidFill>
              <a:srgbClr val="292934"/>
            </a:solidFill>
            <a:miter lim="800000"/>
            <a:headEnd/>
            <a:tailEnd/>
          </a:ln>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000" b="1" dirty="0">
                <a:solidFill>
                  <a:srgbClr val="00B050"/>
                </a:solidFill>
                <a:latin typeface="Perpetua" charset="0"/>
              </a:rPr>
              <a:t>Conceptions of the</a:t>
            </a:r>
          </a:p>
          <a:p>
            <a:pPr eaLnBrk="1" hangingPunct="1"/>
            <a:r>
              <a:rPr lang="en-US" sz="2000" b="1" dirty="0">
                <a:solidFill>
                  <a:srgbClr val="00B050"/>
                </a:solidFill>
                <a:latin typeface="Perpetua" charset="0"/>
              </a:rPr>
              <a:t>Information Society</a:t>
            </a:r>
          </a:p>
        </p:txBody>
      </p:sp>
      <p:sp>
        <p:nvSpPr>
          <p:cNvPr id="9" name="TextBox 8"/>
          <p:cNvSpPr txBox="1"/>
          <p:nvPr/>
        </p:nvSpPr>
        <p:spPr>
          <a:xfrm>
            <a:off x="158747" y="5477415"/>
            <a:ext cx="1162053" cy="584776"/>
          </a:xfrm>
          <a:prstGeom prst="rect">
            <a:avLst/>
          </a:prstGeom>
          <a:noFill/>
          <a:ln>
            <a:solidFill>
              <a:schemeClr val="tx1"/>
            </a:solidFill>
          </a:ln>
        </p:spPr>
        <p:txBody>
          <a:bodyPr wrap="square" rtlCol="0">
            <a:spAutoFit/>
          </a:bodyPr>
          <a:lstStyle/>
          <a:p>
            <a:r>
              <a:rPr lang="en-US" sz="1600" dirty="0" smtClean="0">
                <a:latin typeface="Perpetua"/>
                <a:cs typeface="Perpetua"/>
              </a:rPr>
              <a:t>Agricultural Economy</a:t>
            </a:r>
            <a:endParaRPr lang="en-US" sz="1600" dirty="0">
              <a:latin typeface="Perpetua"/>
              <a:cs typeface="Perpetua"/>
            </a:endParaRPr>
          </a:p>
        </p:txBody>
      </p:sp>
      <p:cxnSp>
        <p:nvCxnSpPr>
          <p:cNvPr id="29" name="Straight Arrow Connector 28"/>
          <p:cNvCxnSpPr/>
          <p:nvPr/>
        </p:nvCxnSpPr>
        <p:spPr>
          <a:xfrm flipH="1">
            <a:off x="0" y="6231451"/>
            <a:ext cx="7620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stCxn id="8199" idx="2"/>
          </p:cNvCxnSpPr>
          <p:nvPr/>
        </p:nvCxnSpPr>
        <p:spPr>
          <a:xfrm flipH="1">
            <a:off x="3119967" y="4603913"/>
            <a:ext cx="4233" cy="552271"/>
          </a:xfrm>
          <a:prstGeom prst="straightConnector1">
            <a:avLst/>
          </a:prstGeom>
          <a:ln>
            <a:solidFill>
              <a:srgbClr val="292934"/>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28174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11852" t="20010" r="53703" b="21690"/>
          <a:stretch/>
        </p:blipFill>
        <p:spPr>
          <a:xfrm>
            <a:off x="2031996" y="1496684"/>
            <a:ext cx="4978400" cy="4737509"/>
          </a:xfrm>
          <a:prstGeom prst="rect">
            <a:avLst/>
          </a:prstGeom>
        </p:spPr>
      </p:pic>
      <p:sp>
        <p:nvSpPr>
          <p:cNvPr id="4" name="Title 1"/>
          <p:cNvSpPr>
            <a:spLocks noGrp="1"/>
          </p:cNvSpPr>
          <p:nvPr>
            <p:ph type="title"/>
          </p:nvPr>
        </p:nvSpPr>
        <p:spPr>
          <a:xfrm>
            <a:off x="457200" y="533400"/>
            <a:ext cx="8229600" cy="990600"/>
          </a:xfrm>
        </p:spPr>
        <p:txBody>
          <a:bodyPr>
            <a:normAutofit fontScale="90000"/>
          </a:bodyPr>
          <a:lstStyle/>
          <a:p>
            <a:r>
              <a:rPr lang="en-US" dirty="0" smtClean="0"/>
              <a:t>Computerization of Firms and Productivity</a:t>
            </a:r>
            <a:endParaRPr lang="en-US" dirty="0"/>
          </a:p>
        </p:txBody>
      </p:sp>
    </p:spTree>
    <p:extLst>
      <p:ext uri="{BB962C8B-B14F-4D97-AF65-F5344CB8AC3E}">
        <p14:creationId xmlns:p14="http://schemas.microsoft.com/office/powerpoint/2010/main" val="173583886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41481" t="30879" r="24075" b="29266"/>
          <a:stretch/>
        </p:blipFill>
        <p:spPr>
          <a:xfrm>
            <a:off x="1202258" y="1523999"/>
            <a:ext cx="6794609" cy="4420147"/>
          </a:xfrm>
          <a:prstGeom prst="rect">
            <a:avLst/>
          </a:prstGeom>
        </p:spPr>
      </p:pic>
      <p:sp>
        <p:nvSpPr>
          <p:cNvPr id="3" name="Title 1"/>
          <p:cNvSpPr>
            <a:spLocks noGrp="1"/>
          </p:cNvSpPr>
          <p:nvPr>
            <p:ph type="title"/>
          </p:nvPr>
        </p:nvSpPr>
        <p:spPr>
          <a:xfrm>
            <a:off x="457200" y="533400"/>
            <a:ext cx="8229600" cy="990600"/>
          </a:xfrm>
        </p:spPr>
        <p:txBody>
          <a:bodyPr>
            <a:normAutofit fontScale="90000"/>
          </a:bodyPr>
          <a:lstStyle/>
          <a:p>
            <a:r>
              <a:rPr lang="en-US" dirty="0" smtClean="0"/>
              <a:t>Computerization of Firms and Productivity</a:t>
            </a:r>
            <a:endParaRPr lang="en-US" dirty="0"/>
          </a:p>
        </p:txBody>
      </p:sp>
    </p:spTree>
    <p:extLst>
      <p:ext uri="{BB962C8B-B14F-4D97-AF65-F5344CB8AC3E}">
        <p14:creationId xmlns:p14="http://schemas.microsoft.com/office/powerpoint/2010/main" val="35808410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Understanding </a:t>
            </a:r>
            <a:br>
              <a:rPr lang="en-US" dirty="0" smtClean="0"/>
            </a:br>
            <a:r>
              <a:rPr lang="en-US" dirty="0" smtClean="0"/>
              <a:t>Work Practice</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8148996"/>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9720</TotalTime>
  <Words>1860</Words>
  <Application>Microsoft Macintosh PowerPoint</Application>
  <PresentationFormat>On-screen Show (4:3)</PresentationFormat>
  <Paragraphs>143</Paragraphs>
  <Slides>18</Slides>
  <Notes>15</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Clarity</vt:lpstr>
      <vt:lpstr>Session 9</vt:lpstr>
      <vt:lpstr>Outline</vt:lpstr>
      <vt:lpstr>Outline</vt:lpstr>
      <vt:lpstr>Productivity</vt:lpstr>
      <vt:lpstr>The computerization of firms and the “productivity paradox”</vt:lpstr>
      <vt:lpstr>Economic periods and key general-purpose technologies</vt:lpstr>
      <vt:lpstr>Computerization of Firms and Productivity</vt:lpstr>
      <vt:lpstr>Computerization of Firms and Productivity</vt:lpstr>
      <vt:lpstr>Understanding  Work Practice</vt:lpstr>
      <vt:lpstr>A Range of Processes/Practices</vt:lpstr>
      <vt:lpstr>Technology Adoption by Organizations</vt:lpstr>
      <vt:lpstr>Work Practice Studies</vt:lpstr>
      <vt:lpstr>Work Practice Studies</vt:lpstr>
      <vt:lpstr>New Challenges For Design</vt:lpstr>
      <vt:lpstr>Groupware (aka Collaborative Software)</vt:lpstr>
      <vt:lpstr>Groupware: challenges for developers</vt:lpstr>
      <vt:lpstr>Experiences?</vt:lpstr>
      <vt:lpstr>Collaborative ‘Software’ of Today (the software formerly known as ‘Groupware’)</vt:lpstr>
    </vt:vector>
  </TitlesOfParts>
  <Company>UC-Berkeley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Jenna Burrell</dc:creator>
  <cp:lastModifiedBy>Jenna Burrell</cp:lastModifiedBy>
  <cp:revision>270</cp:revision>
  <dcterms:created xsi:type="dcterms:W3CDTF">2012-01-13T20:16:03Z</dcterms:created>
  <dcterms:modified xsi:type="dcterms:W3CDTF">2012-02-14T23:45:34Z</dcterms:modified>
</cp:coreProperties>
</file>