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354" r:id="rId2"/>
    <p:sldId id="256" r:id="rId3"/>
    <p:sldId id="358" r:id="rId4"/>
    <p:sldId id="348" r:id="rId5"/>
    <p:sldId id="350" r:id="rId6"/>
    <p:sldId id="349" r:id="rId7"/>
    <p:sldId id="360" r:id="rId8"/>
    <p:sldId id="359" r:id="rId9"/>
    <p:sldId id="352" r:id="rId10"/>
    <p:sldId id="340" r:id="rId11"/>
    <p:sldId id="339" r:id="rId12"/>
    <p:sldId id="362" r:id="rId13"/>
    <p:sldId id="353" r:id="rId14"/>
    <p:sldId id="343" r:id="rId15"/>
    <p:sldId id="346" r:id="rId16"/>
    <p:sldId id="344" r:id="rId17"/>
    <p:sldId id="345" r:id="rId18"/>
    <p:sldId id="341" r:id="rId19"/>
    <p:sldId id="342" r:id="rId20"/>
    <p:sldId id="364" r:id="rId21"/>
    <p:sldId id="365" r:id="rId22"/>
    <p:sldId id="366" r:id="rId23"/>
    <p:sldId id="367" r:id="rId24"/>
    <p:sldId id="368" r:id="rId25"/>
    <p:sldId id="357"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493" autoAdjust="0"/>
  </p:normalViewPr>
  <p:slideViewPr>
    <p:cSldViewPr snapToGrid="0" snapToObjects="1">
      <p:cViewPr varScale="1">
        <p:scale>
          <a:sx n="40" d="100"/>
          <a:sy n="40" d="100"/>
        </p:scale>
        <p:origin x="-145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ED4410-8854-0C46-AE40-A6F3C04EE23D}" type="datetimeFigureOut">
              <a:rPr lang="en-US" smtClean="0"/>
              <a:t>1/31/12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80220F-95A0-5542-B700-1E9BC47016CF}" type="slidenum">
              <a:rPr lang="en-US" smtClean="0"/>
              <a:t>‹#›</a:t>
            </a:fld>
            <a:endParaRPr lang="en-US"/>
          </a:p>
        </p:txBody>
      </p:sp>
    </p:spTree>
    <p:extLst>
      <p:ext uri="{BB962C8B-B14F-4D97-AF65-F5344CB8AC3E}">
        <p14:creationId xmlns:p14="http://schemas.microsoft.com/office/powerpoint/2010/main" val="16909117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17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BA99BAC-0FEE-3041-8BFC-F86AD61A20A2}" type="slidenum">
              <a:rPr lang="en-US">
                <a:latin typeface="Calibri" charset="0"/>
              </a:rPr>
              <a:pPr eaLnBrk="1" hangingPunct="1"/>
              <a:t>1</a:t>
            </a:fld>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baseline="0" dirty="0" smtClean="0"/>
              <a:t>A map of the personal computer presented in a more SCOT like fashion</a:t>
            </a:r>
          </a:p>
          <a:p>
            <a:pPr marL="171450" indent="-171450">
              <a:buFontTx/>
              <a:buChar char="-"/>
            </a:pPr>
            <a:r>
              <a:rPr lang="en-US" b="0" baseline="0" dirty="0" smtClean="0"/>
              <a:t>Here’s a map of technology diffusion that looks at the “also-rans” the full cycle, eventual decline of different versions of the form.</a:t>
            </a:r>
          </a:p>
          <a:p>
            <a:pPr marL="171450" indent="-171450">
              <a:buFontTx/>
              <a:buChar char="-"/>
            </a:pPr>
            <a:r>
              <a:rPr lang="en-US" b="0" baseline="0" dirty="0" smtClean="0"/>
              <a:t>History of the computer and its uptake (source: Horace </a:t>
            </a:r>
            <a:r>
              <a:rPr lang="en-US" b="0" baseline="0" dirty="0" err="1" smtClean="0"/>
              <a:t>Dediu</a:t>
            </a:r>
            <a:r>
              <a:rPr lang="en-US" b="0" baseline="0" dirty="0" smtClean="0"/>
              <a:t>, </a:t>
            </a:r>
            <a:r>
              <a:rPr lang="en-US" b="0" baseline="0" dirty="0" err="1" smtClean="0"/>
              <a:t>Asymco</a:t>
            </a:r>
            <a:r>
              <a:rPr lang="en-US" b="0" baseline="0" dirty="0" smtClean="0"/>
              <a:t>)</a:t>
            </a:r>
            <a:endParaRPr lang="en-US" b="0" baseline="0" dirty="0" smtClean="0"/>
          </a:p>
        </p:txBody>
      </p:sp>
      <p:sp>
        <p:nvSpPr>
          <p:cNvPr id="4" name="Slide Number Placeholder 3"/>
          <p:cNvSpPr>
            <a:spLocks noGrp="1"/>
          </p:cNvSpPr>
          <p:nvPr>
            <p:ph type="sldNum" sz="quarter" idx="10"/>
          </p:nvPr>
        </p:nvSpPr>
        <p:spPr/>
        <p:txBody>
          <a:bodyPr/>
          <a:lstStyle/>
          <a:p>
            <a:fld id="{5F80220F-95A0-5542-B700-1E9BC47016CF}" type="slidenum">
              <a:rPr lang="en-US" smtClean="0"/>
              <a:t>10</a:t>
            </a:fld>
            <a:endParaRPr lang="en-US"/>
          </a:p>
        </p:txBody>
      </p:sp>
    </p:spTree>
    <p:extLst>
      <p:ext uri="{BB962C8B-B14F-4D97-AF65-F5344CB8AC3E}">
        <p14:creationId xmlns:p14="http://schemas.microsoft.com/office/powerpoint/2010/main" val="841700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present day what other processes look like this history of the bicycle.  The “browser wars?”</a:t>
            </a:r>
          </a:p>
          <a:p>
            <a:endParaRPr lang="en-US" dirty="0" smtClean="0"/>
          </a:p>
          <a:p>
            <a:r>
              <a:rPr lang="en-US" dirty="0" smtClean="0"/>
              <a:t>A</a:t>
            </a:r>
            <a:r>
              <a:rPr lang="en-US" baseline="0" dirty="0" smtClean="0"/>
              <a:t>nother kind of representation (this isn’t uptake, but it is something more like the history of the bicycle – with all of the messy variants represented in competition with one another).</a:t>
            </a:r>
          </a:p>
          <a:p>
            <a:endParaRPr lang="en-US" baseline="0" dirty="0" smtClean="0"/>
          </a:p>
          <a:p>
            <a:r>
              <a:rPr lang="en-US" baseline="0" dirty="0" smtClean="0"/>
              <a:t>A SCOT analysis of the browser wars (a potential paper topic)</a:t>
            </a:r>
            <a:endParaRPr lang="en-US" dirty="0" smtClean="0"/>
          </a:p>
        </p:txBody>
      </p:sp>
      <p:sp>
        <p:nvSpPr>
          <p:cNvPr id="4" name="Slide Number Placeholder 3"/>
          <p:cNvSpPr>
            <a:spLocks noGrp="1"/>
          </p:cNvSpPr>
          <p:nvPr>
            <p:ph type="sldNum" sz="quarter" idx="10"/>
          </p:nvPr>
        </p:nvSpPr>
        <p:spPr/>
        <p:txBody>
          <a:bodyPr/>
          <a:lstStyle/>
          <a:p>
            <a:fld id="{5F80220F-95A0-5542-B700-1E9BC47016CF}" type="slidenum">
              <a:rPr lang="en-US" smtClean="0"/>
              <a:t>11</a:t>
            </a:fld>
            <a:endParaRPr lang="en-US"/>
          </a:p>
        </p:txBody>
      </p:sp>
    </p:spTree>
    <p:extLst>
      <p:ext uri="{BB962C8B-B14F-4D97-AF65-F5344CB8AC3E}">
        <p14:creationId xmlns:p14="http://schemas.microsoft.com/office/powerpoint/2010/main" val="396493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Close-up</a:t>
            </a:r>
          </a:p>
          <a:p>
            <a:r>
              <a:rPr lang="en-US" dirty="0" smtClean="0"/>
              <a:t>Source: http://</a:t>
            </a:r>
            <a:r>
              <a:rPr lang="en-US" dirty="0" err="1" smtClean="0"/>
              <a:t>en.wikipedia.org</a:t>
            </a:r>
            <a:r>
              <a:rPr lang="en-US" dirty="0" smtClean="0"/>
              <a:t>/wiki/</a:t>
            </a:r>
            <a:r>
              <a:rPr lang="en-US" dirty="0" err="1" smtClean="0"/>
              <a:t>File:Timeline_of_web_browsers.svg</a:t>
            </a:r>
            <a:endParaRPr lang="en-US" dirty="0" smtClean="0"/>
          </a:p>
        </p:txBody>
      </p:sp>
      <p:sp>
        <p:nvSpPr>
          <p:cNvPr id="4" name="Slide Number Placeholder 3"/>
          <p:cNvSpPr>
            <a:spLocks noGrp="1"/>
          </p:cNvSpPr>
          <p:nvPr>
            <p:ph type="sldNum" sz="quarter" idx="10"/>
          </p:nvPr>
        </p:nvSpPr>
        <p:spPr/>
        <p:txBody>
          <a:bodyPr/>
          <a:lstStyle/>
          <a:p>
            <a:fld id="{5F80220F-95A0-5542-B700-1E9BC47016CF}" type="slidenum">
              <a:rPr lang="en-US" smtClean="0"/>
              <a:t>12</a:t>
            </a:fld>
            <a:endParaRPr lang="en-US"/>
          </a:p>
        </p:txBody>
      </p:sp>
    </p:spTree>
    <p:extLst>
      <p:ext uri="{BB962C8B-B14F-4D97-AF65-F5344CB8AC3E}">
        <p14:creationId xmlns:p14="http://schemas.microsoft.com/office/powerpoint/2010/main" val="396493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Like </a:t>
            </a:r>
            <a:r>
              <a:rPr lang="en-US" baseline="0" dirty="0" smtClean="0"/>
              <a:t>the bicycle industry, a “competition for dominance in usage share” in the web browser market.  The competition between the Ordinary / high-wheeled bicycle and the Safety bicycle (public races, </a:t>
            </a:r>
            <a:r>
              <a:rPr lang="en-US" baseline="0" dirty="0" err="1" smtClean="0"/>
              <a:t>etc</a:t>
            </a:r>
            <a:r>
              <a:rPr lang="en-US" baseline="0" dirty="0" smtClean="0"/>
              <a:t>).  Competition settled in racing…two artifacts go head to head.</a:t>
            </a:r>
          </a:p>
          <a:p>
            <a:endParaRPr lang="en-US" baseline="0" dirty="0" smtClean="0"/>
          </a:p>
          <a:p>
            <a:r>
              <a:rPr lang="en-US" baseline="0" dirty="0" smtClean="0"/>
              <a:t>What are the relevant social groups?  To what extent are user groups or other members of society (non-developers) driving this?  To what extent is a logic of problem-solving involved – competing on features and enticing users?  Not sure how well documented it is.  Or rather business strategies like bundling, pressures of the court system, anti-trust.  Interconnected with other tech purchases (laptop, OS, </a:t>
            </a:r>
            <a:r>
              <a:rPr lang="en-US" baseline="0" dirty="0" err="1" smtClean="0"/>
              <a:t>etc</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Closure?</a:t>
            </a:r>
            <a:r>
              <a:rPr lang="en-US" baseline="0" dirty="0" smtClean="0"/>
              <a:t>  Toward 100% (IE) in 2002 and then away again</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Source: http://</a:t>
            </a:r>
            <a:r>
              <a:rPr lang="en-US" baseline="0" dirty="0" err="1" smtClean="0"/>
              <a:t>en.wikipedia.org</a:t>
            </a:r>
            <a:r>
              <a:rPr lang="en-US" baseline="0" dirty="0" smtClean="0"/>
              <a:t>/wiki/</a:t>
            </a:r>
            <a:r>
              <a:rPr lang="en-US" baseline="0" dirty="0" err="1" smtClean="0"/>
              <a:t>File:Browser_Wars.svg</a:t>
            </a:r>
            <a:endParaRPr lang="en-US" baseline="0" dirty="0" smtClean="0"/>
          </a:p>
        </p:txBody>
      </p:sp>
      <p:sp>
        <p:nvSpPr>
          <p:cNvPr id="4" name="Slide Number Placeholder 3"/>
          <p:cNvSpPr>
            <a:spLocks noGrp="1"/>
          </p:cNvSpPr>
          <p:nvPr>
            <p:ph type="sldNum" sz="quarter" idx="10"/>
          </p:nvPr>
        </p:nvSpPr>
        <p:spPr/>
        <p:txBody>
          <a:bodyPr/>
          <a:lstStyle/>
          <a:p>
            <a:fld id="{5F80220F-95A0-5542-B700-1E9BC47016CF}" type="slidenum">
              <a:rPr lang="en-US" smtClean="0"/>
              <a:t>13</a:t>
            </a:fld>
            <a:endParaRPr lang="en-US"/>
          </a:p>
        </p:txBody>
      </p:sp>
    </p:spTree>
    <p:extLst>
      <p:ext uri="{BB962C8B-B14F-4D97-AF65-F5344CB8AC3E}">
        <p14:creationId xmlns:p14="http://schemas.microsoft.com/office/powerpoint/2010/main" val="2757249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for</a:t>
            </a:r>
            <a:r>
              <a:rPr lang="en-US" baseline="0" dirty="0" smtClean="0"/>
              <a:t> the bicycle.</a:t>
            </a:r>
          </a:p>
          <a:p>
            <a:endParaRPr lang="en-US" dirty="0" smtClean="0"/>
          </a:p>
          <a:p>
            <a:r>
              <a:rPr lang="en-US" dirty="0" smtClean="0"/>
              <a:t>Closure?</a:t>
            </a:r>
          </a:p>
          <a:p>
            <a:endParaRPr lang="en-US" dirty="0" smtClean="0"/>
          </a:p>
          <a:p>
            <a:r>
              <a:rPr lang="en-US" dirty="0" smtClean="0"/>
              <a:t>Photo: Joel Turner</a:t>
            </a:r>
          </a:p>
          <a:p>
            <a:r>
              <a:rPr lang="en-US" dirty="0" smtClean="0"/>
              <a:t>http://</a:t>
            </a:r>
            <a:r>
              <a:rPr lang="en-US" dirty="0" err="1" smtClean="0"/>
              <a:t>www.iwritewell.com</a:t>
            </a:r>
            <a:r>
              <a:rPr lang="en-US" dirty="0" smtClean="0"/>
              <a:t>/</a:t>
            </a:r>
            <a:r>
              <a:rPr lang="en-US" dirty="0" err="1" smtClean="0"/>
              <a:t>specialized.html</a:t>
            </a:r>
            <a:endParaRPr lang="en-US" dirty="0" smtClean="0"/>
          </a:p>
        </p:txBody>
      </p:sp>
      <p:sp>
        <p:nvSpPr>
          <p:cNvPr id="4" name="Slide Number Placeholder 3"/>
          <p:cNvSpPr>
            <a:spLocks noGrp="1"/>
          </p:cNvSpPr>
          <p:nvPr>
            <p:ph type="sldNum" sz="quarter" idx="10"/>
          </p:nvPr>
        </p:nvSpPr>
        <p:spPr/>
        <p:txBody>
          <a:bodyPr/>
          <a:lstStyle/>
          <a:p>
            <a:fld id="{5F80220F-95A0-5542-B700-1E9BC47016CF}" type="slidenum">
              <a:rPr lang="en-US" smtClean="0"/>
              <a:t>14</a:t>
            </a:fld>
            <a:endParaRPr lang="en-US"/>
          </a:p>
        </p:txBody>
      </p:sp>
    </p:spTree>
    <p:extLst>
      <p:ext uri="{BB962C8B-B14F-4D97-AF65-F5344CB8AC3E}">
        <p14:creationId xmlns:p14="http://schemas.microsoft.com/office/powerpoint/2010/main" val="399321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Mountain</a:t>
            </a:r>
            <a:r>
              <a:rPr lang="en-US" baseline="0" dirty="0" smtClean="0"/>
              <a:t> bike technologies continue to evolve – more adjustments for comfort (new pressure in this direction as users appropriate the bicycle for use on trails vs. pavement).  </a:t>
            </a:r>
            <a:endParaRPr lang="en-US" dirty="0"/>
          </a:p>
        </p:txBody>
      </p:sp>
      <p:sp>
        <p:nvSpPr>
          <p:cNvPr id="4" name="Slide Number Placeholder 3"/>
          <p:cNvSpPr>
            <a:spLocks noGrp="1"/>
          </p:cNvSpPr>
          <p:nvPr>
            <p:ph type="sldNum" sz="quarter" idx="10"/>
          </p:nvPr>
        </p:nvSpPr>
        <p:spPr/>
        <p:txBody>
          <a:bodyPr/>
          <a:lstStyle/>
          <a:p>
            <a:fld id="{5F80220F-95A0-5542-B700-1E9BC47016CF}" type="slidenum">
              <a:rPr lang="en-US" smtClean="0"/>
              <a:t>15</a:t>
            </a:fld>
            <a:endParaRPr lang="en-US"/>
          </a:p>
        </p:txBody>
      </p:sp>
    </p:spTree>
    <p:extLst>
      <p:ext uri="{BB962C8B-B14F-4D97-AF65-F5344CB8AC3E}">
        <p14:creationId xmlns:p14="http://schemas.microsoft.com/office/powerpoint/2010/main" val="1744970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Recumbent bike – another comfort solution</a:t>
            </a:r>
            <a:endParaRPr lang="en-US" dirty="0"/>
          </a:p>
        </p:txBody>
      </p:sp>
      <p:sp>
        <p:nvSpPr>
          <p:cNvPr id="4" name="Slide Number Placeholder 3"/>
          <p:cNvSpPr>
            <a:spLocks noGrp="1"/>
          </p:cNvSpPr>
          <p:nvPr>
            <p:ph type="sldNum" sz="quarter" idx="10"/>
          </p:nvPr>
        </p:nvSpPr>
        <p:spPr/>
        <p:txBody>
          <a:bodyPr/>
          <a:lstStyle/>
          <a:p>
            <a:fld id="{5F80220F-95A0-5542-B700-1E9BC47016CF}" type="slidenum">
              <a:rPr lang="en-US" smtClean="0"/>
              <a:t>16</a:t>
            </a:fld>
            <a:endParaRPr lang="en-US"/>
          </a:p>
        </p:txBody>
      </p:sp>
    </p:spTree>
    <p:extLst>
      <p:ext uri="{BB962C8B-B14F-4D97-AF65-F5344CB8AC3E}">
        <p14:creationId xmlns:p14="http://schemas.microsoft.com/office/powerpoint/2010/main" val="399321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Tandem bicycle – more efficient use of power</a:t>
            </a:r>
            <a:r>
              <a:rPr lang="en-US" baseline="0" dirty="0" smtClean="0"/>
              <a:t> (double the pedaling power, but requires coordination between riders when going up hill)</a:t>
            </a:r>
            <a:endParaRPr lang="en-US" dirty="0"/>
          </a:p>
        </p:txBody>
      </p:sp>
      <p:sp>
        <p:nvSpPr>
          <p:cNvPr id="4" name="Slide Number Placeholder 3"/>
          <p:cNvSpPr>
            <a:spLocks noGrp="1"/>
          </p:cNvSpPr>
          <p:nvPr>
            <p:ph type="sldNum" sz="quarter" idx="10"/>
          </p:nvPr>
        </p:nvSpPr>
        <p:spPr/>
        <p:txBody>
          <a:bodyPr/>
          <a:lstStyle/>
          <a:p>
            <a:fld id="{5F80220F-95A0-5542-B700-1E9BC47016CF}" type="slidenum">
              <a:rPr lang="en-US" smtClean="0"/>
              <a:t>17</a:t>
            </a:fld>
            <a:endParaRPr lang="en-US"/>
          </a:p>
        </p:txBody>
      </p:sp>
    </p:spTree>
    <p:extLst>
      <p:ext uri="{BB962C8B-B14F-4D97-AF65-F5344CB8AC3E}">
        <p14:creationId xmlns:p14="http://schemas.microsoft.com/office/powerpoint/2010/main" val="102492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Perhaps not</a:t>
            </a:r>
            <a:r>
              <a:rPr lang="en-US" baseline="0" dirty="0" smtClean="0"/>
              <a:t> a critique, but a comment on the framing of SCOT – what it foregrounds vs. what it omits from consideration.</a:t>
            </a:r>
          </a:p>
          <a:p>
            <a:endParaRPr lang="en-US" dirty="0" smtClean="0"/>
          </a:p>
          <a:p>
            <a:r>
              <a:rPr lang="en-US" dirty="0" smtClean="0"/>
              <a:t>In SCOT – given</a:t>
            </a:r>
            <a:r>
              <a:rPr lang="en-US" baseline="0" dirty="0" smtClean="0"/>
              <a:t> only an indirect role, users (and nonusers) shape technological form by influencing inventors, builders…not by altering the form themselves. Less a critique than one way of framing that doesn’t attend to these after-the-fact appropriations.</a:t>
            </a:r>
          </a:p>
          <a:p>
            <a:endParaRPr lang="en-US" dirty="0" smtClean="0"/>
          </a:p>
          <a:p>
            <a:r>
              <a:rPr lang="en-US" dirty="0" smtClean="0"/>
              <a:t>User appropriations</a:t>
            </a:r>
            <a:r>
              <a:rPr lang="en-US" baseline="0" dirty="0" smtClean="0"/>
              <a:t> – global view.  Form altered by users – specifically repurposing, used and damaged goods, market for this kind of innovation flourishing in less affluent parts of the world.</a:t>
            </a:r>
            <a:endParaRPr lang="en-US" dirty="0" smtClean="0"/>
          </a:p>
          <a:p>
            <a:r>
              <a:rPr lang="en-US" dirty="0" smtClean="0"/>
              <a:t>In Uganda, bicycle becomes knife sharpener.</a:t>
            </a:r>
            <a:endParaRPr lang="en-US" dirty="0"/>
          </a:p>
        </p:txBody>
      </p:sp>
      <p:sp>
        <p:nvSpPr>
          <p:cNvPr id="4" name="Slide Number Placeholder 3"/>
          <p:cNvSpPr>
            <a:spLocks noGrp="1"/>
          </p:cNvSpPr>
          <p:nvPr>
            <p:ph type="sldNum" sz="quarter" idx="10"/>
          </p:nvPr>
        </p:nvSpPr>
        <p:spPr/>
        <p:txBody>
          <a:bodyPr/>
          <a:lstStyle/>
          <a:p>
            <a:fld id="{5F80220F-95A0-5542-B700-1E9BC47016CF}" type="slidenum">
              <a:rPr lang="en-US" smtClean="0"/>
              <a:t>18</a:t>
            </a:fld>
            <a:endParaRPr lang="en-US"/>
          </a:p>
        </p:txBody>
      </p:sp>
    </p:spTree>
    <p:extLst>
      <p:ext uri="{BB962C8B-B14F-4D97-AF65-F5344CB8AC3E}">
        <p14:creationId xmlns:p14="http://schemas.microsoft.com/office/powerpoint/2010/main" val="288077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user appropriation</a:t>
            </a:r>
          </a:p>
          <a:p>
            <a:r>
              <a:rPr lang="en-US" dirty="0" smtClean="0"/>
              <a:t>In Uganda, device for feeding oxygen</a:t>
            </a:r>
            <a:r>
              <a:rPr lang="en-US" baseline="0" dirty="0" smtClean="0"/>
              <a:t> to a fire</a:t>
            </a:r>
            <a:endParaRPr lang="en-US" dirty="0"/>
          </a:p>
        </p:txBody>
      </p:sp>
      <p:sp>
        <p:nvSpPr>
          <p:cNvPr id="4" name="Slide Number Placeholder 3"/>
          <p:cNvSpPr>
            <a:spLocks noGrp="1"/>
          </p:cNvSpPr>
          <p:nvPr>
            <p:ph type="sldNum" sz="quarter" idx="10"/>
          </p:nvPr>
        </p:nvSpPr>
        <p:spPr/>
        <p:txBody>
          <a:bodyPr/>
          <a:lstStyle/>
          <a:p>
            <a:fld id="{5F80220F-95A0-5542-B700-1E9BC47016CF}" type="slidenum">
              <a:rPr lang="en-US" smtClean="0"/>
              <a:t>19</a:t>
            </a:fld>
            <a:endParaRPr lang="en-US"/>
          </a:p>
        </p:txBody>
      </p:sp>
    </p:spTree>
    <p:extLst>
      <p:ext uri="{BB962C8B-B14F-4D97-AF65-F5344CB8AC3E}">
        <p14:creationId xmlns:p14="http://schemas.microsoft.com/office/powerpoint/2010/main" val="288077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Relate</a:t>
            </a:r>
            <a:r>
              <a:rPr lang="en-US" baseline="0" dirty="0" smtClean="0"/>
              <a:t> this history of the bicycle to the history of the telephone</a:t>
            </a:r>
          </a:p>
          <a:p>
            <a:r>
              <a:rPr lang="en-US" baseline="0" dirty="0" smtClean="0"/>
              <a:t>Both histories, but very told in very different ways (but also some commonalities) – specifically attention to users in both cases</a:t>
            </a:r>
          </a:p>
          <a:p>
            <a:r>
              <a:rPr lang="en-US" baseline="0" dirty="0" smtClean="0"/>
              <a:t>Bicycle case questions how the technological form of the artifact comes into being whereas the phone took for granted the technology’s form (as fixed) and considered how uses were discovered, managed, and how adoption of the technology followed from processes of marketing, etc</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5F80220F-95A0-5542-B700-1E9BC47016CF}" type="slidenum">
              <a:rPr lang="en-US" smtClean="0"/>
              <a:t>2</a:t>
            </a:fld>
            <a:endParaRPr lang="en-US"/>
          </a:p>
        </p:txBody>
      </p:sp>
    </p:spTree>
    <p:extLst>
      <p:ext uri="{BB962C8B-B14F-4D97-AF65-F5344CB8AC3E}">
        <p14:creationId xmlns:p14="http://schemas.microsoft.com/office/powerpoint/2010/main" val="1187218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China</a:t>
            </a:r>
            <a:endParaRPr lang="en-US" dirty="0"/>
          </a:p>
        </p:txBody>
      </p:sp>
      <p:sp>
        <p:nvSpPr>
          <p:cNvPr id="4" name="Slide Number Placeholder 3"/>
          <p:cNvSpPr>
            <a:spLocks noGrp="1"/>
          </p:cNvSpPr>
          <p:nvPr>
            <p:ph type="sldNum" sz="quarter" idx="10"/>
          </p:nvPr>
        </p:nvSpPr>
        <p:spPr/>
        <p:txBody>
          <a:bodyPr/>
          <a:lstStyle/>
          <a:p>
            <a:fld id="{5F80220F-95A0-5542-B700-1E9BC47016CF}" type="slidenum">
              <a:rPr lang="en-US" smtClean="0"/>
              <a:t>20</a:t>
            </a:fld>
            <a:endParaRPr lang="en-US"/>
          </a:p>
        </p:txBody>
      </p:sp>
    </p:spTree>
    <p:extLst>
      <p:ext uri="{BB962C8B-B14F-4D97-AF65-F5344CB8AC3E}">
        <p14:creationId xmlns:p14="http://schemas.microsoft.com/office/powerpoint/2010/main" val="2426032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China</a:t>
            </a:r>
            <a:endParaRPr lang="en-US" dirty="0"/>
          </a:p>
        </p:txBody>
      </p:sp>
      <p:sp>
        <p:nvSpPr>
          <p:cNvPr id="4" name="Slide Number Placeholder 3"/>
          <p:cNvSpPr>
            <a:spLocks noGrp="1"/>
          </p:cNvSpPr>
          <p:nvPr>
            <p:ph type="sldNum" sz="quarter" idx="10"/>
          </p:nvPr>
        </p:nvSpPr>
        <p:spPr/>
        <p:txBody>
          <a:bodyPr/>
          <a:lstStyle/>
          <a:p>
            <a:fld id="{5F80220F-95A0-5542-B700-1E9BC47016CF}" type="slidenum">
              <a:rPr lang="en-US" smtClean="0"/>
              <a:t>21</a:t>
            </a:fld>
            <a:endParaRPr lang="en-US"/>
          </a:p>
        </p:txBody>
      </p:sp>
    </p:spTree>
    <p:extLst>
      <p:ext uri="{BB962C8B-B14F-4D97-AF65-F5344CB8AC3E}">
        <p14:creationId xmlns:p14="http://schemas.microsoft.com/office/powerpoint/2010/main" val="1329479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China</a:t>
            </a:r>
            <a:endParaRPr lang="en-US" dirty="0"/>
          </a:p>
        </p:txBody>
      </p:sp>
      <p:sp>
        <p:nvSpPr>
          <p:cNvPr id="4" name="Slide Number Placeholder 3"/>
          <p:cNvSpPr>
            <a:spLocks noGrp="1"/>
          </p:cNvSpPr>
          <p:nvPr>
            <p:ph type="sldNum" sz="quarter" idx="10"/>
          </p:nvPr>
        </p:nvSpPr>
        <p:spPr/>
        <p:txBody>
          <a:bodyPr/>
          <a:lstStyle/>
          <a:p>
            <a:fld id="{5F80220F-95A0-5542-B700-1E9BC47016CF}" type="slidenum">
              <a:rPr lang="en-US" smtClean="0"/>
              <a:t>22</a:t>
            </a:fld>
            <a:endParaRPr lang="en-US"/>
          </a:p>
        </p:txBody>
      </p:sp>
    </p:spTree>
    <p:extLst>
      <p:ext uri="{BB962C8B-B14F-4D97-AF65-F5344CB8AC3E}">
        <p14:creationId xmlns:p14="http://schemas.microsoft.com/office/powerpoint/2010/main" val="3860245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China</a:t>
            </a:r>
            <a:endParaRPr lang="en-US" dirty="0"/>
          </a:p>
        </p:txBody>
      </p:sp>
      <p:sp>
        <p:nvSpPr>
          <p:cNvPr id="4" name="Slide Number Placeholder 3"/>
          <p:cNvSpPr>
            <a:spLocks noGrp="1"/>
          </p:cNvSpPr>
          <p:nvPr>
            <p:ph type="sldNum" sz="quarter" idx="10"/>
          </p:nvPr>
        </p:nvSpPr>
        <p:spPr/>
        <p:txBody>
          <a:bodyPr/>
          <a:lstStyle/>
          <a:p>
            <a:fld id="{5F80220F-95A0-5542-B700-1E9BC47016CF}" type="slidenum">
              <a:rPr lang="en-US" smtClean="0"/>
              <a:t>23</a:t>
            </a:fld>
            <a:endParaRPr lang="en-US"/>
          </a:p>
        </p:txBody>
      </p:sp>
    </p:spTree>
    <p:extLst>
      <p:ext uri="{BB962C8B-B14F-4D97-AF65-F5344CB8AC3E}">
        <p14:creationId xmlns:p14="http://schemas.microsoft.com/office/powerpoint/2010/main" val="1750900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Other critiques (not covered in class)</a:t>
            </a:r>
            <a:endParaRPr lang="en-US" baseline="0" dirty="0" smtClean="0"/>
          </a:p>
        </p:txBody>
      </p:sp>
      <p:sp>
        <p:nvSpPr>
          <p:cNvPr id="4" name="Slide Number Placeholder 3"/>
          <p:cNvSpPr>
            <a:spLocks noGrp="1"/>
          </p:cNvSpPr>
          <p:nvPr>
            <p:ph type="sldNum" sz="quarter" idx="10"/>
          </p:nvPr>
        </p:nvSpPr>
        <p:spPr/>
        <p:txBody>
          <a:bodyPr/>
          <a:lstStyle/>
          <a:p>
            <a:fld id="{5F80220F-95A0-5542-B700-1E9BC47016CF}" type="slidenum">
              <a:rPr lang="en-US" smtClean="0"/>
              <a:t>24</a:t>
            </a:fld>
            <a:endParaRPr lang="en-US"/>
          </a:p>
        </p:txBody>
      </p:sp>
    </p:spTree>
    <p:extLst>
      <p:ext uri="{BB962C8B-B14F-4D97-AF65-F5344CB8AC3E}">
        <p14:creationId xmlns:p14="http://schemas.microsoft.com/office/powerpoint/2010/main" val="1581847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17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BA99BAC-0FEE-3041-8BFC-F86AD61A20A2}" type="slidenum">
              <a:rPr lang="en-US">
                <a:latin typeface="Calibri" charset="0"/>
              </a:rPr>
              <a:pPr eaLnBrk="1" hangingPunct="1"/>
              <a:t>25</a:t>
            </a:fld>
            <a:endParaRPr 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err="1" smtClean="0"/>
              <a:t>Heilbroner</a:t>
            </a:r>
            <a:r>
              <a:rPr lang="en-US" baseline="0" dirty="0" smtClean="0"/>
              <a:t> vs. </a:t>
            </a:r>
            <a:r>
              <a:rPr lang="en-US" baseline="0" dirty="0" err="1" smtClean="0"/>
              <a:t>Bijker</a:t>
            </a:r>
            <a:endParaRPr lang="en-US" baseline="0" dirty="0" smtClean="0"/>
          </a:p>
        </p:txBody>
      </p:sp>
      <p:sp>
        <p:nvSpPr>
          <p:cNvPr id="4" name="Slide Number Placeholder 3"/>
          <p:cNvSpPr>
            <a:spLocks noGrp="1"/>
          </p:cNvSpPr>
          <p:nvPr>
            <p:ph type="sldNum" sz="quarter" idx="10"/>
          </p:nvPr>
        </p:nvSpPr>
        <p:spPr/>
        <p:txBody>
          <a:bodyPr/>
          <a:lstStyle/>
          <a:p>
            <a:fld id="{5F80220F-95A0-5542-B700-1E9BC47016CF}" type="slidenum">
              <a:rPr lang="en-US" smtClean="0"/>
              <a:t>3</a:t>
            </a:fld>
            <a:endParaRPr lang="en-US"/>
          </a:p>
        </p:txBody>
      </p:sp>
    </p:spTree>
    <p:extLst>
      <p:ext uri="{BB962C8B-B14F-4D97-AF65-F5344CB8AC3E}">
        <p14:creationId xmlns:p14="http://schemas.microsoft.com/office/powerpoint/2010/main" val="1581847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17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BA99BAC-0FEE-3041-8BFC-F86AD61A20A2}" type="slidenum">
              <a:rPr lang="en-US">
                <a:latin typeface="Calibri" charset="0"/>
              </a:rPr>
              <a:pPr eaLnBrk="1" hangingPunct="1"/>
              <a:t>4</a:t>
            </a:fld>
            <a:endParaRPr lang="en-US">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normAutofit lnSpcReduction="10000"/>
          </a:bodyPr>
          <a:lstStyle/>
          <a:p>
            <a:pPr eaLnBrk="1" fontAlgn="auto" hangingPunct="1">
              <a:spcBef>
                <a:spcPts val="0"/>
              </a:spcBef>
              <a:spcAft>
                <a:spcPts val="0"/>
              </a:spcAft>
              <a:defRPr/>
            </a:pPr>
            <a:endParaRPr lang="en-US" dirty="0" smtClean="0">
              <a:ea typeface="+mn-ea"/>
            </a:endParaRPr>
          </a:p>
        </p:txBody>
      </p:sp>
      <p:sp>
        <p:nvSpPr>
          <p:cNvPr id="327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BD87B0E-74DE-B04F-8488-EEBDB96D7BD0}" type="slidenum">
              <a:rPr lang="en-US">
                <a:latin typeface="Calibri" charset="0"/>
              </a:rPr>
              <a:pPr eaLnBrk="1" hangingPunct="1"/>
              <a:t>5</a:t>
            </a:fld>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latin typeface="Calibri" charset="0"/>
              </a:rPr>
              <a:t>How long did</a:t>
            </a:r>
            <a:r>
              <a:rPr lang="en-US" baseline="0" dirty="0" smtClean="0">
                <a:latin typeface="Calibri" charset="0"/>
              </a:rPr>
              <a:t> it take to </a:t>
            </a:r>
            <a:r>
              <a:rPr lang="en-US" baseline="0" dirty="0" smtClean="0">
                <a:latin typeface="Calibri" charset="0"/>
              </a:rPr>
              <a:t>sort out all of these issues?  60 years + / -?</a:t>
            </a:r>
            <a:endParaRPr lang="en-US" dirty="0">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EA4F927-E618-FF4A-830A-0BF971D6BA24}" type="slidenum">
              <a:rPr lang="en-US">
                <a:latin typeface="Calibri" charset="0"/>
              </a:rPr>
              <a:pPr eaLnBrk="1" hangingPunct="1"/>
              <a:t>6</a:t>
            </a:fld>
            <a:endParaRPr lang="en-US">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normAutofit lnSpcReduction="10000"/>
          </a:bodyPr>
          <a:lstStyle/>
          <a:p>
            <a:pPr eaLnBrk="1" fontAlgn="auto" hangingPunct="1">
              <a:spcBef>
                <a:spcPts val="0"/>
              </a:spcBef>
              <a:spcAft>
                <a:spcPts val="0"/>
              </a:spcAft>
              <a:defRPr/>
            </a:pPr>
            <a:endParaRPr lang="en-US" dirty="0" smtClean="0">
              <a:ea typeface="+mn-ea"/>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CA41D0A-8574-8C4C-A73B-1994F4E45B9C}" type="slidenum">
              <a:rPr lang="en-US">
                <a:latin typeface="Calibri" charset="0"/>
              </a:rPr>
              <a:pPr eaLnBrk="1" hangingPunct="1"/>
              <a:t>7</a:t>
            </a:fld>
            <a:endParaRPr lang="en-US">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17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BA99BAC-0FEE-3041-8BFC-F86AD61A20A2}" type="slidenum">
              <a:rPr lang="en-US">
                <a:latin typeface="Calibri" charset="0"/>
              </a:rPr>
              <a:pPr eaLnBrk="1" hangingPunct="1"/>
              <a:t>8</a:t>
            </a:fld>
            <a:endParaRPr lang="en-US">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baseline="0" dirty="0" smtClean="0"/>
              <a:t>How does this reading from SCOT change our perception, understanding of technology’s trajectory (uptake, diffusion) in society?  Problems (or questions raised) about this graph?  Would the history of the bicycle of we charted it look like this or different?</a:t>
            </a:r>
          </a:p>
          <a:p>
            <a:pPr marL="171450" indent="-171450">
              <a:buFontTx/>
              <a:buChar char="-"/>
            </a:pPr>
            <a:r>
              <a:rPr lang="en-US" b="0" baseline="0" dirty="0" smtClean="0"/>
              <a:t>No sense of the ‘end game’ – the path of technology’s spread and uptake though at different rates and with – seems to end inevitably at almost total 100% diffusion.</a:t>
            </a:r>
          </a:p>
          <a:p>
            <a:pPr marL="171450" indent="-171450">
              <a:buFontTx/>
              <a:buChar char="-"/>
            </a:pPr>
            <a:r>
              <a:rPr lang="en-US" b="0" baseline="0" dirty="0" smtClean="0"/>
              <a:t>A representation of tech history from which all failed technologies (or failed versions) have been excluded</a:t>
            </a:r>
          </a:p>
          <a:p>
            <a:pPr marL="171450" indent="-171450">
              <a:buFontTx/>
              <a:buChar char="-"/>
            </a:pPr>
            <a:r>
              <a:rPr lang="en-US" b="0" baseline="0" dirty="0" smtClean="0"/>
              <a:t>What does obsolescence look like?</a:t>
            </a:r>
            <a:endParaRPr lang="en-US" b="0" baseline="0" dirty="0" smtClean="0"/>
          </a:p>
        </p:txBody>
      </p:sp>
      <p:sp>
        <p:nvSpPr>
          <p:cNvPr id="4" name="Slide Number Placeholder 3"/>
          <p:cNvSpPr>
            <a:spLocks noGrp="1"/>
          </p:cNvSpPr>
          <p:nvPr>
            <p:ph type="sldNum" sz="quarter" idx="10"/>
          </p:nvPr>
        </p:nvSpPr>
        <p:spPr/>
        <p:txBody>
          <a:bodyPr/>
          <a:lstStyle/>
          <a:p>
            <a:fld id="{5F80220F-95A0-5542-B700-1E9BC47016CF}" type="slidenum">
              <a:rPr lang="en-US" smtClean="0"/>
              <a:t>9</a:t>
            </a:fld>
            <a:endParaRPr lang="en-US"/>
          </a:p>
        </p:txBody>
      </p:sp>
    </p:spTree>
    <p:extLst>
      <p:ext uri="{BB962C8B-B14F-4D97-AF65-F5344CB8AC3E}">
        <p14:creationId xmlns:p14="http://schemas.microsoft.com/office/powerpoint/2010/main" val="841700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E8D27EB-3674-3841-A971-DCA2211881FE}" type="datetimeFigureOut">
              <a:rPr lang="en-US" smtClean="0"/>
              <a:t>1/31/12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0A9C9-B7D8-BA4F-A2BC-B979BE27E0AD}"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8D27EB-3674-3841-A971-DCA2211881FE}" type="datetimeFigureOut">
              <a:rPr lang="en-US" smtClean="0"/>
              <a:t>1/31/12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0A9C9-B7D8-BA4F-A2BC-B979BE27E0A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8D27EB-3674-3841-A971-DCA2211881FE}" type="datetimeFigureOut">
              <a:rPr lang="en-US" smtClean="0"/>
              <a:t>1/31/12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0A9C9-B7D8-BA4F-A2BC-B979BE27E0A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8D27EB-3674-3841-A971-DCA2211881FE}" type="datetimeFigureOut">
              <a:rPr lang="en-US" smtClean="0"/>
              <a:t>1/31/12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0A9C9-B7D8-BA4F-A2BC-B979BE27E0A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8D27EB-3674-3841-A971-DCA2211881FE}" type="datetimeFigureOut">
              <a:rPr lang="en-US" smtClean="0"/>
              <a:t>1/31/12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0A9C9-B7D8-BA4F-A2BC-B979BE27E0AD}"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E8D27EB-3674-3841-A971-DCA2211881FE}" type="datetimeFigureOut">
              <a:rPr lang="en-US" smtClean="0"/>
              <a:t>1/31/12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0A9C9-B7D8-BA4F-A2BC-B979BE27E0A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E8D27EB-3674-3841-A971-DCA2211881FE}" type="datetimeFigureOut">
              <a:rPr lang="en-US" smtClean="0"/>
              <a:t>1/31/12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90A9C9-B7D8-BA4F-A2BC-B979BE27E0AD}"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8D27EB-3674-3841-A971-DCA2211881FE}" type="datetimeFigureOut">
              <a:rPr lang="en-US" smtClean="0"/>
              <a:t>1/31/12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90A9C9-B7D8-BA4F-A2BC-B979BE27E0A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D27EB-3674-3841-A971-DCA2211881FE}" type="datetimeFigureOut">
              <a:rPr lang="en-US" smtClean="0"/>
              <a:t>1/31/12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90A9C9-B7D8-BA4F-A2BC-B979BE27E0A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8D27EB-3674-3841-A971-DCA2211881FE}" type="datetimeFigureOut">
              <a:rPr lang="en-US" smtClean="0"/>
              <a:t>1/31/12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0A9C9-B7D8-BA4F-A2BC-B979BE27E0AD}"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8D27EB-3674-3841-A971-DCA2211881FE}" type="datetimeFigureOut">
              <a:rPr lang="en-US" smtClean="0"/>
              <a:t>1/31/12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0A9C9-B7D8-BA4F-A2BC-B979BE27E0A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1E8D27EB-3674-3841-A971-DCA2211881FE}" type="datetimeFigureOut">
              <a:rPr lang="en-US" smtClean="0"/>
              <a:t>1/31/12</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F890A9C9-B7D8-BA4F-A2BC-B979BE27E0A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39398"/>
            <a:ext cx="7772400" cy="1219200"/>
          </a:xfrm>
        </p:spPr>
        <p:txBody>
          <a:bodyPr>
            <a:normAutofit/>
          </a:bodyPr>
          <a:lstStyle/>
          <a:p>
            <a:pPr eaLnBrk="1" fontAlgn="auto" hangingPunct="1">
              <a:spcAft>
                <a:spcPts val="0"/>
              </a:spcAft>
              <a:defRPr/>
            </a:pPr>
            <a:r>
              <a:rPr lang="en-US" dirty="0" smtClean="0">
                <a:ea typeface="+mj-ea"/>
              </a:rPr>
              <a:t>Administrative</a:t>
            </a:r>
            <a:endParaRPr lang="en-US" dirty="0">
              <a:solidFill>
                <a:srgbClr val="FF0000"/>
              </a:solidFill>
              <a:ea typeface="+mj-ea"/>
            </a:endParaRPr>
          </a:p>
        </p:txBody>
      </p:sp>
      <p:sp>
        <p:nvSpPr>
          <p:cNvPr id="14340" name="Content Placeholder 2"/>
          <p:cNvSpPr>
            <a:spLocks noGrp="1"/>
          </p:cNvSpPr>
          <p:nvPr>
            <p:ph sz="quarter" idx="1"/>
          </p:nvPr>
        </p:nvSpPr>
        <p:spPr>
          <a:xfrm>
            <a:off x="914400" y="2057400"/>
            <a:ext cx="7772400" cy="3733800"/>
          </a:xfrm>
        </p:spPr>
        <p:txBody>
          <a:bodyPr/>
          <a:lstStyle/>
          <a:p>
            <a:pPr eaLnBrk="1" hangingPunct="1">
              <a:buFont typeface="Wingdings 2" charset="0"/>
              <a:buNone/>
            </a:pPr>
            <a:r>
              <a:rPr lang="en-US" sz="3200" b="1" dirty="0" smtClean="0">
                <a:latin typeface="Perpetua" charset="0"/>
              </a:rPr>
              <a:t>Assignment 1</a:t>
            </a:r>
          </a:p>
          <a:p>
            <a:r>
              <a:rPr lang="en-US" sz="3200" dirty="0" smtClean="0">
                <a:latin typeface="Perpetua" charset="0"/>
              </a:rPr>
              <a:t>Covered readings</a:t>
            </a:r>
          </a:p>
          <a:p>
            <a:endParaRPr lang="en-US" sz="3200" dirty="0">
              <a:latin typeface="Perpetua" charset="0"/>
            </a:endParaRPr>
          </a:p>
        </p:txBody>
      </p:sp>
    </p:spTree>
    <p:extLst>
      <p:ext uri="{BB962C8B-B14F-4D97-AF65-F5344CB8AC3E}">
        <p14:creationId xmlns:p14="http://schemas.microsoft.com/office/powerpoint/2010/main" val="327186146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89919" y="514993"/>
            <a:ext cx="4726316" cy="6259601"/>
          </a:xfrm>
          <a:prstGeom prst="rect">
            <a:avLst/>
          </a:prstGeom>
        </p:spPr>
      </p:pic>
      <p:sp>
        <p:nvSpPr>
          <p:cNvPr id="4" name="Title 1"/>
          <p:cNvSpPr>
            <a:spLocks noGrp="1"/>
          </p:cNvSpPr>
          <p:nvPr>
            <p:ph type="title"/>
          </p:nvPr>
        </p:nvSpPr>
        <p:spPr>
          <a:xfrm>
            <a:off x="502434" y="994367"/>
            <a:ext cx="3387485" cy="3600724"/>
          </a:xfrm>
        </p:spPr>
        <p:txBody>
          <a:bodyPr>
            <a:normAutofit fontScale="90000"/>
          </a:bodyPr>
          <a:lstStyle/>
          <a:p>
            <a:pPr eaLnBrk="1" hangingPunct="1"/>
            <a:r>
              <a:rPr lang="en-US" dirty="0" smtClean="0">
                <a:latin typeface="Franklin Gothic Book" charset="0"/>
              </a:rPr>
              <a:t>A more SCOT-like representation of a technology’s history of development and diffusion</a:t>
            </a:r>
            <a:endParaRPr lang="en-US" dirty="0">
              <a:latin typeface="Franklin Gothic Book" charset="0"/>
            </a:endParaRPr>
          </a:p>
        </p:txBody>
      </p:sp>
    </p:spTree>
    <p:extLst>
      <p:ext uri="{BB962C8B-B14F-4D97-AF65-F5344CB8AC3E}">
        <p14:creationId xmlns:p14="http://schemas.microsoft.com/office/powerpoint/2010/main" val="5615068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meline_of_web_browse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709410"/>
          </a:xfrm>
          <a:prstGeom prst="rect">
            <a:avLst/>
          </a:prstGeom>
        </p:spPr>
      </p:pic>
    </p:spTree>
    <p:extLst>
      <p:ext uri="{BB962C8B-B14F-4D97-AF65-F5344CB8AC3E}">
        <p14:creationId xmlns:p14="http://schemas.microsoft.com/office/powerpoint/2010/main" val="30593698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00px-Timeline_of_web_browse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320" y="-1126031"/>
            <a:ext cx="17410440" cy="12779263"/>
          </a:xfrm>
          <a:prstGeom prst="rect">
            <a:avLst/>
          </a:prstGeom>
        </p:spPr>
      </p:pic>
    </p:spTree>
    <p:extLst>
      <p:ext uri="{BB962C8B-B14F-4D97-AF65-F5344CB8AC3E}">
        <p14:creationId xmlns:p14="http://schemas.microsoft.com/office/powerpoint/2010/main" val="351263298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00px-Browser_Wa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2544"/>
            <a:ext cx="9144000" cy="6465455"/>
          </a:xfrm>
          <a:prstGeom prst="rect">
            <a:avLst/>
          </a:prstGeom>
        </p:spPr>
      </p:pic>
      <p:sp>
        <p:nvSpPr>
          <p:cNvPr id="5" name="Rectangle 4"/>
          <p:cNvSpPr/>
          <p:nvPr/>
        </p:nvSpPr>
        <p:spPr>
          <a:xfrm>
            <a:off x="4572000" y="1131456"/>
            <a:ext cx="4572000" cy="524163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304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bsports1-special_bike_jt.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663"/>
            <a:ext cx="9144000" cy="6309360"/>
          </a:xfrm>
          <a:prstGeom prst="rect">
            <a:avLst/>
          </a:prstGeom>
        </p:spPr>
      </p:pic>
      <p:sp>
        <p:nvSpPr>
          <p:cNvPr id="7" name="Title 1"/>
          <p:cNvSpPr>
            <a:spLocks noGrp="1"/>
          </p:cNvSpPr>
          <p:nvPr>
            <p:ph type="title"/>
          </p:nvPr>
        </p:nvSpPr>
        <p:spPr>
          <a:xfrm>
            <a:off x="583576" y="2779678"/>
            <a:ext cx="3387485" cy="2782254"/>
          </a:xfrm>
        </p:spPr>
        <p:txBody>
          <a:bodyPr>
            <a:normAutofit/>
          </a:bodyPr>
          <a:lstStyle/>
          <a:p>
            <a:pPr eaLnBrk="1" hangingPunct="1"/>
            <a:r>
              <a:rPr lang="en-US" dirty="0" smtClean="0">
                <a:latin typeface="Franklin Gothic Book" charset="0"/>
              </a:rPr>
              <a:t>Critique of SCOT:</a:t>
            </a:r>
            <a:br>
              <a:rPr lang="en-US" dirty="0" smtClean="0">
                <a:latin typeface="Franklin Gothic Book" charset="0"/>
              </a:rPr>
            </a:br>
            <a:r>
              <a:rPr lang="en-US" dirty="0" smtClean="0">
                <a:latin typeface="Franklin Gothic Book" charset="0"/>
              </a:rPr>
              <a:t>Closure?</a:t>
            </a:r>
            <a:endParaRPr lang="en-US" dirty="0">
              <a:latin typeface="Franklin Gothic Book" charset="0"/>
            </a:endParaRPr>
          </a:p>
        </p:txBody>
      </p:sp>
    </p:spTree>
    <p:extLst>
      <p:ext uri="{BB962C8B-B14F-4D97-AF65-F5344CB8AC3E}">
        <p14:creationId xmlns:p14="http://schemas.microsoft.com/office/powerpoint/2010/main" val="1579999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3330"/>
            <a:ext cx="9144000" cy="6092190"/>
          </a:xfrm>
          <a:prstGeom prst="rect">
            <a:avLst/>
          </a:prstGeom>
        </p:spPr>
      </p:pic>
      <p:sp>
        <p:nvSpPr>
          <p:cNvPr id="3" name="Title 1"/>
          <p:cNvSpPr txBox="1">
            <a:spLocks/>
          </p:cNvSpPr>
          <p:nvPr/>
        </p:nvSpPr>
        <p:spPr>
          <a:xfrm>
            <a:off x="343283" y="1852689"/>
            <a:ext cx="3387485" cy="1202940"/>
          </a:xfrm>
          <a:prstGeom prst="rect">
            <a:avLst/>
          </a:prstGeom>
        </p:spPr>
        <p:txBody>
          <a:bodyP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4800" b="1" dirty="0" smtClean="0">
                <a:latin typeface="Franklin Gothic Book" charset="0"/>
              </a:rPr>
              <a:t>Closure?</a:t>
            </a:r>
            <a:endParaRPr lang="en-US" sz="4800" b="1" dirty="0">
              <a:latin typeface="Franklin Gothic Book" charset="0"/>
            </a:endParaRPr>
          </a:p>
        </p:txBody>
      </p:sp>
    </p:spTree>
    <p:extLst>
      <p:ext uri="{BB962C8B-B14F-4D97-AF65-F5344CB8AC3E}">
        <p14:creationId xmlns:p14="http://schemas.microsoft.com/office/powerpoint/2010/main" val="105307825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4" name="Title 1"/>
          <p:cNvSpPr txBox="1">
            <a:spLocks/>
          </p:cNvSpPr>
          <p:nvPr/>
        </p:nvSpPr>
        <p:spPr>
          <a:xfrm>
            <a:off x="6350607" y="307708"/>
            <a:ext cx="2540231" cy="1202940"/>
          </a:xfrm>
          <a:prstGeom prst="rect">
            <a:avLst/>
          </a:prstGeom>
        </p:spPr>
        <p:txBody>
          <a:bodyP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4800" b="1" dirty="0" smtClean="0">
                <a:latin typeface="Franklin Gothic Book" charset="0"/>
              </a:rPr>
              <a:t>Closure?</a:t>
            </a:r>
            <a:endParaRPr lang="en-US" sz="4800" b="1" dirty="0">
              <a:latin typeface="Franklin Gothic Book" charset="0"/>
            </a:endParaRPr>
          </a:p>
        </p:txBody>
      </p:sp>
    </p:spTree>
    <p:extLst>
      <p:ext uri="{BB962C8B-B14F-4D97-AF65-F5344CB8AC3E}">
        <p14:creationId xmlns:p14="http://schemas.microsoft.com/office/powerpoint/2010/main" val="23488098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44600" y="0"/>
            <a:ext cx="6643688" cy="6858000"/>
          </a:xfrm>
          <a:prstGeom prst="rect">
            <a:avLst/>
          </a:prstGeom>
        </p:spPr>
      </p:pic>
      <p:sp>
        <p:nvSpPr>
          <p:cNvPr id="3" name="Title 1"/>
          <p:cNvSpPr txBox="1">
            <a:spLocks/>
          </p:cNvSpPr>
          <p:nvPr/>
        </p:nvSpPr>
        <p:spPr>
          <a:xfrm>
            <a:off x="1613402" y="4908319"/>
            <a:ext cx="2711869" cy="1202940"/>
          </a:xfrm>
          <a:prstGeom prst="rect">
            <a:avLst/>
          </a:prstGeom>
        </p:spPr>
        <p:txBody>
          <a:bodyP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4800" b="1" dirty="0" smtClean="0">
                <a:latin typeface="Franklin Gothic Book" charset="0"/>
              </a:rPr>
              <a:t>Closure?</a:t>
            </a:r>
            <a:endParaRPr lang="en-US" sz="4800" b="1" dirty="0">
              <a:latin typeface="Franklin Gothic Book" charset="0"/>
            </a:endParaRPr>
          </a:p>
        </p:txBody>
      </p:sp>
    </p:spTree>
    <p:extLst>
      <p:ext uri="{BB962C8B-B14F-4D97-AF65-F5344CB8AC3E}">
        <p14:creationId xmlns:p14="http://schemas.microsoft.com/office/powerpoint/2010/main" val="6822247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2127"/>
            <a:ext cx="3144982" cy="3992418"/>
          </a:xfrm>
        </p:spPr>
        <p:txBody>
          <a:bodyPr>
            <a:normAutofit/>
          </a:bodyPr>
          <a:lstStyle/>
          <a:p>
            <a:r>
              <a:rPr lang="en-US" dirty="0" smtClean="0"/>
              <a:t>Critique of SCOT: role of users in shaping technological form</a:t>
            </a:r>
            <a:endParaRPr lang="en-US" dirty="0"/>
          </a:p>
        </p:txBody>
      </p:sp>
      <p:pic>
        <p:nvPicPr>
          <p:cNvPr id="4" name="Content Placeholder 3" descr="UVS0301 - tools fashioned from scrap metal, this is a pedal powered sharpener.jpg"/>
          <p:cNvPicPr>
            <a:picLocks noGrp="1" noChangeAspect="1"/>
          </p:cNvPicPr>
          <p:nvPr>
            <p:ph idx="1"/>
          </p:nvPr>
        </p:nvPicPr>
        <p:blipFill>
          <a:blip r:embed="rId3">
            <a:extLst>
              <a:ext uri="{28A0092B-C50C-407E-A947-70E740481C1C}">
                <a14:useLocalDpi xmlns:a14="http://schemas.microsoft.com/office/drawing/2010/main" val="0"/>
              </a:ext>
            </a:extLst>
          </a:blip>
          <a:srcRect t="10494" b="10494"/>
          <a:stretch>
            <a:fillRect/>
          </a:stretch>
        </p:blipFill>
        <p:spPr>
          <a:xfrm rot="5400000">
            <a:off x="2381489" y="1194700"/>
            <a:ext cx="7183019" cy="4256604"/>
          </a:xfrm>
        </p:spPr>
      </p:pic>
    </p:spTree>
    <p:extLst>
      <p:ext uri="{BB962C8B-B14F-4D97-AF65-F5344CB8AC3E}">
        <p14:creationId xmlns:p14="http://schemas.microsoft.com/office/powerpoint/2010/main" val="263237299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VS0301 - tools fashioned from scrap metal, this is a pedal powered sharpener.jpg"/>
          <p:cNvPicPr>
            <a:picLocks noGrp="1" noChangeAspect="1"/>
          </p:cNvPicPr>
          <p:nvPr>
            <p:ph idx="1"/>
          </p:nvPr>
        </p:nvPicPr>
        <p:blipFill>
          <a:blip r:embed="rId3">
            <a:extLst>
              <a:ext uri="{28A0092B-C50C-407E-A947-70E740481C1C}">
                <a14:useLocalDpi xmlns:a14="http://schemas.microsoft.com/office/drawing/2010/main" val="0"/>
              </a:ext>
            </a:extLst>
          </a:blip>
          <a:srcRect t="10494" b="10494"/>
          <a:stretch>
            <a:fillRect/>
          </a:stretch>
        </p:blipFill>
        <p:spPr>
          <a:xfrm rot="5400000">
            <a:off x="3566751" y="2137090"/>
            <a:ext cx="5097765" cy="3020898"/>
          </a:xfrm>
        </p:spPr>
      </p:pic>
      <p:pic>
        <p:nvPicPr>
          <p:cNvPr id="5" name="Picture 4" descr="UVS0304 - shop owner demonstrates his too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457200" y="533399"/>
            <a:ext cx="2872572" cy="1801239"/>
          </a:xfrm>
          <a:prstGeom prst="rect">
            <a:avLst/>
          </a:prstGeom>
          <a:solidFill>
            <a:schemeClr val="bg1">
              <a:alpha val="61000"/>
            </a:schemeClr>
          </a:solidFill>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Critique of SCOT</a:t>
            </a:r>
            <a:endParaRPr lang="en-US" dirty="0"/>
          </a:p>
        </p:txBody>
      </p:sp>
    </p:spTree>
    <p:extLst>
      <p:ext uri="{BB962C8B-B14F-4D97-AF65-F5344CB8AC3E}">
        <p14:creationId xmlns:p14="http://schemas.microsoft.com/office/powerpoint/2010/main" val="23622308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Session 5</a:t>
            </a:r>
            <a:endParaRPr lang="en-US" dirty="0"/>
          </a:p>
        </p:txBody>
      </p:sp>
      <p:sp>
        <p:nvSpPr>
          <p:cNvPr id="3" name="Subtitle 2"/>
          <p:cNvSpPr>
            <a:spLocks noGrp="1"/>
          </p:cNvSpPr>
          <p:nvPr>
            <p:ph type="subTitle" idx="1"/>
          </p:nvPr>
        </p:nvSpPr>
        <p:spPr>
          <a:xfrm>
            <a:off x="685800" y="3505200"/>
            <a:ext cx="7848600" cy="1752600"/>
          </a:xfrm>
        </p:spPr>
        <p:txBody>
          <a:bodyPr/>
          <a:lstStyle/>
          <a:p>
            <a:pPr marL="457200" indent="-457200">
              <a:buAutoNum type="arabicParenBoth"/>
            </a:pPr>
            <a:r>
              <a:rPr lang="en-US" dirty="0" smtClean="0"/>
              <a:t>Social construction of technology (SCOT) framework</a:t>
            </a:r>
            <a:endParaRPr lang="en-US" dirty="0"/>
          </a:p>
        </p:txBody>
      </p:sp>
    </p:spTree>
    <p:extLst>
      <p:ext uri="{BB962C8B-B14F-4D97-AF65-F5344CB8AC3E}">
        <p14:creationId xmlns:p14="http://schemas.microsoft.com/office/powerpoint/2010/main" val="164313262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_07-11_bicycle redu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428269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_07-11_bike redux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25745" y="863984"/>
            <a:ext cx="6911878" cy="5183909"/>
          </a:xfrm>
          <a:prstGeom prst="rect">
            <a:avLst/>
          </a:prstGeom>
        </p:spPr>
      </p:pic>
    </p:spTree>
    <p:extLst>
      <p:ext uri="{BB962C8B-B14F-4D97-AF65-F5344CB8AC3E}">
        <p14:creationId xmlns:p14="http://schemas.microsoft.com/office/powerpoint/2010/main" val="352102621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07-10_bike remix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799" y="0"/>
            <a:ext cx="5143500" cy="6858000"/>
          </a:xfrm>
          <a:prstGeom prst="rect">
            <a:avLst/>
          </a:prstGeom>
        </p:spPr>
      </p:pic>
    </p:spTree>
    <p:extLst>
      <p:ext uri="{BB962C8B-B14F-4D97-AF65-F5344CB8AC3E}">
        <p14:creationId xmlns:p14="http://schemas.microsoft.com/office/powerpoint/2010/main" val="35210262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07-10_bike remi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2102621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Critiques of SCOT</a:t>
            </a:r>
            <a:endParaRPr lang="en-US" dirty="0"/>
          </a:p>
        </p:txBody>
      </p:sp>
      <p:sp>
        <p:nvSpPr>
          <p:cNvPr id="3" name="Content Placeholder 2"/>
          <p:cNvSpPr>
            <a:spLocks noGrp="1"/>
          </p:cNvSpPr>
          <p:nvPr>
            <p:ph idx="1"/>
          </p:nvPr>
        </p:nvSpPr>
        <p:spPr/>
        <p:txBody>
          <a:bodyPr>
            <a:normAutofit/>
          </a:bodyPr>
          <a:lstStyle/>
          <a:p>
            <a:r>
              <a:rPr lang="en-US" b="1" dirty="0" smtClean="0">
                <a:latin typeface="Arial"/>
                <a:cs typeface="Arial"/>
              </a:rPr>
              <a:t>Assumes equality of groups </a:t>
            </a:r>
            <a:r>
              <a:rPr lang="en-US" dirty="0" smtClean="0">
                <a:latin typeface="Arial"/>
                <a:cs typeface="Arial"/>
              </a:rPr>
              <a:t>(every relevant social group treated as having the same influence, the same vote, no attention to power dynamics within or between groups)</a:t>
            </a:r>
          </a:p>
          <a:p>
            <a:r>
              <a:rPr lang="ja-JP" altLang="en-US" b="1" dirty="0" smtClean="0">
                <a:latin typeface="Arial"/>
                <a:cs typeface="Arial"/>
              </a:rPr>
              <a:t>“</a:t>
            </a:r>
            <a:r>
              <a:rPr lang="en-US" b="1" dirty="0">
                <a:latin typeface="Arial"/>
                <a:cs typeface="Arial"/>
              </a:rPr>
              <a:t>Politically Insipid</a:t>
            </a:r>
            <a:r>
              <a:rPr lang="ja-JP" altLang="en-US" b="1" dirty="0" smtClean="0">
                <a:latin typeface="Arial"/>
                <a:cs typeface="Arial"/>
              </a:rPr>
              <a:t>”</a:t>
            </a:r>
            <a:r>
              <a:rPr lang="en-US" altLang="ja-JP" b="1" dirty="0">
                <a:latin typeface="Arial"/>
                <a:cs typeface="Arial"/>
              </a:rPr>
              <a:t> </a:t>
            </a:r>
            <a:r>
              <a:rPr lang="en-US" altLang="ja-JP" b="1" dirty="0" smtClean="0">
                <a:latin typeface="Arial"/>
                <a:cs typeface="Arial"/>
              </a:rPr>
              <a:t>- </a:t>
            </a:r>
            <a:r>
              <a:rPr lang="en-US" sz="2400" dirty="0" smtClean="0">
                <a:latin typeface="Arial"/>
                <a:cs typeface="Arial"/>
              </a:rPr>
              <a:t>SCOT </a:t>
            </a:r>
            <a:r>
              <a:rPr lang="en-US" sz="2400" dirty="0">
                <a:latin typeface="Arial"/>
                <a:cs typeface="Arial"/>
              </a:rPr>
              <a:t>tends to avoid making, </a:t>
            </a:r>
            <a:r>
              <a:rPr lang="ja-JP" altLang="en-US" sz="2400" dirty="0">
                <a:latin typeface="Arial"/>
                <a:cs typeface="Arial"/>
              </a:rPr>
              <a:t>“</a:t>
            </a:r>
            <a:r>
              <a:rPr lang="en-US" sz="2400" dirty="0">
                <a:latin typeface="Arial"/>
                <a:cs typeface="Arial"/>
              </a:rPr>
              <a:t>over-arching pronouncements for or against the particular technological developments…because [the researchers] know enough to realize the complexities they are examining that the futility of trying to change the world by pronouncements.</a:t>
            </a:r>
            <a:r>
              <a:rPr lang="ja-JP" altLang="en-US" sz="2400" dirty="0">
                <a:latin typeface="Arial"/>
                <a:cs typeface="Arial"/>
              </a:rPr>
              <a:t>”</a:t>
            </a:r>
            <a:endParaRPr lang="en-US" sz="2400" dirty="0">
              <a:latin typeface="Arial"/>
              <a:cs typeface="Arial"/>
            </a:endParaRPr>
          </a:p>
          <a:p>
            <a:r>
              <a:rPr lang="en-US" b="1" dirty="0" smtClean="0">
                <a:latin typeface="Arial"/>
                <a:cs typeface="Arial"/>
              </a:rPr>
              <a:t>Over-emphasizes agency, under-emphasizes structure</a:t>
            </a:r>
          </a:p>
        </p:txBody>
      </p:sp>
    </p:spTree>
    <p:extLst>
      <p:ext uri="{BB962C8B-B14F-4D97-AF65-F5344CB8AC3E}">
        <p14:creationId xmlns:p14="http://schemas.microsoft.com/office/powerpoint/2010/main" val="258842889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39398"/>
            <a:ext cx="7772400" cy="1219200"/>
          </a:xfrm>
        </p:spPr>
        <p:txBody>
          <a:bodyPr>
            <a:normAutofit/>
          </a:bodyPr>
          <a:lstStyle/>
          <a:p>
            <a:pPr eaLnBrk="1" fontAlgn="auto" hangingPunct="1">
              <a:spcAft>
                <a:spcPts val="0"/>
              </a:spcAft>
              <a:defRPr/>
            </a:pPr>
            <a:r>
              <a:rPr lang="en-US" dirty="0" smtClean="0">
                <a:ea typeface="+mj-ea"/>
              </a:rPr>
              <a:t>Administrative</a:t>
            </a:r>
            <a:endParaRPr lang="en-US" dirty="0">
              <a:solidFill>
                <a:srgbClr val="FF0000"/>
              </a:solidFill>
              <a:ea typeface="+mj-ea"/>
            </a:endParaRPr>
          </a:p>
        </p:txBody>
      </p:sp>
      <p:sp>
        <p:nvSpPr>
          <p:cNvPr id="14340" name="Content Placeholder 2"/>
          <p:cNvSpPr>
            <a:spLocks noGrp="1"/>
          </p:cNvSpPr>
          <p:nvPr>
            <p:ph sz="quarter" idx="1"/>
          </p:nvPr>
        </p:nvSpPr>
        <p:spPr>
          <a:xfrm>
            <a:off x="914400" y="2057400"/>
            <a:ext cx="7772400" cy="3733800"/>
          </a:xfrm>
        </p:spPr>
        <p:txBody>
          <a:bodyPr/>
          <a:lstStyle/>
          <a:p>
            <a:pPr eaLnBrk="1" hangingPunct="1">
              <a:buFont typeface="Wingdings 2" charset="0"/>
              <a:buNone/>
            </a:pPr>
            <a:r>
              <a:rPr lang="en-US" sz="3200" b="1" dirty="0" smtClean="0">
                <a:latin typeface="Perpetua" charset="0"/>
              </a:rPr>
              <a:t>Actor-Network Theory readings for Thursday</a:t>
            </a:r>
            <a:r>
              <a:rPr lang="en-US" sz="3200" dirty="0" smtClean="0">
                <a:latin typeface="Perpetua" charset="0"/>
              </a:rPr>
              <a:t>…be patient with these readings, try to embrace the ambiguity, read for the big picture, why is </a:t>
            </a:r>
            <a:r>
              <a:rPr lang="en-US" sz="3200" dirty="0" err="1" smtClean="0">
                <a:latin typeface="Perpetua" charset="0"/>
              </a:rPr>
              <a:t>Latour’s</a:t>
            </a:r>
            <a:r>
              <a:rPr lang="en-US" sz="3200" dirty="0" smtClean="0">
                <a:latin typeface="Perpetua" charset="0"/>
              </a:rPr>
              <a:t> article titled “where are the missing masses?”</a:t>
            </a:r>
            <a:endParaRPr lang="en-US" sz="3200" dirty="0">
              <a:latin typeface="Perpetua" charset="0"/>
            </a:endParaRPr>
          </a:p>
        </p:txBody>
      </p:sp>
    </p:spTree>
    <p:extLst>
      <p:ext uri="{BB962C8B-B14F-4D97-AF65-F5344CB8AC3E}">
        <p14:creationId xmlns:p14="http://schemas.microsoft.com/office/powerpoint/2010/main" val="16071702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834227" y="3942723"/>
            <a:ext cx="4110414" cy="24006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Technological Determinism</a:t>
            </a:r>
            <a:endParaRPr lang="en-US" dirty="0"/>
          </a:p>
        </p:txBody>
      </p:sp>
      <p:sp>
        <p:nvSpPr>
          <p:cNvPr id="3" name="Content Placeholder 2"/>
          <p:cNvSpPr>
            <a:spLocks noGrp="1"/>
          </p:cNvSpPr>
          <p:nvPr>
            <p:ph idx="1"/>
          </p:nvPr>
        </p:nvSpPr>
        <p:spPr/>
        <p:txBody>
          <a:bodyPr/>
          <a:lstStyle/>
          <a:p>
            <a:r>
              <a:rPr lang="en-US" b="1" dirty="0" smtClean="0"/>
              <a:t>(HARD) technological determinism: </a:t>
            </a:r>
            <a:r>
              <a:rPr lang="en-US" b="1" dirty="0" smtClean="0">
                <a:solidFill>
                  <a:srgbClr val="0000FF"/>
                </a:solidFill>
              </a:rPr>
              <a:t>science</a:t>
            </a:r>
            <a:r>
              <a:rPr lang="en-US" dirty="0" smtClean="0"/>
              <a:t> develops according to an</a:t>
            </a:r>
            <a:r>
              <a:rPr lang="en-US" dirty="0" smtClean="0">
                <a:solidFill>
                  <a:srgbClr val="0000FF"/>
                </a:solidFill>
              </a:rPr>
              <a:t> </a:t>
            </a:r>
            <a:r>
              <a:rPr lang="en-US" b="1" dirty="0" smtClean="0">
                <a:solidFill>
                  <a:srgbClr val="0000FF"/>
                </a:solidFill>
              </a:rPr>
              <a:t>internal</a:t>
            </a:r>
            <a:r>
              <a:rPr lang="en-US" dirty="0" smtClean="0">
                <a:solidFill>
                  <a:srgbClr val="0000FF"/>
                </a:solidFill>
              </a:rPr>
              <a:t> </a:t>
            </a:r>
            <a:r>
              <a:rPr lang="en-US" dirty="0" smtClean="0"/>
              <a:t>and </a:t>
            </a:r>
            <a:r>
              <a:rPr lang="en-US" b="1" dirty="0" smtClean="0">
                <a:solidFill>
                  <a:srgbClr val="0000FF"/>
                </a:solidFill>
              </a:rPr>
              <a:t>purely rational </a:t>
            </a:r>
            <a:r>
              <a:rPr lang="en-US" dirty="0" smtClean="0"/>
              <a:t>process and technology is the application of science. Technological inventions enter into society, are taken up according to an </a:t>
            </a:r>
            <a:r>
              <a:rPr lang="en-US" b="1" dirty="0" smtClean="0">
                <a:solidFill>
                  <a:srgbClr val="0000FF"/>
                </a:solidFill>
              </a:rPr>
              <a:t>economic rationality</a:t>
            </a:r>
            <a:r>
              <a:rPr lang="en-US" dirty="0" smtClean="0"/>
              <a:t> and consequently produce a social </a:t>
            </a:r>
            <a:r>
              <a:rPr lang="en-US" b="1" dirty="0" smtClean="0">
                <a:solidFill>
                  <a:srgbClr val="0000FF"/>
                </a:solidFill>
              </a:rPr>
              <a:t>impact.</a:t>
            </a:r>
          </a:p>
        </p:txBody>
      </p:sp>
      <p:sp>
        <p:nvSpPr>
          <p:cNvPr id="5" name="Oval 4"/>
          <p:cNvSpPr/>
          <p:nvPr/>
        </p:nvSpPr>
        <p:spPr>
          <a:xfrm>
            <a:off x="1268661" y="4410504"/>
            <a:ext cx="1470392" cy="1470392"/>
          </a:xfrm>
          <a:prstGeom prst="ellipse">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Science</a:t>
            </a:r>
            <a:endParaRPr lang="en-US" dirty="0">
              <a:solidFill>
                <a:schemeClr val="tx1"/>
              </a:solidFill>
            </a:endParaRPr>
          </a:p>
        </p:txBody>
      </p:sp>
      <p:sp>
        <p:nvSpPr>
          <p:cNvPr id="7" name="Oval 6"/>
          <p:cNvSpPr/>
          <p:nvPr/>
        </p:nvSpPr>
        <p:spPr>
          <a:xfrm>
            <a:off x="3192215" y="4410504"/>
            <a:ext cx="1470392" cy="1470392"/>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Tech</a:t>
            </a:r>
            <a:endParaRPr lang="en-US" dirty="0"/>
          </a:p>
        </p:txBody>
      </p:sp>
      <p:sp>
        <p:nvSpPr>
          <p:cNvPr id="9" name="Right Arrow 8"/>
          <p:cNvSpPr/>
          <p:nvPr/>
        </p:nvSpPr>
        <p:spPr>
          <a:xfrm>
            <a:off x="5211985" y="4677807"/>
            <a:ext cx="1570646" cy="103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61942" y="4410504"/>
            <a:ext cx="1470392" cy="1470392"/>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Society</a:t>
            </a:r>
            <a:endParaRPr lang="en-US" dirty="0"/>
          </a:p>
        </p:txBody>
      </p:sp>
      <p:sp>
        <p:nvSpPr>
          <p:cNvPr id="14" name="Rectangle 13"/>
          <p:cNvSpPr/>
          <p:nvPr/>
        </p:nvSpPr>
        <p:spPr>
          <a:xfrm>
            <a:off x="2305713" y="3948839"/>
            <a:ext cx="1267695" cy="707886"/>
          </a:xfrm>
          <a:prstGeom prst="rect">
            <a:avLst/>
          </a:prstGeom>
          <a:noFill/>
        </p:spPr>
        <p:txBody>
          <a:bodyPr wrap="none" lIns="91440" tIns="45720" rIns="91440" bIns="45720">
            <a:spAutoFit/>
          </a:bodyPr>
          <a:lstStyle/>
          <a:p>
            <a:pPr algn="ct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R&amp;D</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1593002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noChangeArrowheads="1"/>
          </p:cNvPicPr>
          <p:nvPr/>
        </p:nvPicPr>
        <p:blipFill>
          <a:blip r:embed="rId3">
            <a:extLst>
              <a:ext uri="{28A0092B-C50C-407E-A947-70E740481C1C}">
                <a14:useLocalDpi xmlns:a14="http://schemas.microsoft.com/office/drawing/2010/main" val="0"/>
              </a:ext>
            </a:extLst>
          </a:blip>
          <a:srcRect l="12500" t="34375" r="42969" b="18750"/>
          <a:stretch>
            <a:fillRect/>
          </a:stretch>
        </p:blipFill>
        <p:spPr bwMode="auto">
          <a:xfrm>
            <a:off x="4419600" y="2667000"/>
            <a:ext cx="4343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4400" y="739398"/>
            <a:ext cx="7772400" cy="1219200"/>
          </a:xfrm>
        </p:spPr>
        <p:txBody>
          <a:bodyPr>
            <a:normAutofit fontScale="90000"/>
          </a:bodyPr>
          <a:lstStyle/>
          <a:p>
            <a:pPr eaLnBrk="1" fontAlgn="auto" hangingPunct="1">
              <a:spcAft>
                <a:spcPts val="0"/>
              </a:spcAft>
              <a:defRPr/>
            </a:pPr>
            <a:r>
              <a:rPr lang="en-US" dirty="0" smtClean="0">
                <a:ea typeface="+mj-ea"/>
              </a:rPr>
              <a:t>Social Construction of Technology (SCOT)</a:t>
            </a:r>
            <a:endParaRPr lang="en-US" dirty="0">
              <a:solidFill>
                <a:srgbClr val="FF0000"/>
              </a:solidFill>
              <a:ea typeface="+mj-ea"/>
            </a:endParaRPr>
          </a:p>
        </p:txBody>
      </p:sp>
      <p:sp>
        <p:nvSpPr>
          <p:cNvPr id="14340" name="Content Placeholder 2"/>
          <p:cNvSpPr>
            <a:spLocks noGrp="1"/>
          </p:cNvSpPr>
          <p:nvPr>
            <p:ph sz="quarter" idx="1"/>
          </p:nvPr>
        </p:nvSpPr>
        <p:spPr>
          <a:xfrm>
            <a:off x="914400" y="2057400"/>
            <a:ext cx="7772400" cy="3733800"/>
          </a:xfrm>
        </p:spPr>
        <p:txBody>
          <a:bodyPr/>
          <a:lstStyle/>
          <a:p>
            <a:pPr eaLnBrk="1" hangingPunct="1">
              <a:buFont typeface="Wingdings 2" charset="0"/>
              <a:buNone/>
            </a:pPr>
            <a:r>
              <a:rPr lang="en-US" sz="3200" b="1">
                <a:latin typeface="Perpetua" charset="0"/>
              </a:rPr>
              <a:t>Terms:</a:t>
            </a:r>
          </a:p>
          <a:p>
            <a:pPr eaLnBrk="1" hangingPunct="1"/>
            <a:r>
              <a:rPr lang="en-US" sz="3200">
                <a:latin typeface="Perpetua" charset="0"/>
              </a:rPr>
              <a:t>Relevant Social Groups</a:t>
            </a:r>
          </a:p>
          <a:p>
            <a:pPr eaLnBrk="1" hangingPunct="1"/>
            <a:r>
              <a:rPr lang="en-US" sz="3200">
                <a:latin typeface="Perpetua" charset="0"/>
              </a:rPr>
              <a:t>Interpretive Flexibility</a:t>
            </a:r>
          </a:p>
          <a:p>
            <a:pPr eaLnBrk="1" hangingPunct="1"/>
            <a:r>
              <a:rPr lang="en-US" sz="3200">
                <a:latin typeface="Perpetua" charset="0"/>
              </a:rPr>
              <a:t>Closure</a:t>
            </a:r>
          </a:p>
        </p:txBody>
      </p:sp>
    </p:spTree>
    <p:extLst>
      <p:ext uri="{BB962C8B-B14F-4D97-AF65-F5344CB8AC3E}">
        <p14:creationId xmlns:p14="http://schemas.microsoft.com/office/powerpoint/2010/main" val="374924302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atin typeface="Franklin Gothic Book" charset="0"/>
              </a:rPr>
              <a:t>Social Construction of Technology</a:t>
            </a:r>
          </a:p>
        </p:txBody>
      </p:sp>
      <p:pic>
        <p:nvPicPr>
          <p:cNvPr id="16387" name="Picture 2" descr="http://tecnologiaysociedad.uniandes.edu.co/html/memoria/2002/material/lectura1_archivos/image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287655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Content Placeholder 2"/>
          <p:cNvSpPr>
            <a:spLocks noGrp="1"/>
          </p:cNvSpPr>
          <p:nvPr>
            <p:ph idx="1"/>
          </p:nvPr>
        </p:nvSpPr>
        <p:spPr>
          <a:xfrm>
            <a:off x="4724400" y="5181600"/>
            <a:ext cx="3733800" cy="838200"/>
          </a:xfrm>
        </p:spPr>
        <p:txBody>
          <a:bodyPr/>
          <a:lstStyle/>
          <a:p>
            <a:pPr eaLnBrk="1" hangingPunct="1">
              <a:buFont typeface="Wingdings 2" charset="0"/>
              <a:buNone/>
            </a:pPr>
            <a:r>
              <a:rPr lang="en-US" sz="2800" b="1">
                <a:latin typeface="Perpetua" charset="0"/>
              </a:rPr>
              <a:t>[Bijker on the bicycle]</a:t>
            </a:r>
          </a:p>
        </p:txBody>
      </p:sp>
      <p:sp>
        <p:nvSpPr>
          <p:cNvPr id="11" name="Hexagon 10"/>
          <p:cNvSpPr/>
          <p:nvPr/>
        </p:nvSpPr>
        <p:spPr>
          <a:xfrm>
            <a:off x="6705600" y="3505200"/>
            <a:ext cx="1447800" cy="9906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t>High</a:t>
            </a:r>
            <a:r>
              <a:rPr lang="en-US" sz="1600" b="1" dirty="0"/>
              <a:t> </a:t>
            </a:r>
            <a:r>
              <a:rPr lang="en-US" sz="1600" b="1" dirty="0" smtClean="0"/>
              <a:t>wheeled</a:t>
            </a:r>
            <a:r>
              <a:rPr lang="en-US" b="1" dirty="0" smtClean="0"/>
              <a:t> </a:t>
            </a:r>
            <a:r>
              <a:rPr lang="en-US" b="1" dirty="0"/>
              <a:t>bicycle</a:t>
            </a:r>
          </a:p>
        </p:txBody>
      </p:sp>
      <p:sp>
        <p:nvSpPr>
          <p:cNvPr id="13" name="Rounded Rectangle 12"/>
          <p:cNvSpPr/>
          <p:nvPr/>
        </p:nvSpPr>
        <p:spPr>
          <a:xfrm>
            <a:off x="4648200" y="3505200"/>
            <a:ext cx="15240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t>Concerned community members</a:t>
            </a:r>
          </a:p>
        </p:txBody>
      </p:sp>
      <p:sp>
        <p:nvSpPr>
          <p:cNvPr id="14" name="Rounded Rectangle 13"/>
          <p:cNvSpPr/>
          <p:nvPr/>
        </p:nvSpPr>
        <p:spPr>
          <a:xfrm>
            <a:off x="6705600" y="1905000"/>
            <a:ext cx="13716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t>Athletic young men</a:t>
            </a:r>
          </a:p>
        </p:txBody>
      </p:sp>
      <p:cxnSp>
        <p:nvCxnSpPr>
          <p:cNvPr id="16" name="Straight Connector 15"/>
          <p:cNvCxnSpPr/>
          <p:nvPr/>
        </p:nvCxnSpPr>
        <p:spPr>
          <a:xfrm rot="5400000">
            <a:off x="7163594" y="3199606"/>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3" idx="3"/>
            <a:endCxn id="11" idx="2"/>
          </p:cNvCxnSpPr>
          <p:nvPr/>
        </p:nvCxnSpPr>
        <p:spPr>
          <a:xfrm>
            <a:off x="6172200" y="4000500"/>
            <a:ext cx="5334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9702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latin typeface="Franklin Gothic Book" charset="0"/>
              </a:rPr>
              <a:t>The Invention </a:t>
            </a:r>
            <a:r>
              <a:rPr lang="en-US" dirty="0">
                <a:latin typeface="Franklin Gothic Book" charset="0"/>
              </a:rPr>
              <a:t>of the Bicycle</a:t>
            </a:r>
          </a:p>
        </p:txBody>
      </p:sp>
      <p:sp>
        <p:nvSpPr>
          <p:cNvPr id="15363" name="Content Placeholder 2"/>
          <p:cNvSpPr>
            <a:spLocks noGrp="1"/>
          </p:cNvSpPr>
          <p:nvPr>
            <p:ph sz="quarter" idx="1"/>
          </p:nvPr>
        </p:nvSpPr>
        <p:spPr>
          <a:xfrm>
            <a:off x="914400" y="1447800"/>
            <a:ext cx="3749675" cy="4572000"/>
          </a:xfrm>
        </p:spPr>
        <p:txBody>
          <a:bodyPr>
            <a:normAutofit lnSpcReduction="10000"/>
          </a:bodyPr>
          <a:lstStyle/>
          <a:p>
            <a:pPr>
              <a:buFont typeface="Wingdings 2" charset="0"/>
              <a:buNone/>
            </a:pPr>
            <a:r>
              <a:rPr lang="en-US" b="1">
                <a:latin typeface="Perpetua" charset="0"/>
              </a:rPr>
              <a:t>Innovations</a:t>
            </a:r>
          </a:p>
          <a:p>
            <a:r>
              <a:rPr lang="en-US" sz="2400">
                <a:latin typeface="Perpetua" charset="0"/>
              </a:rPr>
              <a:t>Pedals</a:t>
            </a:r>
          </a:p>
          <a:p>
            <a:r>
              <a:rPr lang="en-US" sz="2400">
                <a:latin typeface="Perpetua" charset="0"/>
              </a:rPr>
              <a:t>Wire spokes</a:t>
            </a:r>
          </a:p>
          <a:p>
            <a:r>
              <a:rPr lang="en-US" sz="2400">
                <a:latin typeface="Perpetua" charset="0"/>
              </a:rPr>
              <a:t>Metal vs. wood components</a:t>
            </a:r>
          </a:p>
          <a:p>
            <a:r>
              <a:rPr lang="en-US" sz="2400">
                <a:latin typeface="Perpetua" charset="0"/>
              </a:rPr>
              <a:t>Large front wheel</a:t>
            </a:r>
          </a:p>
          <a:p>
            <a:r>
              <a:rPr lang="en-US" sz="2400">
                <a:latin typeface="Perpetua" charset="0"/>
              </a:rPr>
              <a:t>Hollow front fork</a:t>
            </a:r>
          </a:p>
          <a:p>
            <a:r>
              <a:rPr lang="en-US" sz="2400">
                <a:latin typeface="Perpetua" charset="0"/>
              </a:rPr>
              <a:t>3 wheels</a:t>
            </a:r>
          </a:p>
          <a:p>
            <a:r>
              <a:rPr lang="en-US" sz="2400">
                <a:latin typeface="Perpetua" charset="0"/>
              </a:rPr>
              <a:t>Detachable handlebars</a:t>
            </a:r>
          </a:p>
          <a:p>
            <a:r>
              <a:rPr lang="en-US" sz="2400">
                <a:latin typeface="Perpetua" charset="0"/>
              </a:rPr>
              <a:t>Chain drive</a:t>
            </a:r>
          </a:p>
          <a:p>
            <a:r>
              <a:rPr lang="en-US" sz="2400">
                <a:latin typeface="Perpetua" charset="0"/>
              </a:rPr>
              <a:t>Antivibration gear</a:t>
            </a:r>
          </a:p>
          <a:p>
            <a:r>
              <a:rPr lang="en-US" sz="2400">
                <a:latin typeface="Perpetua" charset="0"/>
              </a:rPr>
              <a:t>Pneumatic tire</a:t>
            </a:r>
          </a:p>
        </p:txBody>
      </p:sp>
      <p:sp>
        <p:nvSpPr>
          <p:cNvPr id="15364" name="Content Placeholder 3"/>
          <p:cNvSpPr>
            <a:spLocks noGrp="1"/>
          </p:cNvSpPr>
          <p:nvPr>
            <p:ph sz="quarter" idx="2"/>
          </p:nvPr>
        </p:nvSpPr>
        <p:spPr>
          <a:xfrm>
            <a:off x="4933950" y="1447800"/>
            <a:ext cx="3749675" cy="4572000"/>
          </a:xfrm>
        </p:spPr>
        <p:txBody>
          <a:bodyPr>
            <a:normAutofit lnSpcReduction="10000"/>
          </a:bodyPr>
          <a:lstStyle/>
          <a:p>
            <a:pPr>
              <a:buFont typeface="Wingdings 2" charset="0"/>
              <a:buNone/>
            </a:pPr>
            <a:r>
              <a:rPr lang="en-US" b="1" dirty="0">
                <a:latin typeface="Perpetua" charset="0"/>
              </a:rPr>
              <a:t>Issues</a:t>
            </a:r>
          </a:p>
          <a:p>
            <a:r>
              <a:rPr lang="en-US" sz="2400" dirty="0">
                <a:latin typeface="Perpetua" charset="0"/>
              </a:rPr>
              <a:t>Weight</a:t>
            </a:r>
          </a:p>
          <a:p>
            <a:r>
              <a:rPr lang="en-US" sz="2400" dirty="0">
                <a:latin typeface="Perpetua" charset="0"/>
              </a:rPr>
              <a:t>Ease of mounting</a:t>
            </a:r>
          </a:p>
          <a:p>
            <a:r>
              <a:rPr lang="en-US" sz="2400" dirty="0">
                <a:latin typeface="Perpetua" charset="0"/>
              </a:rPr>
              <a:t>Speed</a:t>
            </a:r>
          </a:p>
          <a:p>
            <a:r>
              <a:rPr lang="en-US" sz="2400" dirty="0">
                <a:latin typeface="Perpetua" charset="0"/>
              </a:rPr>
              <a:t>Comfort/vibrations</a:t>
            </a:r>
          </a:p>
          <a:p>
            <a:r>
              <a:rPr lang="en-US" sz="2400" dirty="0">
                <a:latin typeface="Perpetua" charset="0"/>
              </a:rPr>
              <a:t>Stability</a:t>
            </a:r>
          </a:p>
          <a:p>
            <a:r>
              <a:rPr lang="en-US" sz="2400" dirty="0">
                <a:latin typeface="Perpetua" charset="0"/>
              </a:rPr>
              <a:t>Maneuverability</a:t>
            </a:r>
          </a:p>
          <a:p>
            <a:r>
              <a:rPr lang="en-US" sz="2400" dirty="0">
                <a:latin typeface="Perpetua" charset="0"/>
              </a:rPr>
              <a:t>Cost</a:t>
            </a:r>
          </a:p>
          <a:p>
            <a:r>
              <a:rPr lang="en-US" sz="2400" dirty="0">
                <a:latin typeface="Perpetua" charset="0"/>
              </a:rPr>
              <a:t>Aesthetics</a:t>
            </a:r>
          </a:p>
          <a:p>
            <a:r>
              <a:rPr lang="en-US" sz="2400" dirty="0">
                <a:latin typeface="Perpetua" charset="0"/>
              </a:rPr>
              <a:t>Maintenance and repair</a:t>
            </a:r>
          </a:p>
          <a:p>
            <a:r>
              <a:rPr lang="en-US" sz="2400" dirty="0">
                <a:latin typeface="Perpetua" charset="0"/>
              </a:rPr>
              <a:t>Decency/propriety</a:t>
            </a:r>
          </a:p>
        </p:txBody>
      </p:sp>
    </p:spTree>
    <p:extLst>
      <p:ext uri="{BB962C8B-B14F-4D97-AF65-F5344CB8AC3E}">
        <p14:creationId xmlns:p14="http://schemas.microsoft.com/office/powerpoint/2010/main" val="228316639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dirty="0" smtClean="0">
                <a:latin typeface="Franklin Gothic Book" charset="0"/>
              </a:rPr>
              <a:t>Versions of the Bicycle</a:t>
            </a:r>
            <a:endParaRPr lang="en-US" dirty="0">
              <a:latin typeface="Franklin Gothic Book" charset="0"/>
            </a:endParaRPr>
          </a:p>
        </p:txBody>
      </p:sp>
      <p:pic>
        <p:nvPicPr>
          <p:cNvPr id="2" name="Content Placeholder 1"/>
          <p:cNvPicPr>
            <a:picLocks noGrp="1" noChangeAspect="1"/>
          </p:cNvPicPr>
          <p:nvPr>
            <p:ph idx="1"/>
          </p:nvPr>
        </p:nvPicPr>
        <p:blipFill>
          <a:blip r:embed="rId3"/>
          <a:srcRect t="202" b="202"/>
          <a:stretch>
            <a:fillRect/>
          </a:stretch>
        </p:blipFill>
        <p:spPr/>
      </p:pic>
    </p:spTree>
    <p:extLst>
      <p:ext uri="{BB962C8B-B14F-4D97-AF65-F5344CB8AC3E}">
        <p14:creationId xmlns:p14="http://schemas.microsoft.com/office/powerpoint/2010/main" val="181324014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noChangeArrowheads="1"/>
          </p:cNvPicPr>
          <p:nvPr/>
        </p:nvPicPr>
        <p:blipFill>
          <a:blip r:embed="rId3">
            <a:extLst>
              <a:ext uri="{28A0092B-C50C-407E-A947-70E740481C1C}">
                <a14:useLocalDpi xmlns:a14="http://schemas.microsoft.com/office/drawing/2010/main" val="0"/>
              </a:ext>
            </a:extLst>
          </a:blip>
          <a:srcRect l="12500" t="34375" r="42969" b="18750"/>
          <a:stretch>
            <a:fillRect/>
          </a:stretch>
        </p:blipFill>
        <p:spPr bwMode="auto">
          <a:xfrm>
            <a:off x="4419600" y="2667000"/>
            <a:ext cx="4343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4400" y="739398"/>
            <a:ext cx="7772400" cy="1219200"/>
          </a:xfrm>
        </p:spPr>
        <p:txBody>
          <a:bodyPr>
            <a:normAutofit fontScale="90000"/>
          </a:bodyPr>
          <a:lstStyle/>
          <a:p>
            <a:pPr eaLnBrk="1" fontAlgn="auto" hangingPunct="1">
              <a:spcAft>
                <a:spcPts val="0"/>
              </a:spcAft>
              <a:defRPr/>
            </a:pPr>
            <a:r>
              <a:rPr lang="en-US" dirty="0" smtClean="0">
                <a:ea typeface="+mj-ea"/>
              </a:rPr>
              <a:t>Social Construction of Technology (SCOT)</a:t>
            </a:r>
            <a:endParaRPr lang="en-US" dirty="0">
              <a:solidFill>
                <a:srgbClr val="FF0000"/>
              </a:solidFill>
              <a:ea typeface="+mj-ea"/>
            </a:endParaRPr>
          </a:p>
        </p:txBody>
      </p:sp>
      <p:sp>
        <p:nvSpPr>
          <p:cNvPr id="14340" name="Content Placeholder 2"/>
          <p:cNvSpPr>
            <a:spLocks noGrp="1"/>
          </p:cNvSpPr>
          <p:nvPr>
            <p:ph sz="quarter" idx="1"/>
          </p:nvPr>
        </p:nvSpPr>
        <p:spPr>
          <a:xfrm>
            <a:off x="914400" y="2057400"/>
            <a:ext cx="7772400" cy="3733800"/>
          </a:xfrm>
        </p:spPr>
        <p:txBody>
          <a:bodyPr/>
          <a:lstStyle/>
          <a:p>
            <a:pPr eaLnBrk="1" hangingPunct="1">
              <a:buFont typeface="Wingdings 2" charset="0"/>
              <a:buNone/>
            </a:pPr>
            <a:r>
              <a:rPr lang="en-US" sz="3200" b="1">
                <a:latin typeface="Perpetua" charset="0"/>
              </a:rPr>
              <a:t>Terms:</a:t>
            </a:r>
          </a:p>
          <a:p>
            <a:pPr eaLnBrk="1" hangingPunct="1"/>
            <a:r>
              <a:rPr lang="en-US" sz="3200">
                <a:latin typeface="Perpetua" charset="0"/>
              </a:rPr>
              <a:t>Relevant Social Groups</a:t>
            </a:r>
          </a:p>
          <a:p>
            <a:pPr eaLnBrk="1" hangingPunct="1"/>
            <a:r>
              <a:rPr lang="en-US" sz="3200">
                <a:latin typeface="Perpetua" charset="0"/>
              </a:rPr>
              <a:t>Interpretive Flexibility</a:t>
            </a:r>
          </a:p>
          <a:p>
            <a:pPr eaLnBrk="1" hangingPunct="1"/>
            <a:r>
              <a:rPr lang="en-US" sz="3200">
                <a:latin typeface="Perpetua" charset="0"/>
              </a:rPr>
              <a:t>Closure</a:t>
            </a:r>
          </a:p>
        </p:txBody>
      </p:sp>
    </p:spTree>
    <p:extLst>
      <p:ext uri="{BB962C8B-B14F-4D97-AF65-F5344CB8AC3E}">
        <p14:creationId xmlns:p14="http://schemas.microsoft.com/office/powerpoint/2010/main" val="32173304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65391" y="570815"/>
            <a:ext cx="4288684" cy="5718245"/>
          </a:xfrm>
          <a:prstGeom prst="rect">
            <a:avLst/>
          </a:prstGeom>
        </p:spPr>
      </p:pic>
      <p:sp>
        <p:nvSpPr>
          <p:cNvPr id="4" name="Title 1"/>
          <p:cNvSpPr>
            <a:spLocks noGrp="1"/>
          </p:cNvSpPr>
          <p:nvPr>
            <p:ph type="title"/>
          </p:nvPr>
        </p:nvSpPr>
        <p:spPr>
          <a:xfrm>
            <a:off x="5160069" y="788369"/>
            <a:ext cx="3387485" cy="2782254"/>
          </a:xfrm>
        </p:spPr>
        <p:txBody>
          <a:bodyPr/>
          <a:lstStyle/>
          <a:p>
            <a:pPr eaLnBrk="1" hangingPunct="1"/>
            <a:r>
              <a:rPr lang="en-US" dirty="0" smtClean="0">
                <a:latin typeface="Franklin Gothic Book" charset="0"/>
              </a:rPr>
              <a:t>SCOT vs. Fischer’s “User Heuristic”</a:t>
            </a:r>
            <a:endParaRPr lang="en-US" dirty="0">
              <a:latin typeface="Franklin Gothic Book" charset="0"/>
            </a:endParaRPr>
          </a:p>
        </p:txBody>
      </p:sp>
    </p:spTree>
    <p:extLst>
      <p:ext uri="{BB962C8B-B14F-4D97-AF65-F5344CB8AC3E}">
        <p14:creationId xmlns:p14="http://schemas.microsoft.com/office/powerpoint/2010/main" val="381816242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5608</TotalTime>
  <Words>1110</Words>
  <Application>Microsoft Macintosh PowerPoint</Application>
  <PresentationFormat>On-screen Show (4:3)</PresentationFormat>
  <Paragraphs>137</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Clarity</vt:lpstr>
      <vt:lpstr>Administrative</vt:lpstr>
      <vt:lpstr>Session 5</vt:lpstr>
      <vt:lpstr>Technological Determinism</vt:lpstr>
      <vt:lpstr>Social Construction of Technology (SCOT)</vt:lpstr>
      <vt:lpstr>Social Construction of Technology</vt:lpstr>
      <vt:lpstr>The Invention of the Bicycle</vt:lpstr>
      <vt:lpstr>Versions of the Bicycle</vt:lpstr>
      <vt:lpstr>Social Construction of Technology (SCOT)</vt:lpstr>
      <vt:lpstr>SCOT vs. Fischer’s “User Heuristic”</vt:lpstr>
      <vt:lpstr>A more SCOT-like representation of a technology’s history of development and diffusion</vt:lpstr>
      <vt:lpstr>PowerPoint Presentation</vt:lpstr>
      <vt:lpstr>PowerPoint Presentation</vt:lpstr>
      <vt:lpstr>PowerPoint Presentation</vt:lpstr>
      <vt:lpstr>Critique of SCOT: Closure?</vt:lpstr>
      <vt:lpstr>PowerPoint Presentation</vt:lpstr>
      <vt:lpstr>PowerPoint Presentation</vt:lpstr>
      <vt:lpstr>PowerPoint Presentation</vt:lpstr>
      <vt:lpstr>Critique of SCOT: role of users in shaping technological form</vt:lpstr>
      <vt:lpstr>PowerPoint Presentation</vt:lpstr>
      <vt:lpstr>PowerPoint Presentation</vt:lpstr>
      <vt:lpstr>PowerPoint Presentation</vt:lpstr>
      <vt:lpstr>PowerPoint Presentation</vt:lpstr>
      <vt:lpstr>PowerPoint Presentation</vt:lpstr>
      <vt:lpstr>Other Critiques of SCOT</vt:lpstr>
      <vt:lpstr>Administrative</vt:lpstr>
    </vt:vector>
  </TitlesOfParts>
  <Company>UC-Berkeley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Jenna Burrell</dc:creator>
  <cp:lastModifiedBy>Jenna Burrell</cp:lastModifiedBy>
  <cp:revision>139</cp:revision>
  <dcterms:created xsi:type="dcterms:W3CDTF">2012-01-13T20:16:03Z</dcterms:created>
  <dcterms:modified xsi:type="dcterms:W3CDTF">2012-02-01T04:08:51Z</dcterms:modified>
</cp:coreProperties>
</file>